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7"/>
  </p:notesMasterIdLst>
  <p:handoutMasterIdLst>
    <p:handoutMasterId r:id="rId108"/>
  </p:handoutMasterIdLst>
  <p:sldIdLst>
    <p:sldId id="1106" r:id="rId2"/>
    <p:sldId id="11903" r:id="rId3"/>
    <p:sldId id="865" r:id="rId4"/>
    <p:sldId id="11623" r:id="rId5"/>
    <p:sldId id="11863" r:id="rId6"/>
    <p:sldId id="11902" r:id="rId7"/>
    <p:sldId id="11935" r:id="rId8"/>
    <p:sldId id="11934" r:id="rId9"/>
    <p:sldId id="11933" r:id="rId10"/>
    <p:sldId id="11931" r:id="rId11"/>
    <p:sldId id="11930" r:id="rId12"/>
    <p:sldId id="11929" r:id="rId13"/>
    <p:sldId id="11936" r:id="rId14"/>
    <p:sldId id="11862" r:id="rId15"/>
    <p:sldId id="11913" r:id="rId16"/>
    <p:sldId id="11904" r:id="rId17"/>
    <p:sldId id="11611" r:id="rId18"/>
    <p:sldId id="11914" r:id="rId19"/>
    <p:sldId id="11915" r:id="rId20"/>
    <p:sldId id="11916" r:id="rId21"/>
    <p:sldId id="11917" r:id="rId22"/>
    <p:sldId id="11918" r:id="rId23"/>
    <p:sldId id="11919" r:id="rId24"/>
    <p:sldId id="11920" r:id="rId25"/>
    <p:sldId id="11922" r:id="rId26"/>
    <p:sldId id="11923" r:id="rId27"/>
    <p:sldId id="11576" r:id="rId28"/>
    <p:sldId id="11577" r:id="rId29"/>
    <p:sldId id="11578" r:id="rId30"/>
    <p:sldId id="404" r:id="rId31"/>
    <p:sldId id="444" r:id="rId32"/>
    <p:sldId id="11579" r:id="rId33"/>
    <p:sldId id="11580" r:id="rId34"/>
    <p:sldId id="11581" r:id="rId35"/>
    <p:sldId id="11582" r:id="rId36"/>
    <p:sldId id="11583" r:id="rId37"/>
    <p:sldId id="11584" r:id="rId38"/>
    <p:sldId id="1215" r:id="rId39"/>
    <p:sldId id="970" r:id="rId40"/>
    <p:sldId id="11588" r:id="rId41"/>
    <p:sldId id="11589" r:id="rId42"/>
    <p:sldId id="11590" r:id="rId43"/>
    <p:sldId id="11591" r:id="rId44"/>
    <p:sldId id="11925" r:id="rId45"/>
    <p:sldId id="11592" r:id="rId46"/>
    <p:sldId id="11926" r:id="rId47"/>
    <p:sldId id="11594" r:id="rId48"/>
    <p:sldId id="11608" r:id="rId49"/>
    <p:sldId id="11906" r:id="rId50"/>
    <p:sldId id="11942" r:id="rId51"/>
    <p:sldId id="11947" r:id="rId52"/>
    <p:sldId id="11946" r:id="rId53"/>
    <p:sldId id="11945" r:id="rId54"/>
    <p:sldId id="11944" r:id="rId55"/>
    <p:sldId id="260" r:id="rId56"/>
    <p:sldId id="261" r:id="rId57"/>
    <p:sldId id="262" r:id="rId58"/>
    <p:sldId id="263" r:id="rId59"/>
    <p:sldId id="11937" r:id="rId60"/>
    <p:sldId id="264" r:id="rId61"/>
    <p:sldId id="11938" r:id="rId62"/>
    <p:sldId id="11939" r:id="rId63"/>
    <p:sldId id="11940" r:id="rId64"/>
    <p:sldId id="11941" r:id="rId65"/>
    <p:sldId id="270" r:id="rId66"/>
    <p:sldId id="271" r:id="rId67"/>
    <p:sldId id="272" r:id="rId68"/>
    <p:sldId id="273" r:id="rId69"/>
    <p:sldId id="274" r:id="rId70"/>
    <p:sldId id="275" r:id="rId71"/>
    <p:sldId id="276" r:id="rId72"/>
    <p:sldId id="277" r:id="rId73"/>
    <p:sldId id="278" r:id="rId74"/>
    <p:sldId id="279" r:id="rId75"/>
    <p:sldId id="280" r:id="rId76"/>
    <p:sldId id="11949" r:id="rId77"/>
    <p:sldId id="282" r:id="rId78"/>
    <p:sldId id="283" r:id="rId79"/>
    <p:sldId id="284" r:id="rId80"/>
    <p:sldId id="285" r:id="rId81"/>
    <p:sldId id="286" r:id="rId82"/>
    <p:sldId id="287" r:id="rId83"/>
    <p:sldId id="288" r:id="rId84"/>
    <p:sldId id="289" r:id="rId85"/>
    <p:sldId id="11948" r:id="rId86"/>
    <p:sldId id="11911" r:id="rId87"/>
    <p:sldId id="11908" r:id="rId88"/>
    <p:sldId id="11909" r:id="rId89"/>
    <p:sldId id="936" r:id="rId90"/>
    <p:sldId id="11928" r:id="rId91"/>
    <p:sldId id="11852" r:id="rId92"/>
    <p:sldId id="11853" r:id="rId93"/>
    <p:sldId id="11854" r:id="rId94"/>
    <p:sldId id="11855" r:id="rId95"/>
    <p:sldId id="11856" r:id="rId96"/>
    <p:sldId id="11857" r:id="rId97"/>
    <p:sldId id="11858" r:id="rId98"/>
    <p:sldId id="11859" r:id="rId99"/>
    <p:sldId id="11860" r:id="rId100"/>
    <p:sldId id="11861" r:id="rId101"/>
    <p:sldId id="11907" r:id="rId102"/>
    <p:sldId id="11901" r:id="rId103"/>
    <p:sldId id="11624" r:id="rId104"/>
    <p:sldId id="11900" r:id="rId105"/>
    <p:sldId id="888" r:id="rId106"/>
  </p:sldIdLst>
  <p:sldSz cx="12192000" cy="6858000"/>
  <p:notesSz cx="6797675" cy="9928225"/>
  <p:defaultTextStyle>
    <a:defPPr>
      <a:defRPr lang="zh-CN"/>
    </a:defPPr>
    <a:lvl1pPr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8" initials="A8" lastIdx="1" clrIdx="6"/>
  <p:cmAuthor id="1" name="Zhewei Wei" initials="ZW" lastIdx="25" clrIdx="0"/>
  <p:cmAuthor id="8" name="Author 9" initials="A9" lastIdx="1" clrIdx="7"/>
  <p:cmAuthor id="2" name="LENOVO" initials="L" lastIdx="1" clrIdx="1"/>
  <p:cmAuthor id="9" name="ep437" initials="e" lastIdx="1" clrIdx="8"/>
  <p:cmAuthor id="3" name="Author 4" initials="A4" lastIdx="1" clrIdx="2"/>
  <p:cmAuthor id="10" name="Hanyan Yin" initials="" lastIdx="0" clrIdx="9"/>
  <p:cmAuthor id="4" name="Author 5" initials="A5" lastIdx="1" clrIdx="3"/>
  <p:cmAuthor id="5" name="Author 6" initials="A6" lastIdx="1" clrIdx="4"/>
  <p:cmAuthor id="6" name="Author 7" initials="A7"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02407B"/>
    <a:srgbClr val="4D8FE5"/>
    <a:srgbClr val="407FD8"/>
    <a:srgbClr val="80CCFF"/>
    <a:srgbClr val="66ADFF"/>
    <a:srgbClr val="3370CC"/>
    <a:srgbClr val="1A52B2"/>
    <a:srgbClr val="003399"/>
    <a:srgbClr val="66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13" autoAdjust="0"/>
    <p:restoredTop sz="89329" autoAdjust="0"/>
  </p:normalViewPr>
  <p:slideViewPr>
    <p:cSldViewPr>
      <p:cViewPr varScale="1">
        <p:scale>
          <a:sx n="88" d="100"/>
          <a:sy n="88" d="100"/>
        </p:scale>
        <p:origin x="735" y="54"/>
      </p:cViewPr>
      <p:guideLst>
        <p:guide orient="horz" pos="2160"/>
        <p:guide pos="3840"/>
      </p:guideLst>
    </p:cSldViewPr>
  </p:slideViewPr>
  <p:outlineViewPr>
    <p:cViewPr>
      <p:scale>
        <a:sx n="33" d="100"/>
        <a:sy n="33" d="100"/>
      </p:scale>
      <p:origin x="0" y="249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0" d="100"/>
          <a:sy n="80" d="100"/>
        </p:scale>
        <p:origin x="4306" y="4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commentAuthors" Target="commentAuthor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yan Yin" userId="db4d8d9e80b581b5" providerId="LiveId" clId="{DEBD9E76-F1C3-4525-95C2-6F771646D631}"/>
    <pc:docChg chg="modSld">
      <pc:chgData name="Hanyan Yin" userId="db4d8d9e80b581b5" providerId="LiveId" clId="{DEBD9E76-F1C3-4525-95C2-6F771646D631}" dt="2024-10-22T16:43:26.534" v="17" actId="20577"/>
      <pc:docMkLst>
        <pc:docMk/>
      </pc:docMkLst>
      <pc:sldChg chg="modNotesTx">
        <pc:chgData name="Hanyan Yin" userId="db4d8d9e80b581b5" providerId="LiveId" clId="{DEBD9E76-F1C3-4525-95C2-6F771646D631}" dt="2024-10-22T16:43:05.885" v="14" actId="20577"/>
        <pc:sldMkLst>
          <pc:docMk/>
          <pc:sldMk cId="527079686" sldId="270"/>
        </pc:sldMkLst>
      </pc:sldChg>
      <pc:sldChg chg="modNotesTx">
        <pc:chgData name="Hanyan Yin" userId="db4d8d9e80b581b5" providerId="LiveId" clId="{DEBD9E76-F1C3-4525-95C2-6F771646D631}" dt="2024-10-22T16:43:08.124" v="15" actId="20577"/>
        <pc:sldMkLst>
          <pc:docMk/>
          <pc:sldMk cId="975281271" sldId="271"/>
        </pc:sldMkLst>
      </pc:sldChg>
      <pc:sldChg chg="modNotesTx">
        <pc:chgData name="Hanyan Yin" userId="db4d8d9e80b581b5" providerId="LiveId" clId="{DEBD9E76-F1C3-4525-95C2-6F771646D631}" dt="2024-10-22T16:42:39.377" v="8" actId="20577"/>
        <pc:sldMkLst>
          <pc:docMk/>
          <pc:sldMk cId="1665486395" sldId="404"/>
        </pc:sldMkLst>
      </pc:sldChg>
      <pc:sldChg chg="modNotesTx">
        <pc:chgData name="Hanyan Yin" userId="db4d8d9e80b581b5" providerId="LiveId" clId="{DEBD9E76-F1C3-4525-95C2-6F771646D631}" dt="2024-10-22T16:43:24.184" v="16" actId="20577"/>
        <pc:sldMkLst>
          <pc:docMk/>
          <pc:sldMk cId="930882982" sldId="11624"/>
        </pc:sldMkLst>
      </pc:sldChg>
      <pc:sldChg chg="modNotesTx">
        <pc:chgData name="Hanyan Yin" userId="db4d8d9e80b581b5" providerId="LiveId" clId="{DEBD9E76-F1C3-4525-95C2-6F771646D631}" dt="2024-10-22T16:43:26.534" v="17" actId="20577"/>
        <pc:sldMkLst>
          <pc:docMk/>
          <pc:sldMk cId="1477321330" sldId="11900"/>
        </pc:sldMkLst>
      </pc:sldChg>
      <pc:sldChg chg="modNotesTx">
        <pc:chgData name="Hanyan Yin" userId="db4d8d9e80b581b5" providerId="LiveId" clId="{DEBD9E76-F1C3-4525-95C2-6F771646D631}" dt="2024-10-22T16:42:11.665" v="0" actId="20577"/>
        <pc:sldMkLst>
          <pc:docMk/>
          <pc:sldMk cId="573396052" sldId="11902"/>
        </pc:sldMkLst>
      </pc:sldChg>
      <pc:sldChg chg="modNotesTx">
        <pc:chgData name="Hanyan Yin" userId="db4d8d9e80b581b5" providerId="LiveId" clId="{DEBD9E76-F1C3-4525-95C2-6F771646D631}" dt="2024-10-22T16:42:28.351" v="6" actId="20577"/>
        <pc:sldMkLst>
          <pc:docMk/>
          <pc:sldMk cId="3244488672" sldId="11929"/>
        </pc:sldMkLst>
      </pc:sldChg>
      <pc:sldChg chg="modNotesTx">
        <pc:chgData name="Hanyan Yin" userId="db4d8d9e80b581b5" providerId="LiveId" clId="{DEBD9E76-F1C3-4525-95C2-6F771646D631}" dt="2024-10-22T16:42:25.438" v="5" actId="20577"/>
        <pc:sldMkLst>
          <pc:docMk/>
          <pc:sldMk cId="3293977320" sldId="11930"/>
        </pc:sldMkLst>
      </pc:sldChg>
      <pc:sldChg chg="modNotesTx">
        <pc:chgData name="Hanyan Yin" userId="db4d8d9e80b581b5" providerId="LiveId" clId="{DEBD9E76-F1C3-4525-95C2-6F771646D631}" dt="2024-10-22T16:42:23.118" v="4" actId="20577"/>
        <pc:sldMkLst>
          <pc:docMk/>
          <pc:sldMk cId="465447644" sldId="11931"/>
        </pc:sldMkLst>
      </pc:sldChg>
      <pc:sldChg chg="modNotesTx">
        <pc:chgData name="Hanyan Yin" userId="db4d8d9e80b581b5" providerId="LiveId" clId="{DEBD9E76-F1C3-4525-95C2-6F771646D631}" dt="2024-10-22T16:42:20.590" v="3" actId="20577"/>
        <pc:sldMkLst>
          <pc:docMk/>
          <pc:sldMk cId="1985581019" sldId="11933"/>
        </pc:sldMkLst>
      </pc:sldChg>
      <pc:sldChg chg="modNotesTx">
        <pc:chgData name="Hanyan Yin" userId="db4d8d9e80b581b5" providerId="LiveId" clId="{DEBD9E76-F1C3-4525-95C2-6F771646D631}" dt="2024-10-22T16:42:17.831" v="2" actId="20577"/>
        <pc:sldMkLst>
          <pc:docMk/>
          <pc:sldMk cId="3468133417" sldId="11934"/>
        </pc:sldMkLst>
      </pc:sldChg>
      <pc:sldChg chg="modNotesTx">
        <pc:chgData name="Hanyan Yin" userId="db4d8d9e80b581b5" providerId="LiveId" clId="{DEBD9E76-F1C3-4525-95C2-6F771646D631}" dt="2024-10-22T16:42:15.406" v="1" actId="20577"/>
        <pc:sldMkLst>
          <pc:docMk/>
          <pc:sldMk cId="1462771599" sldId="11935"/>
        </pc:sldMkLst>
      </pc:sldChg>
      <pc:sldChg chg="modNotesTx">
        <pc:chgData name="Hanyan Yin" userId="db4d8d9e80b581b5" providerId="LiveId" clId="{DEBD9E76-F1C3-4525-95C2-6F771646D631}" dt="2024-10-22T16:42:31.020" v="7" actId="20577"/>
        <pc:sldMkLst>
          <pc:docMk/>
          <pc:sldMk cId="2041411962" sldId="11936"/>
        </pc:sldMkLst>
      </pc:sldChg>
      <pc:sldChg chg="modNotesTx">
        <pc:chgData name="Hanyan Yin" userId="db4d8d9e80b581b5" providerId="LiveId" clId="{DEBD9E76-F1C3-4525-95C2-6F771646D631}" dt="2024-10-22T16:42:48.433" v="9" actId="20577"/>
        <pc:sldMkLst>
          <pc:docMk/>
          <pc:sldMk cId="608154521" sldId="11942"/>
        </pc:sldMkLst>
      </pc:sldChg>
      <pc:sldChg chg="modNotesTx">
        <pc:chgData name="Hanyan Yin" userId="db4d8d9e80b581b5" providerId="LiveId" clId="{DEBD9E76-F1C3-4525-95C2-6F771646D631}" dt="2024-10-22T16:42:58.205" v="13" actId="20577"/>
        <pc:sldMkLst>
          <pc:docMk/>
          <pc:sldMk cId="3359245613" sldId="11944"/>
        </pc:sldMkLst>
      </pc:sldChg>
      <pc:sldChg chg="modNotesTx">
        <pc:chgData name="Hanyan Yin" userId="db4d8d9e80b581b5" providerId="LiveId" clId="{DEBD9E76-F1C3-4525-95C2-6F771646D631}" dt="2024-10-22T16:42:55.822" v="12" actId="20577"/>
        <pc:sldMkLst>
          <pc:docMk/>
          <pc:sldMk cId="529332289" sldId="11945"/>
        </pc:sldMkLst>
      </pc:sldChg>
      <pc:sldChg chg="modNotesTx">
        <pc:chgData name="Hanyan Yin" userId="db4d8d9e80b581b5" providerId="LiveId" clId="{DEBD9E76-F1C3-4525-95C2-6F771646D631}" dt="2024-10-22T16:42:53.315" v="11" actId="20577"/>
        <pc:sldMkLst>
          <pc:docMk/>
          <pc:sldMk cId="1435781509" sldId="11946"/>
        </pc:sldMkLst>
      </pc:sldChg>
      <pc:sldChg chg="modNotesTx">
        <pc:chgData name="Hanyan Yin" userId="db4d8d9e80b581b5" providerId="LiveId" clId="{DEBD9E76-F1C3-4525-95C2-6F771646D631}" dt="2024-10-22T16:42:50.942" v="10" actId="20577"/>
        <pc:sldMkLst>
          <pc:docMk/>
          <pc:sldMk cId="78438709" sldId="1194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CA244-D83B-475C-9762-4E7EBD539914}"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zh-CN" altLang="en-US"/>
        </a:p>
      </dgm:t>
    </dgm:pt>
    <dgm:pt modelId="{91ED1980-8450-4B44-8DE7-DE8DE5790060}">
      <dgm:prSet phldrT="[Text]" custT="1"/>
      <dgm:spPr/>
      <dgm:t>
        <a:bodyPr/>
        <a:lstStyle/>
        <a:p>
          <a:r>
            <a:rPr lang="en-US" altLang="zh-CN" sz="2800" b="1" dirty="0" err="1">
              <a:latin typeface="Consolas" panose="020B0609020204030204" pitchFamily="49" charset="0"/>
              <a:ea typeface="黑体" panose="02010609060101010101" pitchFamily="49" charset="-122"/>
            </a:rPr>
            <a:t>StreamLearn</a:t>
          </a:r>
          <a:br>
            <a:rPr lang="en-US" altLang="zh-CN" sz="1400" b="1" dirty="0">
              <a:latin typeface="Consolas" panose="020B0609020204030204" pitchFamily="49" charset="0"/>
              <a:ea typeface="黑体" panose="02010609060101010101" pitchFamily="49" charset="-122"/>
            </a:rPr>
          </a:br>
          <a:r>
            <a:rPr lang="zh-CN" altLang="en-US" sz="1100" b="1" dirty="0">
              <a:latin typeface="黑体" panose="02010609060101010101" pitchFamily="49" charset="-122"/>
              <a:ea typeface="黑体" panose="02010609060101010101" pitchFamily="49" charset="-122"/>
            </a:rPr>
            <a:t>流式机器学习算子库</a:t>
          </a:r>
        </a:p>
      </dgm:t>
    </dgm:pt>
    <dgm:pt modelId="{1E8780A2-FCFB-438D-9F1F-287AC36B704F}" type="parTrans" cxnId="{BF64A9A3-CBA5-47BB-ADE6-CBB1C6603AA5}">
      <dgm:prSet/>
      <dgm:spPr/>
      <dgm:t>
        <a:bodyPr/>
        <a:lstStyle/>
        <a:p>
          <a:endParaRPr lang="zh-CN" altLang="en-US">
            <a:latin typeface="微软雅黑" panose="020B0503020204020204" pitchFamily="34" charset="-122"/>
            <a:ea typeface="微软雅黑" panose="020B0503020204020204" pitchFamily="34" charset="-122"/>
          </a:endParaRPr>
        </a:p>
      </dgm:t>
    </dgm:pt>
    <dgm:pt modelId="{1E7DE0BE-1C3B-47E7-90BF-BD6871AD1A88}" type="sibTrans" cxnId="{BF64A9A3-CBA5-47BB-ADE6-CBB1C6603AA5}">
      <dgm:prSet/>
      <dgm:spPr/>
      <dgm:t>
        <a:bodyPr/>
        <a:lstStyle/>
        <a:p>
          <a:endParaRPr lang="zh-CN" altLang="en-US">
            <a:latin typeface="微软雅黑" panose="020B0503020204020204" pitchFamily="34" charset="-122"/>
            <a:ea typeface="微软雅黑" panose="020B0503020204020204" pitchFamily="34" charset="-122"/>
          </a:endParaRPr>
        </a:p>
      </dgm:t>
    </dgm:pt>
    <dgm:pt modelId="{41663C2D-B20E-4734-962A-615B401D2A70}">
      <dgm:prSet phldrT="[Text]"/>
      <dgm:spPr/>
      <dgm:t>
        <a:bodyPr/>
        <a:lstStyle/>
        <a:p>
          <a:r>
            <a:rPr lang="zh-CN" altLang="en-US" b="1" dirty="0">
              <a:latin typeface="黑体" panose="02010609060101010101" pitchFamily="49" charset="-122"/>
              <a:ea typeface="黑体" panose="02010609060101010101" pitchFamily="49" charset="-122"/>
            </a:rPr>
            <a:t>高吞吐率图流的动态图神经网络</a:t>
          </a:r>
          <a:endParaRPr lang="zh-CN" altLang="en-US" dirty="0">
            <a:latin typeface="黑体" panose="02010609060101010101" pitchFamily="49" charset="-122"/>
            <a:ea typeface="黑体" panose="02010609060101010101" pitchFamily="49" charset="-122"/>
          </a:endParaRPr>
        </a:p>
      </dgm:t>
    </dgm:pt>
    <dgm:pt modelId="{B8B01AB6-E18D-4F69-A34D-E4EFF57C8B9C}" type="parTrans" cxnId="{195B70AD-B3CA-4B82-B4B2-8B1C90B7649D}">
      <dgm:prSet/>
      <dgm:spPr/>
      <dgm:t>
        <a:bodyPr/>
        <a:lstStyle/>
        <a:p>
          <a:endParaRPr lang="zh-CN" altLang="en-US">
            <a:latin typeface="微软雅黑" panose="020B0503020204020204" pitchFamily="34" charset="-122"/>
            <a:ea typeface="微软雅黑" panose="020B0503020204020204" pitchFamily="34" charset="-122"/>
          </a:endParaRPr>
        </a:p>
      </dgm:t>
    </dgm:pt>
    <dgm:pt modelId="{4F1E1104-BA76-4655-8476-F5D3AC222056}" type="sibTrans" cxnId="{195B70AD-B3CA-4B82-B4B2-8B1C90B7649D}">
      <dgm:prSet/>
      <dgm:spPr/>
      <dgm:t>
        <a:bodyPr/>
        <a:lstStyle/>
        <a:p>
          <a:endParaRPr lang="zh-CN" altLang="en-US">
            <a:latin typeface="微软雅黑" panose="020B0503020204020204" pitchFamily="34" charset="-122"/>
            <a:ea typeface="微软雅黑" panose="020B0503020204020204" pitchFamily="34" charset="-122"/>
          </a:endParaRPr>
        </a:p>
      </dgm:t>
    </dgm:pt>
    <dgm:pt modelId="{642921C8-A8C6-4550-A42F-7AEBD7C42879}">
      <dgm:prSet phldrT="[Text]"/>
      <dgm:spPr/>
      <dgm:t>
        <a:bodyPr/>
        <a:lstStyle/>
        <a:p>
          <a:r>
            <a:rPr lang="zh-CN" altLang="en-US" b="1" dirty="0">
              <a:latin typeface="黑体" panose="02010609060101010101" pitchFamily="49" charset="-122"/>
              <a:ea typeface="黑体" panose="02010609060101010101" pitchFamily="49" charset="-122"/>
            </a:rPr>
            <a:t>滑动窗口上的最优矩阵略图算子</a:t>
          </a:r>
          <a:endParaRPr lang="zh-CN" altLang="en-US" dirty="0">
            <a:latin typeface="黑体" panose="02010609060101010101" pitchFamily="49" charset="-122"/>
            <a:ea typeface="黑体" panose="02010609060101010101" pitchFamily="49" charset="-122"/>
          </a:endParaRPr>
        </a:p>
      </dgm:t>
    </dgm:pt>
    <dgm:pt modelId="{BD0A541C-A5FF-49E2-9EC0-D201729A8543}" type="parTrans" cxnId="{ED488D8A-F9AD-47B8-8B5C-A6690B20E0BF}">
      <dgm:prSet/>
      <dgm:spPr/>
      <dgm:t>
        <a:bodyPr/>
        <a:lstStyle/>
        <a:p>
          <a:endParaRPr lang="zh-CN" altLang="en-US">
            <a:latin typeface="微软雅黑" panose="020B0503020204020204" pitchFamily="34" charset="-122"/>
            <a:ea typeface="微软雅黑" panose="020B0503020204020204" pitchFamily="34" charset="-122"/>
          </a:endParaRPr>
        </a:p>
      </dgm:t>
    </dgm:pt>
    <dgm:pt modelId="{F6FDC8A4-301E-4A9A-A277-C8F42EEA2496}" type="sibTrans" cxnId="{ED488D8A-F9AD-47B8-8B5C-A6690B20E0BF}">
      <dgm:prSet/>
      <dgm:spPr/>
      <dgm:t>
        <a:bodyPr/>
        <a:lstStyle/>
        <a:p>
          <a:endParaRPr lang="zh-CN" altLang="en-US">
            <a:latin typeface="微软雅黑" panose="020B0503020204020204" pitchFamily="34" charset="-122"/>
            <a:ea typeface="微软雅黑" panose="020B0503020204020204" pitchFamily="34" charset="-122"/>
          </a:endParaRPr>
        </a:p>
      </dgm:t>
    </dgm:pt>
    <dgm:pt modelId="{723856D0-EC5C-40E2-8BED-C71D59665CAF}">
      <dgm:prSet phldrT="[Text]"/>
      <dgm:spPr/>
      <dgm:t>
        <a:bodyPr/>
        <a:lstStyle/>
        <a:p>
          <a:r>
            <a:rPr lang="zh-CN" altLang="en-US" b="1" dirty="0">
              <a:latin typeface="黑体" panose="02010609060101010101" pitchFamily="49" charset="-122"/>
              <a:ea typeface="黑体" panose="02010609060101010101" pitchFamily="49" charset="-122"/>
            </a:rPr>
            <a:t>分布鲁棒学习算法</a:t>
          </a:r>
          <a:endParaRPr lang="zh-CN" altLang="en-US" dirty="0">
            <a:latin typeface="黑体" panose="02010609060101010101" pitchFamily="49" charset="-122"/>
            <a:ea typeface="黑体" panose="02010609060101010101" pitchFamily="49" charset="-122"/>
          </a:endParaRPr>
        </a:p>
      </dgm:t>
    </dgm:pt>
    <dgm:pt modelId="{5EFDA890-30DF-4BCA-89BC-FDEFF877B1E3}" type="sibTrans" cxnId="{21532498-A429-44CA-8392-917A7D111193}">
      <dgm:prSet/>
      <dgm:spPr/>
      <dgm:t>
        <a:bodyPr/>
        <a:lstStyle/>
        <a:p>
          <a:endParaRPr lang="zh-CN" altLang="en-US">
            <a:latin typeface="微软雅黑" panose="020B0503020204020204" pitchFamily="34" charset="-122"/>
            <a:ea typeface="微软雅黑" panose="020B0503020204020204" pitchFamily="34" charset="-122"/>
          </a:endParaRPr>
        </a:p>
      </dgm:t>
    </dgm:pt>
    <dgm:pt modelId="{22FB631E-448D-4BDE-9F8D-FB9200F51FB3}" type="parTrans" cxnId="{21532498-A429-44CA-8392-917A7D111193}">
      <dgm:prSet/>
      <dgm:spPr/>
      <dgm:t>
        <a:bodyPr/>
        <a:lstStyle/>
        <a:p>
          <a:endParaRPr lang="zh-CN" altLang="en-US">
            <a:latin typeface="微软雅黑" panose="020B0503020204020204" pitchFamily="34" charset="-122"/>
            <a:ea typeface="微软雅黑" panose="020B0503020204020204" pitchFamily="34" charset="-122"/>
          </a:endParaRPr>
        </a:p>
      </dgm:t>
    </dgm:pt>
    <dgm:pt modelId="{83DC05A1-03FE-4BEC-8C91-5BA5C9B704F3}">
      <dgm:prSet phldrT="[Text]"/>
      <dgm:spPr/>
      <dgm:t>
        <a:bodyPr/>
        <a:lstStyle/>
        <a:p>
          <a:r>
            <a:rPr lang="zh-CN" altLang="en-US" b="1" dirty="0">
              <a:latin typeface="黑体" panose="02010609060101010101" pitchFamily="49" charset="-122"/>
              <a:ea typeface="黑体" panose="02010609060101010101" pitchFamily="49" charset="-122"/>
            </a:rPr>
            <a:t>基于采样的分布式环境下的元素估计算法</a:t>
          </a:r>
          <a:endParaRPr lang="zh-CN" altLang="en-US" dirty="0">
            <a:latin typeface="黑体" panose="02010609060101010101" pitchFamily="49" charset="-122"/>
            <a:ea typeface="黑体" panose="02010609060101010101" pitchFamily="49" charset="-122"/>
          </a:endParaRPr>
        </a:p>
      </dgm:t>
    </dgm:pt>
    <dgm:pt modelId="{C1CBA11C-B077-4D1D-B10E-A322E64FDFF8}" type="parTrans" cxnId="{FE3A2988-4946-48B7-9E78-97FC181C4D33}">
      <dgm:prSet/>
      <dgm:spPr/>
      <dgm:t>
        <a:bodyPr/>
        <a:lstStyle/>
        <a:p>
          <a:endParaRPr lang="zh-CN" altLang="en-US">
            <a:latin typeface="微软雅黑" panose="020B0503020204020204" pitchFamily="34" charset="-122"/>
            <a:ea typeface="微软雅黑" panose="020B0503020204020204" pitchFamily="34" charset="-122"/>
          </a:endParaRPr>
        </a:p>
      </dgm:t>
    </dgm:pt>
    <dgm:pt modelId="{30BE3355-1719-4459-88EA-AC73773EE392}" type="sibTrans" cxnId="{FE3A2988-4946-48B7-9E78-97FC181C4D33}">
      <dgm:prSet/>
      <dgm:spPr/>
      <dgm:t>
        <a:bodyPr/>
        <a:lstStyle/>
        <a:p>
          <a:endParaRPr lang="zh-CN" altLang="en-US">
            <a:latin typeface="微软雅黑" panose="020B0503020204020204" pitchFamily="34" charset="-122"/>
            <a:ea typeface="微软雅黑" panose="020B0503020204020204" pitchFamily="34" charset="-122"/>
          </a:endParaRPr>
        </a:p>
      </dgm:t>
    </dgm:pt>
    <dgm:pt modelId="{4B206B8B-6C4A-4A8D-8620-AD0F79814A57}">
      <dgm:prSet phldrT="[Text]"/>
      <dgm:spPr/>
      <dgm:t>
        <a:bodyPr/>
        <a:lstStyle/>
        <a:p>
          <a:r>
            <a:rPr lang="zh-CN" altLang="en-US" b="1" dirty="0">
              <a:latin typeface="黑体" panose="02010609060101010101" pitchFamily="49" charset="-122"/>
              <a:ea typeface="黑体" panose="02010609060101010101" pitchFamily="49" charset="-122"/>
            </a:rPr>
            <a:t>流数据分布自适应学习算法</a:t>
          </a:r>
          <a:endParaRPr lang="zh-CN" altLang="en-US" dirty="0">
            <a:latin typeface="黑体" panose="02010609060101010101" pitchFamily="49" charset="-122"/>
            <a:ea typeface="黑体" panose="02010609060101010101" pitchFamily="49" charset="-122"/>
          </a:endParaRPr>
        </a:p>
      </dgm:t>
    </dgm:pt>
    <dgm:pt modelId="{C883E9EB-1D6C-4D77-96D7-54942500F0A3}" type="parTrans" cxnId="{370C1005-9104-430A-A6E8-CF510BE63E6D}">
      <dgm:prSet/>
      <dgm:spPr/>
      <dgm:t>
        <a:bodyPr/>
        <a:lstStyle/>
        <a:p>
          <a:endParaRPr lang="zh-CN" altLang="en-US">
            <a:latin typeface="微软雅黑" panose="020B0503020204020204" pitchFamily="34" charset="-122"/>
            <a:ea typeface="微软雅黑" panose="020B0503020204020204" pitchFamily="34" charset="-122"/>
          </a:endParaRPr>
        </a:p>
      </dgm:t>
    </dgm:pt>
    <dgm:pt modelId="{AD739703-2BBD-494B-94FB-6485D42A427F}" type="sibTrans" cxnId="{370C1005-9104-430A-A6E8-CF510BE63E6D}">
      <dgm:prSet/>
      <dgm:spPr/>
      <dgm:t>
        <a:bodyPr/>
        <a:lstStyle/>
        <a:p>
          <a:endParaRPr lang="zh-CN" altLang="en-US">
            <a:latin typeface="微软雅黑" panose="020B0503020204020204" pitchFamily="34" charset="-122"/>
            <a:ea typeface="微软雅黑" panose="020B0503020204020204" pitchFamily="34" charset="-122"/>
          </a:endParaRPr>
        </a:p>
      </dgm:t>
    </dgm:pt>
    <dgm:pt modelId="{1828066E-5C07-4621-954F-48FBDAF70555}">
      <dgm:prSet phldrT="[Text]"/>
      <dgm:spPr/>
      <dgm:t>
        <a:bodyPr/>
        <a:lstStyle/>
        <a:p>
          <a:r>
            <a:rPr lang="en-US" altLang="zh-CN" b="1" dirty="0">
              <a:latin typeface="黑体" panose="02010609060101010101" pitchFamily="49" charset="-122"/>
              <a:ea typeface="黑体" panose="02010609060101010101" pitchFamily="49" charset="-122"/>
            </a:rPr>
            <a:t>SAFC</a:t>
          </a:r>
          <a:r>
            <a:rPr lang="zh-CN" altLang="en-US" b="1" dirty="0">
              <a:latin typeface="黑体" panose="02010609060101010101" pitchFamily="49" charset="-122"/>
              <a:ea typeface="黑体" panose="02010609060101010101" pitchFamily="49" charset="-122"/>
            </a:rPr>
            <a:t>：同时增强特征和类的增量学习</a:t>
          </a:r>
          <a:endParaRPr lang="zh-CN" altLang="en-US" dirty="0">
            <a:latin typeface="黑体" panose="02010609060101010101" pitchFamily="49" charset="-122"/>
            <a:ea typeface="黑体" panose="02010609060101010101" pitchFamily="49" charset="-122"/>
          </a:endParaRPr>
        </a:p>
      </dgm:t>
    </dgm:pt>
    <dgm:pt modelId="{C1E06354-C0D1-40CD-9105-DF9E0BE87A27}" type="parTrans" cxnId="{F672DC13-837C-4D39-9067-566CFE8A54CE}">
      <dgm:prSet/>
      <dgm:spPr/>
      <dgm:t>
        <a:bodyPr/>
        <a:lstStyle/>
        <a:p>
          <a:endParaRPr lang="zh-CN" altLang="en-US">
            <a:latin typeface="微软雅黑" panose="020B0503020204020204" pitchFamily="34" charset="-122"/>
            <a:ea typeface="微软雅黑" panose="020B0503020204020204" pitchFamily="34" charset="-122"/>
          </a:endParaRPr>
        </a:p>
      </dgm:t>
    </dgm:pt>
    <dgm:pt modelId="{D7866C28-B691-42B0-BB45-8CC702285E18}" type="sibTrans" cxnId="{F672DC13-837C-4D39-9067-566CFE8A54CE}">
      <dgm:prSet/>
      <dgm:spPr/>
      <dgm:t>
        <a:bodyPr/>
        <a:lstStyle/>
        <a:p>
          <a:endParaRPr lang="zh-CN" altLang="en-US">
            <a:latin typeface="微软雅黑" panose="020B0503020204020204" pitchFamily="34" charset="-122"/>
            <a:ea typeface="微软雅黑" panose="020B0503020204020204" pitchFamily="34" charset="-122"/>
          </a:endParaRPr>
        </a:p>
      </dgm:t>
    </dgm:pt>
    <dgm:pt modelId="{85C3E8D8-A87C-4A56-97F6-3389ED92C93E}">
      <dgm:prSet phldrT="[Text]"/>
      <dgm:spPr/>
      <dgm:t>
        <a:bodyPr/>
        <a:lstStyle/>
        <a:p>
          <a:r>
            <a:rPr lang="zh-CN" altLang="en-US" b="1" dirty="0">
              <a:latin typeface="黑体" panose="02010609060101010101" pitchFamily="49" charset="-122"/>
              <a:ea typeface="黑体" panose="02010609060101010101" pitchFamily="49" charset="-122"/>
            </a:rPr>
            <a:t>分布式交互学习流数据存储管理系统 </a:t>
          </a:r>
          <a:r>
            <a:rPr lang="en-US" altLang="zh-CN" b="1" dirty="0">
              <a:latin typeface="黑体" panose="02010609060101010101" pitchFamily="49" charset="-122"/>
              <a:ea typeface="黑体" panose="02010609060101010101" pitchFamily="49" charset="-122"/>
            </a:rPr>
            <a:t>GEAR</a:t>
          </a:r>
          <a:endParaRPr lang="zh-CN" altLang="en-US" dirty="0">
            <a:latin typeface="黑体" panose="02010609060101010101" pitchFamily="49" charset="-122"/>
            <a:ea typeface="黑体" panose="02010609060101010101" pitchFamily="49" charset="-122"/>
          </a:endParaRPr>
        </a:p>
      </dgm:t>
    </dgm:pt>
    <dgm:pt modelId="{2B074B90-FD61-4FDB-82F5-576EDAAC4656}" type="parTrans" cxnId="{DE27A9C5-504E-4A12-A3E5-9DA137CF2CF5}">
      <dgm:prSet/>
      <dgm:spPr/>
      <dgm:t>
        <a:bodyPr/>
        <a:lstStyle/>
        <a:p>
          <a:endParaRPr lang="zh-CN" altLang="en-US">
            <a:latin typeface="微软雅黑" panose="020B0503020204020204" pitchFamily="34" charset="-122"/>
            <a:ea typeface="微软雅黑" panose="020B0503020204020204" pitchFamily="34" charset="-122"/>
          </a:endParaRPr>
        </a:p>
      </dgm:t>
    </dgm:pt>
    <dgm:pt modelId="{71FB482B-40CA-4A3A-8C87-688526BFF6FA}" type="sibTrans" cxnId="{DE27A9C5-504E-4A12-A3E5-9DA137CF2CF5}">
      <dgm:prSet/>
      <dgm:spPr/>
      <dgm:t>
        <a:bodyPr/>
        <a:lstStyle/>
        <a:p>
          <a:endParaRPr lang="zh-CN" altLang="en-US">
            <a:latin typeface="微软雅黑" panose="020B0503020204020204" pitchFamily="34" charset="-122"/>
            <a:ea typeface="微软雅黑" panose="020B0503020204020204" pitchFamily="34" charset="-122"/>
          </a:endParaRPr>
        </a:p>
      </dgm:t>
    </dgm:pt>
    <dgm:pt modelId="{D1A7AF98-76FD-4275-9311-5E7D54AF59EE}">
      <dgm:prSet phldrT="[Text]"/>
      <dgm:spPr/>
      <dgm:t>
        <a:bodyPr/>
        <a:lstStyle/>
        <a:p>
          <a:r>
            <a:rPr lang="zh-CN" altLang="en-US" b="1" dirty="0">
              <a:latin typeface="黑体" panose="02010609060101010101" pitchFamily="49" charset="-122"/>
              <a:ea typeface="黑体" panose="02010609060101010101" pitchFamily="49" charset="-122"/>
            </a:rPr>
            <a:t>知识融合流数据生成式学习模型 </a:t>
          </a:r>
          <a:r>
            <a:rPr lang="en-US" altLang="zh-CN" b="1" dirty="0" err="1">
              <a:latin typeface="黑体" panose="02010609060101010101" pitchFamily="49" charset="-122"/>
              <a:ea typeface="黑体" panose="02010609060101010101" pitchFamily="49" charset="-122"/>
            </a:rPr>
            <a:t>AbdGen</a:t>
          </a:r>
          <a:endParaRPr lang="zh-CN" altLang="en-US" dirty="0">
            <a:latin typeface="黑体" panose="02010609060101010101" pitchFamily="49" charset="-122"/>
            <a:ea typeface="黑体" panose="02010609060101010101" pitchFamily="49" charset="-122"/>
          </a:endParaRPr>
        </a:p>
      </dgm:t>
    </dgm:pt>
    <dgm:pt modelId="{95184881-D87B-464D-98C8-D92D08562BA6}" type="parTrans" cxnId="{56638484-869D-4422-81DE-4B3CC53F810E}">
      <dgm:prSet/>
      <dgm:spPr/>
      <dgm:t>
        <a:bodyPr/>
        <a:lstStyle/>
        <a:p>
          <a:endParaRPr lang="zh-CN" altLang="en-US">
            <a:latin typeface="微软雅黑" panose="020B0503020204020204" pitchFamily="34" charset="-122"/>
            <a:ea typeface="微软雅黑" panose="020B0503020204020204" pitchFamily="34" charset="-122"/>
          </a:endParaRPr>
        </a:p>
      </dgm:t>
    </dgm:pt>
    <dgm:pt modelId="{7984D05B-F86C-483B-BD3D-0B28965A8A49}" type="sibTrans" cxnId="{56638484-869D-4422-81DE-4B3CC53F810E}">
      <dgm:prSet/>
      <dgm:spPr/>
      <dgm:t>
        <a:bodyPr/>
        <a:lstStyle/>
        <a:p>
          <a:endParaRPr lang="zh-CN" altLang="en-US">
            <a:latin typeface="微软雅黑" panose="020B0503020204020204" pitchFamily="34" charset="-122"/>
            <a:ea typeface="微软雅黑" panose="020B0503020204020204" pitchFamily="34" charset="-122"/>
          </a:endParaRPr>
        </a:p>
      </dgm:t>
    </dgm:pt>
    <dgm:pt modelId="{754723D7-5F65-4860-BE2D-84BDC9D87559}">
      <dgm:prSet phldrT="[Text]"/>
      <dgm:spPr/>
      <dgm:t>
        <a:bodyPr/>
        <a:lstStyle/>
        <a:p>
          <a:r>
            <a:rPr lang="zh-CN" altLang="en-US" b="1" dirty="0">
              <a:latin typeface="黑体" panose="02010609060101010101" pitchFamily="49" charset="-122"/>
              <a:ea typeface="黑体" panose="02010609060101010101" pitchFamily="49" charset="-122"/>
            </a:rPr>
            <a:t>支撑轻量交互的长序列理解与知识融合的大模型框架 </a:t>
          </a:r>
          <a:r>
            <a:rPr lang="en-US" altLang="zh-CN" b="1" dirty="0" err="1">
              <a:latin typeface="黑体" panose="02010609060101010101" pitchFamily="49" charset="-122"/>
              <a:ea typeface="黑体" panose="02010609060101010101" pitchFamily="49" charset="-122"/>
            </a:rPr>
            <a:t>ReLLa</a:t>
          </a:r>
          <a:endParaRPr lang="zh-CN" altLang="en-US" dirty="0">
            <a:latin typeface="黑体" panose="02010609060101010101" pitchFamily="49" charset="-122"/>
            <a:ea typeface="黑体" panose="02010609060101010101" pitchFamily="49" charset="-122"/>
          </a:endParaRPr>
        </a:p>
      </dgm:t>
    </dgm:pt>
    <dgm:pt modelId="{99D14AC6-1626-4AF2-BE5D-E5504840DD05}" type="parTrans" cxnId="{45937277-409F-4D1B-B6A0-19185351AC6A}">
      <dgm:prSet/>
      <dgm:spPr/>
      <dgm:t>
        <a:bodyPr/>
        <a:lstStyle/>
        <a:p>
          <a:endParaRPr lang="zh-CN" altLang="en-US">
            <a:latin typeface="微软雅黑" panose="020B0503020204020204" pitchFamily="34" charset="-122"/>
            <a:ea typeface="微软雅黑" panose="020B0503020204020204" pitchFamily="34" charset="-122"/>
          </a:endParaRPr>
        </a:p>
      </dgm:t>
    </dgm:pt>
    <dgm:pt modelId="{6BE9E53F-91C8-46F3-BDEB-C207E40266E2}" type="sibTrans" cxnId="{45937277-409F-4D1B-B6A0-19185351AC6A}">
      <dgm:prSet/>
      <dgm:spPr/>
      <dgm:t>
        <a:bodyPr/>
        <a:lstStyle/>
        <a:p>
          <a:endParaRPr lang="zh-CN" altLang="en-US">
            <a:latin typeface="微软雅黑" panose="020B0503020204020204" pitchFamily="34" charset="-122"/>
            <a:ea typeface="微软雅黑" panose="020B0503020204020204" pitchFamily="34" charset="-122"/>
          </a:endParaRPr>
        </a:p>
      </dgm:t>
    </dgm:pt>
    <dgm:pt modelId="{1AF8D1A1-C5F4-4C20-9935-0F515BEE9067}">
      <dgm:prSet phldrT="[Text]"/>
      <dgm:spPr/>
      <dgm:t>
        <a:bodyPr/>
        <a:lstStyle/>
        <a:p>
          <a:r>
            <a:rPr lang="zh-CN" altLang="en-US" dirty="0">
              <a:latin typeface="黑体" panose="02010609060101010101" pitchFamily="49" charset="-122"/>
              <a:ea typeface="黑体" panose="02010609060101010101" pitchFamily="49" charset="-122"/>
            </a:rPr>
            <a:t>流数据学习基础算法</a:t>
          </a:r>
        </a:p>
      </dgm:t>
    </dgm:pt>
    <dgm:pt modelId="{20200A18-D413-49EB-B48F-D85F343D54BB}" type="parTrans" cxnId="{250C1CE4-A5B5-442E-9970-84C675486D81}">
      <dgm:prSet/>
      <dgm:spPr/>
      <dgm:t>
        <a:bodyPr/>
        <a:lstStyle/>
        <a:p>
          <a:endParaRPr lang="zh-CN" altLang="en-US">
            <a:latin typeface="微软雅黑" panose="020B0503020204020204" pitchFamily="34" charset="-122"/>
            <a:ea typeface="微软雅黑" panose="020B0503020204020204" pitchFamily="34" charset="-122"/>
          </a:endParaRPr>
        </a:p>
      </dgm:t>
    </dgm:pt>
    <dgm:pt modelId="{EBDD75F0-7D9A-4118-9E3C-CA5545C973A4}" type="sibTrans" cxnId="{250C1CE4-A5B5-442E-9970-84C675486D81}">
      <dgm:prSet/>
      <dgm:spPr/>
      <dgm:t>
        <a:bodyPr/>
        <a:lstStyle/>
        <a:p>
          <a:endParaRPr lang="zh-CN" altLang="en-US">
            <a:latin typeface="微软雅黑" panose="020B0503020204020204" pitchFamily="34" charset="-122"/>
            <a:ea typeface="微软雅黑" panose="020B0503020204020204" pitchFamily="34" charset="-122"/>
          </a:endParaRPr>
        </a:p>
      </dgm:t>
    </dgm:pt>
    <dgm:pt modelId="{489414B3-6330-40E4-A661-5B1345CBC8DB}">
      <dgm:prSet phldrT="[Text]"/>
      <dgm:spPr/>
      <dgm:t>
        <a:bodyPr/>
        <a:lstStyle/>
        <a:p>
          <a:r>
            <a:rPr lang="zh-CN" altLang="en-US" dirty="0">
              <a:latin typeface="黑体" panose="02010609060101010101" pitchFamily="49" charset="-122"/>
              <a:ea typeface="黑体" panose="02010609060101010101" pitchFamily="49" charset="-122"/>
            </a:rPr>
            <a:t>流数据学习调度策略</a:t>
          </a:r>
        </a:p>
      </dgm:t>
    </dgm:pt>
    <dgm:pt modelId="{FE35987C-1CAA-451C-B32C-83B1DE8CA3CA}" type="parTrans" cxnId="{93AA90B9-FFA4-4CFF-8FC2-4C08682A6DDF}">
      <dgm:prSet/>
      <dgm:spPr/>
      <dgm:t>
        <a:bodyPr/>
        <a:lstStyle/>
        <a:p>
          <a:endParaRPr lang="zh-CN" altLang="en-US">
            <a:latin typeface="微软雅黑" panose="020B0503020204020204" pitchFamily="34" charset="-122"/>
            <a:ea typeface="微软雅黑" panose="020B0503020204020204" pitchFamily="34" charset="-122"/>
          </a:endParaRPr>
        </a:p>
      </dgm:t>
    </dgm:pt>
    <dgm:pt modelId="{17794DDF-297E-4F03-9C9A-2333EE279C11}" type="sibTrans" cxnId="{93AA90B9-FFA4-4CFF-8FC2-4C08682A6DDF}">
      <dgm:prSet/>
      <dgm:spPr/>
      <dgm:t>
        <a:bodyPr/>
        <a:lstStyle/>
        <a:p>
          <a:endParaRPr lang="zh-CN" altLang="en-US">
            <a:latin typeface="微软雅黑" panose="020B0503020204020204" pitchFamily="34" charset="-122"/>
            <a:ea typeface="微软雅黑" panose="020B0503020204020204" pitchFamily="34" charset="-122"/>
          </a:endParaRPr>
        </a:p>
      </dgm:t>
    </dgm:pt>
    <dgm:pt modelId="{E2B2D21D-D541-43A4-93BE-182D76820B15}">
      <dgm:prSet phldrT="[Text]"/>
      <dgm:spPr/>
      <dgm:t>
        <a:bodyPr/>
        <a:lstStyle/>
        <a:p>
          <a:r>
            <a:rPr lang="zh-CN" altLang="en-US" dirty="0">
              <a:latin typeface="黑体" panose="02010609060101010101" pitchFamily="49" charset="-122"/>
              <a:ea typeface="黑体" panose="02010609060101010101" pitchFamily="49" charset="-122"/>
            </a:rPr>
            <a:t>流数据学习框架</a:t>
          </a:r>
        </a:p>
      </dgm:t>
    </dgm:pt>
    <dgm:pt modelId="{B29E3059-5F46-4EF7-AAA2-1CDBA684F32C}" type="parTrans" cxnId="{AADFF928-515D-4B41-8CC9-C892D68B559B}">
      <dgm:prSet/>
      <dgm:spPr/>
      <dgm:t>
        <a:bodyPr/>
        <a:lstStyle/>
        <a:p>
          <a:endParaRPr lang="zh-CN" altLang="en-US">
            <a:latin typeface="微软雅黑" panose="020B0503020204020204" pitchFamily="34" charset="-122"/>
            <a:ea typeface="微软雅黑" panose="020B0503020204020204" pitchFamily="34" charset="-122"/>
          </a:endParaRPr>
        </a:p>
      </dgm:t>
    </dgm:pt>
    <dgm:pt modelId="{114E09C3-E5F9-4842-BF95-3BD052192AD6}" type="sibTrans" cxnId="{AADFF928-515D-4B41-8CC9-C892D68B559B}">
      <dgm:prSet/>
      <dgm:spPr/>
      <dgm:t>
        <a:bodyPr/>
        <a:lstStyle/>
        <a:p>
          <a:endParaRPr lang="zh-CN" altLang="en-US">
            <a:latin typeface="微软雅黑" panose="020B0503020204020204" pitchFamily="34" charset="-122"/>
            <a:ea typeface="微软雅黑" panose="020B0503020204020204" pitchFamily="34" charset="-122"/>
          </a:endParaRPr>
        </a:p>
      </dgm:t>
    </dgm:pt>
    <dgm:pt modelId="{74C28A9B-FC3F-408F-A03C-E81F25A835F3}" type="pres">
      <dgm:prSet presAssocID="{30ECA244-D83B-475C-9762-4E7EBD539914}" presName="Name0" presStyleCnt="0">
        <dgm:presLayoutVars>
          <dgm:chPref val="1"/>
          <dgm:dir/>
          <dgm:animOne val="branch"/>
          <dgm:animLvl val="lvl"/>
          <dgm:resizeHandles/>
        </dgm:presLayoutVars>
      </dgm:prSet>
      <dgm:spPr/>
    </dgm:pt>
    <dgm:pt modelId="{3E5A0783-8F78-40ED-A75A-44655762F1A0}" type="pres">
      <dgm:prSet presAssocID="{91ED1980-8450-4B44-8DE7-DE8DE5790060}" presName="vertOne" presStyleCnt="0"/>
      <dgm:spPr/>
    </dgm:pt>
    <dgm:pt modelId="{BED0CE7C-679B-4938-9352-0FB85ACA1F82}" type="pres">
      <dgm:prSet presAssocID="{91ED1980-8450-4B44-8DE7-DE8DE5790060}" presName="txOne" presStyleLbl="node0" presStyleIdx="0" presStyleCnt="1">
        <dgm:presLayoutVars>
          <dgm:chPref val="3"/>
        </dgm:presLayoutVars>
      </dgm:prSet>
      <dgm:spPr/>
    </dgm:pt>
    <dgm:pt modelId="{515A1DE2-408E-4143-B082-DCCECD8C3364}" type="pres">
      <dgm:prSet presAssocID="{91ED1980-8450-4B44-8DE7-DE8DE5790060}" presName="parTransOne" presStyleCnt="0"/>
      <dgm:spPr/>
    </dgm:pt>
    <dgm:pt modelId="{890B90B7-2E85-495D-9459-BB0AC819E3F5}" type="pres">
      <dgm:prSet presAssocID="{91ED1980-8450-4B44-8DE7-DE8DE5790060}" presName="horzOne" presStyleCnt="0"/>
      <dgm:spPr/>
    </dgm:pt>
    <dgm:pt modelId="{D9963A84-4329-4EC5-BC14-DF3A5BD7DD2E}" type="pres">
      <dgm:prSet presAssocID="{1AF8D1A1-C5F4-4C20-9935-0F515BEE9067}" presName="vertTwo" presStyleCnt="0"/>
      <dgm:spPr/>
    </dgm:pt>
    <dgm:pt modelId="{D7018153-55D4-4EEE-99B3-15D019EFCB27}" type="pres">
      <dgm:prSet presAssocID="{1AF8D1A1-C5F4-4C20-9935-0F515BEE9067}" presName="txTwo" presStyleLbl="node2" presStyleIdx="0" presStyleCnt="3">
        <dgm:presLayoutVars>
          <dgm:chPref val="3"/>
        </dgm:presLayoutVars>
      </dgm:prSet>
      <dgm:spPr/>
    </dgm:pt>
    <dgm:pt modelId="{23EE1129-7AF8-44B3-BE4A-035482D0A4BE}" type="pres">
      <dgm:prSet presAssocID="{1AF8D1A1-C5F4-4C20-9935-0F515BEE9067}" presName="parTransTwo" presStyleCnt="0"/>
      <dgm:spPr/>
    </dgm:pt>
    <dgm:pt modelId="{1894E5D7-A8A5-4E30-B478-BC7F8F5754C9}" type="pres">
      <dgm:prSet presAssocID="{1AF8D1A1-C5F4-4C20-9935-0F515BEE9067}" presName="horzTwo" presStyleCnt="0"/>
      <dgm:spPr/>
    </dgm:pt>
    <dgm:pt modelId="{08B7012A-CC66-4FBC-96B1-D77C72BD5ECE}" type="pres">
      <dgm:prSet presAssocID="{723856D0-EC5C-40E2-8BED-C71D59665CAF}" presName="vertThree" presStyleCnt="0"/>
      <dgm:spPr/>
    </dgm:pt>
    <dgm:pt modelId="{15DD3F14-D114-4DFD-96FC-756A8C435E19}" type="pres">
      <dgm:prSet presAssocID="{723856D0-EC5C-40E2-8BED-C71D59665CAF}" presName="txThree" presStyleLbl="node3" presStyleIdx="0" presStyleCnt="9">
        <dgm:presLayoutVars>
          <dgm:chPref val="3"/>
        </dgm:presLayoutVars>
      </dgm:prSet>
      <dgm:spPr/>
    </dgm:pt>
    <dgm:pt modelId="{290D0A78-424A-4DF0-997C-668053C92010}" type="pres">
      <dgm:prSet presAssocID="{723856D0-EC5C-40E2-8BED-C71D59665CAF}" presName="horzThree" presStyleCnt="0"/>
      <dgm:spPr/>
    </dgm:pt>
    <dgm:pt modelId="{E52A9AEF-E236-4EB0-959E-2B551B683928}" type="pres">
      <dgm:prSet presAssocID="{5EFDA890-30DF-4BCA-89BC-FDEFF877B1E3}" presName="sibSpaceThree" presStyleCnt="0"/>
      <dgm:spPr/>
    </dgm:pt>
    <dgm:pt modelId="{A3174790-AA69-45CF-9CBF-DEB4ECA29129}" type="pres">
      <dgm:prSet presAssocID="{41663C2D-B20E-4734-962A-615B401D2A70}" presName="vertThree" presStyleCnt="0"/>
      <dgm:spPr/>
    </dgm:pt>
    <dgm:pt modelId="{A25BCEE6-7A4B-4E1C-AEC7-5EA328ABF759}" type="pres">
      <dgm:prSet presAssocID="{41663C2D-B20E-4734-962A-615B401D2A70}" presName="txThree" presStyleLbl="node3" presStyleIdx="1" presStyleCnt="9">
        <dgm:presLayoutVars>
          <dgm:chPref val="3"/>
        </dgm:presLayoutVars>
      </dgm:prSet>
      <dgm:spPr/>
    </dgm:pt>
    <dgm:pt modelId="{FA0F00F5-7301-4916-96D2-54E031C19203}" type="pres">
      <dgm:prSet presAssocID="{41663C2D-B20E-4734-962A-615B401D2A70}" presName="horzThree" presStyleCnt="0"/>
      <dgm:spPr/>
    </dgm:pt>
    <dgm:pt modelId="{8B1C1415-87A4-4659-97F5-57A4068B1859}" type="pres">
      <dgm:prSet presAssocID="{4F1E1104-BA76-4655-8476-F5D3AC222056}" presName="sibSpaceThree" presStyleCnt="0"/>
      <dgm:spPr/>
    </dgm:pt>
    <dgm:pt modelId="{D08589F0-744C-4C66-9D8F-D8379AEA8301}" type="pres">
      <dgm:prSet presAssocID="{642921C8-A8C6-4550-A42F-7AEBD7C42879}" presName="vertThree" presStyleCnt="0"/>
      <dgm:spPr/>
    </dgm:pt>
    <dgm:pt modelId="{B8206F29-DA6A-4D75-A947-08E8B24F5AB1}" type="pres">
      <dgm:prSet presAssocID="{642921C8-A8C6-4550-A42F-7AEBD7C42879}" presName="txThree" presStyleLbl="node3" presStyleIdx="2" presStyleCnt="9">
        <dgm:presLayoutVars>
          <dgm:chPref val="3"/>
        </dgm:presLayoutVars>
      </dgm:prSet>
      <dgm:spPr/>
    </dgm:pt>
    <dgm:pt modelId="{6240E892-C90E-4A83-92E6-2ECAC0C33978}" type="pres">
      <dgm:prSet presAssocID="{642921C8-A8C6-4550-A42F-7AEBD7C42879}" presName="horzThree" presStyleCnt="0"/>
      <dgm:spPr/>
    </dgm:pt>
    <dgm:pt modelId="{2BB2473E-163E-4A16-95ED-4B45B0734D82}" type="pres">
      <dgm:prSet presAssocID="{F6FDC8A4-301E-4A9A-A277-C8F42EEA2496}" presName="sibSpaceThree" presStyleCnt="0"/>
      <dgm:spPr/>
    </dgm:pt>
    <dgm:pt modelId="{2223A2AE-96A0-48C7-8A22-515F4D51F14B}" type="pres">
      <dgm:prSet presAssocID="{83DC05A1-03FE-4BEC-8C91-5BA5C9B704F3}" presName="vertThree" presStyleCnt="0"/>
      <dgm:spPr/>
    </dgm:pt>
    <dgm:pt modelId="{FBC1465C-3292-484D-BB9C-6BF7E52B5889}" type="pres">
      <dgm:prSet presAssocID="{83DC05A1-03FE-4BEC-8C91-5BA5C9B704F3}" presName="txThree" presStyleLbl="node3" presStyleIdx="3" presStyleCnt="9">
        <dgm:presLayoutVars>
          <dgm:chPref val="3"/>
        </dgm:presLayoutVars>
      </dgm:prSet>
      <dgm:spPr/>
    </dgm:pt>
    <dgm:pt modelId="{51F055CB-464F-44AE-8E2B-E64C24CFB372}" type="pres">
      <dgm:prSet presAssocID="{83DC05A1-03FE-4BEC-8C91-5BA5C9B704F3}" presName="horzThree" presStyleCnt="0"/>
      <dgm:spPr/>
    </dgm:pt>
    <dgm:pt modelId="{97BFDAC0-FF96-41DE-BB3E-7950090A871D}" type="pres">
      <dgm:prSet presAssocID="{EBDD75F0-7D9A-4118-9E3C-CA5545C973A4}" presName="sibSpaceTwo" presStyleCnt="0"/>
      <dgm:spPr/>
    </dgm:pt>
    <dgm:pt modelId="{B648DFC2-21E1-4964-8F7A-5B318E12489F}" type="pres">
      <dgm:prSet presAssocID="{489414B3-6330-40E4-A661-5B1345CBC8DB}" presName="vertTwo" presStyleCnt="0"/>
      <dgm:spPr/>
    </dgm:pt>
    <dgm:pt modelId="{9F17A7A3-A566-4BBC-9879-2297A60D4E34}" type="pres">
      <dgm:prSet presAssocID="{489414B3-6330-40E4-A661-5B1345CBC8DB}" presName="txTwo" presStyleLbl="node2" presStyleIdx="1" presStyleCnt="3">
        <dgm:presLayoutVars>
          <dgm:chPref val="3"/>
        </dgm:presLayoutVars>
      </dgm:prSet>
      <dgm:spPr/>
    </dgm:pt>
    <dgm:pt modelId="{9BFA2B1A-78C3-4D54-91B6-92CB61F40F73}" type="pres">
      <dgm:prSet presAssocID="{489414B3-6330-40E4-A661-5B1345CBC8DB}" presName="parTransTwo" presStyleCnt="0"/>
      <dgm:spPr/>
    </dgm:pt>
    <dgm:pt modelId="{4882B22F-ECD6-4F70-A6C3-9CC9D3CE84D9}" type="pres">
      <dgm:prSet presAssocID="{489414B3-6330-40E4-A661-5B1345CBC8DB}" presName="horzTwo" presStyleCnt="0"/>
      <dgm:spPr/>
    </dgm:pt>
    <dgm:pt modelId="{1B78D21C-D383-4B42-963B-E4059DAEF8AE}" type="pres">
      <dgm:prSet presAssocID="{4B206B8B-6C4A-4A8D-8620-AD0F79814A57}" presName="vertThree" presStyleCnt="0"/>
      <dgm:spPr/>
    </dgm:pt>
    <dgm:pt modelId="{37521F57-4049-4C22-A9BF-A8BE037FFFB5}" type="pres">
      <dgm:prSet presAssocID="{4B206B8B-6C4A-4A8D-8620-AD0F79814A57}" presName="txThree" presStyleLbl="node3" presStyleIdx="4" presStyleCnt="9">
        <dgm:presLayoutVars>
          <dgm:chPref val="3"/>
        </dgm:presLayoutVars>
      </dgm:prSet>
      <dgm:spPr/>
    </dgm:pt>
    <dgm:pt modelId="{94CB39FC-8D63-4FAD-B4E2-AB05CECC15BE}" type="pres">
      <dgm:prSet presAssocID="{4B206B8B-6C4A-4A8D-8620-AD0F79814A57}" presName="horzThree" presStyleCnt="0"/>
      <dgm:spPr/>
    </dgm:pt>
    <dgm:pt modelId="{FD69FC9E-0110-481E-A104-2209AD198FD3}" type="pres">
      <dgm:prSet presAssocID="{AD739703-2BBD-494B-94FB-6485D42A427F}" presName="sibSpaceThree" presStyleCnt="0"/>
      <dgm:spPr/>
    </dgm:pt>
    <dgm:pt modelId="{08327E97-139A-4997-9B8D-A009EF0A5CFB}" type="pres">
      <dgm:prSet presAssocID="{1828066E-5C07-4621-954F-48FBDAF70555}" presName="vertThree" presStyleCnt="0"/>
      <dgm:spPr/>
    </dgm:pt>
    <dgm:pt modelId="{821CFE3B-9D42-4B8A-B447-C2AAA0A9BB12}" type="pres">
      <dgm:prSet presAssocID="{1828066E-5C07-4621-954F-48FBDAF70555}" presName="txThree" presStyleLbl="node3" presStyleIdx="5" presStyleCnt="9">
        <dgm:presLayoutVars>
          <dgm:chPref val="3"/>
        </dgm:presLayoutVars>
      </dgm:prSet>
      <dgm:spPr/>
    </dgm:pt>
    <dgm:pt modelId="{623422FC-5510-4222-9EAF-26EEBE0C9C5F}" type="pres">
      <dgm:prSet presAssocID="{1828066E-5C07-4621-954F-48FBDAF70555}" presName="horzThree" presStyleCnt="0"/>
      <dgm:spPr/>
    </dgm:pt>
    <dgm:pt modelId="{82295855-432F-4264-BE3E-1269F6103A07}" type="pres">
      <dgm:prSet presAssocID="{17794DDF-297E-4F03-9C9A-2333EE279C11}" presName="sibSpaceTwo" presStyleCnt="0"/>
      <dgm:spPr/>
    </dgm:pt>
    <dgm:pt modelId="{0DF34E3B-258B-4ABF-B354-7D5186DAC2B6}" type="pres">
      <dgm:prSet presAssocID="{E2B2D21D-D541-43A4-93BE-182D76820B15}" presName="vertTwo" presStyleCnt="0"/>
      <dgm:spPr/>
    </dgm:pt>
    <dgm:pt modelId="{5AAC6F18-8BE7-4EA4-9EE4-623AE69FAB6A}" type="pres">
      <dgm:prSet presAssocID="{E2B2D21D-D541-43A4-93BE-182D76820B15}" presName="txTwo" presStyleLbl="node2" presStyleIdx="2" presStyleCnt="3">
        <dgm:presLayoutVars>
          <dgm:chPref val="3"/>
        </dgm:presLayoutVars>
      </dgm:prSet>
      <dgm:spPr/>
    </dgm:pt>
    <dgm:pt modelId="{D3447968-4984-4035-9C58-6B3161605719}" type="pres">
      <dgm:prSet presAssocID="{E2B2D21D-D541-43A4-93BE-182D76820B15}" presName="parTransTwo" presStyleCnt="0"/>
      <dgm:spPr/>
    </dgm:pt>
    <dgm:pt modelId="{01CBD44B-BDFA-48EC-8530-68C862775B65}" type="pres">
      <dgm:prSet presAssocID="{E2B2D21D-D541-43A4-93BE-182D76820B15}" presName="horzTwo" presStyleCnt="0"/>
      <dgm:spPr/>
    </dgm:pt>
    <dgm:pt modelId="{ED177498-9267-4703-8CEB-70CCAF335056}" type="pres">
      <dgm:prSet presAssocID="{85C3E8D8-A87C-4A56-97F6-3389ED92C93E}" presName="vertThree" presStyleCnt="0"/>
      <dgm:spPr/>
    </dgm:pt>
    <dgm:pt modelId="{E6F70370-4A5B-4560-98A8-FAB63A597F8D}" type="pres">
      <dgm:prSet presAssocID="{85C3E8D8-A87C-4A56-97F6-3389ED92C93E}" presName="txThree" presStyleLbl="node3" presStyleIdx="6" presStyleCnt="9">
        <dgm:presLayoutVars>
          <dgm:chPref val="3"/>
        </dgm:presLayoutVars>
      </dgm:prSet>
      <dgm:spPr/>
    </dgm:pt>
    <dgm:pt modelId="{D83871E7-B613-40C7-A37F-A9723821E200}" type="pres">
      <dgm:prSet presAssocID="{85C3E8D8-A87C-4A56-97F6-3389ED92C93E}" presName="horzThree" presStyleCnt="0"/>
      <dgm:spPr/>
    </dgm:pt>
    <dgm:pt modelId="{A30CDDF5-E30A-4B6F-9DF1-469E86BC1F6B}" type="pres">
      <dgm:prSet presAssocID="{71FB482B-40CA-4A3A-8C87-688526BFF6FA}" presName="sibSpaceThree" presStyleCnt="0"/>
      <dgm:spPr/>
    </dgm:pt>
    <dgm:pt modelId="{576F0AC3-9018-4C50-B0C7-1B1B47ECFE8A}" type="pres">
      <dgm:prSet presAssocID="{D1A7AF98-76FD-4275-9311-5E7D54AF59EE}" presName="vertThree" presStyleCnt="0"/>
      <dgm:spPr/>
    </dgm:pt>
    <dgm:pt modelId="{40518191-CF1C-4E41-8285-9D3318C23C7F}" type="pres">
      <dgm:prSet presAssocID="{D1A7AF98-76FD-4275-9311-5E7D54AF59EE}" presName="txThree" presStyleLbl="node3" presStyleIdx="7" presStyleCnt="9">
        <dgm:presLayoutVars>
          <dgm:chPref val="3"/>
        </dgm:presLayoutVars>
      </dgm:prSet>
      <dgm:spPr/>
    </dgm:pt>
    <dgm:pt modelId="{BC8F8516-DB86-4047-916B-76A285B74C98}" type="pres">
      <dgm:prSet presAssocID="{D1A7AF98-76FD-4275-9311-5E7D54AF59EE}" presName="horzThree" presStyleCnt="0"/>
      <dgm:spPr/>
    </dgm:pt>
    <dgm:pt modelId="{027D5FC5-0DD6-4D58-A69F-030D12C83E2F}" type="pres">
      <dgm:prSet presAssocID="{7984D05B-F86C-483B-BD3D-0B28965A8A49}" presName="sibSpaceThree" presStyleCnt="0"/>
      <dgm:spPr/>
    </dgm:pt>
    <dgm:pt modelId="{29B89C18-4228-4567-98FB-2E9BC8F44422}" type="pres">
      <dgm:prSet presAssocID="{754723D7-5F65-4860-BE2D-84BDC9D87559}" presName="vertThree" presStyleCnt="0"/>
      <dgm:spPr/>
    </dgm:pt>
    <dgm:pt modelId="{37764CBD-80A6-45BE-9905-8FFC4B110291}" type="pres">
      <dgm:prSet presAssocID="{754723D7-5F65-4860-BE2D-84BDC9D87559}" presName="txThree" presStyleLbl="node3" presStyleIdx="8" presStyleCnt="9">
        <dgm:presLayoutVars>
          <dgm:chPref val="3"/>
        </dgm:presLayoutVars>
      </dgm:prSet>
      <dgm:spPr/>
    </dgm:pt>
    <dgm:pt modelId="{F791AA6B-B156-46BA-9E29-EAC0A78FDBC4}" type="pres">
      <dgm:prSet presAssocID="{754723D7-5F65-4860-BE2D-84BDC9D87559}" presName="horzThree" presStyleCnt="0"/>
      <dgm:spPr/>
    </dgm:pt>
  </dgm:ptLst>
  <dgm:cxnLst>
    <dgm:cxn modelId="{370C1005-9104-430A-A6E8-CF510BE63E6D}" srcId="{489414B3-6330-40E4-A661-5B1345CBC8DB}" destId="{4B206B8B-6C4A-4A8D-8620-AD0F79814A57}" srcOrd="0" destOrd="0" parTransId="{C883E9EB-1D6C-4D77-96D7-54942500F0A3}" sibTransId="{AD739703-2BBD-494B-94FB-6485D42A427F}"/>
    <dgm:cxn modelId="{F672DC13-837C-4D39-9067-566CFE8A54CE}" srcId="{489414B3-6330-40E4-A661-5B1345CBC8DB}" destId="{1828066E-5C07-4621-954F-48FBDAF70555}" srcOrd="1" destOrd="0" parTransId="{C1E06354-C0D1-40CD-9105-DF9E0BE87A27}" sibTransId="{D7866C28-B691-42B0-BB45-8CC702285E18}"/>
    <dgm:cxn modelId="{18A7F71D-BBE8-4A70-9F26-FF36AB5047D3}" type="presOf" srcId="{642921C8-A8C6-4550-A42F-7AEBD7C42879}" destId="{B8206F29-DA6A-4D75-A947-08E8B24F5AB1}" srcOrd="0" destOrd="0" presId="urn:microsoft.com/office/officeart/2005/8/layout/hierarchy4"/>
    <dgm:cxn modelId="{515AF026-84FF-464C-8C0F-4382D4C13C2D}" type="presOf" srcId="{41663C2D-B20E-4734-962A-615B401D2A70}" destId="{A25BCEE6-7A4B-4E1C-AEC7-5EA328ABF759}" srcOrd="0" destOrd="0" presId="urn:microsoft.com/office/officeart/2005/8/layout/hierarchy4"/>
    <dgm:cxn modelId="{AADFF928-515D-4B41-8CC9-C892D68B559B}" srcId="{91ED1980-8450-4B44-8DE7-DE8DE5790060}" destId="{E2B2D21D-D541-43A4-93BE-182D76820B15}" srcOrd="2" destOrd="0" parTransId="{B29E3059-5F46-4EF7-AAA2-1CDBA684F32C}" sibTransId="{114E09C3-E5F9-4842-BF95-3BD052192AD6}"/>
    <dgm:cxn modelId="{38925338-6BB3-4CC6-9999-785DF7760CF9}" type="presOf" srcId="{723856D0-EC5C-40E2-8BED-C71D59665CAF}" destId="{15DD3F14-D114-4DFD-96FC-756A8C435E19}" srcOrd="0" destOrd="0" presId="urn:microsoft.com/office/officeart/2005/8/layout/hierarchy4"/>
    <dgm:cxn modelId="{475C2250-9A7B-4C98-BECB-A519595D7533}" type="presOf" srcId="{4B206B8B-6C4A-4A8D-8620-AD0F79814A57}" destId="{37521F57-4049-4C22-A9BF-A8BE037FFFB5}" srcOrd="0" destOrd="0" presId="urn:microsoft.com/office/officeart/2005/8/layout/hierarchy4"/>
    <dgm:cxn modelId="{F9494A71-B60A-4D2B-8731-D787C080C5C0}" type="presOf" srcId="{E2B2D21D-D541-43A4-93BE-182D76820B15}" destId="{5AAC6F18-8BE7-4EA4-9EE4-623AE69FAB6A}" srcOrd="0" destOrd="0" presId="urn:microsoft.com/office/officeart/2005/8/layout/hierarchy4"/>
    <dgm:cxn modelId="{45937277-409F-4D1B-B6A0-19185351AC6A}" srcId="{E2B2D21D-D541-43A4-93BE-182D76820B15}" destId="{754723D7-5F65-4860-BE2D-84BDC9D87559}" srcOrd="2" destOrd="0" parTransId="{99D14AC6-1626-4AF2-BE5D-E5504840DD05}" sibTransId="{6BE9E53F-91C8-46F3-BDEB-C207E40266E2}"/>
    <dgm:cxn modelId="{7B59B059-D061-4519-AB82-BE76EE8D4914}" type="presOf" srcId="{1828066E-5C07-4621-954F-48FBDAF70555}" destId="{821CFE3B-9D42-4B8A-B447-C2AAA0A9BB12}" srcOrd="0" destOrd="0" presId="urn:microsoft.com/office/officeart/2005/8/layout/hierarchy4"/>
    <dgm:cxn modelId="{B2111484-DD55-488A-A351-DF185E674984}" type="presOf" srcId="{754723D7-5F65-4860-BE2D-84BDC9D87559}" destId="{37764CBD-80A6-45BE-9905-8FFC4B110291}" srcOrd="0" destOrd="0" presId="urn:microsoft.com/office/officeart/2005/8/layout/hierarchy4"/>
    <dgm:cxn modelId="{56638484-869D-4422-81DE-4B3CC53F810E}" srcId="{E2B2D21D-D541-43A4-93BE-182D76820B15}" destId="{D1A7AF98-76FD-4275-9311-5E7D54AF59EE}" srcOrd="1" destOrd="0" parTransId="{95184881-D87B-464D-98C8-D92D08562BA6}" sibTransId="{7984D05B-F86C-483B-BD3D-0B28965A8A49}"/>
    <dgm:cxn modelId="{FE3A2988-4946-48B7-9E78-97FC181C4D33}" srcId="{1AF8D1A1-C5F4-4C20-9935-0F515BEE9067}" destId="{83DC05A1-03FE-4BEC-8C91-5BA5C9B704F3}" srcOrd="3" destOrd="0" parTransId="{C1CBA11C-B077-4D1D-B10E-A322E64FDFF8}" sibTransId="{30BE3355-1719-4459-88EA-AC73773EE392}"/>
    <dgm:cxn modelId="{ED488D8A-F9AD-47B8-8B5C-A6690B20E0BF}" srcId="{1AF8D1A1-C5F4-4C20-9935-0F515BEE9067}" destId="{642921C8-A8C6-4550-A42F-7AEBD7C42879}" srcOrd="2" destOrd="0" parTransId="{BD0A541C-A5FF-49E2-9EC0-D201729A8543}" sibTransId="{F6FDC8A4-301E-4A9A-A277-C8F42EEA2496}"/>
    <dgm:cxn modelId="{55C5B98A-A8D9-43D6-9E68-EB4CFB5EA692}" type="presOf" srcId="{85C3E8D8-A87C-4A56-97F6-3389ED92C93E}" destId="{E6F70370-4A5B-4560-98A8-FAB63A597F8D}" srcOrd="0" destOrd="0" presId="urn:microsoft.com/office/officeart/2005/8/layout/hierarchy4"/>
    <dgm:cxn modelId="{C6F4B88F-FA9E-488D-9FA8-8BC4CBC1BD7A}" type="presOf" srcId="{1AF8D1A1-C5F4-4C20-9935-0F515BEE9067}" destId="{D7018153-55D4-4EEE-99B3-15D019EFCB27}" srcOrd="0" destOrd="0" presId="urn:microsoft.com/office/officeart/2005/8/layout/hierarchy4"/>
    <dgm:cxn modelId="{21532498-A429-44CA-8392-917A7D111193}" srcId="{1AF8D1A1-C5F4-4C20-9935-0F515BEE9067}" destId="{723856D0-EC5C-40E2-8BED-C71D59665CAF}" srcOrd="0" destOrd="0" parTransId="{22FB631E-448D-4BDE-9F8D-FB9200F51FB3}" sibTransId="{5EFDA890-30DF-4BCA-89BC-FDEFF877B1E3}"/>
    <dgm:cxn modelId="{87AC0E9B-7CBC-435A-AA4E-4EE14A5B138D}" type="presOf" srcId="{489414B3-6330-40E4-A661-5B1345CBC8DB}" destId="{9F17A7A3-A566-4BBC-9879-2297A60D4E34}" srcOrd="0" destOrd="0" presId="urn:microsoft.com/office/officeart/2005/8/layout/hierarchy4"/>
    <dgm:cxn modelId="{BF64A9A3-CBA5-47BB-ADE6-CBB1C6603AA5}" srcId="{30ECA244-D83B-475C-9762-4E7EBD539914}" destId="{91ED1980-8450-4B44-8DE7-DE8DE5790060}" srcOrd="0" destOrd="0" parTransId="{1E8780A2-FCFB-438D-9F1F-287AC36B704F}" sibTransId="{1E7DE0BE-1C3B-47E7-90BF-BD6871AD1A88}"/>
    <dgm:cxn modelId="{195B70AD-B3CA-4B82-B4B2-8B1C90B7649D}" srcId="{1AF8D1A1-C5F4-4C20-9935-0F515BEE9067}" destId="{41663C2D-B20E-4734-962A-615B401D2A70}" srcOrd="1" destOrd="0" parTransId="{B8B01AB6-E18D-4F69-A34D-E4EFF57C8B9C}" sibTransId="{4F1E1104-BA76-4655-8476-F5D3AC222056}"/>
    <dgm:cxn modelId="{526B01B8-10F5-428A-94FB-422E87B8E820}" type="presOf" srcId="{30ECA244-D83B-475C-9762-4E7EBD539914}" destId="{74C28A9B-FC3F-408F-A03C-E81F25A835F3}" srcOrd="0" destOrd="0" presId="urn:microsoft.com/office/officeart/2005/8/layout/hierarchy4"/>
    <dgm:cxn modelId="{93AA90B9-FFA4-4CFF-8FC2-4C08682A6DDF}" srcId="{91ED1980-8450-4B44-8DE7-DE8DE5790060}" destId="{489414B3-6330-40E4-A661-5B1345CBC8DB}" srcOrd="1" destOrd="0" parTransId="{FE35987C-1CAA-451C-B32C-83B1DE8CA3CA}" sibTransId="{17794DDF-297E-4F03-9C9A-2333EE279C11}"/>
    <dgm:cxn modelId="{DE27A9C5-504E-4A12-A3E5-9DA137CF2CF5}" srcId="{E2B2D21D-D541-43A4-93BE-182D76820B15}" destId="{85C3E8D8-A87C-4A56-97F6-3389ED92C93E}" srcOrd="0" destOrd="0" parTransId="{2B074B90-FD61-4FDB-82F5-576EDAAC4656}" sibTransId="{71FB482B-40CA-4A3A-8C87-688526BFF6FA}"/>
    <dgm:cxn modelId="{E016A6D0-7789-4713-B355-5AD48CAD43EC}" type="presOf" srcId="{91ED1980-8450-4B44-8DE7-DE8DE5790060}" destId="{BED0CE7C-679B-4938-9352-0FB85ACA1F82}" srcOrd="0" destOrd="0" presId="urn:microsoft.com/office/officeart/2005/8/layout/hierarchy4"/>
    <dgm:cxn modelId="{ADF919D2-0757-4254-AAA9-4DDABF5E0DE1}" type="presOf" srcId="{83DC05A1-03FE-4BEC-8C91-5BA5C9B704F3}" destId="{FBC1465C-3292-484D-BB9C-6BF7E52B5889}" srcOrd="0" destOrd="0" presId="urn:microsoft.com/office/officeart/2005/8/layout/hierarchy4"/>
    <dgm:cxn modelId="{1AE2E9DC-D96A-4314-8020-E4090B67BC04}" type="presOf" srcId="{D1A7AF98-76FD-4275-9311-5E7D54AF59EE}" destId="{40518191-CF1C-4E41-8285-9D3318C23C7F}" srcOrd="0" destOrd="0" presId="urn:microsoft.com/office/officeart/2005/8/layout/hierarchy4"/>
    <dgm:cxn modelId="{250C1CE4-A5B5-442E-9970-84C675486D81}" srcId="{91ED1980-8450-4B44-8DE7-DE8DE5790060}" destId="{1AF8D1A1-C5F4-4C20-9935-0F515BEE9067}" srcOrd="0" destOrd="0" parTransId="{20200A18-D413-49EB-B48F-D85F343D54BB}" sibTransId="{EBDD75F0-7D9A-4118-9E3C-CA5545C973A4}"/>
    <dgm:cxn modelId="{ED203194-B42F-42C4-B8DE-9ED5D1292131}" type="presParOf" srcId="{74C28A9B-FC3F-408F-A03C-E81F25A835F3}" destId="{3E5A0783-8F78-40ED-A75A-44655762F1A0}" srcOrd="0" destOrd="0" presId="urn:microsoft.com/office/officeart/2005/8/layout/hierarchy4"/>
    <dgm:cxn modelId="{CB9B43E0-EF21-4289-B28C-44115B939855}" type="presParOf" srcId="{3E5A0783-8F78-40ED-A75A-44655762F1A0}" destId="{BED0CE7C-679B-4938-9352-0FB85ACA1F82}" srcOrd="0" destOrd="0" presId="urn:microsoft.com/office/officeart/2005/8/layout/hierarchy4"/>
    <dgm:cxn modelId="{FC93AB6D-0938-4CF8-9E07-8B1602B933FE}" type="presParOf" srcId="{3E5A0783-8F78-40ED-A75A-44655762F1A0}" destId="{515A1DE2-408E-4143-B082-DCCECD8C3364}" srcOrd="1" destOrd="0" presId="urn:microsoft.com/office/officeart/2005/8/layout/hierarchy4"/>
    <dgm:cxn modelId="{6E7301B3-9B43-40FB-866C-13871E550F75}" type="presParOf" srcId="{3E5A0783-8F78-40ED-A75A-44655762F1A0}" destId="{890B90B7-2E85-495D-9459-BB0AC819E3F5}" srcOrd="2" destOrd="0" presId="urn:microsoft.com/office/officeart/2005/8/layout/hierarchy4"/>
    <dgm:cxn modelId="{00D0F602-F01F-42E7-A00A-94424527DB7B}" type="presParOf" srcId="{890B90B7-2E85-495D-9459-BB0AC819E3F5}" destId="{D9963A84-4329-4EC5-BC14-DF3A5BD7DD2E}" srcOrd="0" destOrd="0" presId="urn:microsoft.com/office/officeart/2005/8/layout/hierarchy4"/>
    <dgm:cxn modelId="{D6C3D5CC-6EA5-4C3F-9A7B-A7B5DFFCF92C}" type="presParOf" srcId="{D9963A84-4329-4EC5-BC14-DF3A5BD7DD2E}" destId="{D7018153-55D4-4EEE-99B3-15D019EFCB27}" srcOrd="0" destOrd="0" presId="urn:microsoft.com/office/officeart/2005/8/layout/hierarchy4"/>
    <dgm:cxn modelId="{F2141773-4B6F-42D2-850D-6E81F8EDBFFE}" type="presParOf" srcId="{D9963A84-4329-4EC5-BC14-DF3A5BD7DD2E}" destId="{23EE1129-7AF8-44B3-BE4A-035482D0A4BE}" srcOrd="1" destOrd="0" presId="urn:microsoft.com/office/officeart/2005/8/layout/hierarchy4"/>
    <dgm:cxn modelId="{DD5C692A-3866-472F-BC34-5FF4CD74E20F}" type="presParOf" srcId="{D9963A84-4329-4EC5-BC14-DF3A5BD7DD2E}" destId="{1894E5D7-A8A5-4E30-B478-BC7F8F5754C9}" srcOrd="2" destOrd="0" presId="urn:microsoft.com/office/officeart/2005/8/layout/hierarchy4"/>
    <dgm:cxn modelId="{C5B8D03C-D72C-4A99-8BD7-8C0F9CF9E564}" type="presParOf" srcId="{1894E5D7-A8A5-4E30-B478-BC7F8F5754C9}" destId="{08B7012A-CC66-4FBC-96B1-D77C72BD5ECE}" srcOrd="0" destOrd="0" presId="urn:microsoft.com/office/officeart/2005/8/layout/hierarchy4"/>
    <dgm:cxn modelId="{C5879688-D457-4541-8578-005E3DEE459C}" type="presParOf" srcId="{08B7012A-CC66-4FBC-96B1-D77C72BD5ECE}" destId="{15DD3F14-D114-4DFD-96FC-756A8C435E19}" srcOrd="0" destOrd="0" presId="urn:microsoft.com/office/officeart/2005/8/layout/hierarchy4"/>
    <dgm:cxn modelId="{7E2F469B-6DF3-459C-8468-EA662B0DE4DF}" type="presParOf" srcId="{08B7012A-CC66-4FBC-96B1-D77C72BD5ECE}" destId="{290D0A78-424A-4DF0-997C-668053C92010}" srcOrd="1" destOrd="0" presId="urn:microsoft.com/office/officeart/2005/8/layout/hierarchy4"/>
    <dgm:cxn modelId="{6DDAA158-10AF-42BB-BA83-51BA3D2CC4FC}" type="presParOf" srcId="{1894E5D7-A8A5-4E30-B478-BC7F8F5754C9}" destId="{E52A9AEF-E236-4EB0-959E-2B551B683928}" srcOrd="1" destOrd="0" presId="urn:microsoft.com/office/officeart/2005/8/layout/hierarchy4"/>
    <dgm:cxn modelId="{16AB8FE1-75C2-49B6-9D6D-6514037F1C5B}" type="presParOf" srcId="{1894E5D7-A8A5-4E30-B478-BC7F8F5754C9}" destId="{A3174790-AA69-45CF-9CBF-DEB4ECA29129}" srcOrd="2" destOrd="0" presId="urn:microsoft.com/office/officeart/2005/8/layout/hierarchy4"/>
    <dgm:cxn modelId="{57ADE0F3-3817-4C79-8E48-0BC4AEA9C363}" type="presParOf" srcId="{A3174790-AA69-45CF-9CBF-DEB4ECA29129}" destId="{A25BCEE6-7A4B-4E1C-AEC7-5EA328ABF759}" srcOrd="0" destOrd="0" presId="urn:microsoft.com/office/officeart/2005/8/layout/hierarchy4"/>
    <dgm:cxn modelId="{E3D4534F-3FFC-48E3-A444-1DCDCE54ACDF}" type="presParOf" srcId="{A3174790-AA69-45CF-9CBF-DEB4ECA29129}" destId="{FA0F00F5-7301-4916-96D2-54E031C19203}" srcOrd="1" destOrd="0" presId="urn:microsoft.com/office/officeart/2005/8/layout/hierarchy4"/>
    <dgm:cxn modelId="{94A90EDD-23D8-421B-B7EF-081D4405ACAB}" type="presParOf" srcId="{1894E5D7-A8A5-4E30-B478-BC7F8F5754C9}" destId="{8B1C1415-87A4-4659-97F5-57A4068B1859}" srcOrd="3" destOrd="0" presId="urn:microsoft.com/office/officeart/2005/8/layout/hierarchy4"/>
    <dgm:cxn modelId="{2643D446-CEE6-4DCD-8EE6-8FEE4C3186A3}" type="presParOf" srcId="{1894E5D7-A8A5-4E30-B478-BC7F8F5754C9}" destId="{D08589F0-744C-4C66-9D8F-D8379AEA8301}" srcOrd="4" destOrd="0" presId="urn:microsoft.com/office/officeart/2005/8/layout/hierarchy4"/>
    <dgm:cxn modelId="{59650232-69FD-4A37-B757-3F7C564DB713}" type="presParOf" srcId="{D08589F0-744C-4C66-9D8F-D8379AEA8301}" destId="{B8206F29-DA6A-4D75-A947-08E8B24F5AB1}" srcOrd="0" destOrd="0" presId="urn:microsoft.com/office/officeart/2005/8/layout/hierarchy4"/>
    <dgm:cxn modelId="{D9C3FF12-CEC4-4FF8-A6AC-3D70FCB39E4F}" type="presParOf" srcId="{D08589F0-744C-4C66-9D8F-D8379AEA8301}" destId="{6240E892-C90E-4A83-92E6-2ECAC0C33978}" srcOrd="1" destOrd="0" presId="urn:microsoft.com/office/officeart/2005/8/layout/hierarchy4"/>
    <dgm:cxn modelId="{4513834C-B90D-4D53-9EEF-E7891238DF1A}" type="presParOf" srcId="{1894E5D7-A8A5-4E30-B478-BC7F8F5754C9}" destId="{2BB2473E-163E-4A16-95ED-4B45B0734D82}" srcOrd="5" destOrd="0" presId="urn:microsoft.com/office/officeart/2005/8/layout/hierarchy4"/>
    <dgm:cxn modelId="{C545D37B-31B6-4E88-8944-977B149C71BD}" type="presParOf" srcId="{1894E5D7-A8A5-4E30-B478-BC7F8F5754C9}" destId="{2223A2AE-96A0-48C7-8A22-515F4D51F14B}" srcOrd="6" destOrd="0" presId="urn:microsoft.com/office/officeart/2005/8/layout/hierarchy4"/>
    <dgm:cxn modelId="{940E9867-D50F-456F-8010-63D33B56F769}" type="presParOf" srcId="{2223A2AE-96A0-48C7-8A22-515F4D51F14B}" destId="{FBC1465C-3292-484D-BB9C-6BF7E52B5889}" srcOrd="0" destOrd="0" presId="urn:microsoft.com/office/officeart/2005/8/layout/hierarchy4"/>
    <dgm:cxn modelId="{03764C51-7AF4-4BC5-B668-963176C43DE3}" type="presParOf" srcId="{2223A2AE-96A0-48C7-8A22-515F4D51F14B}" destId="{51F055CB-464F-44AE-8E2B-E64C24CFB372}" srcOrd="1" destOrd="0" presId="urn:microsoft.com/office/officeart/2005/8/layout/hierarchy4"/>
    <dgm:cxn modelId="{5561A9C0-AF2B-48AD-9825-C7E25ACCCE34}" type="presParOf" srcId="{890B90B7-2E85-495D-9459-BB0AC819E3F5}" destId="{97BFDAC0-FF96-41DE-BB3E-7950090A871D}" srcOrd="1" destOrd="0" presId="urn:microsoft.com/office/officeart/2005/8/layout/hierarchy4"/>
    <dgm:cxn modelId="{4583A70F-B110-4FBD-83A4-DF3402CCCB5C}" type="presParOf" srcId="{890B90B7-2E85-495D-9459-BB0AC819E3F5}" destId="{B648DFC2-21E1-4964-8F7A-5B318E12489F}" srcOrd="2" destOrd="0" presId="urn:microsoft.com/office/officeart/2005/8/layout/hierarchy4"/>
    <dgm:cxn modelId="{85B9D9C4-AE89-45D7-ABD9-60F16B1A6CA9}" type="presParOf" srcId="{B648DFC2-21E1-4964-8F7A-5B318E12489F}" destId="{9F17A7A3-A566-4BBC-9879-2297A60D4E34}" srcOrd="0" destOrd="0" presId="urn:microsoft.com/office/officeart/2005/8/layout/hierarchy4"/>
    <dgm:cxn modelId="{38B1E056-93C8-4D75-9D87-7CD1D69E1B5C}" type="presParOf" srcId="{B648DFC2-21E1-4964-8F7A-5B318E12489F}" destId="{9BFA2B1A-78C3-4D54-91B6-92CB61F40F73}" srcOrd="1" destOrd="0" presId="urn:microsoft.com/office/officeart/2005/8/layout/hierarchy4"/>
    <dgm:cxn modelId="{9664DA32-C8F0-4357-85C6-3637CE4329BE}" type="presParOf" srcId="{B648DFC2-21E1-4964-8F7A-5B318E12489F}" destId="{4882B22F-ECD6-4F70-A6C3-9CC9D3CE84D9}" srcOrd="2" destOrd="0" presId="urn:microsoft.com/office/officeart/2005/8/layout/hierarchy4"/>
    <dgm:cxn modelId="{3DFE4C27-DAD2-4F0A-A5F9-2EC052B530A5}" type="presParOf" srcId="{4882B22F-ECD6-4F70-A6C3-9CC9D3CE84D9}" destId="{1B78D21C-D383-4B42-963B-E4059DAEF8AE}" srcOrd="0" destOrd="0" presId="urn:microsoft.com/office/officeart/2005/8/layout/hierarchy4"/>
    <dgm:cxn modelId="{CCA6BEF8-E7CF-4184-A1B5-5FEC023654CB}" type="presParOf" srcId="{1B78D21C-D383-4B42-963B-E4059DAEF8AE}" destId="{37521F57-4049-4C22-A9BF-A8BE037FFFB5}" srcOrd="0" destOrd="0" presId="urn:microsoft.com/office/officeart/2005/8/layout/hierarchy4"/>
    <dgm:cxn modelId="{9D8DBAB6-BA4F-4F42-A63B-D3FE1C3AC96F}" type="presParOf" srcId="{1B78D21C-D383-4B42-963B-E4059DAEF8AE}" destId="{94CB39FC-8D63-4FAD-B4E2-AB05CECC15BE}" srcOrd="1" destOrd="0" presId="urn:microsoft.com/office/officeart/2005/8/layout/hierarchy4"/>
    <dgm:cxn modelId="{B745AEE6-34A5-4399-9B30-0ECAA1452D09}" type="presParOf" srcId="{4882B22F-ECD6-4F70-A6C3-9CC9D3CE84D9}" destId="{FD69FC9E-0110-481E-A104-2209AD198FD3}" srcOrd="1" destOrd="0" presId="urn:microsoft.com/office/officeart/2005/8/layout/hierarchy4"/>
    <dgm:cxn modelId="{CD1AB6DD-993D-4514-949A-3155B98563FE}" type="presParOf" srcId="{4882B22F-ECD6-4F70-A6C3-9CC9D3CE84D9}" destId="{08327E97-139A-4997-9B8D-A009EF0A5CFB}" srcOrd="2" destOrd="0" presId="urn:microsoft.com/office/officeart/2005/8/layout/hierarchy4"/>
    <dgm:cxn modelId="{9165A5A9-2969-4920-A07D-1DA65AD4694C}" type="presParOf" srcId="{08327E97-139A-4997-9B8D-A009EF0A5CFB}" destId="{821CFE3B-9D42-4B8A-B447-C2AAA0A9BB12}" srcOrd="0" destOrd="0" presId="urn:microsoft.com/office/officeart/2005/8/layout/hierarchy4"/>
    <dgm:cxn modelId="{B8B8D197-C90E-48DB-B338-2951E79B8728}" type="presParOf" srcId="{08327E97-139A-4997-9B8D-A009EF0A5CFB}" destId="{623422FC-5510-4222-9EAF-26EEBE0C9C5F}" srcOrd="1" destOrd="0" presId="urn:microsoft.com/office/officeart/2005/8/layout/hierarchy4"/>
    <dgm:cxn modelId="{BEDE0DB1-6665-4ADB-8F17-C00E8A47E2EE}" type="presParOf" srcId="{890B90B7-2E85-495D-9459-BB0AC819E3F5}" destId="{82295855-432F-4264-BE3E-1269F6103A07}" srcOrd="3" destOrd="0" presId="urn:microsoft.com/office/officeart/2005/8/layout/hierarchy4"/>
    <dgm:cxn modelId="{0918445D-37F6-4515-9380-15B3660C53C9}" type="presParOf" srcId="{890B90B7-2E85-495D-9459-BB0AC819E3F5}" destId="{0DF34E3B-258B-4ABF-B354-7D5186DAC2B6}" srcOrd="4" destOrd="0" presId="urn:microsoft.com/office/officeart/2005/8/layout/hierarchy4"/>
    <dgm:cxn modelId="{198DD677-B35F-4944-8A4A-542652D7575A}" type="presParOf" srcId="{0DF34E3B-258B-4ABF-B354-7D5186DAC2B6}" destId="{5AAC6F18-8BE7-4EA4-9EE4-623AE69FAB6A}" srcOrd="0" destOrd="0" presId="urn:microsoft.com/office/officeart/2005/8/layout/hierarchy4"/>
    <dgm:cxn modelId="{700FAFED-02F1-4465-A339-305463F13998}" type="presParOf" srcId="{0DF34E3B-258B-4ABF-B354-7D5186DAC2B6}" destId="{D3447968-4984-4035-9C58-6B3161605719}" srcOrd="1" destOrd="0" presId="urn:microsoft.com/office/officeart/2005/8/layout/hierarchy4"/>
    <dgm:cxn modelId="{EC8838D3-74C9-43A8-8CB9-561F9C08FD1F}" type="presParOf" srcId="{0DF34E3B-258B-4ABF-B354-7D5186DAC2B6}" destId="{01CBD44B-BDFA-48EC-8530-68C862775B65}" srcOrd="2" destOrd="0" presId="urn:microsoft.com/office/officeart/2005/8/layout/hierarchy4"/>
    <dgm:cxn modelId="{0E291E9A-1680-4196-9FF3-CAFBEBEAE53C}" type="presParOf" srcId="{01CBD44B-BDFA-48EC-8530-68C862775B65}" destId="{ED177498-9267-4703-8CEB-70CCAF335056}" srcOrd="0" destOrd="0" presId="urn:microsoft.com/office/officeart/2005/8/layout/hierarchy4"/>
    <dgm:cxn modelId="{59F7B0C8-D266-41F3-B3D9-C0F707E6A8B7}" type="presParOf" srcId="{ED177498-9267-4703-8CEB-70CCAF335056}" destId="{E6F70370-4A5B-4560-98A8-FAB63A597F8D}" srcOrd="0" destOrd="0" presId="urn:microsoft.com/office/officeart/2005/8/layout/hierarchy4"/>
    <dgm:cxn modelId="{8956E4B1-CA8A-4AC4-AD0A-BF2A0680F253}" type="presParOf" srcId="{ED177498-9267-4703-8CEB-70CCAF335056}" destId="{D83871E7-B613-40C7-A37F-A9723821E200}" srcOrd="1" destOrd="0" presId="urn:microsoft.com/office/officeart/2005/8/layout/hierarchy4"/>
    <dgm:cxn modelId="{DDD13E66-FBCF-482E-B752-1551FF341099}" type="presParOf" srcId="{01CBD44B-BDFA-48EC-8530-68C862775B65}" destId="{A30CDDF5-E30A-4B6F-9DF1-469E86BC1F6B}" srcOrd="1" destOrd="0" presId="urn:microsoft.com/office/officeart/2005/8/layout/hierarchy4"/>
    <dgm:cxn modelId="{912432C8-1D93-480B-923F-CE26E250D520}" type="presParOf" srcId="{01CBD44B-BDFA-48EC-8530-68C862775B65}" destId="{576F0AC3-9018-4C50-B0C7-1B1B47ECFE8A}" srcOrd="2" destOrd="0" presId="urn:microsoft.com/office/officeart/2005/8/layout/hierarchy4"/>
    <dgm:cxn modelId="{50855595-78F1-4593-9E50-DFE69FB16AC8}" type="presParOf" srcId="{576F0AC3-9018-4C50-B0C7-1B1B47ECFE8A}" destId="{40518191-CF1C-4E41-8285-9D3318C23C7F}" srcOrd="0" destOrd="0" presId="urn:microsoft.com/office/officeart/2005/8/layout/hierarchy4"/>
    <dgm:cxn modelId="{53CEE8AD-2898-4CD3-B51A-420EFDC1D625}" type="presParOf" srcId="{576F0AC3-9018-4C50-B0C7-1B1B47ECFE8A}" destId="{BC8F8516-DB86-4047-916B-76A285B74C98}" srcOrd="1" destOrd="0" presId="urn:microsoft.com/office/officeart/2005/8/layout/hierarchy4"/>
    <dgm:cxn modelId="{824CE6F7-4CF5-4B82-9E08-27CD107F7521}" type="presParOf" srcId="{01CBD44B-BDFA-48EC-8530-68C862775B65}" destId="{027D5FC5-0DD6-4D58-A69F-030D12C83E2F}" srcOrd="3" destOrd="0" presId="urn:microsoft.com/office/officeart/2005/8/layout/hierarchy4"/>
    <dgm:cxn modelId="{C8BF7385-FACB-4012-92C3-C02C50AB308A}" type="presParOf" srcId="{01CBD44B-BDFA-48EC-8530-68C862775B65}" destId="{29B89C18-4228-4567-98FB-2E9BC8F44422}" srcOrd="4" destOrd="0" presId="urn:microsoft.com/office/officeart/2005/8/layout/hierarchy4"/>
    <dgm:cxn modelId="{EF7EB6F5-C999-4C21-8409-A4A76247AD0A}" type="presParOf" srcId="{29B89C18-4228-4567-98FB-2E9BC8F44422}" destId="{37764CBD-80A6-45BE-9905-8FFC4B110291}" srcOrd="0" destOrd="0" presId="urn:microsoft.com/office/officeart/2005/8/layout/hierarchy4"/>
    <dgm:cxn modelId="{8AC3AF7C-5AC0-4C78-8F05-3D0CEAA53AAC}" type="presParOf" srcId="{29B89C18-4228-4567-98FB-2E9BC8F44422}" destId="{F791AA6B-B156-46BA-9E29-EAC0A78FDBC4}"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0CE7C-679B-4938-9352-0FB85ACA1F82}">
      <dsp:nvSpPr>
        <dsp:cNvPr id="0" name=""/>
        <dsp:cNvSpPr/>
      </dsp:nvSpPr>
      <dsp:spPr>
        <a:xfrm>
          <a:off x="4122" y="1240"/>
          <a:ext cx="11210980" cy="6929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zh-CN" sz="2800" b="1" kern="1200" dirty="0" err="1">
              <a:latin typeface="Consolas" panose="020B0609020204030204" pitchFamily="49" charset="0"/>
              <a:ea typeface="黑体" panose="02010609060101010101" pitchFamily="49" charset="-122"/>
            </a:rPr>
            <a:t>StreamLearn</a:t>
          </a:r>
          <a:br>
            <a:rPr lang="en-US" altLang="zh-CN" sz="1400" b="1" kern="1200" dirty="0">
              <a:latin typeface="Consolas" panose="020B0609020204030204" pitchFamily="49" charset="0"/>
              <a:ea typeface="黑体" panose="02010609060101010101" pitchFamily="49" charset="-122"/>
            </a:rPr>
          </a:br>
          <a:r>
            <a:rPr lang="zh-CN" altLang="en-US" sz="1100" b="1" kern="1200" dirty="0">
              <a:latin typeface="黑体" panose="02010609060101010101" pitchFamily="49" charset="-122"/>
              <a:ea typeface="黑体" panose="02010609060101010101" pitchFamily="49" charset="-122"/>
            </a:rPr>
            <a:t>流式机器学习算子库</a:t>
          </a:r>
        </a:p>
      </dsp:txBody>
      <dsp:txXfrm>
        <a:off x="24418" y="21536"/>
        <a:ext cx="11170388" cy="652351"/>
      </dsp:txXfrm>
    </dsp:sp>
    <dsp:sp modelId="{D7018153-55D4-4EEE-99B3-15D019EFCB27}">
      <dsp:nvSpPr>
        <dsp:cNvPr id="0" name=""/>
        <dsp:cNvSpPr/>
      </dsp:nvSpPr>
      <dsp:spPr>
        <a:xfrm>
          <a:off x="4122" y="872728"/>
          <a:ext cx="4910457" cy="6929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zh-CN" altLang="en-US" sz="1900" kern="1200" dirty="0">
              <a:latin typeface="黑体" panose="02010609060101010101" pitchFamily="49" charset="-122"/>
              <a:ea typeface="黑体" panose="02010609060101010101" pitchFamily="49" charset="-122"/>
            </a:rPr>
            <a:t>流数据学习基础算法</a:t>
          </a:r>
        </a:p>
      </dsp:txBody>
      <dsp:txXfrm>
        <a:off x="24418" y="893024"/>
        <a:ext cx="4869865" cy="652351"/>
      </dsp:txXfrm>
    </dsp:sp>
    <dsp:sp modelId="{15DD3F14-D114-4DFD-96FC-756A8C435E19}">
      <dsp:nvSpPr>
        <dsp:cNvPr id="0" name=""/>
        <dsp:cNvSpPr/>
      </dsp:nvSpPr>
      <dsp:spPr>
        <a:xfrm>
          <a:off x="4122" y="1744215"/>
          <a:ext cx="1190125" cy="6929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zh-CN" altLang="en-US" sz="900" b="1" kern="1200" dirty="0">
              <a:latin typeface="黑体" panose="02010609060101010101" pitchFamily="49" charset="-122"/>
              <a:ea typeface="黑体" panose="02010609060101010101" pitchFamily="49" charset="-122"/>
            </a:rPr>
            <a:t>分布鲁棒学习算法</a:t>
          </a:r>
          <a:endParaRPr lang="zh-CN" altLang="en-US" sz="900" kern="1200" dirty="0">
            <a:latin typeface="黑体" panose="02010609060101010101" pitchFamily="49" charset="-122"/>
            <a:ea typeface="黑体" panose="02010609060101010101" pitchFamily="49" charset="-122"/>
          </a:endParaRPr>
        </a:p>
      </dsp:txBody>
      <dsp:txXfrm>
        <a:off x="24418" y="1764511"/>
        <a:ext cx="1149533" cy="652351"/>
      </dsp:txXfrm>
    </dsp:sp>
    <dsp:sp modelId="{A25BCEE6-7A4B-4E1C-AEC7-5EA328ABF759}">
      <dsp:nvSpPr>
        <dsp:cNvPr id="0" name=""/>
        <dsp:cNvSpPr/>
      </dsp:nvSpPr>
      <dsp:spPr>
        <a:xfrm>
          <a:off x="1244232" y="1744215"/>
          <a:ext cx="1190125" cy="6929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zh-CN" altLang="en-US" sz="900" b="1" kern="1200" dirty="0">
              <a:latin typeface="黑体" panose="02010609060101010101" pitchFamily="49" charset="-122"/>
              <a:ea typeface="黑体" panose="02010609060101010101" pitchFamily="49" charset="-122"/>
            </a:rPr>
            <a:t>高吞吐率图流的动态图神经网络</a:t>
          </a:r>
          <a:endParaRPr lang="zh-CN" altLang="en-US" sz="900" kern="1200" dirty="0">
            <a:latin typeface="黑体" panose="02010609060101010101" pitchFamily="49" charset="-122"/>
            <a:ea typeface="黑体" panose="02010609060101010101" pitchFamily="49" charset="-122"/>
          </a:endParaRPr>
        </a:p>
      </dsp:txBody>
      <dsp:txXfrm>
        <a:off x="1264528" y="1764511"/>
        <a:ext cx="1149533" cy="652351"/>
      </dsp:txXfrm>
    </dsp:sp>
    <dsp:sp modelId="{B8206F29-DA6A-4D75-A947-08E8B24F5AB1}">
      <dsp:nvSpPr>
        <dsp:cNvPr id="0" name=""/>
        <dsp:cNvSpPr/>
      </dsp:nvSpPr>
      <dsp:spPr>
        <a:xfrm>
          <a:off x="2484343" y="1744215"/>
          <a:ext cx="1190125" cy="6929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zh-CN" altLang="en-US" sz="900" b="1" kern="1200" dirty="0">
              <a:latin typeface="黑体" panose="02010609060101010101" pitchFamily="49" charset="-122"/>
              <a:ea typeface="黑体" panose="02010609060101010101" pitchFamily="49" charset="-122"/>
            </a:rPr>
            <a:t>滑动窗口上的最优矩阵略图算子</a:t>
          </a:r>
          <a:endParaRPr lang="zh-CN" altLang="en-US" sz="900" kern="1200" dirty="0">
            <a:latin typeface="黑体" panose="02010609060101010101" pitchFamily="49" charset="-122"/>
            <a:ea typeface="黑体" panose="02010609060101010101" pitchFamily="49" charset="-122"/>
          </a:endParaRPr>
        </a:p>
      </dsp:txBody>
      <dsp:txXfrm>
        <a:off x="2504639" y="1764511"/>
        <a:ext cx="1149533" cy="652351"/>
      </dsp:txXfrm>
    </dsp:sp>
    <dsp:sp modelId="{FBC1465C-3292-484D-BB9C-6BF7E52B5889}">
      <dsp:nvSpPr>
        <dsp:cNvPr id="0" name=""/>
        <dsp:cNvSpPr/>
      </dsp:nvSpPr>
      <dsp:spPr>
        <a:xfrm>
          <a:off x="3724454" y="1744215"/>
          <a:ext cx="1190125" cy="6929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zh-CN" altLang="en-US" sz="900" b="1" kern="1200" dirty="0">
              <a:latin typeface="黑体" panose="02010609060101010101" pitchFamily="49" charset="-122"/>
              <a:ea typeface="黑体" panose="02010609060101010101" pitchFamily="49" charset="-122"/>
            </a:rPr>
            <a:t>基于采样的分布式环境下的元素估计算法</a:t>
          </a:r>
          <a:endParaRPr lang="zh-CN" altLang="en-US" sz="900" kern="1200" dirty="0">
            <a:latin typeface="黑体" panose="02010609060101010101" pitchFamily="49" charset="-122"/>
            <a:ea typeface="黑体" panose="02010609060101010101" pitchFamily="49" charset="-122"/>
          </a:endParaRPr>
        </a:p>
      </dsp:txBody>
      <dsp:txXfrm>
        <a:off x="3744750" y="1764511"/>
        <a:ext cx="1149533" cy="652351"/>
      </dsp:txXfrm>
    </dsp:sp>
    <dsp:sp modelId="{9F17A7A3-A566-4BBC-9879-2297A60D4E34}">
      <dsp:nvSpPr>
        <dsp:cNvPr id="0" name=""/>
        <dsp:cNvSpPr/>
      </dsp:nvSpPr>
      <dsp:spPr>
        <a:xfrm>
          <a:off x="5014549" y="872728"/>
          <a:ext cx="2430235" cy="6929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zh-CN" altLang="en-US" sz="1900" kern="1200" dirty="0">
              <a:latin typeface="黑体" panose="02010609060101010101" pitchFamily="49" charset="-122"/>
              <a:ea typeface="黑体" panose="02010609060101010101" pitchFamily="49" charset="-122"/>
            </a:rPr>
            <a:t>流数据学习调度策略</a:t>
          </a:r>
        </a:p>
      </dsp:txBody>
      <dsp:txXfrm>
        <a:off x="5034845" y="893024"/>
        <a:ext cx="2389643" cy="652351"/>
      </dsp:txXfrm>
    </dsp:sp>
    <dsp:sp modelId="{37521F57-4049-4C22-A9BF-A8BE037FFFB5}">
      <dsp:nvSpPr>
        <dsp:cNvPr id="0" name=""/>
        <dsp:cNvSpPr/>
      </dsp:nvSpPr>
      <dsp:spPr>
        <a:xfrm>
          <a:off x="5014549" y="1744215"/>
          <a:ext cx="1190125" cy="6929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zh-CN" altLang="en-US" sz="900" b="1" kern="1200" dirty="0">
              <a:latin typeface="黑体" panose="02010609060101010101" pitchFamily="49" charset="-122"/>
              <a:ea typeface="黑体" panose="02010609060101010101" pitchFamily="49" charset="-122"/>
            </a:rPr>
            <a:t>流数据分布自适应学习算法</a:t>
          </a:r>
          <a:endParaRPr lang="zh-CN" altLang="en-US" sz="900" kern="1200" dirty="0">
            <a:latin typeface="黑体" panose="02010609060101010101" pitchFamily="49" charset="-122"/>
            <a:ea typeface="黑体" panose="02010609060101010101" pitchFamily="49" charset="-122"/>
          </a:endParaRPr>
        </a:p>
      </dsp:txBody>
      <dsp:txXfrm>
        <a:off x="5034845" y="1764511"/>
        <a:ext cx="1149533" cy="652351"/>
      </dsp:txXfrm>
    </dsp:sp>
    <dsp:sp modelId="{821CFE3B-9D42-4B8A-B447-C2AAA0A9BB12}">
      <dsp:nvSpPr>
        <dsp:cNvPr id="0" name=""/>
        <dsp:cNvSpPr/>
      </dsp:nvSpPr>
      <dsp:spPr>
        <a:xfrm>
          <a:off x="6254660" y="1744215"/>
          <a:ext cx="1190125" cy="6929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altLang="zh-CN" sz="900" b="1" kern="1200" dirty="0">
              <a:latin typeface="黑体" panose="02010609060101010101" pitchFamily="49" charset="-122"/>
              <a:ea typeface="黑体" panose="02010609060101010101" pitchFamily="49" charset="-122"/>
            </a:rPr>
            <a:t>SAFC</a:t>
          </a:r>
          <a:r>
            <a:rPr lang="zh-CN" altLang="en-US" sz="900" b="1" kern="1200" dirty="0">
              <a:latin typeface="黑体" panose="02010609060101010101" pitchFamily="49" charset="-122"/>
              <a:ea typeface="黑体" panose="02010609060101010101" pitchFamily="49" charset="-122"/>
            </a:rPr>
            <a:t>：同时增强特征和类的增量学习</a:t>
          </a:r>
          <a:endParaRPr lang="zh-CN" altLang="en-US" sz="900" kern="1200" dirty="0">
            <a:latin typeface="黑体" panose="02010609060101010101" pitchFamily="49" charset="-122"/>
            <a:ea typeface="黑体" panose="02010609060101010101" pitchFamily="49" charset="-122"/>
          </a:endParaRPr>
        </a:p>
      </dsp:txBody>
      <dsp:txXfrm>
        <a:off x="6274956" y="1764511"/>
        <a:ext cx="1149533" cy="652351"/>
      </dsp:txXfrm>
    </dsp:sp>
    <dsp:sp modelId="{5AAC6F18-8BE7-4EA4-9EE4-623AE69FAB6A}">
      <dsp:nvSpPr>
        <dsp:cNvPr id="0" name=""/>
        <dsp:cNvSpPr/>
      </dsp:nvSpPr>
      <dsp:spPr>
        <a:xfrm>
          <a:off x="7544756" y="872728"/>
          <a:ext cx="3670346" cy="6929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zh-CN" altLang="en-US" sz="1900" kern="1200" dirty="0">
              <a:latin typeface="黑体" panose="02010609060101010101" pitchFamily="49" charset="-122"/>
              <a:ea typeface="黑体" panose="02010609060101010101" pitchFamily="49" charset="-122"/>
            </a:rPr>
            <a:t>流数据学习框架</a:t>
          </a:r>
        </a:p>
      </dsp:txBody>
      <dsp:txXfrm>
        <a:off x="7565052" y="893024"/>
        <a:ext cx="3629754" cy="652351"/>
      </dsp:txXfrm>
    </dsp:sp>
    <dsp:sp modelId="{E6F70370-4A5B-4560-98A8-FAB63A597F8D}">
      <dsp:nvSpPr>
        <dsp:cNvPr id="0" name=""/>
        <dsp:cNvSpPr/>
      </dsp:nvSpPr>
      <dsp:spPr>
        <a:xfrm>
          <a:off x="7544756" y="1744215"/>
          <a:ext cx="1190125" cy="6929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zh-CN" altLang="en-US" sz="900" b="1" kern="1200" dirty="0">
              <a:latin typeface="黑体" panose="02010609060101010101" pitchFamily="49" charset="-122"/>
              <a:ea typeface="黑体" panose="02010609060101010101" pitchFamily="49" charset="-122"/>
            </a:rPr>
            <a:t>分布式交互学习流数据存储管理系统 </a:t>
          </a:r>
          <a:r>
            <a:rPr lang="en-US" altLang="zh-CN" sz="900" b="1" kern="1200" dirty="0">
              <a:latin typeface="黑体" panose="02010609060101010101" pitchFamily="49" charset="-122"/>
              <a:ea typeface="黑体" panose="02010609060101010101" pitchFamily="49" charset="-122"/>
            </a:rPr>
            <a:t>GEAR</a:t>
          </a:r>
          <a:endParaRPr lang="zh-CN" altLang="en-US" sz="900" kern="1200" dirty="0">
            <a:latin typeface="黑体" panose="02010609060101010101" pitchFamily="49" charset="-122"/>
            <a:ea typeface="黑体" panose="02010609060101010101" pitchFamily="49" charset="-122"/>
          </a:endParaRPr>
        </a:p>
      </dsp:txBody>
      <dsp:txXfrm>
        <a:off x="7565052" y="1764511"/>
        <a:ext cx="1149533" cy="652351"/>
      </dsp:txXfrm>
    </dsp:sp>
    <dsp:sp modelId="{40518191-CF1C-4E41-8285-9D3318C23C7F}">
      <dsp:nvSpPr>
        <dsp:cNvPr id="0" name=""/>
        <dsp:cNvSpPr/>
      </dsp:nvSpPr>
      <dsp:spPr>
        <a:xfrm>
          <a:off x="8784866" y="1744215"/>
          <a:ext cx="1190125" cy="6929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zh-CN" altLang="en-US" sz="900" b="1" kern="1200" dirty="0">
              <a:latin typeface="黑体" panose="02010609060101010101" pitchFamily="49" charset="-122"/>
              <a:ea typeface="黑体" panose="02010609060101010101" pitchFamily="49" charset="-122"/>
            </a:rPr>
            <a:t>知识融合流数据生成式学习模型 </a:t>
          </a:r>
          <a:r>
            <a:rPr lang="en-US" altLang="zh-CN" sz="900" b="1" kern="1200" dirty="0" err="1">
              <a:latin typeface="黑体" panose="02010609060101010101" pitchFamily="49" charset="-122"/>
              <a:ea typeface="黑体" panose="02010609060101010101" pitchFamily="49" charset="-122"/>
            </a:rPr>
            <a:t>AbdGen</a:t>
          </a:r>
          <a:endParaRPr lang="zh-CN" altLang="en-US" sz="900" kern="1200" dirty="0">
            <a:latin typeface="黑体" panose="02010609060101010101" pitchFamily="49" charset="-122"/>
            <a:ea typeface="黑体" panose="02010609060101010101" pitchFamily="49" charset="-122"/>
          </a:endParaRPr>
        </a:p>
      </dsp:txBody>
      <dsp:txXfrm>
        <a:off x="8805162" y="1764511"/>
        <a:ext cx="1149533" cy="652351"/>
      </dsp:txXfrm>
    </dsp:sp>
    <dsp:sp modelId="{37764CBD-80A6-45BE-9905-8FFC4B110291}">
      <dsp:nvSpPr>
        <dsp:cNvPr id="0" name=""/>
        <dsp:cNvSpPr/>
      </dsp:nvSpPr>
      <dsp:spPr>
        <a:xfrm>
          <a:off x="10024977" y="1744215"/>
          <a:ext cx="1190125" cy="6929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zh-CN" altLang="en-US" sz="900" b="1" kern="1200" dirty="0">
              <a:latin typeface="黑体" panose="02010609060101010101" pitchFamily="49" charset="-122"/>
              <a:ea typeface="黑体" panose="02010609060101010101" pitchFamily="49" charset="-122"/>
            </a:rPr>
            <a:t>支撑轻量交互的长序列理解与知识融合的大模型框架 </a:t>
          </a:r>
          <a:r>
            <a:rPr lang="en-US" altLang="zh-CN" sz="900" b="1" kern="1200" dirty="0" err="1">
              <a:latin typeface="黑体" panose="02010609060101010101" pitchFamily="49" charset="-122"/>
              <a:ea typeface="黑体" panose="02010609060101010101" pitchFamily="49" charset="-122"/>
            </a:rPr>
            <a:t>ReLLa</a:t>
          </a:r>
          <a:endParaRPr lang="zh-CN" altLang="en-US" sz="900" kern="1200" dirty="0">
            <a:latin typeface="黑体" panose="02010609060101010101" pitchFamily="49" charset="-122"/>
            <a:ea typeface="黑体" panose="02010609060101010101" pitchFamily="49" charset="-122"/>
          </a:endParaRPr>
        </a:p>
      </dsp:txBody>
      <dsp:txXfrm>
        <a:off x="10045273" y="1764511"/>
        <a:ext cx="1149533" cy="65235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endParaRPr lang="zh-CN" alt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fld id="{FBCCD8B8-93F4-4C70-A383-43DCA0CB6DC4}" type="datetimeFigureOut">
              <a:rPr lang="zh-CN" altLang="en-US"/>
              <a:pPr>
                <a:defRPr/>
              </a:pPr>
              <a:t>2024/10/23</a:t>
            </a:fld>
            <a:endParaRPr lang="zh-CN" alt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endParaRPr lang="zh-CN" alt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defRPr>
            </a:lvl1pPr>
          </a:lstStyle>
          <a:p>
            <a:pPr>
              <a:defRPr/>
            </a:pPr>
            <a:fld id="{DEFD9F2D-5939-4EC6-AE7A-6788CECCF7DF}" type="slidenum">
              <a:rPr lang="zh-CN" altLang="en-US"/>
              <a:pPr>
                <a:defRPr/>
              </a:pPr>
              <a:t>‹#›</a:t>
            </a:fld>
            <a:endParaRPr lang="zh-CN" altLang="en-US"/>
          </a:p>
        </p:txBody>
      </p:sp>
    </p:spTree>
    <p:extLst>
      <p:ext uri="{BB962C8B-B14F-4D97-AF65-F5344CB8AC3E}">
        <p14:creationId xmlns:p14="http://schemas.microsoft.com/office/powerpoint/2010/main" val="1674903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endParaRPr lang="zh-CN" alt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fld id="{D94B953B-845D-4DE8-A66D-661AF37D9AFC}" type="datetimeFigureOut">
              <a:rPr lang="zh-CN" altLang="en-US"/>
              <a:pPr>
                <a:defRPr/>
              </a:pPr>
              <a:t>2024/10/23</a:t>
            </a:fld>
            <a:endParaRPr lang="zh-CN" alt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zh-CN" altLang="en-US"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endParaRPr lang="zh-CN" alt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defRPr>
            </a:lvl1pPr>
          </a:lstStyle>
          <a:p>
            <a:pPr>
              <a:defRPr/>
            </a:pPr>
            <a:fld id="{25DE6574-9F1F-4C27-A420-92E929B1085F}" type="slidenum">
              <a:rPr lang="zh-CN" altLang="en-US"/>
              <a:pPr>
                <a:defRPr/>
              </a:pPr>
              <a:t>‹#›</a:t>
            </a:fld>
            <a:endParaRPr lang="zh-CN" altLang="en-US"/>
          </a:p>
        </p:txBody>
      </p:sp>
    </p:spTree>
    <p:extLst>
      <p:ext uri="{BB962C8B-B14F-4D97-AF65-F5344CB8AC3E}">
        <p14:creationId xmlns:p14="http://schemas.microsoft.com/office/powerpoint/2010/main" val="3995964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a:t>
            </a:fld>
            <a:endParaRPr lang="zh-CN" altLang="en-US"/>
          </a:p>
        </p:txBody>
      </p:sp>
    </p:spTree>
    <p:extLst>
      <p:ext uri="{BB962C8B-B14F-4D97-AF65-F5344CB8AC3E}">
        <p14:creationId xmlns:p14="http://schemas.microsoft.com/office/powerpoint/2010/main" val="337630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14</a:t>
            </a:fld>
            <a:endParaRPr lang="zh-CN" altLang="en-US"/>
          </a:p>
        </p:txBody>
      </p:sp>
    </p:spTree>
    <p:extLst>
      <p:ext uri="{BB962C8B-B14F-4D97-AF65-F5344CB8AC3E}">
        <p14:creationId xmlns:p14="http://schemas.microsoft.com/office/powerpoint/2010/main" val="2165772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kumimoji="1" lang="zh-CN" altLang="en-US" dirty="0"/>
                  <a:t>线性老虎机算法：用</a:t>
                </a:r>
                <a:r>
                  <a:rPr kumimoji="1" lang="en-US" altLang="zh-CN" dirty="0"/>
                  <a:t>FD</a:t>
                </a:r>
                <a:r>
                  <a:rPr kumimoji="1" lang="zh-CN" altLang="en-US" dirty="0"/>
                  <a:t>近似协方差矩阵，通过矩阵略图加速岭回归（时间复杂度由 </a:t>
                </a:r>
                <a14:m>
                  <m:oMath xmlns:m="http://schemas.openxmlformats.org/officeDocument/2006/math">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𝑑</m:t>
                        </m:r>
                      </m:e>
                      <m:sup>
                        <m:r>
                          <a:rPr kumimoji="1" lang="en-US" altLang="zh-CN" b="0" i="1" smtClean="0">
                            <a:latin typeface="Cambria Math" panose="02040503050406030204" pitchFamily="18" charset="0"/>
                          </a:rPr>
                          <m:t>2</m:t>
                        </m:r>
                      </m:sup>
                    </m:sSup>
                  </m:oMath>
                </a14:m>
                <a:r>
                  <a:rPr kumimoji="1" lang="en-US" altLang="zh-CN" dirty="0"/>
                  <a:t> </a:t>
                </a:r>
                <a:r>
                  <a:rPr kumimoji="1" lang="zh-CN" altLang="en-US" dirty="0"/>
                  <a:t>降低到 </a:t>
                </a:r>
                <a14:m>
                  <m:oMath xmlns:m="http://schemas.openxmlformats.org/officeDocument/2006/math">
                    <m:r>
                      <a:rPr kumimoji="1" lang="en-US" altLang="zh-CN" b="0" i="1" smtClean="0">
                        <a:latin typeface="Cambria Math" panose="02040503050406030204" pitchFamily="18" charset="0"/>
                      </a:rPr>
                      <m:t>𝑂</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𝑑</m:t>
                    </m:r>
                    <m:r>
                      <a:rPr kumimoji="1" lang="en-US" altLang="zh-CN" b="0" i="1" smtClean="0">
                        <a:latin typeface="Cambria Math" panose="02040503050406030204" pitchFamily="18" charset="0"/>
                      </a:rPr>
                      <m:t>)</m:t>
                    </m:r>
                  </m:oMath>
                </a14:m>
                <a:r>
                  <a:rPr kumimoji="1" lang="zh-CN" altLang="en-US" dirty="0"/>
                  <a:t>）</a:t>
                </a:r>
                <a:endParaRPr kumimoji="1" lang="en-US" altLang="zh-CN" dirty="0"/>
              </a:p>
              <a:p>
                <a:r>
                  <a:rPr kumimoji="1" lang="zh-CN" altLang="en-US" dirty="0"/>
                  <a:t>在线核学习：不需要存储完整的随时间线性增大的核矩阵 </a:t>
                </a:r>
                <a:r>
                  <a:rPr kumimoji="1" lang="en-US" altLang="zh-CN" dirty="0"/>
                  <a:t>(</a:t>
                </a:r>
                <a:r>
                  <a:rPr kumimoji="1" lang="zh-CN" altLang="en-US" dirty="0"/>
                  <a:t>大小为 </a:t>
                </a:r>
                <a14:m>
                  <m:oMath xmlns:m="http://schemas.openxmlformats.org/officeDocument/2006/math">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𝑑</m:t>
                        </m:r>
                      </m:e>
                      <m:sup>
                        <m:r>
                          <a:rPr kumimoji="1" lang="en-US" altLang="zh-CN" b="0" i="1" smtClean="0">
                            <a:latin typeface="Cambria Math" panose="02040503050406030204" pitchFamily="18" charset="0"/>
                          </a:rPr>
                          <m:t>2</m:t>
                        </m:r>
                      </m:sup>
                    </m:sSup>
                  </m:oMath>
                </a14:m>
                <a:r>
                  <a:rPr kumimoji="1" lang="en-US" altLang="zh-CN" dirty="0"/>
                  <a:t>)</a:t>
                </a:r>
                <a:r>
                  <a:rPr kumimoji="1" lang="zh-CN" altLang="en-US" dirty="0"/>
                  <a:t>，只需要维护常数级大小的略图，支持增量更新</a:t>
                </a:r>
                <a:endParaRPr kumimoji="1" lang="en-US" altLang="zh-CN" dirty="0"/>
              </a:p>
              <a:p>
                <a:r>
                  <a:rPr kumimoji="1" lang="zh-CN" altLang="en-US" dirty="0"/>
                  <a:t>图机器学习：</a:t>
                </a:r>
                <a:r>
                  <a:rPr lang="zh-CN" altLang="en-US" dirty="0">
                    <a:effectLst/>
                  </a:rPr>
                  <a:t>给定来自动态图的图边流，通过略图使用恒定的时间和内存以在线方式为边和子图分配异常分数，以检测异常行为</a:t>
                </a:r>
                <a:endParaRPr kumimoji="1" lang="zh-CN" altLang="en-US" dirty="0"/>
              </a:p>
            </p:txBody>
          </p:sp>
        </mc:Choice>
        <mc:Fallback xmlns="">
          <p:sp>
            <p:nvSpPr>
              <p:cNvPr id="3" name="备注占位符 2"/>
              <p:cNvSpPr>
                <a:spLocks noGrp="1"/>
              </p:cNvSpPr>
              <p:nvPr>
                <p:ph type="body" idx="1"/>
              </p:nvPr>
            </p:nvSpPr>
            <p:spPr/>
            <p:txBody>
              <a:bodyPr/>
              <a:lstStyle/>
              <a:p>
                <a:r>
                  <a:rPr kumimoji="1" lang="zh-CN" altLang="en-US" dirty="0"/>
                  <a:t>线性老虎机算法：用</a:t>
                </a:r>
                <a:r>
                  <a:rPr kumimoji="1" lang="en-US" altLang="zh-CN" dirty="0"/>
                  <a:t>FD</a:t>
                </a:r>
                <a:r>
                  <a:rPr kumimoji="1" lang="zh-CN" altLang="en-US" dirty="0"/>
                  <a:t>近似协方差矩阵，通过矩阵略图加速岭回归（时间复杂度由 </a:t>
                </a:r>
                <a:r>
                  <a:rPr kumimoji="1" lang="en-US" altLang="zh-CN" b="0" i="0">
                    <a:latin typeface="Cambria Math" panose="02040503050406030204" pitchFamily="18" charset="0"/>
                  </a:rPr>
                  <a:t>𝑑^2</a:t>
                </a:r>
                <a:r>
                  <a:rPr kumimoji="1" lang="en-US" altLang="zh-CN" dirty="0"/>
                  <a:t> </a:t>
                </a:r>
                <a:r>
                  <a:rPr kumimoji="1" lang="zh-CN" altLang="en-US" dirty="0"/>
                  <a:t>降低到 </a:t>
                </a:r>
                <a:r>
                  <a:rPr kumimoji="1" lang="en-US" altLang="zh-CN" b="0" i="0">
                    <a:latin typeface="Cambria Math" panose="02040503050406030204" pitchFamily="18" charset="0"/>
                  </a:rPr>
                  <a:t>𝑂(𝑑)</a:t>
                </a:r>
                <a:r>
                  <a:rPr kumimoji="1" lang="zh-CN" altLang="en-US" dirty="0"/>
                  <a:t>）</a:t>
                </a:r>
                <a:endParaRPr kumimoji="1" lang="en-US" altLang="zh-CN" dirty="0"/>
              </a:p>
              <a:p>
                <a:r>
                  <a:rPr kumimoji="1" lang="zh-CN" altLang="en-US" dirty="0"/>
                  <a:t>在线核学习：不需要存储完整的随时间线性增大的核矩阵 </a:t>
                </a:r>
                <a:r>
                  <a:rPr kumimoji="1" lang="en-US" altLang="zh-CN" dirty="0"/>
                  <a:t>(</a:t>
                </a:r>
                <a:r>
                  <a:rPr kumimoji="1" lang="zh-CN" altLang="en-US" dirty="0"/>
                  <a:t>大小为 </a:t>
                </a:r>
                <a:r>
                  <a:rPr kumimoji="1" lang="en-US" altLang="zh-CN" b="0" i="0">
                    <a:latin typeface="Cambria Math" panose="02040503050406030204" pitchFamily="18" charset="0"/>
                  </a:rPr>
                  <a:t>𝑑^2</a:t>
                </a:r>
                <a:r>
                  <a:rPr kumimoji="1" lang="en-US" altLang="zh-CN" dirty="0"/>
                  <a:t>)</a:t>
                </a:r>
                <a:r>
                  <a:rPr kumimoji="1" lang="zh-CN" altLang="en-US" dirty="0"/>
                  <a:t>，只需要维护常数级大小的略图，支持增量更新</a:t>
                </a:r>
                <a:endParaRPr kumimoji="1" lang="en-US" altLang="zh-CN" dirty="0"/>
              </a:p>
              <a:p>
                <a:r>
                  <a:rPr kumimoji="1" lang="zh-CN" altLang="en-US" dirty="0"/>
                  <a:t>图机器学习：</a:t>
                </a:r>
                <a:r>
                  <a:rPr lang="zh-CN" altLang="en-US" dirty="0">
                    <a:effectLst/>
                  </a:rPr>
                  <a:t>给定来自动态图的图边流，通过略图使用恒定的时间和内存以在线方式为边和子图分配异常分数，以检测异常行为</a:t>
                </a:r>
                <a:endParaRPr kumimoji="1" lang="zh-CN" altLang="en-US" dirty="0"/>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15</a:t>
            </a:fld>
            <a:endParaRPr lang="zh-CN" altLang="en-US"/>
          </a:p>
        </p:txBody>
      </p:sp>
    </p:spTree>
    <p:extLst>
      <p:ext uri="{BB962C8B-B14F-4D97-AF65-F5344CB8AC3E}">
        <p14:creationId xmlns:p14="http://schemas.microsoft.com/office/powerpoint/2010/main" val="3224310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pPr>
              <a:defRPr/>
            </a:pPr>
            <a:fld id="{25DE6574-9F1F-4C27-A420-92E929B1085F}" type="slidenum">
              <a:rPr lang="zh-CN" altLang="en-US" smtClean="0"/>
              <a:pPr>
                <a:defRPr/>
              </a:pPr>
              <a:t>17</a:t>
            </a:fld>
            <a:endParaRPr lang="zh-CN" altLang="en-US"/>
          </a:p>
        </p:txBody>
      </p:sp>
    </p:spTree>
    <p:extLst>
      <p:ext uri="{BB962C8B-B14F-4D97-AF65-F5344CB8AC3E}">
        <p14:creationId xmlns:p14="http://schemas.microsoft.com/office/powerpoint/2010/main" val="4209756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pPr>
              <a:defRPr/>
            </a:pPr>
            <a:fld id="{25DE6574-9F1F-4C27-A420-92E929B1085F}" type="slidenum">
              <a:rPr lang="zh-CN" altLang="en-US" smtClean="0"/>
              <a:pPr>
                <a:defRPr/>
              </a:pPr>
              <a:t>18</a:t>
            </a:fld>
            <a:endParaRPr lang="zh-CN" altLang="en-US"/>
          </a:p>
        </p:txBody>
      </p:sp>
    </p:spTree>
    <p:extLst>
      <p:ext uri="{BB962C8B-B14F-4D97-AF65-F5344CB8AC3E}">
        <p14:creationId xmlns:p14="http://schemas.microsoft.com/office/powerpoint/2010/main" val="3661586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pPr>
              <a:defRPr/>
            </a:pPr>
            <a:fld id="{25DE6574-9F1F-4C27-A420-92E929B1085F}" type="slidenum">
              <a:rPr lang="zh-CN" altLang="en-US" smtClean="0"/>
              <a:pPr>
                <a:defRPr/>
              </a:pPr>
              <a:t>19</a:t>
            </a:fld>
            <a:endParaRPr lang="zh-CN" altLang="en-US"/>
          </a:p>
        </p:txBody>
      </p:sp>
    </p:spTree>
    <p:extLst>
      <p:ext uri="{BB962C8B-B14F-4D97-AF65-F5344CB8AC3E}">
        <p14:creationId xmlns:p14="http://schemas.microsoft.com/office/powerpoint/2010/main" val="3130500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pPr>
              <a:defRPr/>
            </a:pPr>
            <a:fld id="{25DE6574-9F1F-4C27-A420-92E929B1085F}" type="slidenum">
              <a:rPr lang="zh-CN" altLang="en-US" smtClean="0"/>
              <a:pPr>
                <a:defRPr/>
              </a:pPr>
              <a:t>20</a:t>
            </a:fld>
            <a:endParaRPr lang="zh-CN" altLang="en-US"/>
          </a:p>
        </p:txBody>
      </p:sp>
    </p:spTree>
    <p:extLst>
      <p:ext uri="{BB962C8B-B14F-4D97-AF65-F5344CB8AC3E}">
        <p14:creationId xmlns:p14="http://schemas.microsoft.com/office/powerpoint/2010/main" val="3375340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pPr>
              <a:defRPr/>
            </a:pPr>
            <a:fld id="{25DE6574-9F1F-4C27-A420-92E929B1085F}" type="slidenum">
              <a:rPr lang="zh-CN" altLang="en-US" smtClean="0"/>
              <a:pPr>
                <a:defRPr/>
              </a:pPr>
              <a:t>21</a:t>
            </a:fld>
            <a:endParaRPr lang="zh-CN" altLang="en-US"/>
          </a:p>
        </p:txBody>
      </p:sp>
    </p:spTree>
    <p:extLst>
      <p:ext uri="{BB962C8B-B14F-4D97-AF65-F5344CB8AC3E}">
        <p14:creationId xmlns:p14="http://schemas.microsoft.com/office/powerpoint/2010/main" val="1347741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pPr>
              <a:defRPr/>
            </a:pPr>
            <a:fld id="{25DE6574-9F1F-4C27-A420-92E929B1085F}" type="slidenum">
              <a:rPr lang="zh-CN" altLang="en-US" smtClean="0"/>
              <a:pPr>
                <a:defRPr/>
              </a:pPr>
              <a:t>22</a:t>
            </a:fld>
            <a:endParaRPr lang="zh-CN" altLang="en-US"/>
          </a:p>
        </p:txBody>
      </p:sp>
    </p:spTree>
    <p:extLst>
      <p:ext uri="{BB962C8B-B14F-4D97-AF65-F5344CB8AC3E}">
        <p14:creationId xmlns:p14="http://schemas.microsoft.com/office/powerpoint/2010/main" val="2327457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pPr>
              <a:defRPr/>
            </a:pPr>
            <a:fld id="{25DE6574-9F1F-4C27-A420-92E929B1085F}" type="slidenum">
              <a:rPr lang="zh-CN" altLang="en-US" smtClean="0"/>
              <a:pPr>
                <a:defRPr/>
              </a:pPr>
              <a:t>23</a:t>
            </a:fld>
            <a:endParaRPr lang="zh-CN" altLang="en-US"/>
          </a:p>
        </p:txBody>
      </p:sp>
    </p:spTree>
    <p:extLst>
      <p:ext uri="{BB962C8B-B14F-4D97-AF65-F5344CB8AC3E}">
        <p14:creationId xmlns:p14="http://schemas.microsoft.com/office/powerpoint/2010/main" val="284977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pPr>
              <a:defRPr/>
            </a:pPr>
            <a:fld id="{25DE6574-9F1F-4C27-A420-92E929B1085F}" type="slidenum">
              <a:rPr lang="zh-CN" altLang="en-US" smtClean="0"/>
              <a:pPr>
                <a:defRPr/>
              </a:pPr>
              <a:t>24</a:t>
            </a:fld>
            <a:endParaRPr lang="zh-CN" altLang="en-US"/>
          </a:p>
        </p:txBody>
      </p:sp>
    </p:spTree>
    <p:extLst>
      <p:ext uri="{BB962C8B-B14F-4D97-AF65-F5344CB8AC3E}">
        <p14:creationId xmlns:p14="http://schemas.microsoft.com/office/powerpoint/2010/main" val="2674262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6</a:t>
            </a:fld>
            <a:endParaRPr lang="zh-CN" altLang="en-US"/>
          </a:p>
        </p:txBody>
      </p:sp>
    </p:spTree>
    <p:extLst>
      <p:ext uri="{BB962C8B-B14F-4D97-AF65-F5344CB8AC3E}">
        <p14:creationId xmlns:p14="http://schemas.microsoft.com/office/powerpoint/2010/main" val="1659945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pPr>
              <a:defRPr/>
            </a:pPr>
            <a:fld id="{25DE6574-9F1F-4C27-A420-92E929B1085F}" type="slidenum">
              <a:rPr lang="zh-CN" altLang="en-US" smtClean="0"/>
              <a:pPr>
                <a:defRPr/>
              </a:pPr>
              <a:t>25</a:t>
            </a:fld>
            <a:endParaRPr lang="zh-CN" altLang="en-US"/>
          </a:p>
        </p:txBody>
      </p:sp>
    </p:spTree>
    <p:extLst>
      <p:ext uri="{BB962C8B-B14F-4D97-AF65-F5344CB8AC3E}">
        <p14:creationId xmlns:p14="http://schemas.microsoft.com/office/powerpoint/2010/main" val="3857525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pPr>
              <a:defRPr/>
            </a:pPr>
            <a:fld id="{25DE6574-9F1F-4C27-A420-92E929B1085F}" type="slidenum">
              <a:rPr lang="zh-CN" altLang="en-US" smtClean="0"/>
              <a:pPr>
                <a:defRPr/>
              </a:pPr>
              <a:t>26</a:t>
            </a:fld>
            <a:endParaRPr lang="zh-CN" altLang="en-US"/>
          </a:p>
        </p:txBody>
      </p:sp>
    </p:spTree>
    <p:extLst>
      <p:ext uri="{BB962C8B-B14F-4D97-AF65-F5344CB8AC3E}">
        <p14:creationId xmlns:p14="http://schemas.microsoft.com/office/powerpoint/2010/main" val="1132130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151890" rtl="0" eaLnBrk="1" fontAlgn="auto" latinLnBrk="0" hangingPunct="1">
              <a:lnSpc>
                <a:spcPct val="100000"/>
              </a:lnSpc>
              <a:spcBef>
                <a:spcPts val="0"/>
              </a:spcBef>
              <a:spcAft>
                <a:spcPts val="0"/>
              </a:spcAft>
              <a:buClrTx/>
              <a:buSzTx/>
              <a:buFontTx/>
              <a:buNone/>
              <a:tabLst/>
              <a:defRPr/>
            </a:pPr>
            <a:fld id="{9DDD7785-ECBB-4D1F-A479-23B78693792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51890" rtl="0" eaLnBrk="1" fontAlgn="auto" latinLnBrk="0" hangingPunct="1">
                <a:lnSpc>
                  <a:spcPct val="100000"/>
                </a:lnSpc>
                <a:spcBef>
                  <a:spcPts val="0"/>
                </a:spcBef>
                <a:spcAft>
                  <a:spcPts val="0"/>
                </a:spcAft>
                <a:buClrTx/>
                <a:buSzTx/>
                <a:buFontTx/>
                <a:buNone/>
                <a:tabLst/>
                <a:defRPr/>
              </a:pPr>
              <a:t>30</a:t>
            </a:fld>
            <a:endParaRPr kumimoji="0" lang="en-US" altLang="zh-CN"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03648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151890" rtl="0" eaLnBrk="1" fontAlgn="auto" latinLnBrk="0" hangingPunct="1">
              <a:lnSpc>
                <a:spcPct val="100000"/>
              </a:lnSpc>
              <a:spcBef>
                <a:spcPts val="0"/>
              </a:spcBef>
              <a:spcAft>
                <a:spcPts val="0"/>
              </a:spcAft>
              <a:buClrTx/>
              <a:buSzTx/>
              <a:buFontTx/>
              <a:buNone/>
              <a:tabLst/>
              <a:defRPr/>
            </a:pPr>
            <a:fld id="{9DDD7785-ECBB-4D1F-A479-23B78693792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51890" rtl="0" eaLnBrk="1" fontAlgn="auto" latinLnBrk="0" hangingPunct="1">
                <a:lnSpc>
                  <a:spcPct val="100000"/>
                </a:lnSpc>
                <a:spcBef>
                  <a:spcPts val="0"/>
                </a:spcBef>
                <a:spcAft>
                  <a:spcPts val="0"/>
                </a:spcAft>
                <a:buClrTx/>
                <a:buSzTx/>
                <a:buFontTx/>
                <a:buNone/>
                <a:tabLst/>
                <a:defRPr/>
              </a:pPr>
              <a:t>31</a:t>
            </a:fld>
            <a:endParaRPr kumimoji="0" lang="en-US" altLang="zh-CN"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62809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151890" rtl="0" eaLnBrk="1" fontAlgn="auto" latinLnBrk="0" hangingPunct="1">
              <a:lnSpc>
                <a:spcPct val="100000"/>
              </a:lnSpc>
              <a:spcBef>
                <a:spcPts val="0"/>
              </a:spcBef>
              <a:spcAft>
                <a:spcPts val="0"/>
              </a:spcAft>
              <a:buClrTx/>
              <a:buSzTx/>
              <a:buFontTx/>
              <a:buNone/>
              <a:tabLst/>
              <a:defRPr/>
            </a:pPr>
            <a:fld id="{9DDD7785-ECBB-4D1F-A479-23B78693792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51890" rtl="0" eaLnBrk="1" fontAlgn="auto" latinLnBrk="0" hangingPunct="1">
                <a:lnSpc>
                  <a:spcPct val="100000"/>
                </a:lnSpc>
                <a:spcBef>
                  <a:spcPts val="0"/>
                </a:spcBef>
                <a:spcAft>
                  <a:spcPts val="0"/>
                </a:spcAft>
                <a:buClrTx/>
                <a:buSzTx/>
                <a:buFontTx/>
                <a:buNone/>
                <a:tabLst/>
                <a:defRPr/>
              </a:pPr>
              <a:t>32</a:t>
            </a:fld>
            <a:endParaRPr kumimoji="0" lang="en-US" altLang="zh-CN"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70183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151890" rtl="0" eaLnBrk="1" fontAlgn="auto" latinLnBrk="0" hangingPunct="1">
              <a:lnSpc>
                <a:spcPct val="100000"/>
              </a:lnSpc>
              <a:spcBef>
                <a:spcPts val="0"/>
              </a:spcBef>
              <a:spcAft>
                <a:spcPts val="0"/>
              </a:spcAft>
              <a:buClrTx/>
              <a:buSzTx/>
              <a:buFontTx/>
              <a:buNone/>
              <a:tabLst/>
              <a:defRPr/>
            </a:pPr>
            <a:fld id="{9DDD7785-ECBB-4D1F-A479-23B78693792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51890" rtl="0" eaLnBrk="1" fontAlgn="auto" latinLnBrk="0" hangingPunct="1">
                <a:lnSpc>
                  <a:spcPct val="100000"/>
                </a:lnSpc>
                <a:spcBef>
                  <a:spcPts val="0"/>
                </a:spcBef>
                <a:spcAft>
                  <a:spcPts val="0"/>
                </a:spcAft>
                <a:buClrTx/>
                <a:buSzTx/>
                <a:buFontTx/>
                <a:buNone/>
                <a:tabLst/>
                <a:defRPr/>
              </a:pPr>
              <a:t>33</a:t>
            </a:fld>
            <a:endParaRPr kumimoji="0" lang="en-US" altLang="zh-CN"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83837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151890" rtl="0" eaLnBrk="1" fontAlgn="auto" latinLnBrk="0" hangingPunct="1">
              <a:lnSpc>
                <a:spcPct val="100000"/>
              </a:lnSpc>
              <a:spcBef>
                <a:spcPts val="0"/>
              </a:spcBef>
              <a:spcAft>
                <a:spcPts val="0"/>
              </a:spcAft>
              <a:buClrTx/>
              <a:buSzTx/>
              <a:buFontTx/>
              <a:buNone/>
              <a:tabLst/>
              <a:defRPr/>
            </a:pPr>
            <a:fld id="{9DDD7785-ECBB-4D1F-A479-23B78693792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51890" rtl="0" eaLnBrk="1" fontAlgn="auto" latinLnBrk="0" hangingPunct="1">
                <a:lnSpc>
                  <a:spcPct val="100000"/>
                </a:lnSpc>
                <a:spcBef>
                  <a:spcPts val="0"/>
                </a:spcBef>
                <a:spcAft>
                  <a:spcPts val="0"/>
                </a:spcAft>
                <a:buClrTx/>
                <a:buSzTx/>
                <a:buFontTx/>
                <a:buNone/>
                <a:tabLst/>
                <a:defRPr/>
              </a:pPr>
              <a:t>34</a:t>
            </a:fld>
            <a:endParaRPr kumimoji="0" lang="en-US" altLang="zh-CN"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98582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151890" rtl="0" eaLnBrk="1" fontAlgn="auto" latinLnBrk="0" hangingPunct="1">
              <a:lnSpc>
                <a:spcPct val="100000"/>
              </a:lnSpc>
              <a:spcBef>
                <a:spcPts val="0"/>
              </a:spcBef>
              <a:spcAft>
                <a:spcPts val="0"/>
              </a:spcAft>
              <a:buClrTx/>
              <a:buSzTx/>
              <a:buFontTx/>
              <a:buNone/>
              <a:tabLst/>
              <a:defRPr/>
            </a:pPr>
            <a:fld id="{9DDD7785-ECBB-4D1F-A479-23B78693792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51890" rtl="0" eaLnBrk="1" fontAlgn="auto" latinLnBrk="0" hangingPunct="1">
                <a:lnSpc>
                  <a:spcPct val="100000"/>
                </a:lnSpc>
                <a:spcBef>
                  <a:spcPts val="0"/>
                </a:spcBef>
                <a:spcAft>
                  <a:spcPts val="0"/>
                </a:spcAft>
                <a:buClrTx/>
                <a:buSzTx/>
                <a:buFontTx/>
                <a:buNone/>
                <a:tabLst/>
                <a:defRPr/>
              </a:pPr>
              <a:t>35</a:t>
            </a:fld>
            <a:endParaRPr kumimoji="0" lang="en-US" altLang="zh-CN"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57058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151890" rtl="0" eaLnBrk="1" fontAlgn="auto" latinLnBrk="0" hangingPunct="1">
              <a:lnSpc>
                <a:spcPct val="100000"/>
              </a:lnSpc>
              <a:spcBef>
                <a:spcPts val="0"/>
              </a:spcBef>
              <a:spcAft>
                <a:spcPts val="0"/>
              </a:spcAft>
              <a:buClrTx/>
              <a:buSzTx/>
              <a:buFontTx/>
              <a:buNone/>
              <a:tabLst/>
              <a:defRPr/>
            </a:pPr>
            <a:fld id="{9DDD7785-ECBB-4D1F-A479-23B78693792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51890" rtl="0" eaLnBrk="1" fontAlgn="auto" latinLnBrk="0" hangingPunct="1">
                <a:lnSpc>
                  <a:spcPct val="100000"/>
                </a:lnSpc>
                <a:spcBef>
                  <a:spcPts val="0"/>
                </a:spcBef>
                <a:spcAft>
                  <a:spcPts val="0"/>
                </a:spcAft>
                <a:buClrTx/>
                <a:buSzTx/>
                <a:buFontTx/>
                <a:buNone/>
                <a:tabLst/>
                <a:defRPr/>
              </a:pPr>
              <a:t>36</a:t>
            </a:fld>
            <a:endParaRPr kumimoji="0" lang="en-US" altLang="zh-CN"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1063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151890" rtl="0" eaLnBrk="1" fontAlgn="auto" latinLnBrk="0" hangingPunct="1">
              <a:lnSpc>
                <a:spcPct val="100000"/>
              </a:lnSpc>
              <a:spcBef>
                <a:spcPts val="0"/>
              </a:spcBef>
              <a:spcAft>
                <a:spcPts val="0"/>
              </a:spcAft>
              <a:buClrTx/>
              <a:buSzTx/>
              <a:buFontTx/>
              <a:buNone/>
              <a:tabLst/>
              <a:defRPr/>
            </a:pPr>
            <a:fld id="{9DDD7785-ECBB-4D1F-A479-23B78693792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51890" rtl="0" eaLnBrk="1" fontAlgn="auto" latinLnBrk="0" hangingPunct="1">
                <a:lnSpc>
                  <a:spcPct val="100000"/>
                </a:lnSpc>
                <a:spcBef>
                  <a:spcPts val="0"/>
                </a:spcBef>
                <a:spcAft>
                  <a:spcPts val="0"/>
                </a:spcAft>
                <a:buClrTx/>
                <a:buSzTx/>
                <a:buFontTx/>
                <a:buNone/>
                <a:tabLst/>
                <a:defRPr/>
              </a:pPr>
              <a:t>37</a:t>
            </a:fld>
            <a:endParaRPr kumimoji="0" lang="en-US" altLang="zh-CN"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20691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1151890" rtl="0" eaLnBrk="1" fontAlgn="auto" latinLnBrk="0" hangingPunct="1">
              <a:lnSpc>
                <a:spcPct val="100000"/>
              </a:lnSpc>
              <a:spcBef>
                <a:spcPts val="0"/>
              </a:spcBef>
              <a:spcAft>
                <a:spcPts val="0"/>
              </a:spcAft>
              <a:buClrTx/>
              <a:buSzTx/>
              <a:buFontTx/>
              <a:buNone/>
              <a:tabLst/>
              <a:defRPr/>
            </a:pPr>
            <a:fld id="{00BE3BAD-15B5-4674-826F-A2FA4BED5D1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5189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033456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151890" rtl="0" eaLnBrk="1" fontAlgn="auto" latinLnBrk="0" hangingPunct="1">
              <a:lnSpc>
                <a:spcPct val="100000"/>
              </a:lnSpc>
              <a:spcBef>
                <a:spcPts val="0"/>
              </a:spcBef>
              <a:spcAft>
                <a:spcPts val="0"/>
              </a:spcAft>
              <a:buClrTx/>
              <a:buSzTx/>
              <a:buFontTx/>
              <a:buNone/>
              <a:tabLst/>
              <a:defRPr/>
            </a:pPr>
            <a:fld id="{9DDD7785-ECBB-4D1F-A479-23B78693792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51890" rtl="0" eaLnBrk="1" fontAlgn="auto" latinLnBrk="0" hangingPunct="1">
                <a:lnSpc>
                  <a:spcPct val="100000"/>
                </a:lnSpc>
                <a:spcBef>
                  <a:spcPts val="0"/>
                </a:spcBef>
                <a:spcAft>
                  <a:spcPts val="0"/>
                </a:spcAft>
                <a:buClrTx/>
                <a:buSzTx/>
                <a:buFontTx/>
                <a:buNone/>
                <a:tabLst/>
                <a:defRPr/>
              </a:pPr>
              <a:t>38</a:t>
            </a:fld>
            <a:endParaRPr kumimoji="0" lang="en-US" altLang="zh-CN"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55803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kumimoji="1" lang="zh-CN" altLang="en-US" dirty="0"/>
                  <a:t>这里 </a:t>
                </a:r>
                <a14:m>
                  <m:oMath xmlns:m="http://schemas.openxmlformats.org/officeDocument/2006/math">
                    <m:r>
                      <a:rPr kumimoji="1" lang="en-US" altLang="zh-CN" b="0" i="1" smtClean="0">
                        <a:latin typeface="Cambria Math" panose="02040503050406030204" pitchFamily="18" charset="0"/>
                      </a:rPr>
                      <m:t>𝑁</m:t>
                    </m:r>
                    <m:r>
                      <a:rPr kumimoji="1" lang="en-US" altLang="zh-CN" b="0" i="1" smtClean="0">
                        <a:latin typeface="Cambria Math" panose="02040503050406030204" pitchFamily="18" charset="0"/>
                      </a:rPr>
                      <m:t>=</m:t>
                    </m:r>
                    <m:sSubSup>
                      <m:sSubSupPr>
                        <m:ctrlPr>
                          <a:rPr kumimoji="1" lang="en-US" altLang="zh-CN" b="0" i="1" smtClean="0">
                            <a:latin typeface="Cambria Math" panose="02040503050406030204" pitchFamily="18" charset="0"/>
                          </a:rPr>
                        </m:ctrlPr>
                      </m:sSubSupPr>
                      <m:e>
                        <m:d>
                          <m:dPr>
                            <m:begChr m:val="‖"/>
                            <m:endChr m:val="‖"/>
                            <m:ctrlPr>
                              <a:rPr kumimoji="1" lang="en-US" altLang="zh-CN" b="0" i="1" smtClean="0">
                                <a:latin typeface="Cambria Math" panose="02040503050406030204" pitchFamily="18" charset="0"/>
                              </a:rPr>
                            </m:ctrlPr>
                          </m:dPr>
                          <m:e>
                            <m:r>
                              <a:rPr kumimoji="1" lang="en-US" altLang="zh-CN" b="1" i="1" smtClean="0">
                                <a:latin typeface="Cambria Math" panose="02040503050406030204" pitchFamily="18" charset="0"/>
                              </a:rPr>
                              <m:t>𝑨</m:t>
                            </m:r>
                          </m:e>
                        </m:d>
                      </m:e>
                      <m:sub>
                        <m:r>
                          <a:rPr kumimoji="1" lang="en-US" altLang="zh-CN" b="0" i="1" smtClean="0">
                            <a:latin typeface="Cambria Math" panose="02040503050406030204" pitchFamily="18" charset="0"/>
                          </a:rPr>
                          <m:t>𝐹</m:t>
                        </m:r>
                      </m:sub>
                      <m:sup>
                        <m:r>
                          <a:rPr kumimoji="1" lang="en-US" altLang="zh-CN" b="0" i="1" smtClean="0">
                            <a:latin typeface="Cambria Math" panose="02040503050406030204" pitchFamily="18" charset="0"/>
                          </a:rPr>
                          <m:t>2</m:t>
                        </m:r>
                      </m:sup>
                    </m:sSubSup>
                  </m:oMath>
                </a14:m>
                <a:endParaRPr kumimoji="1" lang="zh-CN" altLang="en-US" dirty="0"/>
              </a:p>
            </p:txBody>
          </p:sp>
        </mc:Choice>
        <mc:Fallback xmlns="">
          <p:sp>
            <p:nvSpPr>
              <p:cNvPr id="3" name="备注占位符 2"/>
              <p:cNvSpPr>
                <a:spLocks noGrp="1"/>
              </p:cNvSpPr>
              <p:nvPr>
                <p:ph type="body" idx="1"/>
              </p:nvPr>
            </p:nvSpPr>
            <p:spPr/>
            <p:txBody>
              <a:bodyPr/>
              <a:lstStyle/>
              <a:p>
                <a:r>
                  <a:rPr kumimoji="1" lang="zh-CN" altLang="en-US" dirty="0"/>
                  <a:t>这里 </a:t>
                </a:r>
                <a:r>
                  <a:rPr kumimoji="1" lang="en-US" altLang="zh-CN" b="0" i="0">
                    <a:latin typeface="Cambria Math" panose="02040503050406030204" pitchFamily="18" charset="0"/>
                  </a:rPr>
                  <a:t>𝑁=‖</a:t>
                </a:r>
                <a:r>
                  <a:rPr kumimoji="1" lang="en-US" altLang="zh-CN" b="1" i="0">
                    <a:latin typeface="Cambria Math" panose="02040503050406030204" pitchFamily="18" charset="0"/>
                  </a:rPr>
                  <a:t>𝑨</a:t>
                </a:r>
                <a:r>
                  <a:rPr kumimoji="1" lang="en-US" altLang="zh-CN" b="0" i="0">
                    <a:latin typeface="Cambria Math" panose="02040503050406030204" pitchFamily="18" charset="0"/>
                  </a:rPr>
                  <a:t>‖_𝐹^2</a:t>
                </a:r>
                <a:endParaRPr kumimoji="1" lang="zh-CN" altLang="en-US" dirty="0"/>
              </a:p>
            </p:txBody>
          </p:sp>
        </mc:Fallback>
      </mc:AlternateContent>
      <p:sp>
        <p:nvSpPr>
          <p:cNvPr id="4" name="灯片编号占位符 3"/>
          <p:cNvSpPr>
            <a:spLocks noGrp="1"/>
          </p:cNvSpPr>
          <p:nvPr>
            <p:ph type="sldNum" sz="quarter" idx="5"/>
          </p:nvPr>
        </p:nvSpPr>
        <p:spPr/>
        <p:txBody>
          <a:bodyPr/>
          <a:lstStyle/>
          <a:p>
            <a:pPr marL="0" marR="0" lvl="0" indent="0" algn="r" defTabSz="1151890" rtl="0" eaLnBrk="1" fontAlgn="auto" latinLnBrk="0" hangingPunct="1">
              <a:lnSpc>
                <a:spcPct val="100000"/>
              </a:lnSpc>
              <a:spcBef>
                <a:spcPts val="0"/>
              </a:spcBef>
              <a:spcAft>
                <a:spcPts val="0"/>
              </a:spcAft>
              <a:buClrTx/>
              <a:buSzTx/>
              <a:buFontTx/>
              <a:buNone/>
              <a:tabLst/>
              <a:defRPr/>
            </a:pPr>
            <a:fld id="{00BE3BAD-15B5-4674-826F-A2FA4BED5D1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5189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32042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1151890" rtl="0" eaLnBrk="1" fontAlgn="auto" latinLnBrk="0" hangingPunct="1">
              <a:lnSpc>
                <a:spcPct val="100000"/>
              </a:lnSpc>
              <a:spcBef>
                <a:spcPts val="0"/>
              </a:spcBef>
              <a:spcAft>
                <a:spcPts val="0"/>
              </a:spcAft>
              <a:buClrTx/>
              <a:buSzTx/>
              <a:buFontTx/>
              <a:buNone/>
              <a:tabLst/>
              <a:defRPr/>
            </a:pPr>
            <a:fld id="{00BE3BAD-15B5-4674-826F-A2FA4BED5D1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5189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073088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1151890" rtl="0" eaLnBrk="1" fontAlgn="auto" latinLnBrk="0" hangingPunct="1">
              <a:lnSpc>
                <a:spcPct val="100000"/>
              </a:lnSpc>
              <a:spcBef>
                <a:spcPts val="0"/>
              </a:spcBef>
              <a:spcAft>
                <a:spcPts val="0"/>
              </a:spcAft>
              <a:buClrTx/>
              <a:buSzTx/>
              <a:buFontTx/>
              <a:buNone/>
              <a:tabLst/>
              <a:defRPr/>
            </a:pPr>
            <a:fld id="{00BE3BAD-15B5-4674-826F-A2FA4BED5D1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5189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92751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1151890" rtl="0" eaLnBrk="1" fontAlgn="auto" latinLnBrk="0" hangingPunct="1">
              <a:lnSpc>
                <a:spcPct val="100000"/>
              </a:lnSpc>
              <a:spcBef>
                <a:spcPts val="0"/>
              </a:spcBef>
              <a:spcAft>
                <a:spcPts val="0"/>
              </a:spcAft>
              <a:buClrTx/>
              <a:buSzTx/>
              <a:buFontTx/>
              <a:buNone/>
              <a:tabLst/>
              <a:defRPr/>
            </a:pPr>
            <a:fld id="{00BE3BAD-15B5-4674-826F-A2FA4BED5D1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5189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808629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1151890" rtl="0" eaLnBrk="1" fontAlgn="auto" latinLnBrk="0" hangingPunct="1">
              <a:lnSpc>
                <a:spcPct val="100000"/>
              </a:lnSpc>
              <a:spcBef>
                <a:spcPts val="0"/>
              </a:spcBef>
              <a:spcAft>
                <a:spcPts val="0"/>
              </a:spcAft>
              <a:buClrTx/>
              <a:buSzTx/>
              <a:buFontTx/>
              <a:buNone/>
              <a:tabLst/>
              <a:defRPr/>
            </a:pPr>
            <a:fld id="{00BE3BAD-15B5-4674-826F-A2FA4BED5D1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51890"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229607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1151890" rtl="0" eaLnBrk="1" fontAlgn="auto" latinLnBrk="0" hangingPunct="1">
              <a:lnSpc>
                <a:spcPct val="100000"/>
              </a:lnSpc>
              <a:spcBef>
                <a:spcPts val="0"/>
              </a:spcBef>
              <a:spcAft>
                <a:spcPts val="0"/>
              </a:spcAft>
              <a:buClrTx/>
              <a:buSzTx/>
              <a:buFontTx/>
              <a:buNone/>
              <a:tabLst/>
              <a:defRPr/>
            </a:pPr>
            <a:fld id="{00BE3BAD-15B5-4674-826F-A2FA4BED5D1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51890" rtl="0" eaLnBrk="1" fontAlgn="auto" latinLnBrk="0" hangingPunct="1">
                <a:lnSpc>
                  <a:spcPct val="100000"/>
                </a:lnSpc>
                <a:spcBef>
                  <a:spcPts val="0"/>
                </a:spcBef>
                <a:spcAft>
                  <a:spcPts val="0"/>
                </a:spcAft>
                <a:buClrTx/>
                <a:buSzTx/>
                <a:buFontTx/>
                <a:buNone/>
                <a:tabLst/>
                <a:defRPr/>
              </a:pPr>
              <a:t>44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777909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1151890" rtl="0" eaLnBrk="1" fontAlgn="auto" latinLnBrk="0" hangingPunct="1">
              <a:lnSpc>
                <a:spcPct val="100000"/>
              </a:lnSpc>
              <a:spcBef>
                <a:spcPts val="0"/>
              </a:spcBef>
              <a:spcAft>
                <a:spcPts val="0"/>
              </a:spcAft>
              <a:buClrTx/>
              <a:buSzTx/>
              <a:buFontTx/>
              <a:buNone/>
              <a:tabLst/>
              <a:defRPr/>
            </a:pPr>
            <a:fld id="{00BE3BAD-15B5-4674-826F-A2FA4BED5D1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51890" rtl="0" eaLnBrk="1" fontAlgn="auto" latinLnBrk="0" hangingPunct="1">
                <a:lnSpc>
                  <a:spcPct val="100000"/>
                </a:lnSpc>
                <a:spcBef>
                  <a:spcPts val="0"/>
                </a:spcBef>
                <a:spcAft>
                  <a:spcPts val="0"/>
                </a:spcAft>
                <a:buClrTx/>
                <a:buSzTx/>
                <a:buFontTx/>
                <a:buNone/>
                <a:tabLst/>
                <a:defRPr/>
              </a:pPr>
              <a:t>45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777909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1151890" rtl="0" eaLnBrk="1" fontAlgn="auto" latinLnBrk="0" hangingPunct="1">
              <a:lnSpc>
                <a:spcPct val="100000"/>
              </a:lnSpc>
              <a:spcBef>
                <a:spcPts val="0"/>
              </a:spcBef>
              <a:spcAft>
                <a:spcPts val="0"/>
              </a:spcAft>
              <a:buClrTx/>
              <a:buSzTx/>
              <a:buFontTx/>
              <a:buNone/>
              <a:tabLst/>
              <a:defRPr/>
            </a:pPr>
            <a:fld id="{00BE3BAD-15B5-4674-826F-A2FA4BED5D1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51890" rtl="0" eaLnBrk="1" fontAlgn="auto" latinLnBrk="0" hangingPunct="1">
                <a:lnSpc>
                  <a:spcPct val="100000"/>
                </a:lnSpc>
                <a:spcBef>
                  <a:spcPts val="0"/>
                </a:spcBef>
                <a:spcAft>
                  <a:spcPts val="0"/>
                </a:spcAft>
                <a:buClrTx/>
                <a:buSzTx/>
                <a:buFontTx/>
                <a:buNone/>
                <a:tabLst/>
                <a:defRPr/>
              </a:pPr>
              <a:t>46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719308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1151890" rtl="0" eaLnBrk="1" fontAlgn="auto" latinLnBrk="0" hangingPunct="1">
              <a:lnSpc>
                <a:spcPct val="100000"/>
              </a:lnSpc>
              <a:spcBef>
                <a:spcPts val="0"/>
              </a:spcBef>
              <a:spcAft>
                <a:spcPts val="0"/>
              </a:spcAft>
              <a:buClrTx/>
              <a:buSzTx/>
              <a:buFontTx/>
              <a:buNone/>
              <a:tabLst/>
              <a:defRPr/>
            </a:pPr>
            <a:fld id="{00BE3BAD-15B5-4674-826F-A2FA4BED5D1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51890" rtl="0" eaLnBrk="1" fontAlgn="auto" latinLnBrk="0" hangingPunct="1">
                <a:lnSpc>
                  <a:spcPct val="100000"/>
                </a:lnSpc>
                <a:spcBef>
                  <a:spcPts val="0"/>
                </a:spcBef>
                <a:spcAft>
                  <a:spcPts val="0"/>
                </a:spcAft>
                <a:buClrTx/>
                <a:buSzTx/>
                <a:buFontTx/>
                <a:buNone/>
                <a:tabLst/>
                <a:defRPr/>
              </a:pPr>
              <a:t>47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66554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1151890" rtl="0" eaLnBrk="1" fontAlgn="auto" latinLnBrk="0" hangingPunct="1">
              <a:lnSpc>
                <a:spcPct val="100000"/>
              </a:lnSpc>
              <a:spcBef>
                <a:spcPts val="0"/>
              </a:spcBef>
              <a:spcAft>
                <a:spcPts val="0"/>
              </a:spcAft>
              <a:buClrTx/>
              <a:buSzTx/>
              <a:buFontTx/>
              <a:buNone/>
              <a:tabLst/>
              <a:defRPr/>
            </a:pPr>
            <a:fld id="{00BE3BAD-15B5-4674-826F-A2FA4BED5D1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5189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178532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151890" rtl="0" eaLnBrk="1" fontAlgn="auto" latinLnBrk="0" hangingPunct="1">
              <a:lnSpc>
                <a:spcPct val="100000"/>
              </a:lnSpc>
              <a:spcBef>
                <a:spcPts val="0"/>
              </a:spcBef>
              <a:spcAft>
                <a:spcPts val="0"/>
              </a:spcAft>
              <a:buClrTx/>
              <a:buSzTx/>
              <a:buFontTx/>
              <a:buNone/>
              <a:tabLst/>
              <a:defRPr/>
            </a:pPr>
            <a:fld id="{9DDD7785-ECBB-4D1F-A479-23B78693792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51890" rtl="0" eaLnBrk="1" fontAlgn="auto" latinLnBrk="0" hangingPunct="1">
                <a:lnSpc>
                  <a:spcPct val="100000"/>
                </a:lnSpc>
                <a:spcBef>
                  <a:spcPts val="0"/>
                </a:spcBef>
                <a:spcAft>
                  <a:spcPts val="0"/>
                </a:spcAft>
                <a:buClrTx/>
                <a:buSzTx/>
                <a:buFontTx/>
                <a:buNone/>
                <a:tabLst/>
                <a:defRPr/>
              </a:pPr>
              <a:t>48</a:t>
            </a:fld>
            <a:endParaRPr kumimoji="0" lang="en-US" altLang="zh-CN"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185469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1151890" rtl="0" eaLnBrk="1" fontAlgn="auto" latinLnBrk="0" hangingPunct="1">
              <a:lnSpc>
                <a:spcPct val="100000"/>
              </a:lnSpc>
              <a:spcBef>
                <a:spcPts val="0"/>
              </a:spcBef>
              <a:spcAft>
                <a:spcPts val="0"/>
              </a:spcAft>
              <a:buClrTx/>
              <a:buSzTx/>
              <a:buFontTx/>
              <a:buNone/>
              <a:tabLst/>
              <a:defRPr/>
            </a:pPr>
            <a:fld id="{00BE3BAD-15B5-4674-826F-A2FA4BED5D1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51890" rtl="0" eaLnBrk="1" fontAlgn="auto" latinLnBrk="0" hangingPunct="1">
                <a:lnSpc>
                  <a:spcPct val="100000"/>
                </a:lnSpc>
                <a:spcBef>
                  <a:spcPts val="0"/>
                </a:spcBef>
                <a:spcAft>
                  <a:spcPts val="0"/>
                </a:spcAft>
                <a:buClrTx/>
                <a:buSzTx/>
                <a:buFontTx/>
                <a:buNone/>
                <a:tabLst/>
                <a:defRPr/>
              </a:pPr>
              <a:t>50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916164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1151890" rtl="0" eaLnBrk="1" fontAlgn="auto" latinLnBrk="0" hangingPunct="1">
              <a:lnSpc>
                <a:spcPct val="100000"/>
              </a:lnSpc>
              <a:spcBef>
                <a:spcPts val="0"/>
              </a:spcBef>
              <a:spcAft>
                <a:spcPts val="0"/>
              </a:spcAft>
              <a:buClrTx/>
              <a:buSzTx/>
              <a:buFontTx/>
              <a:buNone/>
              <a:tabLst/>
              <a:defRPr/>
            </a:pPr>
            <a:fld id="{00BE3BAD-15B5-4674-826F-A2FA4BED5D1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51890" rtl="0" eaLnBrk="1" fontAlgn="auto" latinLnBrk="0" hangingPunct="1">
                <a:lnSpc>
                  <a:spcPct val="100000"/>
                </a:lnSpc>
                <a:spcBef>
                  <a:spcPts val="0"/>
                </a:spcBef>
                <a:spcAft>
                  <a:spcPts val="0"/>
                </a:spcAft>
                <a:buClrTx/>
                <a:buSzTx/>
                <a:buFontTx/>
                <a:buNone/>
                <a:tabLst/>
                <a:defRPr/>
              </a:pPr>
              <a:t>51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104302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1151890" rtl="0" eaLnBrk="1" fontAlgn="auto" latinLnBrk="0" hangingPunct="1">
              <a:lnSpc>
                <a:spcPct val="100000"/>
              </a:lnSpc>
              <a:spcBef>
                <a:spcPts val="0"/>
              </a:spcBef>
              <a:spcAft>
                <a:spcPts val="0"/>
              </a:spcAft>
              <a:buClrTx/>
              <a:buSzTx/>
              <a:buFontTx/>
              <a:buNone/>
              <a:tabLst/>
              <a:defRPr/>
            </a:pPr>
            <a:fld id="{00BE3BAD-15B5-4674-826F-A2FA4BED5D1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51890" rtl="0" eaLnBrk="1" fontAlgn="auto" latinLnBrk="0" hangingPunct="1">
                <a:lnSpc>
                  <a:spcPct val="100000"/>
                </a:lnSpc>
                <a:spcBef>
                  <a:spcPts val="0"/>
                </a:spcBef>
                <a:spcAft>
                  <a:spcPts val="0"/>
                </a:spcAft>
                <a:buClrTx/>
                <a:buSzTx/>
                <a:buFontTx/>
                <a:buNone/>
                <a:tabLst/>
                <a:defRPr/>
              </a:pPr>
              <a:t>52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602102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1151890" rtl="0" eaLnBrk="1" fontAlgn="auto" latinLnBrk="0" hangingPunct="1">
              <a:lnSpc>
                <a:spcPct val="100000"/>
              </a:lnSpc>
              <a:spcBef>
                <a:spcPts val="0"/>
              </a:spcBef>
              <a:spcAft>
                <a:spcPts val="0"/>
              </a:spcAft>
              <a:buClrTx/>
              <a:buSzTx/>
              <a:buFontTx/>
              <a:buNone/>
              <a:tabLst/>
              <a:defRPr/>
            </a:pPr>
            <a:fld id="{00BE3BAD-15B5-4674-826F-A2FA4BED5D1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51890" rtl="0" eaLnBrk="1" fontAlgn="auto" latinLnBrk="0" hangingPunct="1">
                <a:lnSpc>
                  <a:spcPct val="100000"/>
                </a:lnSpc>
                <a:spcBef>
                  <a:spcPts val="0"/>
                </a:spcBef>
                <a:spcAft>
                  <a:spcPts val="0"/>
                </a:spcAft>
                <a:buClrTx/>
                <a:buSzTx/>
                <a:buFontTx/>
                <a:buNone/>
                <a:tabLst/>
                <a:defRPr/>
              </a:pPr>
              <a:t>53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378136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1151890" rtl="0" eaLnBrk="1" fontAlgn="auto" latinLnBrk="0" hangingPunct="1">
              <a:lnSpc>
                <a:spcPct val="100000"/>
              </a:lnSpc>
              <a:spcBef>
                <a:spcPts val="0"/>
              </a:spcBef>
              <a:spcAft>
                <a:spcPts val="0"/>
              </a:spcAft>
              <a:buClrTx/>
              <a:buSzTx/>
              <a:buFontTx/>
              <a:buNone/>
              <a:tabLst/>
              <a:defRPr/>
            </a:pPr>
            <a:fld id="{00BE3BAD-15B5-4674-826F-A2FA4BED5D1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51890" rtl="0" eaLnBrk="1" fontAlgn="auto" latinLnBrk="0" hangingPunct="1">
                <a:lnSpc>
                  <a:spcPct val="100000"/>
                </a:lnSpc>
                <a:spcBef>
                  <a:spcPts val="0"/>
                </a:spcBef>
                <a:spcAft>
                  <a:spcPts val="0"/>
                </a:spcAft>
                <a:buClrTx/>
                <a:buSzTx/>
                <a:buFontTx/>
                <a:buNone/>
                <a:tabLst/>
                <a:defRPr/>
              </a:pPr>
              <a:t>54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245198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pPr>
              <a:defRPr/>
            </a:pPr>
            <a:fld id="{25DE6574-9F1F-4C27-A420-92E929B1085F}" type="slidenum">
              <a:rPr lang="zh-CN" altLang="en-US" smtClean="0"/>
              <a:pPr>
                <a:defRPr/>
              </a:pPr>
              <a:t>65</a:t>
            </a:fld>
            <a:endParaRPr lang="zh-CN" altLang="en-US"/>
          </a:p>
        </p:txBody>
      </p:sp>
    </p:spTree>
    <p:extLst>
      <p:ext uri="{BB962C8B-B14F-4D97-AF65-F5344CB8AC3E}">
        <p14:creationId xmlns:p14="http://schemas.microsoft.com/office/powerpoint/2010/main" val="7884916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pPr>
              <a:defRPr/>
            </a:pPr>
            <a:fld id="{25DE6574-9F1F-4C27-A420-92E929B1085F}" type="slidenum">
              <a:rPr lang="zh-CN" altLang="en-US" smtClean="0"/>
              <a:pPr>
                <a:defRPr/>
              </a:pPr>
              <a:t>66</a:t>
            </a:fld>
            <a:endParaRPr lang="zh-CN" altLang="en-US"/>
          </a:p>
        </p:txBody>
      </p:sp>
    </p:spTree>
    <p:extLst>
      <p:ext uri="{BB962C8B-B14F-4D97-AF65-F5344CB8AC3E}">
        <p14:creationId xmlns:p14="http://schemas.microsoft.com/office/powerpoint/2010/main" val="5397502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a:defRPr/>
            </a:pPr>
            <a:fld id="{25DE6574-9F1F-4C27-A420-92E929B1085F}" type="slidenum">
              <a:rPr lang="zh-CN" altLang="en-US" smtClean="0"/>
              <a:pPr>
                <a:defRPr/>
              </a:pPr>
              <a:t>67</a:t>
            </a:fld>
            <a:endParaRPr lang="zh-CN" altLang="en-US"/>
          </a:p>
        </p:txBody>
      </p:sp>
    </p:spTree>
    <p:extLst>
      <p:ext uri="{BB962C8B-B14F-4D97-AF65-F5344CB8AC3E}">
        <p14:creationId xmlns:p14="http://schemas.microsoft.com/office/powerpoint/2010/main" val="27002250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pPr>
              <a:defRPr/>
            </a:pPr>
            <a:fld id="{25DE6574-9F1F-4C27-A420-92E929B1085F}" type="slidenum">
              <a:rPr lang="zh-CN" altLang="en-US" smtClean="0"/>
              <a:pPr>
                <a:defRPr/>
              </a:pPr>
              <a:t>70</a:t>
            </a:fld>
            <a:endParaRPr lang="zh-CN" altLang="en-US"/>
          </a:p>
        </p:txBody>
      </p:sp>
    </p:spTree>
    <p:extLst>
      <p:ext uri="{BB962C8B-B14F-4D97-AF65-F5344CB8AC3E}">
        <p14:creationId xmlns:p14="http://schemas.microsoft.com/office/powerpoint/2010/main" val="1697946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1151890" rtl="0" eaLnBrk="1" fontAlgn="auto" latinLnBrk="0" hangingPunct="1">
              <a:lnSpc>
                <a:spcPct val="100000"/>
              </a:lnSpc>
              <a:spcBef>
                <a:spcPts val="0"/>
              </a:spcBef>
              <a:spcAft>
                <a:spcPts val="0"/>
              </a:spcAft>
              <a:buClrTx/>
              <a:buSzTx/>
              <a:buFontTx/>
              <a:buNone/>
              <a:tabLst/>
              <a:defRPr/>
            </a:pPr>
            <a:fld id="{00BE3BAD-15B5-4674-826F-A2FA4BED5D1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5189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35390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86</a:t>
            </a:fld>
            <a:endParaRPr lang="zh-CN" altLang="en-US"/>
          </a:p>
        </p:txBody>
      </p:sp>
    </p:spTree>
    <p:extLst>
      <p:ext uri="{BB962C8B-B14F-4D97-AF65-F5344CB8AC3E}">
        <p14:creationId xmlns:p14="http://schemas.microsoft.com/office/powerpoint/2010/main" val="39431192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zh-CN" altLang="en-US" dirty="0"/>
              <a:t>主</a:t>
            </a:r>
            <a:r>
              <a:rPr kumimoji="1" lang="zh-CN" altLang="en-US"/>
              <a:t>要的计算复杂度在于 </a:t>
            </a:r>
            <a:r>
              <a:rPr lang="zh-CN" altLang="en-US">
                <a:solidFill>
                  <a:srgbClr val="FF0000"/>
                </a:solidFill>
              </a:rPr>
              <a:t>正则化最小二乘估计</a:t>
            </a:r>
            <a:endParaRPr lang="zh-CN" altLang="en-US"/>
          </a:p>
        </p:txBody>
      </p:sp>
      <p:sp>
        <p:nvSpPr>
          <p:cNvPr id="4" name="Slide Number Placeholder 3"/>
          <p:cNvSpPr>
            <a:spLocks noGrp="1"/>
          </p:cNvSpPr>
          <p:nvPr>
            <p:ph type="sldNum" sz="quarter" idx="5"/>
          </p:nvPr>
        </p:nvSpPr>
        <p:spPr/>
        <p:txBody>
          <a:bodyPr/>
          <a:lstStyle/>
          <a:p>
            <a:pPr>
              <a:defRPr/>
            </a:pPr>
            <a:fld id="{25DE6574-9F1F-4C27-A420-92E929B1085F}" type="slidenum">
              <a:rPr lang="zh-CN" altLang="en-US" smtClean="0"/>
              <a:pPr>
                <a:defRPr/>
              </a:pPr>
              <a:t>87</a:t>
            </a:fld>
            <a:endParaRPr lang="zh-CN" altLang="en-US"/>
          </a:p>
        </p:txBody>
      </p:sp>
    </p:spTree>
    <p:extLst>
      <p:ext uri="{BB962C8B-B14F-4D97-AF65-F5344CB8AC3E}">
        <p14:creationId xmlns:p14="http://schemas.microsoft.com/office/powerpoint/2010/main" val="6836121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F2BB7-B019-AF6D-FCB2-08B5692B0A3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042D628-D059-FB37-72A3-B0C1824A3E01}"/>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a:extLst>
                  <a:ext uri="{FF2B5EF4-FFF2-40B4-BE49-F238E27FC236}">
                    <a16:creationId xmlns:a16="http://schemas.microsoft.com/office/drawing/2014/main" id="{E6F47B25-AE7F-C159-1A24-456CAAD2058A}"/>
                  </a:ext>
                </a:extLst>
              </p:cNvPr>
              <p:cNvSpPr>
                <a:spLocks noGrp="1"/>
              </p:cNvSpPr>
              <p:nvPr>
                <p:ph type="body" idx="1"/>
              </p:nvPr>
            </p:nvSpPr>
            <p:spPr/>
            <p:txBody>
              <a:bodyPr/>
              <a:lstStyle/>
              <a:p>
                <a:r>
                  <a:rPr kumimoji="1" lang="zh-CN" altLang="en-US" dirty="0"/>
                  <a:t>对</a:t>
                </a:r>
                <a:r>
                  <a:rPr kumimoji="1" lang="zh-CN" altLang="en-US"/>
                  <a:t>于完整的最小二乘估计，需要 </a:t>
                </a:r>
                <a14:m>
                  <m:oMath xmlns:m="http://schemas.openxmlformats.org/officeDocument/2006/math">
                    <m:r>
                      <m:rPr>
                        <m:sty m:val="p"/>
                      </m:rPr>
                      <a:rPr kumimoji="1" lang="en-US" altLang="zh-CN">
                        <a:latin typeface="Cambria Math" panose="02040503050406030204" pitchFamily="18" charset="0"/>
                      </a:rPr>
                      <m:t>Ω</m:t>
                    </m:r>
                    <m:r>
                      <a:rPr kumimoji="1" lang="en-US" altLang="zh-CN" i="1">
                        <a:latin typeface="Cambria Math" panose="02040503050406030204" pitchFamily="18" charset="0"/>
                      </a:rPr>
                      <m:t>(</m:t>
                    </m:r>
                    <m:sSup>
                      <m:sSupPr>
                        <m:ctrlPr>
                          <a:rPr kumimoji="1" lang="en-US" altLang="zh-CN" i="1">
                            <a:latin typeface="Cambria Math" panose="02040503050406030204" pitchFamily="18" charset="0"/>
                          </a:rPr>
                        </m:ctrlPr>
                      </m:sSupPr>
                      <m:e>
                        <m:r>
                          <a:rPr kumimoji="1" lang="en-US" altLang="zh-CN" i="1">
                            <a:latin typeface="Cambria Math" panose="02040503050406030204" pitchFamily="18" charset="0"/>
                          </a:rPr>
                          <m:t>𝑑</m:t>
                        </m:r>
                      </m:e>
                      <m:sup>
                        <m:r>
                          <a:rPr kumimoji="1" lang="en-US" altLang="zh-CN" i="1">
                            <a:latin typeface="Cambria Math" panose="02040503050406030204" pitchFamily="18" charset="0"/>
                          </a:rPr>
                          <m:t>2</m:t>
                        </m:r>
                      </m:sup>
                    </m:sSup>
                    <m:r>
                      <a:rPr kumimoji="1" lang="en-US" altLang="zh-CN" i="1">
                        <a:latin typeface="Cambria Math" panose="02040503050406030204" pitchFamily="18" charset="0"/>
                      </a:rPr>
                      <m:t>)</m:t>
                    </m:r>
                  </m:oMath>
                </a14:m>
                <a:r>
                  <a:rPr kumimoji="1" lang="en-US" altLang="zh-CN" dirty="0"/>
                  <a:t> </a:t>
                </a:r>
                <a:r>
                  <a:rPr kumimoji="1" lang="zh-CN" altLang="en-US"/>
                  <a:t>的时间和空间复杂度，通过</a:t>
                </a:r>
                <a:r>
                  <a:rPr kumimoji="1" lang="en-US" altLang="zh-CN"/>
                  <a:t>FD</a:t>
                </a:r>
                <a:r>
                  <a:rPr kumimoji="1" lang="zh-CN" altLang="en-US"/>
                  <a:t>近似数据矩阵 </a:t>
                </a:r>
                <a14:m>
                  <m:oMath xmlns:m="http://schemas.openxmlformats.org/officeDocument/2006/math">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𝑋</m:t>
                        </m:r>
                      </m:e>
                      <m:sub>
                        <m:r>
                          <a:rPr kumimoji="1" lang="en-US" altLang="zh-CN" i="1">
                            <a:latin typeface="Cambria Math" panose="02040503050406030204" pitchFamily="18" charset="0"/>
                          </a:rPr>
                          <m:t>𝑡</m:t>
                        </m:r>
                      </m:sub>
                    </m:sSub>
                    <m:r>
                      <a:rPr kumimoji="1" lang="en-US" altLang="zh-CN" i="1">
                        <a:latin typeface="Cambria Math" panose="02040503050406030204" pitchFamily="18" charset="0"/>
                      </a:rPr>
                      <m:t>∈</m:t>
                    </m:r>
                    <m:sSup>
                      <m:sSupPr>
                        <m:ctrlPr>
                          <a:rPr kumimoji="1" lang="en-US" altLang="zh-CN" i="1">
                            <a:latin typeface="Cambria Math" panose="02040503050406030204" pitchFamily="18" charset="0"/>
                          </a:rPr>
                        </m:ctrlPr>
                      </m:sSupPr>
                      <m:e>
                        <m:r>
                          <a:rPr kumimoji="1" lang="en-US" altLang="zh-CN" i="1">
                            <a:latin typeface="Cambria Math" panose="02040503050406030204" pitchFamily="18" charset="0"/>
                          </a:rPr>
                          <m:t>𝑅</m:t>
                        </m:r>
                      </m:e>
                      <m:sup>
                        <m:r>
                          <a:rPr kumimoji="1" lang="en-US" altLang="zh-CN" i="1">
                            <a:latin typeface="Cambria Math" panose="02040503050406030204" pitchFamily="18" charset="0"/>
                          </a:rPr>
                          <m:t>𝑡</m:t>
                        </m:r>
                        <m:r>
                          <a:rPr kumimoji="1" lang="en-US" altLang="zh-CN" i="1">
                            <a:latin typeface="Cambria Math" panose="02040503050406030204" pitchFamily="18" charset="0"/>
                          </a:rPr>
                          <m:t>×</m:t>
                        </m:r>
                        <m:r>
                          <a:rPr kumimoji="1" lang="en-US" altLang="zh-CN" i="1">
                            <a:latin typeface="Cambria Math" panose="02040503050406030204" pitchFamily="18" charset="0"/>
                          </a:rPr>
                          <m:t>𝑑</m:t>
                        </m:r>
                      </m:sup>
                    </m:sSup>
                  </m:oMath>
                </a14:m>
                <a:r>
                  <a:rPr kumimoji="1" lang="en-US" altLang="zh-CN" dirty="0"/>
                  <a:t> </a:t>
                </a:r>
                <a:r>
                  <a:rPr kumimoji="1" lang="zh-CN" altLang="en-US"/>
                  <a:t>为 </a:t>
                </a:r>
                <a14:m>
                  <m:oMath xmlns:m="http://schemas.openxmlformats.org/officeDocument/2006/math">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𝑆</m:t>
                        </m:r>
                      </m:e>
                      <m:sub>
                        <m:r>
                          <a:rPr kumimoji="1" lang="en-US" altLang="zh-CN" i="1">
                            <a:latin typeface="Cambria Math" panose="02040503050406030204" pitchFamily="18" charset="0"/>
                          </a:rPr>
                          <m:t>𝑡</m:t>
                        </m:r>
                      </m:sub>
                    </m:sSub>
                    <m:r>
                      <a:rPr kumimoji="1" lang="en-US" altLang="zh-CN" i="1">
                        <a:latin typeface="Cambria Math" panose="02040503050406030204" pitchFamily="18" charset="0"/>
                      </a:rPr>
                      <m:t>∈</m:t>
                    </m:r>
                    <m:sSup>
                      <m:sSupPr>
                        <m:ctrlPr>
                          <a:rPr kumimoji="1" lang="en-US" altLang="zh-CN" i="1">
                            <a:latin typeface="Cambria Math" panose="02040503050406030204" pitchFamily="18" charset="0"/>
                          </a:rPr>
                        </m:ctrlPr>
                      </m:sSupPr>
                      <m:e>
                        <m:r>
                          <a:rPr kumimoji="1" lang="en-US" altLang="zh-CN" i="1">
                            <a:latin typeface="Cambria Math" panose="02040503050406030204" pitchFamily="18" charset="0"/>
                          </a:rPr>
                          <m:t>𝑅</m:t>
                        </m:r>
                      </m:e>
                      <m:sup>
                        <m:r>
                          <a:rPr kumimoji="1" lang="en-US" altLang="zh-CN" i="1">
                            <a:latin typeface="Cambria Math" panose="02040503050406030204" pitchFamily="18" charset="0"/>
                          </a:rPr>
                          <m:t>𝑙</m:t>
                        </m:r>
                        <m:r>
                          <a:rPr kumimoji="1" lang="en-US" altLang="zh-CN" i="1">
                            <a:latin typeface="Cambria Math" panose="02040503050406030204" pitchFamily="18" charset="0"/>
                          </a:rPr>
                          <m:t>×</m:t>
                        </m:r>
                        <m:r>
                          <a:rPr kumimoji="1" lang="en-US" altLang="zh-CN" i="1">
                            <a:latin typeface="Cambria Math" panose="02040503050406030204" pitchFamily="18" charset="0"/>
                          </a:rPr>
                          <m:t>𝑑</m:t>
                        </m:r>
                      </m:sup>
                    </m:sSup>
                  </m:oMath>
                </a14:m>
                <a:r>
                  <a:rPr kumimoji="1" lang="en-US" altLang="zh-CN" dirty="0"/>
                  <a:t>,</a:t>
                </a:r>
                <a:r>
                  <a:rPr kumimoji="1" lang="en-US" altLang="zh-CN"/>
                  <a:t> </a:t>
                </a:r>
                <a:r>
                  <a:rPr kumimoji="1" lang="zh-CN" altLang="en-US"/>
                  <a:t>可以利用 </a:t>
                </a:r>
                <a:r>
                  <a:rPr kumimoji="1" lang="en-US" altLang="zh-CN"/>
                  <a:t>Woodbury</a:t>
                </a:r>
                <a:r>
                  <a:rPr kumimoji="1" lang="zh-CN" altLang="en-US"/>
                  <a:t> 公式加速最小二乘估计 （因为协方差矩阵的逆可以写成增量更新的形式）</a:t>
                </a:r>
                <a:endParaRPr kumimoji="1" lang="zh-CN" altLang="en-US" dirty="0"/>
              </a:p>
            </p:txBody>
          </p:sp>
        </mc:Choice>
        <mc:Fallback xmlns="">
          <p:sp>
            <p:nvSpPr>
              <p:cNvPr id="3" name="备注占位符 2">
                <a:extLst>
                  <a:ext uri="{FF2B5EF4-FFF2-40B4-BE49-F238E27FC236}">
                    <a16:creationId xmlns:a16="http://schemas.microsoft.com/office/drawing/2014/main" id="{E6F47B25-AE7F-C159-1A24-456CAAD2058A}"/>
                  </a:ext>
                </a:extLst>
              </p:cNvPr>
              <p:cNvSpPr>
                <a:spLocks noGrp="1"/>
              </p:cNvSpPr>
              <p:nvPr>
                <p:ph type="body" idx="1"/>
              </p:nvPr>
            </p:nvSpPr>
            <p:spPr/>
            <p:txBody>
              <a:bodyPr/>
              <a:lstStyle/>
              <a:p>
                <a:r>
                  <a:rPr kumimoji="1" lang="zh-CN" altLang="en-US" dirty="0"/>
                  <a:t>对</a:t>
                </a:r>
                <a:r>
                  <a:rPr kumimoji="1" lang="zh-CN" altLang="en-US"/>
                  <a:t>于完整的最小二乘估计，需要 </a:t>
                </a:r>
                <a:r>
                  <a:rPr kumimoji="1" lang="en-US" altLang="zh-CN" i="0">
                    <a:latin typeface="Cambria Math" panose="02040503050406030204" pitchFamily="18" charset="0"/>
                  </a:rPr>
                  <a:t>Ω(𝑑^2)</a:t>
                </a:r>
                <a:r>
                  <a:rPr kumimoji="1" lang="en-US" altLang="zh-CN" dirty="0"/>
                  <a:t> </a:t>
                </a:r>
                <a:r>
                  <a:rPr kumimoji="1" lang="zh-CN" altLang="en-US"/>
                  <a:t>的时间和空间复杂度，通过</a:t>
                </a:r>
                <a:r>
                  <a:rPr kumimoji="1" lang="en-US" altLang="zh-CN"/>
                  <a:t>FD</a:t>
                </a:r>
                <a:r>
                  <a:rPr kumimoji="1" lang="zh-CN" altLang="en-US"/>
                  <a:t>近似数据矩阵 </a:t>
                </a:r>
                <a:r>
                  <a:rPr kumimoji="1" lang="en-US" altLang="zh-CN" i="0">
                    <a:latin typeface="Cambria Math" panose="02040503050406030204" pitchFamily="18" charset="0"/>
                  </a:rPr>
                  <a:t>𝑋_𝑡∈𝑅^(𝑡×𝑑)</a:t>
                </a:r>
                <a:r>
                  <a:rPr kumimoji="1" lang="en-US" altLang="zh-CN" dirty="0"/>
                  <a:t> </a:t>
                </a:r>
                <a:r>
                  <a:rPr kumimoji="1" lang="zh-CN" altLang="en-US"/>
                  <a:t>为 </a:t>
                </a:r>
                <a:r>
                  <a:rPr kumimoji="1" lang="en-US" altLang="zh-CN" i="0">
                    <a:latin typeface="Cambria Math" panose="02040503050406030204" pitchFamily="18" charset="0"/>
                  </a:rPr>
                  <a:t>𝑆_𝑡∈𝑅^(𝑙×𝑑)</a:t>
                </a:r>
                <a:r>
                  <a:rPr kumimoji="1" lang="en-US" altLang="zh-CN" dirty="0"/>
                  <a:t>,</a:t>
                </a:r>
                <a:r>
                  <a:rPr kumimoji="1" lang="en-US" altLang="zh-CN"/>
                  <a:t> </a:t>
                </a:r>
                <a:r>
                  <a:rPr kumimoji="1" lang="zh-CN" altLang="en-US"/>
                  <a:t>可以利用 </a:t>
                </a:r>
                <a:r>
                  <a:rPr kumimoji="1" lang="en-US" altLang="zh-CN"/>
                  <a:t>Woodbury</a:t>
                </a:r>
                <a:r>
                  <a:rPr kumimoji="1" lang="zh-CN" altLang="en-US"/>
                  <a:t> 公式加速最小二乘估计 （因为协方差矩阵的逆可以写成增量更新的形式）</a:t>
                </a:r>
                <a:endParaRPr kumimoji="1" lang="zh-CN" altLang="en-US" dirty="0"/>
              </a:p>
            </p:txBody>
          </p:sp>
        </mc:Fallback>
      </mc:AlternateContent>
      <p:sp>
        <p:nvSpPr>
          <p:cNvPr id="4" name="灯片编号占位符 3">
            <a:extLst>
              <a:ext uri="{FF2B5EF4-FFF2-40B4-BE49-F238E27FC236}">
                <a16:creationId xmlns:a16="http://schemas.microsoft.com/office/drawing/2014/main" id="{FE8B9C47-458A-2AD2-B594-BEDC55CCC1BE}"/>
              </a:ext>
            </a:extLst>
          </p:cNvPr>
          <p:cNvSpPr>
            <a:spLocks noGrp="1"/>
          </p:cNvSpPr>
          <p:nvPr>
            <p:ph type="sldNum" sz="quarter" idx="5"/>
          </p:nvPr>
        </p:nvSpPr>
        <p:spPr/>
        <p:txBody>
          <a:bodyPr/>
          <a:lstStyle/>
          <a:p>
            <a:pPr>
              <a:defRPr/>
            </a:pPr>
            <a:fld id="{25DE6574-9F1F-4C27-A420-92E929B1085F}" type="slidenum">
              <a:rPr lang="zh-CN" altLang="en-US" smtClean="0"/>
              <a:pPr>
                <a:defRPr/>
              </a:pPr>
              <a:t>88</a:t>
            </a:fld>
            <a:endParaRPr lang="zh-CN" altLang="en-US"/>
          </a:p>
        </p:txBody>
      </p:sp>
    </p:spTree>
    <p:extLst>
      <p:ext uri="{BB962C8B-B14F-4D97-AF65-F5344CB8AC3E}">
        <p14:creationId xmlns:p14="http://schemas.microsoft.com/office/powerpoint/2010/main" val="578944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C9893-8DDD-9C0A-9AE6-F93A36E24D9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C04A39F-AE29-6F9C-2AB1-7D8CFF3EF5F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6BA0FC6-804B-3EAB-E841-DACC05B45EA3}"/>
              </a:ext>
            </a:extLst>
          </p:cNvPr>
          <p:cNvSpPr>
            <a:spLocks noGrp="1"/>
          </p:cNvSpPr>
          <p:nvPr>
            <p:ph type="body" idx="1"/>
          </p:nvPr>
        </p:nvSpPr>
        <p:spPr/>
        <p:txBody>
          <a:bodyPr/>
          <a:lstStyle/>
          <a:p>
            <a:pPr>
              <a:defRPr/>
            </a:pPr>
            <a:r>
              <a:rPr lang="zh-CN" altLang="en-US" dirty="0">
                <a:ea typeface="Microsoft YaHei" panose="020B0503020204020204" pitchFamily="34" charset="-122"/>
                <a:cs typeface="Times New Roman" panose="02020603050405020304" pitchFamily="18" charset="0"/>
              </a:rPr>
              <a:t>尽管基于矩阵略图加速老虎机的工作很多，但他们都是直接基于单个矩阵略图来近似协方差矩阵，即在在线学习算法开始前限制了空间上界，导致无法控制矩阵近似的误差（当矩阵的尾部特证值较</a:t>
            </a:r>
            <a:r>
              <a:rPr lang="zh-CN" altLang="en-US">
                <a:ea typeface="Microsoft YaHei" panose="020B0503020204020204" pitchFamily="34" charset="-122"/>
                <a:cs typeface="Times New Roman" panose="02020603050405020304" pitchFamily="18" charset="0"/>
              </a:rPr>
              <a:t>大）</a:t>
            </a:r>
          </a:p>
          <a:p>
            <a:endParaRPr lang="en-US" dirty="0"/>
          </a:p>
        </p:txBody>
      </p:sp>
      <p:sp>
        <p:nvSpPr>
          <p:cNvPr id="4" name="灯片编号占位符 3">
            <a:extLst>
              <a:ext uri="{FF2B5EF4-FFF2-40B4-BE49-F238E27FC236}">
                <a16:creationId xmlns:a16="http://schemas.microsoft.com/office/drawing/2014/main" id="{A32C974A-2EB9-0B36-6087-0329366AE8A3}"/>
              </a:ext>
            </a:extLst>
          </p:cNvPr>
          <p:cNvSpPr>
            <a:spLocks noGrp="1"/>
          </p:cNvSpPr>
          <p:nvPr>
            <p:ph type="sldNum" sz="quarter" idx="5"/>
          </p:nvPr>
        </p:nvSpPr>
        <p:spPr/>
        <p:txBody>
          <a:bodyPr/>
          <a:lstStyle/>
          <a:p>
            <a:pPr>
              <a:defRPr/>
            </a:pPr>
            <a:fld id="{25DE6574-9F1F-4C27-A420-92E929B1085F}" type="slidenum">
              <a:rPr lang="zh-CN" altLang="en-US"/>
              <a:pPr>
                <a:defRPr/>
              </a:pPr>
              <a:t>90</a:t>
            </a:fld>
            <a:endParaRPr lang="zh-CN" altLang="en-US"/>
          </a:p>
        </p:txBody>
      </p:sp>
    </p:spTree>
    <p:extLst>
      <p:ext uri="{BB962C8B-B14F-4D97-AF65-F5344CB8AC3E}">
        <p14:creationId xmlns:p14="http://schemas.microsoft.com/office/powerpoint/2010/main" val="21095088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zh-CN" altLang="en-US" dirty="0"/>
              <a:t>我</a:t>
            </a:r>
            <a:r>
              <a:rPr kumimoji="1" lang="zh-CN" altLang="en-US"/>
              <a:t>们的这个假设甚至是非对抗性的 ， 因为我们只假设了手臂的分布，说明在温和假设下，协方差矩阵的尾部特征值也会和轮数有关</a:t>
            </a:r>
            <a:endParaRPr lang="zh-CN" altLang="en-US"/>
          </a:p>
        </p:txBody>
      </p:sp>
      <p:sp>
        <p:nvSpPr>
          <p:cNvPr id="4" name="Slide Number Placeholder 3"/>
          <p:cNvSpPr>
            <a:spLocks noGrp="1"/>
          </p:cNvSpPr>
          <p:nvPr>
            <p:ph type="sldNum" sz="quarter" idx="5"/>
          </p:nvPr>
        </p:nvSpPr>
        <p:spPr/>
        <p:txBody>
          <a:bodyPr/>
          <a:lstStyle/>
          <a:p>
            <a:pPr>
              <a:defRPr/>
            </a:pPr>
            <a:fld id="{25DE6574-9F1F-4C27-A420-92E929B1085F}" type="slidenum">
              <a:rPr lang="zh-CN" altLang="en-US" smtClean="0"/>
              <a:pPr>
                <a:defRPr/>
              </a:pPr>
              <a:t>91</a:t>
            </a:fld>
            <a:endParaRPr lang="zh-CN" altLang="en-US"/>
          </a:p>
        </p:txBody>
      </p:sp>
    </p:spTree>
    <p:extLst>
      <p:ext uri="{BB962C8B-B14F-4D97-AF65-F5344CB8AC3E}">
        <p14:creationId xmlns:p14="http://schemas.microsoft.com/office/powerpoint/2010/main" val="12094937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zh-CN" altLang="en-US" dirty="0"/>
              <a:t>在</a:t>
            </a:r>
            <a:r>
              <a:rPr kumimoji="1" lang="zh-CN" altLang="en-US"/>
              <a:t>实际应用应用中，略图的大小是非常难设置的，因为协方差矩阵是不断由在线学习算法选择出来的，无法事先知道其形状</a:t>
            </a:r>
            <a:endParaRPr lang="zh-CN" altLang="en-US"/>
          </a:p>
        </p:txBody>
      </p:sp>
      <p:sp>
        <p:nvSpPr>
          <p:cNvPr id="4" name="Slide Number Placeholder 3"/>
          <p:cNvSpPr>
            <a:spLocks noGrp="1"/>
          </p:cNvSpPr>
          <p:nvPr>
            <p:ph type="sldNum" sz="quarter" idx="5"/>
          </p:nvPr>
        </p:nvSpPr>
        <p:spPr/>
        <p:txBody>
          <a:bodyPr/>
          <a:lstStyle/>
          <a:p>
            <a:pPr>
              <a:defRPr/>
            </a:pPr>
            <a:fld id="{25DE6574-9F1F-4C27-A420-92E929B1085F}" type="slidenum">
              <a:rPr lang="zh-CN" altLang="en-US" smtClean="0"/>
              <a:pPr>
                <a:defRPr/>
              </a:pPr>
              <a:t>92</a:t>
            </a:fld>
            <a:endParaRPr lang="zh-CN" altLang="en-US"/>
          </a:p>
        </p:txBody>
      </p:sp>
    </p:spTree>
    <p:extLst>
      <p:ext uri="{BB962C8B-B14F-4D97-AF65-F5344CB8AC3E}">
        <p14:creationId xmlns:p14="http://schemas.microsoft.com/office/powerpoint/2010/main" val="14259552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zh-CN" altLang="en-US" dirty="0"/>
              <a:t>与</a:t>
            </a:r>
            <a:r>
              <a:rPr kumimoji="1" lang="zh-CN" altLang="en-US"/>
              <a:t>其限制空间大小，在线学习中更合理的想法应该是限制</a:t>
            </a:r>
            <a:r>
              <a:rPr kumimoji="1" lang="en-US" altLang="zh-CN"/>
              <a:t>regret</a:t>
            </a:r>
            <a:r>
              <a:rPr kumimoji="1" lang="zh-CN" altLang="en-US"/>
              <a:t>（矩阵近似误差），这样才能在避免线性</a:t>
            </a:r>
            <a:r>
              <a:rPr kumimoji="1" lang="en-US" altLang="zh-CN"/>
              <a:t>regret</a:t>
            </a:r>
            <a:r>
              <a:rPr kumimoji="1" lang="zh-CN" altLang="en-US"/>
              <a:t>的基础上尽可能提高计算效率（如果</a:t>
            </a:r>
            <a:r>
              <a:rPr kumimoji="1" lang="en-US" altLang="zh-CN"/>
              <a:t>regret</a:t>
            </a:r>
            <a:r>
              <a:rPr kumimoji="1" lang="zh-CN" altLang="en-US"/>
              <a:t>超过线性，说明在线学习算法不收敛，没有意义）</a:t>
            </a:r>
            <a:endParaRPr lang="zh-CN" altLang="en-US"/>
          </a:p>
        </p:txBody>
      </p:sp>
      <p:sp>
        <p:nvSpPr>
          <p:cNvPr id="4" name="Slide Number Placeholder 3"/>
          <p:cNvSpPr>
            <a:spLocks noGrp="1"/>
          </p:cNvSpPr>
          <p:nvPr>
            <p:ph type="sldNum" sz="quarter" idx="5"/>
          </p:nvPr>
        </p:nvSpPr>
        <p:spPr/>
        <p:txBody>
          <a:bodyPr/>
          <a:lstStyle/>
          <a:p>
            <a:pPr>
              <a:defRPr/>
            </a:pPr>
            <a:fld id="{25DE6574-9F1F-4C27-A420-92E929B1085F}" type="slidenum">
              <a:rPr lang="zh-CN" altLang="en-US" smtClean="0"/>
              <a:pPr>
                <a:defRPr/>
              </a:pPr>
              <a:t>93</a:t>
            </a:fld>
            <a:endParaRPr lang="zh-CN" altLang="en-US"/>
          </a:p>
        </p:txBody>
      </p:sp>
    </p:spTree>
    <p:extLst>
      <p:ext uri="{BB962C8B-B14F-4D97-AF65-F5344CB8AC3E}">
        <p14:creationId xmlns:p14="http://schemas.microsoft.com/office/powerpoint/2010/main" val="11222222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zh-CN" altLang="en-US" dirty="0"/>
              <a:t>通</a:t>
            </a:r>
            <a:r>
              <a:rPr kumimoji="1" lang="zh-CN" altLang="en-US"/>
              <a:t>过维护不同大小的矩阵略图，保证数据性质不好时可以用更多的行来保存数据</a:t>
            </a:r>
            <a:endParaRPr lang="zh-CN" altLang="en-US"/>
          </a:p>
        </p:txBody>
      </p:sp>
      <p:sp>
        <p:nvSpPr>
          <p:cNvPr id="4" name="Slide Number Placeholder 3"/>
          <p:cNvSpPr>
            <a:spLocks noGrp="1"/>
          </p:cNvSpPr>
          <p:nvPr>
            <p:ph type="sldNum" sz="quarter" idx="5"/>
          </p:nvPr>
        </p:nvSpPr>
        <p:spPr/>
        <p:txBody>
          <a:bodyPr/>
          <a:lstStyle/>
          <a:p>
            <a:pPr>
              <a:defRPr/>
            </a:pPr>
            <a:fld id="{25DE6574-9F1F-4C27-A420-92E929B1085F}" type="slidenum">
              <a:rPr lang="zh-CN" altLang="en-US" smtClean="0"/>
              <a:pPr>
                <a:defRPr/>
              </a:pPr>
              <a:t>95</a:t>
            </a:fld>
            <a:endParaRPr lang="zh-CN" altLang="en-US"/>
          </a:p>
        </p:txBody>
      </p:sp>
    </p:spTree>
    <p:extLst>
      <p:ext uri="{BB962C8B-B14F-4D97-AF65-F5344CB8AC3E}">
        <p14:creationId xmlns:p14="http://schemas.microsoft.com/office/powerpoint/2010/main" val="38422488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zh-CN" altLang="en-US" dirty="0"/>
              <a:t>当</a:t>
            </a:r>
            <a:r>
              <a:rPr kumimoji="1" lang="zh-CN" altLang="en-US"/>
              <a:t>前略图的误差超过上限时，新建一个两倍大小的略图，能够容忍更大的误差</a:t>
            </a:r>
            <a:endParaRPr lang="zh-CN" altLang="en-US"/>
          </a:p>
        </p:txBody>
      </p:sp>
      <p:sp>
        <p:nvSpPr>
          <p:cNvPr id="4" name="Slide Number Placeholder 3"/>
          <p:cNvSpPr>
            <a:spLocks noGrp="1"/>
          </p:cNvSpPr>
          <p:nvPr>
            <p:ph type="sldNum" sz="quarter" idx="5"/>
          </p:nvPr>
        </p:nvSpPr>
        <p:spPr/>
        <p:txBody>
          <a:bodyPr/>
          <a:lstStyle/>
          <a:p>
            <a:pPr>
              <a:defRPr/>
            </a:pPr>
            <a:fld id="{25DE6574-9F1F-4C27-A420-92E929B1085F}" type="slidenum">
              <a:rPr lang="zh-CN" altLang="en-US" smtClean="0"/>
              <a:pPr>
                <a:defRPr/>
              </a:pPr>
              <a:t>96</a:t>
            </a:fld>
            <a:endParaRPr lang="zh-CN" altLang="en-US"/>
          </a:p>
        </p:txBody>
      </p:sp>
    </p:spTree>
    <p:extLst>
      <p:ext uri="{BB962C8B-B14F-4D97-AF65-F5344CB8AC3E}">
        <p14:creationId xmlns:p14="http://schemas.microsoft.com/office/powerpoint/2010/main" val="31952666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zh-CN" altLang="en-US" dirty="0"/>
              <a:t>对</a:t>
            </a:r>
            <a:r>
              <a:rPr kumimoji="1" lang="zh-CN" altLang="en-US"/>
              <a:t>于所有满足可分解性的矩阵略图都适用（论文中拓展到了</a:t>
            </a:r>
            <a:r>
              <a:rPr kumimoji="1" lang="en-US" altLang="zh-CN"/>
              <a:t>RFD</a:t>
            </a:r>
            <a:r>
              <a:rPr kumimoji="1" lang="zh-CN" altLang="en-US"/>
              <a:t>，实际上对于随机投影之类的方法也可以拓展）</a:t>
            </a:r>
            <a:endParaRPr lang="zh-CN" altLang="en-US"/>
          </a:p>
        </p:txBody>
      </p:sp>
      <p:sp>
        <p:nvSpPr>
          <p:cNvPr id="4" name="Slide Number Placeholder 3"/>
          <p:cNvSpPr>
            <a:spLocks noGrp="1"/>
          </p:cNvSpPr>
          <p:nvPr>
            <p:ph type="sldNum" sz="quarter" idx="5"/>
          </p:nvPr>
        </p:nvSpPr>
        <p:spPr/>
        <p:txBody>
          <a:bodyPr/>
          <a:lstStyle/>
          <a:p>
            <a:pPr>
              <a:defRPr/>
            </a:pPr>
            <a:fld id="{25DE6574-9F1F-4C27-A420-92E929B1085F}" type="slidenum">
              <a:rPr lang="zh-CN" altLang="en-US" smtClean="0"/>
              <a:pPr>
                <a:defRPr/>
              </a:pPr>
              <a:t>97</a:t>
            </a:fld>
            <a:endParaRPr lang="zh-CN" altLang="en-US"/>
          </a:p>
        </p:txBody>
      </p:sp>
    </p:spTree>
    <p:extLst>
      <p:ext uri="{BB962C8B-B14F-4D97-AF65-F5344CB8AC3E}">
        <p14:creationId xmlns:p14="http://schemas.microsoft.com/office/powerpoint/2010/main" val="3815661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1151890" rtl="0" eaLnBrk="1" fontAlgn="auto" latinLnBrk="0" hangingPunct="1">
              <a:lnSpc>
                <a:spcPct val="100000"/>
              </a:lnSpc>
              <a:spcBef>
                <a:spcPts val="0"/>
              </a:spcBef>
              <a:spcAft>
                <a:spcPts val="0"/>
              </a:spcAft>
              <a:buClrTx/>
              <a:buSzTx/>
              <a:buFontTx/>
              <a:buNone/>
              <a:tabLst/>
              <a:defRPr/>
            </a:pPr>
            <a:fld id="{00BE3BAD-15B5-4674-826F-A2FA4BED5D1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5189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72543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zh-CN" altLang="en-US" dirty="0"/>
              <a:t>当</a:t>
            </a:r>
            <a:r>
              <a:rPr kumimoji="1" lang="zh-CN" altLang="en-US"/>
              <a:t>矩阵尾部特征值比较小，或者矩阵是低秩的，我们的方法可以检测到这种性质，将总共存的略图行数调整到最优情况；反之，当矩阵的尾部特征值非常大时，我们的算法会退化到非略图的版本（即存下每一条新的数据行），这样就能保证误差不继续增大</a:t>
            </a:r>
            <a:endParaRPr lang="zh-CN" altLang="en-US"/>
          </a:p>
        </p:txBody>
      </p:sp>
      <p:sp>
        <p:nvSpPr>
          <p:cNvPr id="4" name="Slide Number Placeholder 3"/>
          <p:cNvSpPr>
            <a:spLocks noGrp="1"/>
          </p:cNvSpPr>
          <p:nvPr>
            <p:ph type="sldNum" sz="quarter" idx="5"/>
          </p:nvPr>
        </p:nvSpPr>
        <p:spPr/>
        <p:txBody>
          <a:bodyPr/>
          <a:lstStyle/>
          <a:p>
            <a:pPr>
              <a:defRPr/>
            </a:pPr>
            <a:fld id="{25DE6574-9F1F-4C27-A420-92E929B1085F}" type="slidenum">
              <a:rPr lang="zh-CN" altLang="en-US" smtClean="0"/>
              <a:pPr>
                <a:defRPr/>
              </a:pPr>
              <a:t>98</a:t>
            </a:fld>
            <a:endParaRPr lang="zh-CN" altLang="en-US"/>
          </a:p>
        </p:txBody>
      </p:sp>
    </p:spTree>
    <p:extLst>
      <p:ext uri="{BB962C8B-B14F-4D97-AF65-F5344CB8AC3E}">
        <p14:creationId xmlns:p14="http://schemas.microsoft.com/office/powerpoint/2010/main" val="5565687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pPr>
              <a:defRPr/>
            </a:pPr>
            <a:fld id="{25DE6574-9F1F-4C27-A420-92E929B1085F}" type="slidenum">
              <a:rPr lang="zh-CN" altLang="en-US" smtClean="0"/>
              <a:pPr>
                <a:defRPr/>
              </a:pPr>
              <a:t>102</a:t>
            </a:fld>
            <a:endParaRPr lang="zh-CN" altLang="en-US"/>
          </a:p>
        </p:txBody>
      </p:sp>
    </p:spTree>
    <p:extLst>
      <p:ext uri="{BB962C8B-B14F-4D97-AF65-F5344CB8AC3E}">
        <p14:creationId xmlns:p14="http://schemas.microsoft.com/office/powerpoint/2010/main" val="22363352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a:defRPr/>
            </a:pPr>
            <a:fld id="{25DE6574-9F1F-4C27-A420-92E929B1085F}" type="slidenum">
              <a:rPr lang="zh-CN" altLang="en-US" smtClean="0"/>
              <a:pPr>
                <a:defRPr/>
              </a:pPr>
              <a:t>103</a:t>
            </a:fld>
            <a:endParaRPr lang="zh-CN" altLang="en-US"/>
          </a:p>
        </p:txBody>
      </p:sp>
    </p:spTree>
    <p:extLst>
      <p:ext uri="{BB962C8B-B14F-4D97-AF65-F5344CB8AC3E}">
        <p14:creationId xmlns:p14="http://schemas.microsoft.com/office/powerpoint/2010/main" val="23909323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pPr>
              <a:defRPr/>
            </a:pPr>
            <a:fld id="{25DE6574-9F1F-4C27-A420-92E929B1085F}" type="slidenum">
              <a:rPr lang="zh-CN" altLang="en-US" smtClean="0"/>
              <a:pPr>
                <a:defRPr/>
              </a:pPr>
              <a:t>104</a:t>
            </a:fld>
            <a:endParaRPr lang="zh-CN" altLang="en-US"/>
          </a:p>
        </p:txBody>
      </p:sp>
    </p:spTree>
    <p:extLst>
      <p:ext uri="{BB962C8B-B14F-4D97-AF65-F5344CB8AC3E}">
        <p14:creationId xmlns:p14="http://schemas.microsoft.com/office/powerpoint/2010/main" val="13718116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105</a:t>
            </a:fld>
            <a:endParaRPr lang="zh-CN" altLang="en-US"/>
          </a:p>
        </p:txBody>
      </p:sp>
    </p:spTree>
    <p:extLst>
      <p:ext uri="{BB962C8B-B14F-4D97-AF65-F5344CB8AC3E}">
        <p14:creationId xmlns:p14="http://schemas.microsoft.com/office/powerpoint/2010/main" val="1011405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1151890" rtl="0" eaLnBrk="1" fontAlgn="auto" latinLnBrk="0" hangingPunct="1">
              <a:lnSpc>
                <a:spcPct val="100000"/>
              </a:lnSpc>
              <a:spcBef>
                <a:spcPts val="0"/>
              </a:spcBef>
              <a:spcAft>
                <a:spcPts val="0"/>
              </a:spcAft>
              <a:buClrTx/>
              <a:buSzTx/>
              <a:buFontTx/>
              <a:buNone/>
              <a:tabLst/>
              <a:defRPr/>
            </a:pPr>
            <a:fld id="{00BE3BAD-15B5-4674-826F-A2FA4BED5D1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5189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44500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1151890" rtl="0" eaLnBrk="1" fontAlgn="auto" latinLnBrk="0" hangingPunct="1">
              <a:lnSpc>
                <a:spcPct val="100000"/>
              </a:lnSpc>
              <a:spcBef>
                <a:spcPts val="0"/>
              </a:spcBef>
              <a:spcAft>
                <a:spcPts val="0"/>
              </a:spcAft>
              <a:buClrTx/>
              <a:buSzTx/>
              <a:buFontTx/>
              <a:buNone/>
              <a:tabLst/>
              <a:defRPr/>
            </a:pPr>
            <a:fld id="{00BE3BAD-15B5-4674-826F-A2FA4BED5D1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5189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4988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1151890" rtl="0" eaLnBrk="1" fontAlgn="auto" latinLnBrk="0" hangingPunct="1">
              <a:lnSpc>
                <a:spcPct val="100000"/>
              </a:lnSpc>
              <a:spcBef>
                <a:spcPts val="0"/>
              </a:spcBef>
              <a:spcAft>
                <a:spcPts val="0"/>
              </a:spcAft>
              <a:buClrTx/>
              <a:buSzTx/>
              <a:buFontTx/>
              <a:buNone/>
              <a:tabLst/>
              <a:defRPr/>
            </a:pPr>
            <a:fld id="{00BE3BAD-15B5-4674-826F-A2FA4BED5D1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5189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78882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187" name="Rectangle 19"/>
          <p:cNvSpPr>
            <a:spLocks noGrp="1" noChangeArrowheads="1"/>
          </p:cNvSpPr>
          <p:nvPr>
            <p:ph type="ctrTitle"/>
          </p:nvPr>
        </p:nvSpPr>
        <p:spPr>
          <a:xfrm>
            <a:off x="2477964" y="2996952"/>
            <a:ext cx="8026400" cy="1656184"/>
          </a:xfrm>
        </p:spPr>
        <p:txBody>
          <a:bodyPr/>
          <a:lstStyle>
            <a:lvl1pPr algn="ctr">
              <a:defRPr sz="3800">
                <a:solidFill>
                  <a:schemeClr val="tx1"/>
                </a:solidFill>
                <a:latin typeface="+mj-ea"/>
                <a:ea typeface="+mj-ea"/>
              </a:defRPr>
            </a:lvl1pPr>
          </a:lstStyle>
          <a:p>
            <a:r>
              <a:rPr lang="en-US" altLang="zh-CN"/>
              <a:t>Click to edit Master title style</a:t>
            </a:r>
            <a:endParaRPr lang="zh-CN" altLang="en-US" dirty="0"/>
          </a:p>
        </p:txBody>
      </p:sp>
    </p:spTree>
    <p:extLst>
      <p:ext uri="{BB962C8B-B14F-4D97-AF65-F5344CB8AC3E}">
        <p14:creationId xmlns:p14="http://schemas.microsoft.com/office/powerpoint/2010/main" val="204506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85751" y="115888"/>
            <a:ext cx="11430000" cy="6456362"/>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2173764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619219" y="115888"/>
            <a:ext cx="9810819" cy="1128712"/>
          </a:xfrm>
        </p:spPr>
        <p:txBody>
          <a:bodyPr/>
          <a:lstStyle/>
          <a:p>
            <a:r>
              <a:rPr lang="en-US" altLang="zh-CN"/>
              <a:t>Click to edit Master title style</a:t>
            </a:r>
            <a:endParaRPr lang="zh-CN" altLang="en-US" dirty="0"/>
          </a:p>
        </p:txBody>
      </p:sp>
      <p:sp>
        <p:nvSpPr>
          <p:cNvPr id="3" name="内容占位符 2"/>
          <p:cNvSpPr>
            <a:spLocks noGrp="1"/>
          </p:cNvSpPr>
          <p:nvPr>
            <p:ph idx="1"/>
          </p:nvPr>
        </p:nvSpPr>
        <p:spPr>
          <a:xfrm>
            <a:off x="609600" y="1340768"/>
            <a:ext cx="10972800" cy="5328592"/>
          </a:xfrm>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extLst>
      <p:ext uri="{BB962C8B-B14F-4D97-AF65-F5344CB8AC3E}">
        <p14:creationId xmlns:p14="http://schemas.microsoft.com/office/powerpoint/2010/main" val="3166015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527051" y="115888"/>
            <a:ext cx="10972800" cy="1128712"/>
          </a:xfrm>
        </p:spPr>
        <p:txBody>
          <a:bodyPr/>
          <a:lstStyle/>
          <a:p>
            <a:r>
              <a:rPr lang="en-US" altLang="zh-CN"/>
              <a:t>Click to edit Master title style</a:t>
            </a:r>
            <a:endParaRPr lang="zh-CN" altLang="en-US"/>
          </a:p>
        </p:txBody>
      </p:sp>
      <p:sp>
        <p:nvSpPr>
          <p:cNvPr id="3" name="文本占位符 2"/>
          <p:cNvSpPr>
            <a:spLocks noGrp="1"/>
          </p:cNvSpPr>
          <p:nvPr>
            <p:ph type="body" sz="half" idx="1"/>
          </p:nvPr>
        </p:nvSpPr>
        <p:spPr>
          <a:xfrm>
            <a:off x="609600" y="1412875"/>
            <a:ext cx="5384800" cy="4752975"/>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dirty="0"/>
          </a:p>
        </p:txBody>
      </p:sp>
      <p:sp>
        <p:nvSpPr>
          <p:cNvPr id="4" name="内容占位符 3"/>
          <p:cNvSpPr>
            <a:spLocks noGrp="1"/>
          </p:cNvSpPr>
          <p:nvPr>
            <p:ph sz="quarter" idx="2"/>
          </p:nvPr>
        </p:nvSpPr>
        <p:spPr>
          <a:xfrm>
            <a:off x="6197600" y="1412875"/>
            <a:ext cx="5384800" cy="23002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dirty="0"/>
          </a:p>
        </p:txBody>
      </p:sp>
      <p:sp>
        <p:nvSpPr>
          <p:cNvPr id="5" name="内容占位符 4"/>
          <p:cNvSpPr>
            <a:spLocks noGrp="1"/>
          </p:cNvSpPr>
          <p:nvPr>
            <p:ph sz="quarter" idx="3"/>
          </p:nvPr>
        </p:nvSpPr>
        <p:spPr>
          <a:xfrm>
            <a:off x="6197600" y="3865564"/>
            <a:ext cx="5384800" cy="230028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3091214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527051" y="115888"/>
            <a:ext cx="10972800" cy="1128712"/>
          </a:xfrm>
        </p:spPr>
        <p:txBody>
          <a:bodyPr/>
          <a:lstStyle/>
          <a:p>
            <a:r>
              <a:rPr lang="en-US" altLang="zh-CN"/>
              <a:t>Click to edit Master title style</a:t>
            </a:r>
            <a:endParaRPr lang="zh-CN" altLang="en-US"/>
          </a:p>
        </p:txBody>
      </p:sp>
      <p:sp>
        <p:nvSpPr>
          <p:cNvPr id="3" name="表格占位符 2"/>
          <p:cNvSpPr>
            <a:spLocks noGrp="1"/>
          </p:cNvSpPr>
          <p:nvPr>
            <p:ph type="tbl" idx="1"/>
          </p:nvPr>
        </p:nvSpPr>
        <p:spPr>
          <a:xfrm>
            <a:off x="609600" y="1412875"/>
            <a:ext cx="10972800" cy="4752975"/>
          </a:xfrm>
        </p:spPr>
        <p:txBody>
          <a:bodyPr/>
          <a:lstStyle/>
          <a:p>
            <a:pPr lvl="0"/>
            <a:r>
              <a:rPr lang="en-US" altLang="zh-CN" noProof="0"/>
              <a:t>Click icon to add table</a:t>
            </a:r>
            <a:endParaRPr lang="zh-CN" altLang="en-US" noProof="0"/>
          </a:p>
        </p:txBody>
      </p:sp>
    </p:spTree>
    <p:extLst>
      <p:ext uri="{BB962C8B-B14F-4D97-AF65-F5344CB8AC3E}">
        <p14:creationId xmlns:p14="http://schemas.microsoft.com/office/powerpoint/2010/main" val="952167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259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527051" y="115888"/>
            <a:ext cx="10972800" cy="1128712"/>
          </a:xfrm>
        </p:spPr>
        <p:txBody>
          <a:bodyPr/>
          <a:lstStyle/>
          <a:p>
            <a:r>
              <a:rPr lang="en-US" altLang="zh-CN"/>
              <a:t>Click to edit Master title style</a:t>
            </a:r>
            <a:endParaRPr lang="zh-CN" altLang="en-US"/>
          </a:p>
        </p:txBody>
      </p:sp>
      <p:sp>
        <p:nvSpPr>
          <p:cNvPr id="3" name="内容占位符 2"/>
          <p:cNvSpPr>
            <a:spLocks noGrp="1"/>
          </p:cNvSpPr>
          <p:nvPr>
            <p:ph sz="quarter" idx="1"/>
          </p:nvPr>
        </p:nvSpPr>
        <p:spPr>
          <a:xfrm>
            <a:off x="609600" y="1412875"/>
            <a:ext cx="5384800" cy="23002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quarter" idx="2"/>
          </p:nvPr>
        </p:nvSpPr>
        <p:spPr>
          <a:xfrm>
            <a:off x="6197600" y="1412875"/>
            <a:ext cx="5384800" cy="23002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内容占位符 4"/>
          <p:cNvSpPr>
            <a:spLocks noGrp="1"/>
          </p:cNvSpPr>
          <p:nvPr>
            <p:ph sz="quarter" idx="3"/>
          </p:nvPr>
        </p:nvSpPr>
        <p:spPr>
          <a:xfrm>
            <a:off x="609600" y="3865564"/>
            <a:ext cx="5384800" cy="230028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内容占位符 5"/>
          <p:cNvSpPr>
            <a:spLocks noGrp="1"/>
          </p:cNvSpPr>
          <p:nvPr>
            <p:ph sz="quarter" idx="4"/>
          </p:nvPr>
        </p:nvSpPr>
        <p:spPr>
          <a:xfrm>
            <a:off x="6197600" y="3865564"/>
            <a:ext cx="5384800" cy="230028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318432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527051" y="115888"/>
            <a:ext cx="10972800" cy="1128712"/>
          </a:xfrm>
        </p:spPr>
        <p:txBody>
          <a:bodyPr/>
          <a:lstStyle/>
          <a:p>
            <a:r>
              <a:rPr lang="en-US" altLang="zh-CN"/>
              <a:t>Click to edit Master title style</a:t>
            </a:r>
            <a:endParaRPr lang="zh-CN" altLang="en-US"/>
          </a:p>
        </p:txBody>
      </p:sp>
      <p:sp>
        <p:nvSpPr>
          <p:cNvPr id="3" name="文本占位符 2"/>
          <p:cNvSpPr>
            <a:spLocks noGrp="1"/>
          </p:cNvSpPr>
          <p:nvPr>
            <p:ph type="body" sz="half" idx="1"/>
          </p:nvPr>
        </p:nvSpPr>
        <p:spPr>
          <a:xfrm>
            <a:off x="609600" y="1412875"/>
            <a:ext cx="5384800" cy="4752975"/>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6197600" y="1412875"/>
            <a:ext cx="5384800" cy="4752975"/>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140400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en-US" altLang="zh-CN"/>
              <a:t>Click to edit Master title style</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a:t>Click to edit Master subtitle style</a:t>
            </a:r>
            <a:endParaRPr lang="zh-CN" altLang="en-US"/>
          </a:p>
        </p:txBody>
      </p:sp>
    </p:spTree>
    <p:extLst>
      <p:ext uri="{BB962C8B-B14F-4D97-AF65-F5344CB8AC3E}">
        <p14:creationId xmlns:p14="http://schemas.microsoft.com/office/powerpoint/2010/main" val="311796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618488" y="115888"/>
            <a:ext cx="9811512" cy="1128712"/>
          </a:xfrm>
        </p:spPr>
        <p:txBody>
          <a:bodyPr/>
          <a:lstStyle/>
          <a:p>
            <a:r>
              <a:rPr lang="en-US" altLang="zh-CN" dirty="0"/>
              <a:t>Click to edit Master title style</a:t>
            </a:r>
            <a:endParaRPr lang="zh-CN" altLang="en-US" dirty="0"/>
          </a:p>
        </p:txBody>
      </p:sp>
      <p:sp>
        <p:nvSpPr>
          <p:cNvPr id="3" name="内容占位符 2"/>
          <p:cNvSpPr>
            <a:spLocks noGrp="1"/>
          </p:cNvSpPr>
          <p:nvPr>
            <p:ph sz="half" idx="1"/>
          </p:nvPr>
        </p:nvSpPr>
        <p:spPr>
          <a:xfrm>
            <a:off x="285751" y="1412876"/>
            <a:ext cx="5613400" cy="5159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6102351" y="1412876"/>
            <a:ext cx="5613400" cy="5159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1321491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3" name="Rectangle 14"/>
          <p:cNvSpPr>
            <a:spLocks noGrp="1" noChangeArrowheads="1"/>
          </p:cNvSpPr>
          <p:nvPr>
            <p:ph type="title"/>
          </p:nvPr>
        </p:nvSpPr>
        <p:spPr bwMode="auto">
          <a:xfrm>
            <a:off x="1436311" y="258097"/>
            <a:ext cx="9620249" cy="768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7" name="Rectangle 15"/>
          <p:cNvSpPr>
            <a:spLocks noGrp="1" noChangeArrowheads="1"/>
          </p:cNvSpPr>
          <p:nvPr>
            <p:ph type="body" idx="1"/>
          </p:nvPr>
        </p:nvSpPr>
        <p:spPr bwMode="auto">
          <a:xfrm>
            <a:off x="381000" y="1461366"/>
            <a:ext cx="114300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Text Box 5"/>
          <p:cNvSpPr txBox="1">
            <a:spLocks noChangeArrowheads="1"/>
          </p:cNvSpPr>
          <p:nvPr/>
        </p:nvSpPr>
        <p:spPr bwMode="auto">
          <a:xfrm>
            <a:off x="11377084" y="6546850"/>
            <a:ext cx="1016000" cy="338138"/>
          </a:xfrm>
          <a:prstGeom prst="rect">
            <a:avLst/>
          </a:prstGeom>
          <a:noFill/>
          <a:ln>
            <a:noFill/>
          </a:ln>
        </p:spPr>
        <p:txBody>
          <a:bodyPr>
            <a:spAutoFit/>
          </a:bodyPr>
          <a:lstStyle>
            <a:lvl1pPr>
              <a:defRPr sz="3200" b="1">
                <a:solidFill>
                  <a:schemeClr val="tx1"/>
                </a:solidFill>
                <a:latin typeface="Times New Roman" panose="02020603050405020304" pitchFamily="18" charset="0"/>
                <a:ea typeface="宋体" panose="02010600030101010101" pitchFamily="2" charset="-122"/>
              </a:defRPr>
            </a:lvl1pPr>
            <a:lvl2pPr marL="742950" indent="-285750">
              <a:defRPr sz="3200" b="1">
                <a:solidFill>
                  <a:schemeClr val="tx1"/>
                </a:solidFill>
                <a:latin typeface="Times New Roman" panose="02020603050405020304" pitchFamily="18" charset="0"/>
                <a:ea typeface="宋体" panose="02010600030101010101" pitchFamily="2" charset="-122"/>
              </a:defRPr>
            </a:lvl2pPr>
            <a:lvl3pPr marL="1143000" indent="-228600">
              <a:defRPr sz="3200" b="1">
                <a:solidFill>
                  <a:schemeClr val="tx1"/>
                </a:solidFill>
                <a:latin typeface="Times New Roman" panose="02020603050405020304" pitchFamily="18" charset="0"/>
                <a:ea typeface="宋体" panose="02010600030101010101" pitchFamily="2" charset="-122"/>
              </a:defRPr>
            </a:lvl3pPr>
            <a:lvl4pPr marL="1600200" indent="-228600">
              <a:defRPr sz="3200" b="1">
                <a:solidFill>
                  <a:schemeClr val="tx1"/>
                </a:solidFill>
                <a:latin typeface="Times New Roman" panose="02020603050405020304" pitchFamily="18" charset="0"/>
                <a:ea typeface="宋体" panose="02010600030101010101" pitchFamily="2" charset="-122"/>
              </a:defRPr>
            </a:lvl4pPr>
            <a:lvl5pPr marL="2057400" indent="-228600">
              <a:defRPr sz="32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ea typeface="宋体" panose="02010600030101010101" pitchFamily="2" charset="-122"/>
              </a:defRPr>
            </a:lvl9pPr>
          </a:lstStyle>
          <a:p>
            <a:pPr algn="ctr" eaLnBrk="1" hangingPunct="1">
              <a:defRPr/>
            </a:pPr>
            <a:fld id="{519FEAF4-E7F3-47F3-9FA8-92F000B03308}" type="slidenum">
              <a:rPr lang="en-US" altLang="zh-CN" sz="1600" b="0" smtClean="0">
                <a:solidFill>
                  <a:schemeClr val="bg2"/>
                </a:solidFill>
                <a:latin typeface="Arial Black" panose="020B0A04020102020204" pitchFamily="34" charset="0"/>
              </a:rPr>
              <a:pPr algn="ctr" eaLnBrk="1" hangingPunct="1">
                <a:defRPr/>
              </a:pPr>
              <a:t>‹#›</a:t>
            </a:fld>
            <a:endParaRPr lang="en-US" altLang="zh-CN" sz="1600" b="0">
              <a:solidFill>
                <a:schemeClr val="bg2"/>
              </a:solidFill>
              <a:latin typeface="Arial Black" panose="020B0A04020102020204" pitchFamily="34" charset="0"/>
            </a:endParaRPr>
          </a:p>
        </p:txBody>
      </p:sp>
      <p:sp>
        <p:nvSpPr>
          <p:cNvPr id="8" name="矩形 7"/>
          <p:cNvSpPr/>
          <p:nvPr/>
        </p:nvSpPr>
        <p:spPr>
          <a:xfrm>
            <a:off x="1466925" y="980728"/>
            <a:ext cx="10293705" cy="45719"/>
          </a:xfrm>
          <a:prstGeom prst="rect">
            <a:avLst/>
          </a:prstGeom>
          <a:solidFill>
            <a:srgbClr val="02367B"/>
          </a:solidFill>
          <a:ln>
            <a:solidFill>
              <a:sysClr val="windowText" lastClr="000000">
                <a:lumMod val="95000"/>
                <a:lumOff val="5000"/>
              </a:sys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zh-CN" altLang="en-US" sz="1800" b="0" kern="0">
              <a:solidFill>
                <a:sysClr val="window" lastClr="FFFFFF"/>
              </a:solidFill>
              <a:latin typeface="Calibri"/>
              <a:ea typeface="宋体"/>
            </a:endParaRPr>
          </a:p>
        </p:txBody>
      </p:sp>
      <p:pic>
        <p:nvPicPr>
          <p:cNvPr id="1036" name="Picture 12" descr="http://upload.univs.cn/2012/1012/1350027363463.jpg"/>
          <p:cNvPicPr>
            <a:picLocks noChangeArrowheads="1"/>
          </p:cNvPicPr>
          <p:nvPr userDrawn="1"/>
        </p:nvPicPr>
        <p:blipFill>
          <a:blip r:embed="rId12" cstate="print">
            <a:extLst>
              <a:ext uri="{28A0092B-C50C-407E-A947-70E740481C1C}">
                <a14:useLocalDpi xmlns:a14="http://schemas.microsoft.com/office/drawing/2010/main"/>
              </a:ext>
            </a:extLst>
          </a:blip>
          <a:srcRect/>
          <a:stretch>
            <a:fillRect/>
          </a:stretch>
        </p:blipFill>
        <p:spPr bwMode="auto">
          <a:xfrm>
            <a:off x="431370" y="236338"/>
            <a:ext cx="864000" cy="864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8317" r:id="rId1"/>
    <p:sldLayoutId id="2147488308" r:id="rId2"/>
    <p:sldLayoutId id="2147488309" r:id="rId3"/>
    <p:sldLayoutId id="2147488310" r:id="rId4"/>
    <p:sldLayoutId id="2147488311" r:id="rId5"/>
    <p:sldLayoutId id="2147488312" r:id="rId6"/>
    <p:sldLayoutId id="2147488313" r:id="rId7"/>
    <p:sldLayoutId id="2147488314" r:id="rId8"/>
    <p:sldLayoutId id="2147488315" r:id="rId9"/>
    <p:sldLayoutId id="2147488316" r:id="rId10"/>
  </p:sldLayoutIdLst>
  <p:hf sldNum="0" hdr="0" ftr="0" dt="0"/>
  <p:txStyles>
    <p:titleStyle>
      <a:lvl1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mj-lt"/>
          <a:ea typeface="黑体" pitchFamily="2" charset="-122"/>
          <a:cs typeface="+mj-cs"/>
        </a:defRPr>
      </a:lvl1pPr>
      <a:lvl2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2pPr>
      <a:lvl3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3pPr>
      <a:lvl4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4pPr>
      <a:lvl5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5pPr>
      <a:lvl6pPr marL="457200" algn="l" rtl="0" eaLnBrk="1" fontAlgn="base" hangingPunct="1">
        <a:spcBef>
          <a:spcPct val="0"/>
        </a:spcBef>
        <a:spcAft>
          <a:spcPct val="0"/>
        </a:spcAft>
        <a:defRPr sz="4400">
          <a:solidFill>
            <a:schemeClr val="tx1"/>
          </a:solidFill>
          <a:latin typeface="Arial" charset="0"/>
          <a:ea typeface="宋体" pitchFamily="2" charset="-122"/>
        </a:defRPr>
      </a:lvl6pPr>
      <a:lvl7pPr marL="914400" algn="l" rtl="0" eaLnBrk="1" fontAlgn="base" hangingPunct="1">
        <a:spcBef>
          <a:spcPct val="0"/>
        </a:spcBef>
        <a:spcAft>
          <a:spcPct val="0"/>
        </a:spcAft>
        <a:defRPr sz="4400">
          <a:solidFill>
            <a:schemeClr val="tx1"/>
          </a:solidFill>
          <a:latin typeface="Arial" charset="0"/>
          <a:ea typeface="宋体" pitchFamily="2" charset="-122"/>
        </a:defRPr>
      </a:lvl7pPr>
      <a:lvl8pPr marL="1371600" algn="l" rtl="0" eaLnBrk="1" fontAlgn="base" hangingPunct="1">
        <a:spcBef>
          <a:spcPct val="0"/>
        </a:spcBef>
        <a:spcAft>
          <a:spcPct val="0"/>
        </a:spcAft>
        <a:defRPr sz="4400">
          <a:solidFill>
            <a:schemeClr val="tx1"/>
          </a:solidFill>
          <a:latin typeface="Arial" charset="0"/>
          <a:ea typeface="宋体" pitchFamily="2" charset="-122"/>
        </a:defRPr>
      </a:lvl8pPr>
      <a:lvl9pPr marL="1828800" algn="l" rtl="0" eaLnBrk="1" fontAlgn="base" hangingPunct="1">
        <a:spcBef>
          <a:spcPct val="0"/>
        </a:spcBef>
        <a:spcAft>
          <a:spcPct val="0"/>
        </a:spcAft>
        <a:defRPr sz="4400">
          <a:solidFill>
            <a:schemeClr val="tx1"/>
          </a:solidFill>
          <a:latin typeface="Arial" charset="0"/>
          <a:ea typeface="宋体" pitchFamily="2" charset="-122"/>
        </a:defRPr>
      </a:lvl9pPr>
    </p:titleStyle>
    <p:bodyStyle>
      <a:lvl1pPr marL="342900" indent="-342900" algn="l" rtl="0" eaLnBrk="1" fontAlgn="base" hangingPunct="1">
        <a:spcBef>
          <a:spcPct val="20000"/>
        </a:spcBef>
        <a:spcAft>
          <a:spcPct val="0"/>
        </a:spcAft>
        <a:buClr>
          <a:srgbClr val="02407B"/>
        </a:buClr>
        <a:buSzPct val="75000"/>
        <a:buFont typeface="Wingdings" panose="05000000000000000000" pitchFamily="2" charset="2"/>
        <a:buChar char="n"/>
        <a:defRPr sz="3200">
          <a:solidFill>
            <a:schemeClr val="tx1"/>
          </a:solidFill>
          <a:latin typeface="+mn-lt"/>
          <a:ea typeface="黑体" pitchFamily="2" charset="-122"/>
          <a:cs typeface="+mn-cs"/>
        </a:defRPr>
      </a:lvl1pPr>
      <a:lvl2pPr marL="742950" indent="-285750" algn="l" rtl="0" eaLnBrk="1" fontAlgn="base" hangingPunct="1">
        <a:spcBef>
          <a:spcPct val="20000"/>
        </a:spcBef>
        <a:spcAft>
          <a:spcPct val="0"/>
        </a:spcAft>
        <a:buClr>
          <a:srgbClr val="004D94"/>
        </a:buClr>
        <a:buSzPct val="80000"/>
        <a:buFont typeface="Wingdings" panose="05000000000000000000" pitchFamily="2" charset="2"/>
        <a:buChar char="¨"/>
        <a:defRPr sz="2800">
          <a:solidFill>
            <a:schemeClr val="tx1"/>
          </a:solidFill>
          <a:latin typeface="+mn-lt"/>
          <a:ea typeface="黑体" pitchFamily="2" charset="-122"/>
        </a:defRPr>
      </a:lvl2pPr>
      <a:lvl3pPr marL="1143000" indent="-228600" algn="l" rtl="0" eaLnBrk="1" fontAlgn="base" hangingPunct="1">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黑体" pitchFamily="2" charset="-122"/>
        </a:defRPr>
      </a:lvl3pPr>
      <a:lvl4pPr marL="1600200" indent="-228600" algn="l" rtl="0" eaLnBrk="1" fontAlgn="base" hangingPunct="1">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黑体" pitchFamily="2" charset="-122"/>
        </a:defRPr>
      </a:lvl4pPr>
      <a:lvl5pPr marL="2057400" indent="-228600" algn="l" rtl="0" eaLnBrk="1" fontAlgn="base" hangingPunct="1">
        <a:spcBef>
          <a:spcPct val="20000"/>
        </a:spcBef>
        <a:spcAft>
          <a:spcPct val="0"/>
        </a:spcAft>
        <a:buClr>
          <a:schemeClr val="bg2"/>
        </a:buClr>
        <a:buFont typeface="Wingdings" panose="05000000000000000000" pitchFamily="2" charset="2"/>
        <a:buChar char="§"/>
        <a:defRPr sz="2000">
          <a:solidFill>
            <a:schemeClr val="tx1"/>
          </a:solidFill>
          <a:latin typeface="+mn-lt"/>
          <a:ea typeface="黑体" pitchFamily="2" charset="-122"/>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9.png"/><Relationship Id="rId7" Type="http://schemas.openxmlformats.org/officeDocument/2006/relationships/image" Target="../media/image12.png"/><Relationship Id="rId12" Type="http://schemas.openxmlformats.org/officeDocument/2006/relationships/image" Target="../media/image18.png"/><Relationship Id="rId17" Type="http://schemas.openxmlformats.org/officeDocument/2006/relationships/image" Target="../media/image7.png"/><Relationship Id="rId2" Type="http://schemas.openxmlformats.org/officeDocument/2006/relationships/notesSlide" Target="../notesSlides/notesSlide6.xml"/><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14" Type="http://schemas.openxmlformats.org/officeDocument/2006/relationships/image" Target="../media/image8.png"/></Relationships>
</file>

<file path=ppt/slides/_rels/slide100.xml.rels><?xml version="1.0" encoding="UTF-8" standalone="yes"?>
<Relationships xmlns="http://schemas.openxmlformats.org/package/2006/relationships"><Relationship Id="rId3" Type="http://schemas.openxmlformats.org/officeDocument/2006/relationships/image" Target="../media/image300.emf"/><Relationship Id="rId2" Type="http://schemas.openxmlformats.org/officeDocument/2006/relationships/image" Target="../media/image299.emf"/><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01.png"/><Relationship Id="rId7" Type="http://schemas.openxmlformats.org/officeDocument/2006/relationships/diagramQuickStyle" Target="../diagrams/quickStyle1.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gitee.com/lamda-nju/stream-learn" TargetMode="External"/><Relationship Id="rId9" Type="http://schemas.microsoft.com/office/2007/relationships/diagramDrawing" Target="../diagrams/drawing1.xml"/></Relationships>
</file>

<file path=ppt/slides/_rels/slide104.xml.rels><?xml version="1.0" encoding="UTF-8" standalone="yes"?>
<Relationships xmlns="http://schemas.openxmlformats.org/package/2006/relationships"><Relationship Id="rId13" Type="http://schemas.openxmlformats.org/officeDocument/2006/relationships/image" Target="../media/image312.jpeg"/><Relationship Id="rId18" Type="http://schemas.openxmlformats.org/officeDocument/2006/relationships/image" Target="../media/image317.jpeg"/><Relationship Id="rId26" Type="http://schemas.openxmlformats.org/officeDocument/2006/relationships/image" Target="../media/image325.jpeg"/><Relationship Id="rId3" Type="http://schemas.openxmlformats.org/officeDocument/2006/relationships/image" Target="../media/image302.png"/><Relationship Id="rId21" Type="http://schemas.openxmlformats.org/officeDocument/2006/relationships/image" Target="../media/image320.jpeg"/><Relationship Id="rId7" Type="http://schemas.openxmlformats.org/officeDocument/2006/relationships/image" Target="../media/image306.jpeg"/><Relationship Id="rId12" Type="http://schemas.openxmlformats.org/officeDocument/2006/relationships/image" Target="../media/image311.jpeg"/><Relationship Id="rId17" Type="http://schemas.openxmlformats.org/officeDocument/2006/relationships/image" Target="../media/image316.jpeg"/><Relationship Id="rId25" Type="http://schemas.openxmlformats.org/officeDocument/2006/relationships/image" Target="../media/image324.png"/><Relationship Id="rId33" Type="http://schemas.openxmlformats.org/officeDocument/2006/relationships/image" Target="../media/image333.png"/><Relationship Id="rId2" Type="http://schemas.openxmlformats.org/officeDocument/2006/relationships/notesSlide" Target="../notesSlides/notesSlide63.xml"/><Relationship Id="rId16" Type="http://schemas.openxmlformats.org/officeDocument/2006/relationships/image" Target="../media/image315.jpeg"/><Relationship Id="rId20" Type="http://schemas.openxmlformats.org/officeDocument/2006/relationships/image" Target="../media/image319.jpeg"/><Relationship Id="rId29" Type="http://schemas.openxmlformats.org/officeDocument/2006/relationships/image" Target="../media/image328.jpeg"/><Relationship Id="rId1" Type="http://schemas.openxmlformats.org/officeDocument/2006/relationships/slideLayout" Target="../slideLayouts/slideLayout2.xml"/><Relationship Id="rId6" Type="http://schemas.openxmlformats.org/officeDocument/2006/relationships/image" Target="../media/image305.jpeg"/><Relationship Id="rId11" Type="http://schemas.openxmlformats.org/officeDocument/2006/relationships/image" Target="../media/image310.jpeg"/><Relationship Id="rId24" Type="http://schemas.openxmlformats.org/officeDocument/2006/relationships/image" Target="../media/image323.jpeg"/><Relationship Id="rId32" Type="http://schemas.openxmlformats.org/officeDocument/2006/relationships/image" Target="../media/image332.png"/><Relationship Id="rId5" Type="http://schemas.openxmlformats.org/officeDocument/2006/relationships/image" Target="../media/image304.png"/><Relationship Id="rId15" Type="http://schemas.openxmlformats.org/officeDocument/2006/relationships/image" Target="../media/image314.png"/><Relationship Id="rId23" Type="http://schemas.openxmlformats.org/officeDocument/2006/relationships/image" Target="../media/image322.png"/><Relationship Id="rId28" Type="http://schemas.openxmlformats.org/officeDocument/2006/relationships/image" Target="../media/image327.jpeg"/><Relationship Id="rId10" Type="http://schemas.openxmlformats.org/officeDocument/2006/relationships/image" Target="../media/image309.jpeg"/><Relationship Id="rId19" Type="http://schemas.openxmlformats.org/officeDocument/2006/relationships/image" Target="../media/image318.jpeg"/><Relationship Id="rId31" Type="http://schemas.openxmlformats.org/officeDocument/2006/relationships/image" Target="../media/image331.png"/><Relationship Id="rId4" Type="http://schemas.openxmlformats.org/officeDocument/2006/relationships/image" Target="../media/image303.jpeg"/><Relationship Id="rId9" Type="http://schemas.openxmlformats.org/officeDocument/2006/relationships/image" Target="../media/image308.jpeg"/><Relationship Id="rId14" Type="http://schemas.openxmlformats.org/officeDocument/2006/relationships/image" Target="../media/image313.jpeg"/><Relationship Id="rId22" Type="http://schemas.openxmlformats.org/officeDocument/2006/relationships/image" Target="../media/image321.jpeg"/><Relationship Id="rId27" Type="http://schemas.openxmlformats.org/officeDocument/2006/relationships/image" Target="../media/image326.jpeg"/><Relationship Id="rId30" Type="http://schemas.openxmlformats.org/officeDocument/2006/relationships/image" Target="../media/image329.jpeg"/><Relationship Id="rId8" Type="http://schemas.openxmlformats.org/officeDocument/2006/relationships/image" Target="../media/image307.jpeg"/></Relationships>
</file>

<file path=ppt/slides/_rels/slide10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9.png"/><Relationship Id="rId7" Type="http://schemas.openxmlformats.org/officeDocument/2006/relationships/image" Target="../media/image12.png"/><Relationship Id="rId12" Type="http://schemas.openxmlformats.org/officeDocument/2006/relationships/image" Target="../media/image18.png"/><Relationship Id="rId17" Type="http://schemas.openxmlformats.org/officeDocument/2006/relationships/image" Target="../media/image7.png"/><Relationship Id="rId2" Type="http://schemas.openxmlformats.org/officeDocument/2006/relationships/notesSlide" Target="../notesSlides/notesSlide7.xml"/><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7.png"/><Relationship Id="rId5" Type="http://schemas.openxmlformats.org/officeDocument/2006/relationships/image" Target="../media/image16.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21.png"/><Relationship Id="rId1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9.png"/><Relationship Id="rId7" Type="http://schemas.openxmlformats.org/officeDocument/2006/relationships/image" Target="../media/image12.png"/><Relationship Id="rId12" Type="http://schemas.openxmlformats.org/officeDocument/2006/relationships/image" Target="../media/image18.png"/><Relationship Id="rId17" Type="http://schemas.openxmlformats.org/officeDocument/2006/relationships/image" Target="../media/image7.png"/><Relationship Id="rId2" Type="http://schemas.openxmlformats.org/officeDocument/2006/relationships/notesSlide" Target="../notesSlides/notesSlide8.xml"/><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7.png"/><Relationship Id="rId5" Type="http://schemas.openxmlformats.org/officeDocument/2006/relationships/image" Target="../media/image2111.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1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5.png"/><Relationship Id="rId7" Type="http://schemas.openxmlformats.org/officeDocument/2006/relationships/image" Target="../media/image23.png"/><Relationship Id="rId12" Type="http://schemas.openxmlformats.org/officeDocument/2006/relationships/image" Target="../media/image18.png"/><Relationship Id="rId17" Type="http://schemas.openxmlformats.org/officeDocument/2006/relationships/image" Target="../media/image7.png"/><Relationship Id="rId2" Type="http://schemas.openxmlformats.org/officeDocument/2006/relationships/notesSlide" Target="../notesSlides/notesSlide9.xml"/><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7.png"/><Relationship Id="rId5" Type="http://schemas.openxmlformats.org/officeDocument/2006/relationships/image" Target="../media/image2111.png"/><Relationship Id="rId15" Type="http://schemas.openxmlformats.org/officeDocument/2006/relationships/image" Target="../media/image27.png"/><Relationship Id="rId10" Type="http://schemas.openxmlformats.org/officeDocument/2006/relationships/image" Target="../media/image15.png"/><Relationship Id="rId4" Type="http://schemas.openxmlformats.org/officeDocument/2006/relationships/image" Target="../media/image22.png"/><Relationship Id="rId1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40.png"/><Relationship Id="rId13" Type="http://schemas.openxmlformats.org/officeDocument/2006/relationships/image" Target="../media/image390.png"/><Relationship Id="rId3" Type="http://schemas.openxmlformats.org/officeDocument/2006/relationships/image" Target="../media/image39.png"/><Relationship Id="rId7" Type="http://schemas.openxmlformats.org/officeDocument/2006/relationships/image" Target="../media/image330.png"/><Relationship Id="rId12" Type="http://schemas.openxmlformats.org/officeDocument/2006/relationships/image" Target="../media/image380.png"/><Relationship Id="rId2" Type="http://schemas.openxmlformats.org/officeDocument/2006/relationships/notesSlide" Target="../notesSlides/notesSlide12.xml"/><Relationship Id="rId16"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10.png"/><Relationship Id="rId11" Type="http://schemas.openxmlformats.org/officeDocument/2006/relationships/image" Target="../media/image370.png"/><Relationship Id="rId5" Type="http://schemas.openxmlformats.org/officeDocument/2006/relationships/image" Target="../media/image40.png"/><Relationship Id="rId15" Type="http://schemas.openxmlformats.org/officeDocument/2006/relationships/image" Target="../media/image41.png"/><Relationship Id="rId10" Type="http://schemas.openxmlformats.org/officeDocument/2006/relationships/image" Target="../media/image360.png"/><Relationship Id="rId4" Type="http://schemas.openxmlformats.org/officeDocument/2006/relationships/image" Target="../media/image291.png"/><Relationship Id="rId9" Type="http://schemas.openxmlformats.org/officeDocument/2006/relationships/image" Target="../media/image350.png"/><Relationship Id="rId14" Type="http://schemas.openxmlformats.org/officeDocument/2006/relationships/image" Target="../media/image400.pn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41.png"/><Relationship Id="rId2" Type="http://schemas.openxmlformats.org/officeDocument/2006/relationships/notesSlide" Target="../notesSlides/notesSlide13.xml"/><Relationship Id="rId16"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9" Type="http://schemas.openxmlformats.org/officeDocument/2006/relationships/image" Target="../media/image47.png"/><Relationship Id="rId14" Type="http://schemas.openxmlformats.org/officeDocument/2006/relationships/image" Target="../media/image52.png"/></Relationships>
</file>

<file path=ppt/slides/_rels/slide1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41.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14.xml"/><Relationship Id="rId16"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image" Target="../media/image39.png"/><Relationship Id="rId9" Type="http://schemas.openxmlformats.org/officeDocument/2006/relationships/image" Target="../media/image59.png"/><Relationship Id="rId14" Type="http://schemas.openxmlformats.org/officeDocument/2006/relationships/image" Target="../media/image6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1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41.png"/><Relationship Id="rId2" Type="http://schemas.openxmlformats.org/officeDocument/2006/relationships/notesSlide" Target="../notesSlides/notesSlide15.xml"/><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5.png"/><Relationship Id="rId10" Type="http://schemas.openxmlformats.org/officeDocument/2006/relationships/image" Target="../media/image62.png"/><Relationship Id="rId9" Type="http://schemas.openxmlformats.org/officeDocument/2006/relationships/image" Target="../media/image61.png"/><Relationship Id="rId14" Type="http://schemas.openxmlformats.org/officeDocument/2006/relationships/image" Target="../media/image56.png"/></Relationships>
</file>

<file path=ppt/slides/_rels/slide21.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1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70.png"/><Relationship Id="rId12" Type="http://schemas.openxmlformats.org/officeDocument/2006/relationships/image" Target="../media/image75.png"/><Relationship Id="rId17" Type="http://schemas.openxmlformats.org/officeDocument/2006/relationships/image" Target="../media/image41.png"/><Relationship Id="rId2" Type="http://schemas.openxmlformats.org/officeDocument/2006/relationships/notesSlide" Target="../notesSlides/notesSlide16.xml"/><Relationship Id="rId16"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78.png"/><Relationship Id="rId10"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s>
</file>

<file path=ppt/slides/_rels/slide22.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69.png"/><Relationship Id="rId18" Type="http://schemas.openxmlformats.org/officeDocument/2006/relationships/image" Target="../media/image41.png"/><Relationship Id="rId3" Type="http://schemas.openxmlformats.org/officeDocument/2006/relationships/image" Target="../media/image39.png"/><Relationship Id="rId7" Type="http://schemas.openxmlformats.org/officeDocument/2006/relationships/image" Target="../media/image82.png"/><Relationship Id="rId12" Type="http://schemas.openxmlformats.org/officeDocument/2006/relationships/image" Target="../media/image87.png"/><Relationship Id="rId17" Type="http://schemas.openxmlformats.org/officeDocument/2006/relationships/image" Target="../media/image92.png"/><Relationship Id="rId2" Type="http://schemas.openxmlformats.org/officeDocument/2006/relationships/notesSlide" Target="../notesSlides/notesSlide17.xml"/><Relationship Id="rId20"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5" Type="http://schemas.openxmlformats.org/officeDocument/2006/relationships/image" Target="../media/image90.png"/><Relationship Id="rId10" Type="http://schemas.openxmlformats.org/officeDocument/2006/relationships/image" Target="../media/image85.png"/><Relationship Id="rId19" Type="http://schemas.openxmlformats.org/officeDocument/2006/relationships/image" Target="../media/image67.png"/><Relationship Id="rId9" Type="http://schemas.openxmlformats.org/officeDocument/2006/relationships/image" Target="../media/image84.png"/></Relationships>
</file>

<file path=ppt/slides/_rels/slide23.xml.rels><?xml version="1.0" encoding="UTF-8" standalone="yes"?>
<Relationships xmlns="http://schemas.openxmlformats.org/package/2006/relationships"><Relationship Id="rId13" Type="http://schemas.openxmlformats.org/officeDocument/2006/relationships/image" Target="../media/image87.png"/><Relationship Id="rId18" Type="http://schemas.openxmlformats.org/officeDocument/2006/relationships/image" Target="../media/image95.png"/><Relationship Id="rId3" Type="http://schemas.openxmlformats.org/officeDocument/2006/relationships/image" Target="../media/image39.png"/><Relationship Id="rId7" Type="http://schemas.openxmlformats.org/officeDocument/2006/relationships/image" Target="../media/image82.png"/><Relationship Id="rId12" Type="http://schemas.openxmlformats.org/officeDocument/2006/relationships/image" Target="../media/image86.png"/><Relationship Id="rId17" Type="http://schemas.openxmlformats.org/officeDocument/2006/relationships/image" Target="../media/image41.png"/><Relationship Id="rId2" Type="http://schemas.openxmlformats.org/officeDocument/2006/relationships/notesSlide" Target="../notesSlides/notesSlide18.xml"/><Relationship Id="rId16" Type="http://schemas.openxmlformats.org/officeDocument/2006/relationships/image" Target="../media/image90.png"/><Relationship Id="rId20"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85.png"/><Relationship Id="rId5" Type="http://schemas.openxmlformats.org/officeDocument/2006/relationships/image" Target="../media/image80.png"/><Relationship Id="rId10" Type="http://schemas.openxmlformats.org/officeDocument/2006/relationships/image" Target="../media/image83.png"/><Relationship Id="rId19" Type="http://schemas.openxmlformats.org/officeDocument/2006/relationships/image" Target="../media/image73.png"/><Relationship Id="rId9" Type="http://schemas.openxmlformats.org/officeDocument/2006/relationships/image" Target="../media/image94.png"/><Relationship Id="rId14" Type="http://schemas.openxmlformats.org/officeDocument/2006/relationships/image" Target="../media/image69.png"/></Relationships>
</file>

<file path=ppt/slides/_rels/slide24.xml.rels><?xml version="1.0" encoding="UTF-8" standalone="yes"?>
<Relationships xmlns="http://schemas.openxmlformats.org/package/2006/relationships"><Relationship Id="rId13" Type="http://schemas.openxmlformats.org/officeDocument/2006/relationships/image" Target="../media/image87.png"/><Relationship Id="rId18" Type="http://schemas.openxmlformats.org/officeDocument/2006/relationships/image" Target="../media/image96.png"/><Relationship Id="rId26" Type="http://schemas.openxmlformats.org/officeDocument/2006/relationships/image" Target="../media/image42.png"/><Relationship Id="rId3" Type="http://schemas.openxmlformats.org/officeDocument/2006/relationships/image" Target="../media/image39.png"/><Relationship Id="rId21" Type="http://schemas.openxmlformats.org/officeDocument/2006/relationships/image" Target="../media/image99.png"/><Relationship Id="rId7" Type="http://schemas.openxmlformats.org/officeDocument/2006/relationships/image" Target="../media/image82.png"/><Relationship Id="rId12" Type="http://schemas.openxmlformats.org/officeDocument/2006/relationships/image" Target="../media/image86.png"/><Relationship Id="rId25" Type="http://schemas.openxmlformats.org/officeDocument/2006/relationships/image" Target="../media/image73.png"/><Relationship Id="rId2" Type="http://schemas.openxmlformats.org/officeDocument/2006/relationships/notesSlide" Target="../notesSlides/notesSlide19.xml"/><Relationship Id="rId16" Type="http://schemas.openxmlformats.org/officeDocument/2006/relationships/image" Target="../media/image90.png"/><Relationship Id="rId20"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85.png"/><Relationship Id="rId24" Type="http://schemas.openxmlformats.org/officeDocument/2006/relationships/image" Target="../media/image41.png"/><Relationship Id="rId5" Type="http://schemas.openxmlformats.org/officeDocument/2006/relationships/image" Target="../media/image80.png"/><Relationship Id="rId23" Type="http://schemas.openxmlformats.org/officeDocument/2006/relationships/image" Target="../media/image79.png"/><Relationship Id="rId10" Type="http://schemas.openxmlformats.org/officeDocument/2006/relationships/image" Target="../media/image83.png"/><Relationship Id="rId19" Type="http://schemas.openxmlformats.org/officeDocument/2006/relationships/image" Target="../media/image97.png"/><Relationship Id="rId9" Type="http://schemas.openxmlformats.org/officeDocument/2006/relationships/image" Target="../media/image94.png"/><Relationship Id="rId14" Type="http://schemas.openxmlformats.org/officeDocument/2006/relationships/image" Target="../media/image69.png"/><Relationship Id="rId22" Type="http://schemas.openxmlformats.org/officeDocument/2006/relationships/image" Target="../media/image100.png"/></Relationships>
</file>

<file path=ppt/slides/_rels/slide25.xml.rels><?xml version="1.0" encoding="UTF-8" standalone="yes"?>
<Relationships xmlns="http://schemas.openxmlformats.org/package/2006/relationships"><Relationship Id="rId13" Type="http://schemas.openxmlformats.org/officeDocument/2006/relationships/image" Target="../media/image87.png"/><Relationship Id="rId18" Type="http://schemas.openxmlformats.org/officeDocument/2006/relationships/image" Target="../media/image96.png"/><Relationship Id="rId26" Type="http://schemas.openxmlformats.org/officeDocument/2006/relationships/image" Target="../media/image42.png"/><Relationship Id="rId3" Type="http://schemas.openxmlformats.org/officeDocument/2006/relationships/image" Target="../media/image39.png"/><Relationship Id="rId21" Type="http://schemas.openxmlformats.org/officeDocument/2006/relationships/image" Target="../media/image99.png"/><Relationship Id="rId7" Type="http://schemas.openxmlformats.org/officeDocument/2006/relationships/image" Target="../media/image82.png"/><Relationship Id="rId12" Type="http://schemas.openxmlformats.org/officeDocument/2006/relationships/image" Target="../media/image86.png"/><Relationship Id="rId25" Type="http://schemas.openxmlformats.org/officeDocument/2006/relationships/image" Target="../media/image73.png"/><Relationship Id="rId2" Type="http://schemas.openxmlformats.org/officeDocument/2006/relationships/notesSlide" Target="../notesSlides/notesSlide20.xml"/><Relationship Id="rId16" Type="http://schemas.openxmlformats.org/officeDocument/2006/relationships/image" Target="../media/image90.png"/><Relationship Id="rId20"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85.png"/><Relationship Id="rId24" Type="http://schemas.openxmlformats.org/officeDocument/2006/relationships/image" Target="../media/image41.png"/><Relationship Id="rId5" Type="http://schemas.openxmlformats.org/officeDocument/2006/relationships/image" Target="../media/image80.png"/><Relationship Id="rId23" Type="http://schemas.openxmlformats.org/officeDocument/2006/relationships/image" Target="../media/image79.png"/><Relationship Id="rId10" Type="http://schemas.openxmlformats.org/officeDocument/2006/relationships/image" Target="../media/image83.png"/><Relationship Id="rId19" Type="http://schemas.openxmlformats.org/officeDocument/2006/relationships/image" Target="../media/image97.png"/><Relationship Id="rId9" Type="http://schemas.openxmlformats.org/officeDocument/2006/relationships/image" Target="../media/image94.png"/><Relationship Id="rId14" Type="http://schemas.openxmlformats.org/officeDocument/2006/relationships/image" Target="../media/image69.png"/><Relationship Id="rId22" Type="http://schemas.openxmlformats.org/officeDocument/2006/relationships/image" Target="../media/image100.png"/></Relationships>
</file>

<file path=ppt/slides/_rels/slide26.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4.png"/><Relationship Id="rId18" Type="http://schemas.openxmlformats.org/officeDocument/2006/relationships/image" Target="../media/image67.png"/><Relationship Id="rId3" Type="http://schemas.openxmlformats.org/officeDocument/2006/relationships/image" Target="../media/image39.png"/><Relationship Id="rId7" Type="http://schemas.openxmlformats.org/officeDocument/2006/relationships/image" Target="../media/image90.png"/><Relationship Id="rId12" Type="http://schemas.openxmlformats.org/officeDocument/2006/relationships/image" Target="../media/image83.png"/><Relationship Id="rId17" Type="http://schemas.openxmlformats.org/officeDocument/2006/relationships/image" Target="../media/image41.png"/><Relationship Id="rId2" Type="http://schemas.openxmlformats.org/officeDocument/2006/relationships/notesSlide" Target="../notesSlides/notesSlide21.xml"/><Relationship Id="rId16"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94.png"/><Relationship Id="rId5" Type="http://schemas.openxmlformats.org/officeDocument/2006/relationships/image" Target="../media/image80.png"/><Relationship Id="rId15" Type="http://schemas.openxmlformats.org/officeDocument/2006/relationships/image" Target="../media/image86.png"/><Relationship Id="rId19" Type="http://schemas.openxmlformats.org/officeDocument/2006/relationships/image" Target="../media/image42.png"/><Relationship Id="rId9" Type="http://schemas.openxmlformats.org/officeDocument/2006/relationships/image" Target="../media/image82.png"/><Relationship Id="rId14" Type="http://schemas.openxmlformats.org/officeDocument/2006/relationships/image" Target="../media/image85.png"/></Relationships>
</file>

<file path=ppt/slides/_rels/slide2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102.png"/><Relationship Id="rId4" Type="http://schemas.openxmlformats.org/officeDocument/2006/relationships/image" Target="../media/image101.png"/></Relationships>
</file>

<file path=ppt/slides/_rels/slide3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102.png"/><Relationship Id="rId4" Type="http://schemas.openxmlformats.org/officeDocument/2006/relationships/image" Target="../media/image101.png"/></Relationships>
</file>

<file path=ppt/slides/_rels/slide3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102.png"/><Relationship Id="rId4" Type="http://schemas.openxmlformats.org/officeDocument/2006/relationships/image" Target="../media/image101.png"/></Relationships>
</file>

<file path=ppt/slides/_rels/slide3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102.png"/><Relationship Id="rId4" Type="http://schemas.openxmlformats.org/officeDocument/2006/relationships/image" Target="../media/image101.png"/></Relationships>
</file>

<file path=ppt/slides/_rels/slide3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102.png"/><Relationship Id="rId4" Type="http://schemas.openxmlformats.org/officeDocument/2006/relationships/image" Target="../media/image101.png"/></Relationships>
</file>

<file path=ppt/slides/_rels/slide3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102.png"/><Relationship Id="rId4" Type="http://schemas.openxmlformats.org/officeDocument/2006/relationships/image" Target="../media/image101.png"/></Relationships>
</file>

<file path=ppt/slides/_rels/slide3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102.png"/><Relationship Id="rId4" Type="http://schemas.openxmlformats.org/officeDocument/2006/relationships/image" Target="../media/image101.png"/></Relationships>
</file>

<file path=ppt/slides/_rels/slide3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102.png"/><Relationship Id="rId4" Type="http://schemas.openxmlformats.org/officeDocument/2006/relationships/image" Target="../media/image101.png"/></Relationships>
</file>

<file path=ppt/slides/_rels/slide3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6.png"/><Relationship Id="rId7" Type="http://schemas.openxmlformats.org/officeDocument/2006/relationships/image" Target="../media/image10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249.png"/><Relationship Id="rId4" Type="http://schemas.openxmlformats.org/officeDocument/2006/relationships/image" Target="../media/image2311.png"/><Relationship Id="rId9" Type="http://schemas.openxmlformats.org/officeDocument/2006/relationships/image" Target="../media/image110.png"/></Relationships>
</file>

<file path=ppt/slides/_rels/slide4.xml.rels><?xml version="1.0" encoding="UTF-8" standalone="yes"?>
<Relationships xmlns="http://schemas.openxmlformats.org/package/2006/relationships"><Relationship Id="rId2" Type="http://schemas.openxmlformats.org/officeDocument/2006/relationships/hyperlink" Target="http://arxiv.org/abs/2305.02217"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2311.png"/><Relationship Id="rId7" Type="http://schemas.openxmlformats.org/officeDocument/2006/relationships/image" Target="../media/image10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2511.png"/><Relationship Id="rId9" Type="http://schemas.openxmlformats.org/officeDocument/2006/relationships/image" Target="../media/image110.png"/></Relationships>
</file>

<file path=ppt/slides/_rels/slide41.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2311.png"/><Relationship Id="rId7" Type="http://schemas.openxmlformats.org/officeDocument/2006/relationships/image" Target="../media/image10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2511.png"/><Relationship Id="rId9" Type="http://schemas.openxmlformats.org/officeDocument/2006/relationships/image" Target="../media/image110.png"/></Relationships>
</file>

<file path=ppt/slides/_rels/slide42.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2311.png"/><Relationship Id="rId7" Type="http://schemas.openxmlformats.org/officeDocument/2006/relationships/image" Target="../media/image10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2611.png"/><Relationship Id="rId9" Type="http://schemas.openxmlformats.org/officeDocument/2006/relationships/image" Target="../media/image110.png"/></Relationships>
</file>

<file path=ppt/slides/_rels/slide43.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2311.png"/><Relationship Id="rId7" Type="http://schemas.openxmlformats.org/officeDocument/2006/relationships/image" Target="../media/image10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2611.png"/><Relationship Id="rId9" Type="http://schemas.openxmlformats.org/officeDocument/2006/relationships/image" Target="../media/image110.png"/></Relationships>
</file>

<file path=ppt/slides/_rels/slide44.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23110.png"/><Relationship Id="rId7" Type="http://schemas.openxmlformats.org/officeDocument/2006/relationships/image" Target="../media/image10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2711.png"/><Relationship Id="rId9" Type="http://schemas.openxmlformats.org/officeDocument/2006/relationships/image" Target="../media/image110.png"/></Relationships>
</file>

<file path=ppt/slides/_rels/slide45.xml.rels><?xml version="1.0" encoding="UTF-8" standalone="yes"?>
<Relationships xmlns="http://schemas.openxmlformats.org/package/2006/relationships"><Relationship Id="rId8" Type="http://schemas.openxmlformats.org/officeDocument/2006/relationships/image" Target="../media/image1070.png"/><Relationship Id="rId3" Type="http://schemas.openxmlformats.org/officeDocument/2006/relationships/image" Target="../media/image1020.png"/><Relationship Id="rId7" Type="http://schemas.openxmlformats.org/officeDocument/2006/relationships/image" Target="../media/image1060.png"/><Relationship Id="rId12" Type="http://schemas.openxmlformats.org/officeDocument/2006/relationships/image" Target="../media/image113.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050.png"/><Relationship Id="rId11" Type="http://schemas.openxmlformats.org/officeDocument/2006/relationships/image" Target="../media/image112.png"/><Relationship Id="rId5" Type="http://schemas.openxmlformats.org/officeDocument/2006/relationships/image" Target="../media/image1040.png"/><Relationship Id="rId10" Type="http://schemas.openxmlformats.org/officeDocument/2006/relationships/image" Target="../media/image108.png"/><Relationship Id="rId9" Type="http://schemas.openxmlformats.org/officeDocument/2006/relationships/image" Target="../media/image111.png"/></Relationships>
</file>

<file path=ppt/slides/_rels/slide46.xml.rels><?xml version="1.0" encoding="UTF-8" standalone="yes"?>
<Relationships xmlns="http://schemas.openxmlformats.org/package/2006/relationships"><Relationship Id="rId8" Type="http://schemas.openxmlformats.org/officeDocument/2006/relationships/image" Target="../media/image1070.png"/><Relationship Id="rId3" Type="http://schemas.openxmlformats.org/officeDocument/2006/relationships/image" Target="../media/image1020.png"/><Relationship Id="rId7" Type="http://schemas.openxmlformats.org/officeDocument/2006/relationships/image" Target="../media/image1060.png"/><Relationship Id="rId12" Type="http://schemas.openxmlformats.org/officeDocument/2006/relationships/image" Target="../media/image113.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050.png"/><Relationship Id="rId11" Type="http://schemas.openxmlformats.org/officeDocument/2006/relationships/image" Target="../media/image112.png"/><Relationship Id="rId5" Type="http://schemas.openxmlformats.org/officeDocument/2006/relationships/image" Target="../media/image1040.png"/><Relationship Id="rId10" Type="http://schemas.openxmlformats.org/officeDocument/2006/relationships/image" Target="../media/image108.png"/><Relationship Id="rId9" Type="http://schemas.openxmlformats.org/officeDocument/2006/relationships/image" Target="../media/image111.png"/></Relationships>
</file>

<file path=ppt/slides/_rels/slide47.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2311.png"/><Relationship Id="rId7" Type="http://schemas.openxmlformats.org/officeDocument/2006/relationships/image" Target="../media/image110.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6.png"/><Relationship Id="rId4" Type="http://schemas.openxmlformats.org/officeDocument/2006/relationships/image" Target="../media/image27110.png"/><Relationship Id="rId9" Type="http://schemas.openxmlformats.org/officeDocument/2006/relationships/image" Target="../media/image108.png"/></Relationships>
</file>

<file path=ppt/slides/_rels/slide4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11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150.png"/><Relationship Id="rId13" Type="http://schemas.openxmlformats.org/officeDocument/2006/relationships/image" Target="../media/image120.png"/><Relationship Id="rId3" Type="http://schemas.openxmlformats.org/officeDocument/2006/relationships/image" Target="../media/image116.png"/><Relationship Id="rId7" Type="http://schemas.openxmlformats.org/officeDocument/2006/relationships/image" Target="../media/image1140.png"/><Relationship Id="rId12" Type="http://schemas.openxmlformats.org/officeDocument/2006/relationships/image" Target="../media/image119.png"/><Relationship Id="rId2" Type="http://schemas.openxmlformats.org/officeDocument/2006/relationships/notesSlide" Target="../notesSlides/notesSlide41.xml"/><Relationship Id="rId16" Type="http://schemas.openxmlformats.org/officeDocument/2006/relationships/image" Target="../media/image123.png"/><Relationship Id="rId1" Type="http://schemas.openxmlformats.org/officeDocument/2006/relationships/slideLayout" Target="../slideLayouts/slideLayout2.xml"/><Relationship Id="rId6" Type="http://schemas.openxmlformats.org/officeDocument/2006/relationships/image" Target="../media/image1131.png"/><Relationship Id="rId11" Type="http://schemas.openxmlformats.org/officeDocument/2006/relationships/image" Target="../media/image118.png"/><Relationship Id="rId5" Type="http://schemas.openxmlformats.org/officeDocument/2006/relationships/image" Target="../media/image1120.png"/><Relationship Id="rId15" Type="http://schemas.openxmlformats.org/officeDocument/2006/relationships/image" Target="../media/image122.png"/><Relationship Id="rId10" Type="http://schemas.openxmlformats.org/officeDocument/2006/relationships/image" Target="../media/image1170.png"/><Relationship Id="rId4" Type="http://schemas.openxmlformats.org/officeDocument/2006/relationships/image" Target="../media/image1110.png"/><Relationship Id="rId9" Type="http://schemas.openxmlformats.org/officeDocument/2006/relationships/image" Target="../media/image117.png"/><Relationship Id="rId14" Type="http://schemas.openxmlformats.org/officeDocument/2006/relationships/image" Target="../media/image121.png"/></Relationships>
</file>

<file path=ppt/slides/_rels/slide51.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image" Target="../media/image134.png"/><Relationship Id="rId18" Type="http://schemas.openxmlformats.org/officeDocument/2006/relationships/image" Target="../media/image139.png"/><Relationship Id="rId26" Type="http://schemas.openxmlformats.org/officeDocument/2006/relationships/image" Target="../media/image147.png"/><Relationship Id="rId3" Type="http://schemas.openxmlformats.org/officeDocument/2006/relationships/image" Target="../media/image124.png"/><Relationship Id="rId21" Type="http://schemas.openxmlformats.org/officeDocument/2006/relationships/image" Target="../media/image142.png"/><Relationship Id="rId7" Type="http://schemas.openxmlformats.org/officeDocument/2006/relationships/image" Target="../media/image128.png"/><Relationship Id="rId12" Type="http://schemas.openxmlformats.org/officeDocument/2006/relationships/image" Target="../media/image133.png"/><Relationship Id="rId17" Type="http://schemas.openxmlformats.org/officeDocument/2006/relationships/image" Target="../media/image138.png"/><Relationship Id="rId25" Type="http://schemas.openxmlformats.org/officeDocument/2006/relationships/image" Target="../media/image146.png"/><Relationship Id="rId2" Type="http://schemas.openxmlformats.org/officeDocument/2006/relationships/notesSlide" Target="../notesSlides/notesSlide42.xml"/><Relationship Id="rId16" Type="http://schemas.openxmlformats.org/officeDocument/2006/relationships/image" Target="../media/image137.png"/><Relationship Id="rId20" Type="http://schemas.openxmlformats.org/officeDocument/2006/relationships/image" Target="../media/image141.png"/><Relationship Id="rId1" Type="http://schemas.openxmlformats.org/officeDocument/2006/relationships/slideLayout" Target="../slideLayouts/slideLayout2.xml"/><Relationship Id="rId6" Type="http://schemas.openxmlformats.org/officeDocument/2006/relationships/image" Target="../media/image127.png"/><Relationship Id="rId11" Type="http://schemas.openxmlformats.org/officeDocument/2006/relationships/image" Target="../media/image132.png"/><Relationship Id="rId24" Type="http://schemas.openxmlformats.org/officeDocument/2006/relationships/image" Target="../media/image145.png"/><Relationship Id="rId5" Type="http://schemas.openxmlformats.org/officeDocument/2006/relationships/image" Target="../media/image126.png"/><Relationship Id="rId15" Type="http://schemas.openxmlformats.org/officeDocument/2006/relationships/image" Target="../media/image136.png"/><Relationship Id="rId23" Type="http://schemas.openxmlformats.org/officeDocument/2006/relationships/image" Target="../media/image144.png"/><Relationship Id="rId28" Type="http://schemas.openxmlformats.org/officeDocument/2006/relationships/image" Target="../media/image149.png"/><Relationship Id="rId10" Type="http://schemas.openxmlformats.org/officeDocument/2006/relationships/image" Target="../media/image131.png"/><Relationship Id="rId19" Type="http://schemas.openxmlformats.org/officeDocument/2006/relationships/image" Target="../media/image140.png"/><Relationship Id="rId4" Type="http://schemas.openxmlformats.org/officeDocument/2006/relationships/image" Target="../media/image125.png"/><Relationship Id="rId9" Type="http://schemas.openxmlformats.org/officeDocument/2006/relationships/image" Target="../media/image130.png"/><Relationship Id="rId14" Type="http://schemas.openxmlformats.org/officeDocument/2006/relationships/image" Target="../media/image135.png"/><Relationship Id="rId22" Type="http://schemas.openxmlformats.org/officeDocument/2006/relationships/image" Target="../media/image143.png"/><Relationship Id="rId27" Type="http://schemas.openxmlformats.org/officeDocument/2006/relationships/image" Target="../media/image148.png"/></Relationships>
</file>

<file path=ppt/slides/_rels/slide52.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44.png"/><Relationship Id="rId18" Type="http://schemas.openxmlformats.org/officeDocument/2006/relationships/image" Target="../media/image133.png"/><Relationship Id="rId26" Type="http://schemas.openxmlformats.org/officeDocument/2006/relationships/image" Target="../media/image147.png"/><Relationship Id="rId3" Type="http://schemas.openxmlformats.org/officeDocument/2006/relationships/image" Target="../media/image150.png"/><Relationship Id="rId7" Type="http://schemas.openxmlformats.org/officeDocument/2006/relationships/image" Target="../media/image131.png"/><Relationship Id="rId12" Type="http://schemas.openxmlformats.org/officeDocument/2006/relationships/image" Target="../media/image143.png"/><Relationship Id="rId17" Type="http://schemas.openxmlformats.org/officeDocument/2006/relationships/image" Target="../media/image128.png"/><Relationship Id="rId25" Type="http://schemas.openxmlformats.org/officeDocument/2006/relationships/image" Target="../media/image146.png"/><Relationship Id="rId2" Type="http://schemas.openxmlformats.org/officeDocument/2006/relationships/notesSlide" Target="../notesSlides/notesSlide43.xml"/><Relationship Id="rId16" Type="http://schemas.openxmlformats.org/officeDocument/2006/relationships/image" Target="../media/image127.png"/><Relationship Id="rId20" Type="http://schemas.openxmlformats.org/officeDocument/2006/relationships/image" Target="../media/image135.png"/><Relationship Id="rId29" Type="http://schemas.openxmlformats.org/officeDocument/2006/relationships/image" Target="../media/image149.png"/><Relationship Id="rId1" Type="http://schemas.openxmlformats.org/officeDocument/2006/relationships/slideLayout" Target="../slideLayouts/slideLayout2.xml"/><Relationship Id="rId6" Type="http://schemas.openxmlformats.org/officeDocument/2006/relationships/image" Target="../media/image130.png"/><Relationship Id="rId24" Type="http://schemas.openxmlformats.org/officeDocument/2006/relationships/image" Target="../media/image141.png"/><Relationship Id="rId15" Type="http://schemas.openxmlformats.org/officeDocument/2006/relationships/image" Target="../media/image124.png"/><Relationship Id="rId23" Type="http://schemas.openxmlformats.org/officeDocument/2006/relationships/image" Target="../media/image140.png"/><Relationship Id="rId28" Type="http://schemas.openxmlformats.org/officeDocument/2006/relationships/image" Target="../media/image136.png"/><Relationship Id="rId10" Type="http://schemas.openxmlformats.org/officeDocument/2006/relationships/image" Target="../media/image139.png"/><Relationship Id="rId19" Type="http://schemas.openxmlformats.org/officeDocument/2006/relationships/image" Target="../media/image134.png"/><Relationship Id="rId31" Type="http://schemas.openxmlformats.org/officeDocument/2006/relationships/image" Target="../media/image142.png"/><Relationship Id="rId4" Type="http://schemas.openxmlformats.org/officeDocument/2006/relationships/image" Target="../media/image126.png"/><Relationship Id="rId9" Type="http://schemas.openxmlformats.org/officeDocument/2006/relationships/image" Target="../media/image151.png"/><Relationship Id="rId14" Type="http://schemas.openxmlformats.org/officeDocument/2006/relationships/image" Target="../media/image145.png"/><Relationship Id="rId22" Type="http://schemas.openxmlformats.org/officeDocument/2006/relationships/image" Target="../media/image137.png"/><Relationship Id="rId27" Type="http://schemas.openxmlformats.org/officeDocument/2006/relationships/image" Target="../media/image148.png"/><Relationship Id="rId30" Type="http://schemas.openxmlformats.org/officeDocument/2006/relationships/image" Target="../media/image129.png"/></Relationships>
</file>

<file path=ppt/slides/_rels/slide53.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44.png"/><Relationship Id="rId18" Type="http://schemas.openxmlformats.org/officeDocument/2006/relationships/image" Target="../media/image133.png"/><Relationship Id="rId26" Type="http://schemas.openxmlformats.org/officeDocument/2006/relationships/image" Target="../media/image147.png"/><Relationship Id="rId3" Type="http://schemas.openxmlformats.org/officeDocument/2006/relationships/image" Target="../media/image125.png"/><Relationship Id="rId7" Type="http://schemas.openxmlformats.org/officeDocument/2006/relationships/image" Target="../media/image131.png"/><Relationship Id="rId12" Type="http://schemas.openxmlformats.org/officeDocument/2006/relationships/image" Target="../media/image143.png"/><Relationship Id="rId17" Type="http://schemas.openxmlformats.org/officeDocument/2006/relationships/image" Target="../media/image128.png"/><Relationship Id="rId25" Type="http://schemas.openxmlformats.org/officeDocument/2006/relationships/image" Target="../media/image146.png"/><Relationship Id="rId2" Type="http://schemas.openxmlformats.org/officeDocument/2006/relationships/notesSlide" Target="../notesSlides/notesSlide44.xml"/><Relationship Id="rId16" Type="http://schemas.openxmlformats.org/officeDocument/2006/relationships/image" Target="../media/image127.png"/><Relationship Id="rId20" Type="http://schemas.openxmlformats.org/officeDocument/2006/relationships/image" Target="../media/image135.png"/><Relationship Id="rId29" Type="http://schemas.openxmlformats.org/officeDocument/2006/relationships/image" Target="../media/image149.png"/><Relationship Id="rId1" Type="http://schemas.openxmlformats.org/officeDocument/2006/relationships/slideLayout" Target="../slideLayouts/slideLayout2.xml"/><Relationship Id="rId6" Type="http://schemas.openxmlformats.org/officeDocument/2006/relationships/image" Target="../media/image130.png"/><Relationship Id="rId24" Type="http://schemas.openxmlformats.org/officeDocument/2006/relationships/image" Target="../media/image141.png"/><Relationship Id="rId15" Type="http://schemas.openxmlformats.org/officeDocument/2006/relationships/image" Target="../media/image124.png"/><Relationship Id="rId23" Type="http://schemas.openxmlformats.org/officeDocument/2006/relationships/image" Target="../media/image140.png"/><Relationship Id="rId28" Type="http://schemas.openxmlformats.org/officeDocument/2006/relationships/image" Target="../media/image136.png"/><Relationship Id="rId10" Type="http://schemas.openxmlformats.org/officeDocument/2006/relationships/image" Target="../media/image139.png"/><Relationship Id="rId19" Type="http://schemas.openxmlformats.org/officeDocument/2006/relationships/image" Target="../media/image134.png"/><Relationship Id="rId31" Type="http://schemas.openxmlformats.org/officeDocument/2006/relationships/image" Target="../media/image142.png"/><Relationship Id="rId4" Type="http://schemas.openxmlformats.org/officeDocument/2006/relationships/image" Target="../media/image126.png"/><Relationship Id="rId9" Type="http://schemas.openxmlformats.org/officeDocument/2006/relationships/image" Target="../media/image152.png"/><Relationship Id="rId14" Type="http://schemas.openxmlformats.org/officeDocument/2006/relationships/image" Target="../media/image145.png"/><Relationship Id="rId22" Type="http://schemas.openxmlformats.org/officeDocument/2006/relationships/image" Target="../media/image137.png"/><Relationship Id="rId27" Type="http://schemas.openxmlformats.org/officeDocument/2006/relationships/image" Target="../media/image148.png"/><Relationship Id="rId30" Type="http://schemas.openxmlformats.org/officeDocument/2006/relationships/image" Target="../media/image129.png"/></Relationships>
</file>

<file path=ppt/slides/_rels/slide54.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44.png"/><Relationship Id="rId18" Type="http://schemas.openxmlformats.org/officeDocument/2006/relationships/image" Target="../media/image133.png"/><Relationship Id="rId26" Type="http://schemas.openxmlformats.org/officeDocument/2006/relationships/image" Target="../media/image147.png"/><Relationship Id="rId3" Type="http://schemas.openxmlformats.org/officeDocument/2006/relationships/image" Target="../media/image153.png"/><Relationship Id="rId7" Type="http://schemas.openxmlformats.org/officeDocument/2006/relationships/image" Target="../media/image131.png"/><Relationship Id="rId12" Type="http://schemas.openxmlformats.org/officeDocument/2006/relationships/image" Target="../media/image143.png"/><Relationship Id="rId17" Type="http://schemas.openxmlformats.org/officeDocument/2006/relationships/image" Target="../media/image128.png"/><Relationship Id="rId25" Type="http://schemas.openxmlformats.org/officeDocument/2006/relationships/image" Target="../media/image146.png"/><Relationship Id="rId2" Type="http://schemas.openxmlformats.org/officeDocument/2006/relationships/notesSlide" Target="../notesSlides/notesSlide45.xml"/><Relationship Id="rId16" Type="http://schemas.openxmlformats.org/officeDocument/2006/relationships/image" Target="../media/image127.png"/><Relationship Id="rId20" Type="http://schemas.openxmlformats.org/officeDocument/2006/relationships/image" Target="../media/image135.png"/><Relationship Id="rId29" Type="http://schemas.openxmlformats.org/officeDocument/2006/relationships/image" Target="../media/image149.png"/><Relationship Id="rId1" Type="http://schemas.openxmlformats.org/officeDocument/2006/relationships/slideLayout" Target="../slideLayouts/slideLayout2.xml"/><Relationship Id="rId6" Type="http://schemas.openxmlformats.org/officeDocument/2006/relationships/image" Target="../media/image130.png"/><Relationship Id="rId24" Type="http://schemas.openxmlformats.org/officeDocument/2006/relationships/image" Target="../media/image141.png"/><Relationship Id="rId15" Type="http://schemas.openxmlformats.org/officeDocument/2006/relationships/image" Target="../media/image124.png"/><Relationship Id="rId23" Type="http://schemas.openxmlformats.org/officeDocument/2006/relationships/image" Target="../media/image140.png"/><Relationship Id="rId28" Type="http://schemas.openxmlformats.org/officeDocument/2006/relationships/image" Target="../media/image136.png"/><Relationship Id="rId10" Type="http://schemas.openxmlformats.org/officeDocument/2006/relationships/image" Target="../media/image139.png"/><Relationship Id="rId19" Type="http://schemas.openxmlformats.org/officeDocument/2006/relationships/image" Target="../media/image134.png"/><Relationship Id="rId31" Type="http://schemas.openxmlformats.org/officeDocument/2006/relationships/image" Target="../media/image142.png"/><Relationship Id="rId4" Type="http://schemas.openxmlformats.org/officeDocument/2006/relationships/image" Target="../media/image126.png"/><Relationship Id="rId9" Type="http://schemas.openxmlformats.org/officeDocument/2006/relationships/image" Target="../media/image154.png"/><Relationship Id="rId14" Type="http://schemas.openxmlformats.org/officeDocument/2006/relationships/image" Target="../media/image145.png"/><Relationship Id="rId22" Type="http://schemas.openxmlformats.org/officeDocument/2006/relationships/image" Target="../media/image137.png"/><Relationship Id="rId27" Type="http://schemas.openxmlformats.org/officeDocument/2006/relationships/image" Target="../media/image148.png"/><Relationship Id="rId30" Type="http://schemas.openxmlformats.org/officeDocument/2006/relationships/image" Target="../media/image129.png"/></Relationships>
</file>

<file path=ppt/slides/_rels/slide55.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2.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s>
</file>

<file path=ppt/slides/_rels/slide56.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2.xml"/><Relationship Id="rId4" Type="http://schemas.openxmlformats.org/officeDocument/2006/relationships/image" Target="../media/image164.png"/></Relationships>
</file>

<file path=ppt/slides/_rels/slide58.xml.rels><?xml version="1.0" encoding="UTF-8" standalone="yes"?>
<Relationships xmlns="http://schemas.openxmlformats.org/package/2006/relationships"><Relationship Id="rId8" Type="http://schemas.openxmlformats.org/officeDocument/2006/relationships/image" Target="../media/image1611.png"/><Relationship Id="rId3" Type="http://schemas.openxmlformats.org/officeDocument/2006/relationships/image" Target="../media/image1561.png"/><Relationship Id="rId7" Type="http://schemas.openxmlformats.org/officeDocument/2006/relationships/image" Target="../media/image1601.png"/><Relationship Id="rId2" Type="http://schemas.openxmlformats.org/officeDocument/2006/relationships/image" Target="../media/image1551.png"/><Relationship Id="rId1" Type="http://schemas.openxmlformats.org/officeDocument/2006/relationships/slideLayout" Target="../slideLayouts/slideLayout2.xml"/><Relationship Id="rId6" Type="http://schemas.openxmlformats.org/officeDocument/2006/relationships/image" Target="../media/image165.png"/><Relationship Id="rId5" Type="http://schemas.openxmlformats.org/officeDocument/2006/relationships/image" Target="../media/image1582.png"/><Relationship Id="rId4" Type="http://schemas.openxmlformats.org/officeDocument/2006/relationships/image" Target="../media/image1572.png"/></Relationships>
</file>

<file path=ppt/slides/_rels/slide59.xml.rels><?xml version="1.0" encoding="UTF-8" standalone="yes"?>
<Relationships xmlns="http://schemas.openxmlformats.org/package/2006/relationships"><Relationship Id="rId8" Type="http://schemas.openxmlformats.org/officeDocument/2006/relationships/image" Target="../media/image168.png"/><Relationship Id="rId3" Type="http://schemas.openxmlformats.org/officeDocument/2006/relationships/image" Target="../media/image1632.png"/><Relationship Id="rId7" Type="http://schemas.openxmlformats.org/officeDocument/2006/relationships/image" Target="../media/image167.png"/><Relationship Id="rId2" Type="http://schemas.openxmlformats.org/officeDocument/2006/relationships/image" Target="../media/image1621.png"/><Relationship Id="rId1" Type="http://schemas.openxmlformats.org/officeDocument/2006/relationships/slideLayout" Target="../slideLayouts/slideLayout2.xml"/><Relationship Id="rId5" Type="http://schemas.openxmlformats.org/officeDocument/2006/relationships/image" Target="../media/image1651.png"/><Relationship Id="rId4" Type="http://schemas.openxmlformats.org/officeDocument/2006/relationships/image" Target="../media/image164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8" Type="http://schemas.openxmlformats.org/officeDocument/2006/relationships/image" Target="../media/image175.png"/><Relationship Id="rId3" Type="http://schemas.openxmlformats.org/officeDocument/2006/relationships/image" Target="../media/image170.png"/><Relationship Id="rId7" Type="http://schemas.openxmlformats.org/officeDocument/2006/relationships/image" Target="../media/image174.png"/><Relationship Id="rId2" Type="http://schemas.openxmlformats.org/officeDocument/2006/relationships/image" Target="../media/image169.png"/><Relationship Id="rId1" Type="http://schemas.openxmlformats.org/officeDocument/2006/relationships/slideLayout" Target="../slideLayouts/slideLayout2.xml"/><Relationship Id="rId5" Type="http://schemas.openxmlformats.org/officeDocument/2006/relationships/image" Target="../media/image172.png"/><Relationship Id="rId4" Type="http://schemas.openxmlformats.org/officeDocument/2006/relationships/image" Target="../media/image171.png"/><Relationship Id="rId9" Type="http://schemas.openxmlformats.org/officeDocument/2006/relationships/image" Target="../media/image165.png"/></Relationships>
</file>

<file path=ppt/slides/_rels/slide61.xml.rels><?xml version="1.0" encoding="UTF-8" standalone="yes"?>
<Relationships xmlns="http://schemas.openxmlformats.org/package/2006/relationships"><Relationship Id="rId8" Type="http://schemas.openxmlformats.org/officeDocument/2006/relationships/image" Target="../media/image182.png"/><Relationship Id="rId3" Type="http://schemas.openxmlformats.org/officeDocument/2006/relationships/image" Target="../media/image177.png"/><Relationship Id="rId7" Type="http://schemas.openxmlformats.org/officeDocument/2006/relationships/image" Target="../media/image181.png"/><Relationship Id="rId2" Type="http://schemas.openxmlformats.org/officeDocument/2006/relationships/image" Target="../media/image176.png"/><Relationship Id="rId1" Type="http://schemas.openxmlformats.org/officeDocument/2006/relationships/slideLayout" Target="../slideLayouts/slideLayout2.xml"/><Relationship Id="rId5" Type="http://schemas.openxmlformats.org/officeDocument/2006/relationships/image" Target="../media/image179.png"/><Relationship Id="rId4" Type="http://schemas.openxmlformats.org/officeDocument/2006/relationships/image" Target="../media/image178.png"/><Relationship Id="rId9" Type="http://schemas.openxmlformats.org/officeDocument/2006/relationships/image" Target="../media/image165.png"/></Relationships>
</file>

<file path=ppt/slides/_rels/slide62.xml.rels><?xml version="1.0" encoding="UTF-8" standalone="yes"?>
<Relationships xmlns="http://schemas.openxmlformats.org/package/2006/relationships"><Relationship Id="rId8" Type="http://schemas.openxmlformats.org/officeDocument/2006/relationships/image" Target="../media/image189.png"/><Relationship Id="rId3" Type="http://schemas.openxmlformats.org/officeDocument/2006/relationships/image" Target="../media/image184.png"/><Relationship Id="rId7" Type="http://schemas.openxmlformats.org/officeDocument/2006/relationships/image" Target="../media/image188.png"/><Relationship Id="rId2" Type="http://schemas.openxmlformats.org/officeDocument/2006/relationships/image" Target="../media/image183.png"/><Relationship Id="rId1" Type="http://schemas.openxmlformats.org/officeDocument/2006/relationships/slideLayout" Target="../slideLayouts/slideLayout2.xml"/><Relationship Id="rId5" Type="http://schemas.openxmlformats.org/officeDocument/2006/relationships/image" Target="../media/image186.png"/><Relationship Id="rId4" Type="http://schemas.openxmlformats.org/officeDocument/2006/relationships/image" Target="../media/image185.png"/><Relationship Id="rId9" Type="http://schemas.openxmlformats.org/officeDocument/2006/relationships/image" Target="../media/image165.png"/></Relationships>
</file>

<file path=ppt/slides/_rels/slide63.xml.rels><?xml version="1.0" encoding="UTF-8" standalone="yes"?>
<Relationships xmlns="http://schemas.openxmlformats.org/package/2006/relationships"><Relationship Id="rId8" Type="http://schemas.openxmlformats.org/officeDocument/2006/relationships/image" Target="../media/image196.png"/><Relationship Id="rId3" Type="http://schemas.openxmlformats.org/officeDocument/2006/relationships/image" Target="../media/image191.png"/><Relationship Id="rId7" Type="http://schemas.openxmlformats.org/officeDocument/2006/relationships/image" Target="../media/image195.png"/><Relationship Id="rId2" Type="http://schemas.openxmlformats.org/officeDocument/2006/relationships/image" Target="../media/image190.png"/><Relationship Id="rId1" Type="http://schemas.openxmlformats.org/officeDocument/2006/relationships/slideLayout" Target="../slideLayouts/slideLayout2.xml"/><Relationship Id="rId5" Type="http://schemas.openxmlformats.org/officeDocument/2006/relationships/image" Target="../media/image193.png"/><Relationship Id="rId4" Type="http://schemas.openxmlformats.org/officeDocument/2006/relationships/image" Target="../media/image192.png"/><Relationship Id="rId9" Type="http://schemas.openxmlformats.org/officeDocument/2006/relationships/image" Target="../media/image165.png"/></Relationships>
</file>

<file path=ppt/slides/_rels/slide64.xml.rels><?xml version="1.0" encoding="UTF-8" standalone="yes"?>
<Relationships xmlns="http://schemas.openxmlformats.org/package/2006/relationships"><Relationship Id="rId8" Type="http://schemas.openxmlformats.org/officeDocument/2006/relationships/image" Target="../media/image203.png"/><Relationship Id="rId3" Type="http://schemas.openxmlformats.org/officeDocument/2006/relationships/image" Target="../media/image198.png"/><Relationship Id="rId7" Type="http://schemas.openxmlformats.org/officeDocument/2006/relationships/image" Target="../media/image202.png"/><Relationship Id="rId2" Type="http://schemas.openxmlformats.org/officeDocument/2006/relationships/image" Target="../media/image197.png"/><Relationship Id="rId1" Type="http://schemas.openxmlformats.org/officeDocument/2006/relationships/slideLayout" Target="../slideLayouts/slideLayout2.xml"/><Relationship Id="rId5" Type="http://schemas.openxmlformats.org/officeDocument/2006/relationships/image" Target="../media/image200.png"/><Relationship Id="rId4" Type="http://schemas.openxmlformats.org/officeDocument/2006/relationships/image" Target="../media/image199.png"/><Relationship Id="rId9" Type="http://schemas.openxmlformats.org/officeDocument/2006/relationships/image" Target="../media/image165.png"/></Relationships>
</file>

<file path=ppt/slides/_rels/slide65.xml.rels><?xml version="1.0" encoding="UTF-8" standalone="yes"?>
<Relationships xmlns="http://schemas.openxmlformats.org/package/2006/relationships"><Relationship Id="rId8" Type="http://schemas.openxmlformats.org/officeDocument/2006/relationships/image" Target="../media/image1540.png"/><Relationship Id="rId3" Type="http://schemas.openxmlformats.org/officeDocument/2006/relationships/image" Target="../media/image1490.png"/><Relationship Id="rId7" Type="http://schemas.openxmlformats.org/officeDocument/2006/relationships/image" Target="../media/image1530.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520.png"/><Relationship Id="rId5" Type="http://schemas.openxmlformats.org/officeDocument/2006/relationships/image" Target="../media/image166.png"/><Relationship Id="rId4" Type="http://schemas.openxmlformats.org/officeDocument/2006/relationships/image" Target="../media/image1500.png"/></Relationships>
</file>

<file path=ppt/slides/_rels/slide66.xml.rels><?xml version="1.0" encoding="UTF-8" standalone="yes"?>
<Relationships xmlns="http://schemas.openxmlformats.org/package/2006/relationships"><Relationship Id="rId8" Type="http://schemas.openxmlformats.org/officeDocument/2006/relationships/image" Target="../media/image1600.png"/><Relationship Id="rId3" Type="http://schemas.openxmlformats.org/officeDocument/2006/relationships/image" Target="../media/image173.png"/><Relationship Id="rId7" Type="http://schemas.openxmlformats.org/officeDocument/2006/relationships/image" Target="../media/image1590.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571.png"/><Relationship Id="rId10" Type="http://schemas.openxmlformats.org/officeDocument/2006/relationships/image" Target="../media/image166.png"/><Relationship Id="rId4" Type="http://schemas.openxmlformats.org/officeDocument/2006/relationships/image" Target="../media/image1560.png"/><Relationship Id="rId9" Type="http://schemas.openxmlformats.org/officeDocument/2006/relationships/image" Target="../media/image1610.png"/></Relationships>
</file>

<file path=ppt/slides/_rels/slide67.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1620.png"/><Relationship Id="rId7" Type="http://schemas.openxmlformats.org/officeDocument/2006/relationships/image" Target="../media/image1610.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660.png"/><Relationship Id="rId5" Type="http://schemas.openxmlformats.org/officeDocument/2006/relationships/image" Target="../media/image1650.png"/><Relationship Id="rId4" Type="http://schemas.openxmlformats.org/officeDocument/2006/relationships/image" Target="../media/image1631.png"/></Relationships>
</file>

<file path=ppt/slides/_rels/slide68.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1691.png"/><Relationship Id="rId7" Type="http://schemas.openxmlformats.org/officeDocument/2006/relationships/image" Target="../media/image1610.png"/><Relationship Id="rId2" Type="http://schemas.openxmlformats.org/officeDocument/2006/relationships/image" Target="../media/image1681.png"/><Relationship Id="rId1" Type="http://schemas.openxmlformats.org/officeDocument/2006/relationships/slideLayout" Target="../slideLayouts/slideLayout2.xml"/><Relationship Id="rId6" Type="http://schemas.openxmlformats.org/officeDocument/2006/relationships/image" Target="../media/image1720.png"/><Relationship Id="rId5" Type="http://schemas.openxmlformats.org/officeDocument/2006/relationships/image" Target="../media/image1710.png"/></Relationships>
</file>

<file path=ppt/slides/_rels/slide69.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1750.png"/><Relationship Id="rId7" Type="http://schemas.openxmlformats.org/officeDocument/2006/relationships/image" Target="../media/image1670.png"/><Relationship Id="rId2" Type="http://schemas.openxmlformats.org/officeDocument/2006/relationships/image" Target="../media/image1740.png"/><Relationship Id="rId1" Type="http://schemas.openxmlformats.org/officeDocument/2006/relationships/slideLayout" Target="../slideLayouts/slideLayout2.xml"/><Relationship Id="rId6" Type="http://schemas.openxmlformats.org/officeDocument/2006/relationships/image" Target="../media/image1780.png"/><Relationship Id="rId5" Type="http://schemas.openxmlformats.org/officeDocument/2006/relationships/image" Target="../media/image1770.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2.png"/><Relationship Id="rId12"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7.png"/><Relationship Id="rId5" Type="http://schemas.openxmlformats.org/officeDocument/2006/relationships/image" Target="../media/image6.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14" Type="http://schemas.openxmlformats.org/officeDocument/2006/relationships/image" Target="../media/image8.png"/></Relationships>
</file>

<file path=ppt/slides/_rels/slide70.xml.rels><?xml version="1.0" encoding="UTF-8" standalone="yes"?>
<Relationships xmlns="http://schemas.openxmlformats.org/package/2006/relationships"><Relationship Id="rId8" Type="http://schemas.openxmlformats.org/officeDocument/2006/relationships/image" Target="../media/image1670.png"/><Relationship Id="rId3" Type="http://schemas.openxmlformats.org/officeDocument/2006/relationships/image" Target="../media/image1800.png"/><Relationship Id="rId7" Type="http://schemas.openxmlformats.org/officeDocument/2006/relationships/image" Target="../media/image1840.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830.png"/><Relationship Id="rId4" Type="http://schemas.openxmlformats.org/officeDocument/2006/relationships/image" Target="../media/image1810.png"/><Relationship Id="rId9" Type="http://schemas.openxmlformats.org/officeDocument/2006/relationships/image" Target="../media/image166.png"/></Relationships>
</file>

<file path=ppt/slides/_rels/slide71.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1870.png"/><Relationship Id="rId7" Type="http://schemas.openxmlformats.org/officeDocument/2006/relationships/image" Target="../media/image1730.png"/><Relationship Id="rId2" Type="http://schemas.openxmlformats.org/officeDocument/2006/relationships/image" Target="../media/image1860.png"/><Relationship Id="rId1" Type="http://schemas.openxmlformats.org/officeDocument/2006/relationships/slideLayout" Target="../slideLayouts/slideLayout2.xml"/><Relationship Id="rId6" Type="http://schemas.openxmlformats.org/officeDocument/2006/relationships/image" Target="../media/image1900.png"/><Relationship Id="rId5" Type="http://schemas.openxmlformats.org/officeDocument/2006/relationships/image" Target="../media/image1890.png"/></Relationships>
</file>

<file path=ppt/slides/_rels/slide72.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1930.png"/><Relationship Id="rId7" Type="http://schemas.openxmlformats.org/officeDocument/2006/relationships/image" Target="../media/image1730.png"/><Relationship Id="rId2" Type="http://schemas.openxmlformats.org/officeDocument/2006/relationships/image" Target="../media/image1920.png"/><Relationship Id="rId1" Type="http://schemas.openxmlformats.org/officeDocument/2006/relationships/slideLayout" Target="../slideLayouts/slideLayout2.xml"/><Relationship Id="rId6" Type="http://schemas.openxmlformats.org/officeDocument/2006/relationships/image" Target="../media/image1960.png"/><Relationship Id="rId5" Type="http://schemas.openxmlformats.org/officeDocument/2006/relationships/image" Target="../media/image1950.png"/></Relationships>
</file>

<file path=ppt/slides/_rels/slide73.xml.rels><?xml version="1.0" encoding="UTF-8" standalone="yes"?>
<Relationships xmlns="http://schemas.openxmlformats.org/package/2006/relationships"><Relationship Id="rId8" Type="http://schemas.openxmlformats.org/officeDocument/2006/relationships/image" Target="../media/image1730.png"/><Relationship Id="rId7" Type="http://schemas.openxmlformats.org/officeDocument/2006/relationships/image" Target="../media/image2030.png"/><Relationship Id="rId2" Type="http://schemas.openxmlformats.org/officeDocument/2006/relationships/image" Target="../media/image1980.png"/><Relationship Id="rId1" Type="http://schemas.openxmlformats.org/officeDocument/2006/relationships/slideLayout" Target="../slideLayouts/slideLayout2.xml"/><Relationship Id="rId6" Type="http://schemas.openxmlformats.org/officeDocument/2006/relationships/image" Target="../media/image2020.png"/><Relationship Id="rId4" Type="http://schemas.openxmlformats.org/officeDocument/2006/relationships/image" Target="../media/image2000.png"/><Relationship Id="rId9" Type="http://schemas.openxmlformats.org/officeDocument/2006/relationships/image" Target="../media/image166.png"/></Relationships>
</file>

<file path=ppt/slides/_rels/slide74.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205.png"/><Relationship Id="rId7" Type="http://schemas.openxmlformats.org/officeDocument/2006/relationships/image" Target="../media/image209.png"/><Relationship Id="rId2" Type="http://schemas.openxmlformats.org/officeDocument/2006/relationships/image" Target="../media/image180.png"/><Relationship Id="rId1" Type="http://schemas.openxmlformats.org/officeDocument/2006/relationships/slideLayout" Target="../slideLayouts/slideLayout2.xml"/><Relationship Id="rId5" Type="http://schemas.openxmlformats.org/officeDocument/2006/relationships/image" Target="../media/image207.png"/><Relationship Id="rId10" Type="http://schemas.openxmlformats.org/officeDocument/2006/relationships/image" Target="../media/image166.png"/><Relationship Id="rId9" Type="http://schemas.openxmlformats.org/officeDocument/2006/relationships/image" Target="../media/image1790.png"/></Relationships>
</file>

<file path=ppt/slides/_rels/slide75.xml.rels><?xml version="1.0" encoding="UTF-8" standalone="yes"?>
<Relationships xmlns="http://schemas.openxmlformats.org/package/2006/relationships"><Relationship Id="rId7" Type="http://schemas.openxmlformats.org/officeDocument/2006/relationships/image" Target="../media/image216.png"/><Relationship Id="rId2" Type="http://schemas.openxmlformats.org/officeDocument/2006/relationships/image" Target="../media/image211.png"/><Relationship Id="rId1" Type="http://schemas.openxmlformats.org/officeDocument/2006/relationships/slideLayout" Target="../slideLayouts/slideLayout2.xml"/><Relationship Id="rId6" Type="http://schemas.openxmlformats.org/officeDocument/2006/relationships/image" Target="../media/image215.png"/><Relationship Id="rId10" Type="http://schemas.openxmlformats.org/officeDocument/2006/relationships/image" Target="../media/image166.png"/><Relationship Id="rId4" Type="http://schemas.openxmlformats.org/officeDocument/2006/relationships/image" Target="../media/image213.png"/><Relationship Id="rId9" Type="http://schemas.openxmlformats.org/officeDocument/2006/relationships/image" Target="../media/image1790.png"/></Relationships>
</file>

<file path=ppt/slides/_rels/slide76.xml.rels><?xml version="1.0" encoding="UTF-8" standalone="yes"?>
<Relationships xmlns="http://schemas.openxmlformats.org/package/2006/relationships"><Relationship Id="rId8" Type="http://schemas.openxmlformats.org/officeDocument/2006/relationships/image" Target="../media/image187.png"/><Relationship Id="rId7" Type="http://schemas.openxmlformats.org/officeDocument/2006/relationships/image" Target="../media/image2160.png"/><Relationship Id="rId2" Type="http://schemas.openxmlformats.org/officeDocument/2006/relationships/image" Target="../media/image2110.png"/><Relationship Id="rId1" Type="http://schemas.openxmlformats.org/officeDocument/2006/relationships/slideLayout" Target="../slideLayouts/slideLayout2.xml"/><Relationship Id="rId6" Type="http://schemas.openxmlformats.org/officeDocument/2006/relationships/image" Target="../media/image2150.png"/><Relationship Id="rId10" Type="http://schemas.openxmlformats.org/officeDocument/2006/relationships/image" Target="../media/image166.png"/><Relationship Id="rId4" Type="http://schemas.openxmlformats.org/officeDocument/2006/relationships/image" Target="../media/image2130.png"/><Relationship Id="rId9" Type="http://schemas.openxmlformats.org/officeDocument/2006/relationships/image" Target="../media/image17900.png"/></Relationships>
</file>

<file path=ppt/slides/_rels/slide77.xml.rels><?xml version="1.0" encoding="UTF-8" standalone="yes"?>
<Relationships xmlns="http://schemas.openxmlformats.org/package/2006/relationships"><Relationship Id="rId3" Type="http://schemas.openxmlformats.org/officeDocument/2006/relationships/image" Target="../media/image219.png"/><Relationship Id="rId2" Type="http://schemas.openxmlformats.org/officeDocument/2006/relationships/image" Target="../media/image218.png"/><Relationship Id="rId1" Type="http://schemas.openxmlformats.org/officeDocument/2006/relationships/slideLayout" Target="../slideLayouts/slideLayout2.xml"/><Relationship Id="rId5" Type="http://schemas.openxmlformats.org/officeDocument/2006/relationships/image" Target="../media/image221.png"/><Relationship Id="rId4" Type="http://schemas.openxmlformats.org/officeDocument/2006/relationships/image" Target="../media/image220.png"/></Relationships>
</file>

<file path=ppt/slides/_rels/slide78.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image" Target="../media/image222.png"/><Relationship Id="rId1" Type="http://schemas.openxmlformats.org/officeDocument/2006/relationships/slideLayout" Target="../slideLayouts/slideLayout2.xml"/><Relationship Id="rId6" Type="http://schemas.openxmlformats.org/officeDocument/2006/relationships/image" Target="../media/image226.png"/><Relationship Id="rId5" Type="http://schemas.openxmlformats.org/officeDocument/2006/relationships/image" Target="../media/image225.png"/><Relationship Id="rId4" Type="http://schemas.openxmlformats.org/officeDocument/2006/relationships/image" Target="../media/image224.png"/></Relationships>
</file>

<file path=ppt/slides/_rels/slide79.xml.rels><?xml version="1.0" encoding="UTF-8" standalone="yes"?>
<Relationships xmlns="http://schemas.openxmlformats.org/package/2006/relationships"><Relationship Id="rId3" Type="http://schemas.openxmlformats.org/officeDocument/2006/relationships/image" Target="../media/image228.png"/><Relationship Id="rId2" Type="http://schemas.openxmlformats.org/officeDocument/2006/relationships/image" Target="../media/image227.png"/><Relationship Id="rId1" Type="http://schemas.openxmlformats.org/officeDocument/2006/relationships/slideLayout" Target="../slideLayouts/slideLayout2.xml"/><Relationship Id="rId6" Type="http://schemas.openxmlformats.org/officeDocument/2006/relationships/image" Target="../media/image231.png"/><Relationship Id="rId5" Type="http://schemas.openxmlformats.org/officeDocument/2006/relationships/image" Target="../media/image230.png"/><Relationship Id="rId4" Type="http://schemas.openxmlformats.org/officeDocument/2006/relationships/image" Target="../media/image229.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9.png"/><Relationship Id="rId7" Type="http://schemas.openxmlformats.org/officeDocument/2006/relationships/image" Target="../media/image12.png"/><Relationship Id="rId12" Type="http://schemas.openxmlformats.org/officeDocument/2006/relationships/image" Target="../media/image18.png"/><Relationship Id="rId17" Type="http://schemas.openxmlformats.org/officeDocument/2006/relationships/image" Target="../media/image7.png"/><Relationship Id="rId2" Type="http://schemas.openxmlformats.org/officeDocument/2006/relationships/notesSlide" Target="../notesSlides/notesSlide4.xml"/><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7.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14" Type="http://schemas.openxmlformats.org/officeDocument/2006/relationships/image" Target="../media/image8.png"/></Relationships>
</file>

<file path=ppt/slides/_rels/slide80.xml.rels><?xml version="1.0" encoding="UTF-8" standalone="yes"?>
<Relationships xmlns="http://schemas.openxmlformats.org/package/2006/relationships"><Relationship Id="rId8" Type="http://schemas.openxmlformats.org/officeDocument/2006/relationships/image" Target="../media/image238.png"/><Relationship Id="rId3" Type="http://schemas.openxmlformats.org/officeDocument/2006/relationships/image" Target="../media/image233.png"/><Relationship Id="rId7" Type="http://schemas.openxmlformats.org/officeDocument/2006/relationships/image" Target="../media/image237.png"/><Relationship Id="rId2" Type="http://schemas.openxmlformats.org/officeDocument/2006/relationships/image" Target="../media/image232.png"/><Relationship Id="rId1" Type="http://schemas.openxmlformats.org/officeDocument/2006/relationships/slideLayout" Target="../slideLayouts/slideLayout2.xml"/><Relationship Id="rId6" Type="http://schemas.openxmlformats.org/officeDocument/2006/relationships/image" Target="../media/image236.png"/><Relationship Id="rId5" Type="http://schemas.openxmlformats.org/officeDocument/2006/relationships/image" Target="../media/image235.png"/><Relationship Id="rId10" Type="http://schemas.openxmlformats.org/officeDocument/2006/relationships/image" Target="../media/image240.png"/><Relationship Id="rId4" Type="http://schemas.openxmlformats.org/officeDocument/2006/relationships/image" Target="../media/image234.png"/><Relationship Id="rId9" Type="http://schemas.openxmlformats.org/officeDocument/2006/relationships/image" Target="../media/image239.png"/></Relationships>
</file>

<file path=ppt/slides/_rels/slide81.xml.rels><?xml version="1.0" encoding="UTF-8" standalone="yes"?>
<Relationships xmlns="http://schemas.openxmlformats.org/package/2006/relationships"><Relationship Id="rId8" Type="http://schemas.openxmlformats.org/officeDocument/2006/relationships/image" Target="../media/image243.png"/><Relationship Id="rId3" Type="http://schemas.openxmlformats.org/officeDocument/2006/relationships/image" Target="../media/image233.png"/><Relationship Id="rId7" Type="http://schemas.openxmlformats.org/officeDocument/2006/relationships/image" Target="../media/image240.png"/><Relationship Id="rId2" Type="http://schemas.openxmlformats.org/officeDocument/2006/relationships/image" Target="../media/image241.png"/><Relationship Id="rId1" Type="http://schemas.openxmlformats.org/officeDocument/2006/relationships/slideLayout" Target="../slideLayouts/slideLayout2.xml"/><Relationship Id="rId6" Type="http://schemas.openxmlformats.org/officeDocument/2006/relationships/image" Target="../media/image242.png"/><Relationship Id="rId5" Type="http://schemas.openxmlformats.org/officeDocument/2006/relationships/image" Target="../media/image235.png"/><Relationship Id="rId4" Type="http://schemas.openxmlformats.org/officeDocument/2006/relationships/image" Target="../media/image234.png"/></Relationships>
</file>

<file path=ppt/slides/_rels/slide82.xml.rels><?xml version="1.0" encoding="UTF-8" standalone="yes"?>
<Relationships xmlns="http://schemas.openxmlformats.org/package/2006/relationships"><Relationship Id="rId3" Type="http://schemas.openxmlformats.org/officeDocument/2006/relationships/image" Target="../media/image245.png"/><Relationship Id="rId2" Type="http://schemas.openxmlformats.org/officeDocument/2006/relationships/image" Target="../media/image244.png"/><Relationship Id="rId1" Type="http://schemas.openxmlformats.org/officeDocument/2006/relationships/slideLayout" Target="../slideLayouts/slideLayout2.xml"/><Relationship Id="rId6" Type="http://schemas.openxmlformats.org/officeDocument/2006/relationships/image" Target="../media/image248.png"/><Relationship Id="rId5" Type="http://schemas.openxmlformats.org/officeDocument/2006/relationships/image" Target="../media/image247.png"/><Relationship Id="rId4" Type="http://schemas.openxmlformats.org/officeDocument/2006/relationships/image" Target="../media/image246.png"/></Relationships>
</file>

<file path=ppt/slides/_rels/slide83.xml.rels><?xml version="1.0" encoding="UTF-8" standalone="yes"?>
<Relationships xmlns="http://schemas.openxmlformats.org/package/2006/relationships"><Relationship Id="rId8" Type="http://schemas.openxmlformats.org/officeDocument/2006/relationships/image" Target="../media/image206.png"/><Relationship Id="rId3" Type="http://schemas.openxmlformats.org/officeDocument/2006/relationships/image" Target="../media/image362.png"/><Relationship Id="rId7" Type="http://schemas.openxmlformats.org/officeDocument/2006/relationships/image" Target="../media/image204.png"/><Relationship Id="rId2" Type="http://schemas.openxmlformats.org/officeDocument/2006/relationships/image" Target="../media/image194.png"/><Relationship Id="rId1" Type="http://schemas.openxmlformats.org/officeDocument/2006/relationships/slideLayout" Target="../slideLayouts/slideLayout2.xml"/><Relationship Id="rId6" Type="http://schemas.openxmlformats.org/officeDocument/2006/relationships/image" Target="../media/image201.png"/><Relationship Id="rId5" Type="http://schemas.openxmlformats.org/officeDocument/2006/relationships/image" Target="../media/image1350.png"/><Relationship Id="rId4" Type="http://schemas.openxmlformats.org/officeDocument/2006/relationships/image" Target="../media/image1311.png"/><Relationship Id="rId9" Type="http://schemas.openxmlformats.org/officeDocument/2006/relationships/image" Target="../media/image208.png"/></Relationships>
</file>

<file path=ppt/slides/_rels/slide84.xml.rels><?xml version="1.0" encoding="UTF-8" standalone="yes"?>
<Relationships xmlns="http://schemas.openxmlformats.org/package/2006/relationships"><Relationship Id="rId8" Type="http://schemas.openxmlformats.org/officeDocument/2006/relationships/image" Target="../media/image263.png"/><Relationship Id="rId13" Type="http://schemas.openxmlformats.org/officeDocument/2006/relationships/image" Target="../media/image268.png"/><Relationship Id="rId18" Type="http://schemas.openxmlformats.org/officeDocument/2006/relationships/image" Target="../media/image273.png"/><Relationship Id="rId26" Type="http://schemas.openxmlformats.org/officeDocument/2006/relationships/image" Target="../media/image281.png"/><Relationship Id="rId3" Type="http://schemas.openxmlformats.org/officeDocument/2006/relationships/image" Target="../media/image258.png"/><Relationship Id="rId21" Type="http://schemas.openxmlformats.org/officeDocument/2006/relationships/image" Target="../media/image276.png"/><Relationship Id="rId7" Type="http://schemas.openxmlformats.org/officeDocument/2006/relationships/image" Target="../media/image262.png"/><Relationship Id="rId12" Type="http://schemas.openxmlformats.org/officeDocument/2006/relationships/image" Target="../media/image267.png"/><Relationship Id="rId17" Type="http://schemas.openxmlformats.org/officeDocument/2006/relationships/image" Target="../media/image272.png"/><Relationship Id="rId25" Type="http://schemas.openxmlformats.org/officeDocument/2006/relationships/image" Target="../media/image280.png"/><Relationship Id="rId2" Type="http://schemas.openxmlformats.org/officeDocument/2006/relationships/image" Target="../media/image212.png"/><Relationship Id="rId16" Type="http://schemas.openxmlformats.org/officeDocument/2006/relationships/image" Target="../media/image271.png"/><Relationship Id="rId20" Type="http://schemas.openxmlformats.org/officeDocument/2006/relationships/image" Target="../media/image275.png"/><Relationship Id="rId29" Type="http://schemas.openxmlformats.org/officeDocument/2006/relationships/image" Target="../media/image284.png"/><Relationship Id="rId1" Type="http://schemas.openxmlformats.org/officeDocument/2006/relationships/slideLayout" Target="../slideLayouts/slideLayout2.xml"/><Relationship Id="rId6" Type="http://schemas.openxmlformats.org/officeDocument/2006/relationships/image" Target="../media/image261.png"/><Relationship Id="rId11" Type="http://schemas.openxmlformats.org/officeDocument/2006/relationships/image" Target="../media/image266.png"/><Relationship Id="rId24" Type="http://schemas.openxmlformats.org/officeDocument/2006/relationships/image" Target="../media/image279.png"/><Relationship Id="rId5" Type="http://schemas.openxmlformats.org/officeDocument/2006/relationships/image" Target="../media/image260.png"/><Relationship Id="rId15" Type="http://schemas.openxmlformats.org/officeDocument/2006/relationships/image" Target="../media/image270.png"/><Relationship Id="rId23" Type="http://schemas.openxmlformats.org/officeDocument/2006/relationships/image" Target="../media/image278.png"/><Relationship Id="rId28" Type="http://schemas.openxmlformats.org/officeDocument/2006/relationships/image" Target="../media/image283.png"/><Relationship Id="rId10" Type="http://schemas.openxmlformats.org/officeDocument/2006/relationships/image" Target="../media/image265.png"/><Relationship Id="rId19" Type="http://schemas.openxmlformats.org/officeDocument/2006/relationships/image" Target="../media/image274.png"/><Relationship Id="rId4" Type="http://schemas.openxmlformats.org/officeDocument/2006/relationships/image" Target="../media/image259.png"/><Relationship Id="rId9" Type="http://schemas.openxmlformats.org/officeDocument/2006/relationships/image" Target="../media/image264.png"/><Relationship Id="rId14" Type="http://schemas.openxmlformats.org/officeDocument/2006/relationships/image" Target="../media/image269.png"/><Relationship Id="rId22" Type="http://schemas.openxmlformats.org/officeDocument/2006/relationships/image" Target="../media/image277.png"/><Relationship Id="rId27" Type="http://schemas.openxmlformats.org/officeDocument/2006/relationships/image" Target="../media/image282.png"/><Relationship Id="rId30" Type="http://schemas.openxmlformats.org/officeDocument/2006/relationships/image" Target="../media/image2120.png"/></Relationships>
</file>

<file path=ppt/slides/_rels/slide85.xml.rels><?xml version="1.0" encoding="UTF-8" standalone="yes"?>
<Relationships xmlns="http://schemas.openxmlformats.org/package/2006/relationships"><Relationship Id="rId3" Type="http://schemas.openxmlformats.org/officeDocument/2006/relationships/image" Target="../media/image217.png"/><Relationship Id="rId2" Type="http://schemas.openxmlformats.org/officeDocument/2006/relationships/image" Target="../media/image214.png"/><Relationship Id="rId1" Type="http://schemas.openxmlformats.org/officeDocument/2006/relationships/slideLayout" Target="../slideLayouts/slideLayout2.xml"/><Relationship Id="rId5" Type="http://schemas.openxmlformats.org/officeDocument/2006/relationships/image" Target="../media/image251.png"/><Relationship Id="rId4" Type="http://schemas.openxmlformats.org/officeDocument/2006/relationships/image" Target="../media/image250.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080.png"/><Relationship Id="rId7" Type="http://schemas.openxmlformats.org/officeDocument/2006/relationships/image" Target="../media/image253.wmf"/><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oleObject" Target="../embeddings/oleObject2.bin"/><Relationship Id="rId11" Type="http://schemas.openxmlformats.org/officeDocument/2006/relationships/image" Target="../media/image255.wmf"/><Relationship Id="rId5" Type="http://schemas.openxmlformats.org/officeDocument/2006/relationships/image" Target="../media/image252.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54.wmf"/></Relationships>
</file>

<file path=ppt/slides/_rels/slide88.xml.rels><?xml version="1.0" encoding="UTF-8" standalone="yes"?>
<Relationships xmlns="http://schemas.openxmlformats.org/package/2006/relationships"><Relationship Id="rId8" Type="http://schemas.openxmlformats.org/officeDocument/2006/relationships/image" Target="../media/image1570.png"/><Relationship Id="rId3" Type="http://schemas.openxmlformats.org/officeDocument/2006/relationships/image" Target="../media/image1130.png"/><Relationship Id="rId7" Type="http://schemas.openxmlformats.org/officeDocument/2006/relationships/image" Target="../media/image286.svg"/><Relationship Id="rId2" Type="http://schemas.openxmlformats.org/officeDocument/2006/relationships/notesSlide" Target="../notesSlides/notesSlide52.xml"/><Relationship Id="rId1" Type="http://schemas.openxmlformats.org/officeDocument/2006/relationships/slideLayout" Target="../slideLayouts/slideLayout9.xml"/><Relationship Id="rId6" Type="http://schemas.openxmlformats.org/officeDocument/2006/relationships/image" Target="../media/image285.png"/><Relationship Id="rId5" Type="http://schemas.openxmlformats.org/officeDocument/2006/relationships/image" Target="../media/image257.svg"/><Relationship Id="rId4" Type="http://schemas.openxmlformats.org/officeDocument/2006/relationships/image" Target="../media/image256.png"/><Relationship Id="rId9" Type="http://schemas.openxmlformats.org/officeDocument/2006/relationships/image" Target="../media/image1580.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9.png"/><Relationship Id="rId7" Type="http://schemas.openxmlformats.org/officeDocument/2006/relationships/image" Target="../media/image12.png"/><Relationship Id="rId12" Type="http://schemas.openxmlformats.org/officeDocument/2006/relationships/image" Target="../media/image18.png"/><Relationship Id="rId17" Type="http://schemas.openxmlformats.org/officeDocument/2006/relationships/image" Target="../media/image7.png"/><Relationship Id="rId2" Type="http://schemas.openxmlformats.org/officeDocument/2006/relationships/notesSlide" Target="../notesSlides/notesSlide5.xml"/><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7.png"/><Relationship Id="rId5" Type="http://schemas.openxmlformats.org/officeDocument/2006/relationships/image" Target="../media/image6.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14" Type="http://schemas.openxmlformats.org/officeDocument/2006/relationships/image" Target="../media/image8.png"/></Relationships>
</file>

<file path=ppt/slides/_rels/slide90.xml.rels><?xml version="1.0" encoding="UTF-8" standalone="yes"?>
<Relationships xmlns="http://schemas.openxmlformats.org/package/2006/relationships"><Relationship Id="rId8" Type="http://schemas.openxmlformats.org/officeDocument/2006/relationships/image" Target="../media/image287.png"/><Relationship Id="rId3" Type="http://schemas.openxmlformats.org/officeDocument/2006/relationships/image" Target="../media/image1400.png"/><Relationship Id="rId7" Type="http://schemas.openxmlformats.org/officeDocument/2006/relationships/image" Target="../media/image1440.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430.png"/><Relationship Id="rId5" Type="http://schemas.openxmlformats.org/officeDocument/2006/relationships/image" Target="../media/image1420.png"/><Relationship Id="rId4" Type="http://schemas.openxmlformats.org/officeDocument/2006/relationships/image" Target="../media/image1411.png"/><Relationship Id="rId9" Type="http://schemas.openxmlformats.org/officeDocument/2006/relationships/image" Target="../media/image288.png"/></Relationships>
</file>

<file path=ppt/slides/_rels/slide91.xml.rels><?xml version="1.0" encoding="UTF-8" standalone="yes"?>
<Relationships xmlns="http://schemas.openxmlformats.org/package/2006/relationships"><Relationship Id="rId3" Type="http://schemas.openxmlformats.org/officeDocument/2006/relationships/image" Target="../media/image1180.png"/><Relationship Id="rId7" Type="http://schemas.openxmlformats.org/officeDocument/2006/relationships/image" Target="../media/image1630.png"/><Relationship Id="rId2" Type="http://schemas.openxmlformats.org/officeDocument/2006/relationships/notesSlide" Target="../notesSlides/notesSlide54.xml"/><Relationship Id="rId1" Type="http://schemas.openxmlformats.org/officeDocument/2006/relationships/slideLayout" Target="../slideLayouts/slideLayout9.xml"/><Relationship Id="rId6" Type="http://schemas.openxmlformats.org/officeDocument/2006/relationships/image" Target="../media/image292.png"/><Relationship Id="rId5" Type="http://schemas.openxmlformats.org/officeDocument/2006/relationships/image" Target="../media/image290.png"/><Relationship Id="rId4" Type="http://schemas.openxmlformats.org/officeDocument/2006/relationships/image" Target="../media/image289.png"/></Relationships>
</file>

<file path=ppt/slides/_rels/slide92.xml.rels><?xml version="1.0" encoding="UTF-8" standalone="yes"?>
<Relationships xmlns="http://schemas.openxmlformats.org/package/2006/relationships"><Relationship Id="rId3" Type="http://schemas.openxmlformats.org/officeDocument/2006/relationships/image" Target="../media/image293.emf"/><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3" Type="http://schemas.openxmlformats.org/officeDocument/2006/relationships/image" Target="../media/image293.emf"/><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3" Type="http://schemas.openxmlformats.org/officeDocument/2006/relationships/image" Target="../media/image256.png"/><Relationship Id="rId2" Type="http://schemas.openxmlformats.org/officeDocument/2006/relationships/image" Target="../media/image294.png"/><Relationship Id="rId1" Type="http://schemas.openxmlformats.org/officeDocument/2006/relationships/slideLayout" Target="../slideLayouts/slideLayout9.xml"/><Relationship Id="rId6" Type="http://schemas.openxmlformats.org/officeDocument/2006/relationships/image" Target="../media/image296.svg"/><Relationship Id="rId5" Type="http://schemas.openxmlformats.org/officeDocument/2006/relationships/image" Target="../media/image285.png"/><Relationship Id="rId4" Type="http://schemas.openxmlformats.org/officeDocument/2006/relationships/image" Target="../media/image295.svg"/></Relationships>
</file>

<file path=ppt/slides/_rels/slide95.xml.rels><?xml version="1.0" encoding="UTF-8" standalone="yes"?>
<Relationships xmlns="http://schemas.openxmlformats.org/package/2006/relationships"><Relationship Id="rId3" Type="http://schemas.openxmlformats.org/officeDocument/2006/relationships/image" Target="../media/image297.png"/><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3" Type="http://schemas.openxmlformats.org/officeDocument/2006/relationships/image" Target="../media/image297.png"/><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3" Type="http://schemas.openxmlformats.org/officeDocument/2006/relationships/image" Target="../media/image297.png"/><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3" Type="http://schemas.openxmlformats.org/officeDocument/2006/relationships/image" Target="../media/image298.png"/><Relationship Id="rId2" Type="http://schemas.openxmlformats.org/officeDocument/2006/relationships/notesSlide" Target="../notesSlides/notesSlide60.xml"/><Relationship Id="rId1" Type="http://schemas.openxmlformats.org/officeDocument/2006/relationships/slideLayout" Target="../slideLayouts/slideLayout9.xml"/><Relationship Id="rId5" Type="http://schemas.openxmlformats.org/officeDocument/2006/relationships/image" Target="../media/image1690.png"/><Relationship Id="rId4" Type="http://schemas.openxmlformats.org/officeDocument/2006/relationships/image" Target="../media/image1680.png"/></Relationships>
</file>

<file path=ppt/slides/_rels/slide99.xml.rels><?xml version="1.0" encoding="UTF-8" standalone="yes"?>
<Relationships xmlns="http://schemas.openxmlformats.org/package/2006/relationships"><Relationship Id="rId3" Type="http://schemas.openxmlformats.org/officeDocument/2006/relationships/image" Target="../media/image1711.png"/><Relationship Id="rId2" Type="http://schemas.openxmlformats.org/officeDocument/2006/relationships/image" Target="../media/image170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3" descr="ppt_header2.jpg">
            <a:extLst>
              <a:ext uri="{FF2B5EF4-FFF2-40B4-BE49-F238E27FC236}">
                <a16:creationId xmlns:a16="http://schemas.microsoft.com/office/drawing/2014/main" id="{E5C77243-5926-E84F-897F-543467E83C1A}"/>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1843806"/>
            <a:ext cx="13368808" cy="2016125"/>
          </a:xfrm>
          <a:prstGeom prst="rect">
            <a:avLst/>
          </a:prstGeom>
          <a:noFill/>
          <a:ln w="9525">
            <a:noFill/>
            <a:miter lim="800000"/>
            <a:headEnd/>
            <a:tailEnd/>
          </a:ln>
        </p:spPr>
      </p:pic>
      <p:sp>
        <p:nvSpPr>
          <p:cNvPr id="12" name="标题 1">
            <a:extLst>
              <a:ext uri="{FF2B5EF4-FFF2-40B4-BE49-F238E27FC236}">
                <a16:creationId xmlns:a16="http://schemas.microsoft.com/office/drawing/2014/main" id="{7ABDECD3-43FF-014D-93C9-3C727D9CE401}"/>
              </a:ext>
            </a:extLst>
          </p:cNvPr>
          <p:cNvSpPr txBox="1">
            <a:spLocks noChangeArrowheads="1"/>
          </p:cNvSpPr>
          <p:nvPr/>
        </p:nvSpPr>
        <p:spPr bwMode="auto">
          <a:xfrm>
            <a:off x="1537871" y="1982433"/>
            <a:ext cx="91440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mj-lt"/>
                <a:ea typeface="黑体" pitchFamily="2" charset="-122"/>
                <a:cs typeface="+mj-cs"/>
              </a:defRPr>
            </a:lvl1pPr>
            <a:lvl2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2pPr>
            <a:lvl3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3pPr>
            <a:lvl4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4pPr>
            <a:lvl5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5pPr>
            <a:lvl6pPr marL="457200" algn="l" rtl="0" fontAlgn="base">
              <a:spcBef>
                <a:spcPct val="0"/>
              </a:spcBef>
              <a:spcAft>
                <a:spcPct val="0"/>
              </a:spcAft>
              <a:defRPr sz="4400">
                <a:solidFill>
                  <a:schemeClr val="tx1"/>
                </a:solidFill>
                <a:latin typeface="Arial" charset="0"/>
                <a:ea typeface="宋体" pitchFamily="2" charset="-122"/>
              </a:defRPr>
            </a:lvl6pPr>
            <a:lvl7pPr marL="914400" algn="l" rtl="0" fontAlgn="base">
              <a:spcBef>
                <a:spcPct val="0"/>
              </a:spcBef>
              <a:spcAft>
                <a:spcPct val="0"/>
              </a:spcAft>
              <a:defRPr sz="4400">
                <a:solidFill>
                  <a:schemeClr val="tx1"/>
                </a:solidFill>
                <a:latin typeface="Arial" charset="0"/>
                <a:ea typeface="宋体" pitchFamily="2" charset="-122"/>
              </a:defRPr>
            </a:lvl7pPr>
            <a:lvl8pPr marL="1371600" algn="l" rtl="0" fontAlgn="base">
              <a:spcBef>
                <a:spcPct val="0"/>
              </a:spcBef>
              <a:spcAft>
                <a:spcPct val="0"/>
              </a:spcAft>
              <a:defRPr sz="4400">
                <a:solidFill>
                  <a:schemeClr val="tx1"/>
                </a:solidFill>
                <a:latin typeface="Arial" charset="0"/>
                <a:ea typeface="宋体" pitchFamily="2" charset="-122"/>
              </a:defRPr>
            </a:lvl8pPr>
            <a:lvl9pPr marL="1828800" algn="l" rtl="0" fontAlgn="base">
              <a:spcBef>
                <a:spcPct val="0"/>
              </a:spcBef>
              <a:spcAft>
                <a:spcPct val="0"/>
              </a:spcAft>
              <a:defRPr sz="4400">
                <a:solidFill>
                  <a:schemeClr val="tx1"/>
                </a:solidFill>
                <a:latin typeface="Arial" charset="0"/>
                <a:ea typeface="宋体" pitchFamily="2" charset="-122"/>
              </a:defRPr>
            </a:lvl9pPr>
          </a:lstStyle>
          <a:p>
            <a:pPr algn="ctr" eaLnBrk="1" hangingPunct="1"/>
            <a:r>
              <a:rPr lang="zh-CN" altLang="en-US" sz="4800" kern="0" dirty="0">
                <a:solidFill>
                  <a:schemeClr val="bg1"/>
                </a:solidFill>
                <a:effectLst/>
                <a:latin typeface="SimHei" panose="02010609060101010101" pitchFamily="49" charset="-122"/>
                <a:ea typeface="SimHei" panose="02010609060101010101" pitchFamily="49" charset="-122"/>
              </a:rPr>
              <a:t>矩阵略图与流数据机器学习</a:t>
            </a:r>
          </a:p>
        </p:txBody>
      </p:sp>
      <p:sp>
        <p:nvSpPr>
          <p:cNvPr id="13" name="副标题 2">
            <a:extLst>
              <a:ext uri="{FF2B5EF4-FFF2-40B4-BE49-F238E27FC236}">
                <a16:creationId xmlns:a16="http://schemas.microsoft.com/office/drawing/2014/main" id="{6F1EAB8D-DB7C-4C46-B7D1-81EB88655F6A}"/>
              </a:ext>
            </a:extLst>
          </p:cNvPr>
          <p:cNvSpPr txBox="1">
            <a:spLocks noChangeArrowheads="1"/>
          </p:cNvSpPr>
          <p:nvPr/>
        </p:nvSpPr>
        <p:spPr bwMode="auto">
          <a:xfrm>
            <a:off x="4539090" y="4073093"/>
            <a:ext cx="3141562" cy="72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02407B"/>
              </a:buClr>
              <a:buSzPct val="75000"/>
              <a:buFont typeface="Wingdings" panose="05000000000000000000" pitchFamily="2" charset="2"/>
              <a:buChar char="n"/>
              <a:defRPr sz="3200">
                <a:solidFill>
                  <a:schemeClr val="tx1"/>
                </a:solidFill>
                <a:latin typeface="+mn-lt"/>
                <a:ea typeface="黑体" pitchFamily="2" charset="-122"/>
                <a:cs typeface="+mn-cs"/>
              </a:defRPr>
            </a:lvl1pPr>
            <a:lvl2pPr marL="742950" indent="-285750" algn="l" rtl="0" eaLnBrk="0" fontAlgn="base" hangingPunct="0">
              <a:spcBef>
                <a:spcPct val="20000"/>
              </a:spcBef>
              <a:spcAft>
                <a:spcPct val="0"/>
              </a:spcAft>
              <a:buClr>
                <a:srgbClr val="004D94"/>
              </a:buClr>
              <a:buSzPct val="80000"/>
              <a:buFont typeface="Wingdings" panose="05000000000000000000" pitchFamily="2" charset="2"/>
              <a:buChar char="¨"/>
              <a:defRPr sz="2800">
                <a:solidFill>
                  <a:schemeClr val="tx1"/>
                </a:solidFill>
                <a:latin typeface="+mn-lt"/>
                <a:ea typeface="黑体" pitchFamily="2" charset="-122"/>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黑体" pitchFamily="2" charset="-122"/>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黑体" pitchFamily="2" charset="-122"/>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黑体" pitchFamily="2" charset="-122"/>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a:lstStyle>
          <a:p>
            <a:pPr marL="0" indent="0" algn="ctr" eaLnBrk="1" hangingPunct="1">
              <a:buNone/>
            </a:pPr>
            <a:r>
              <a:rPr lang="zh-CN" altLang="en-US" sz="3600" kern="0" dirty="0">
                <a:latin typeface="SimHei" panose="02010609060101010101" pitchFamily="49" charset="-122"/>
                <a:ea typeface="SimHei" panose="02010609060101010101" pitchFamily="49" charset="-122"/>
              </a:rPr>
              <a:t>魏哲巍</a:t>
            </a:r>
            <a:endParaRPr lang="en-US" altLang="zh-CN" sz="3600" kern="0" dirty="0">
              <a:latin typeface="SimHei" panose="02010609060101010101" pitchFamily="49" charset="-122"/>
              <a:ea typeface="SimHei" panose="02010609060101010101" pitchFamily="49" charset="-122"/>
            </a:endParaRPr>
          </a:p>
        </p:txBody>
      </p:sp>
      <p:pic>
        <p:nvPicPr>
          <p:cNvPr id="15" name="图片 14" descr="ruclogo.jpg">
            <a:extLst>
              <a:ext uri="{FF2B5EF4-FFF2-40B4-BE49-F238E27FC236}">
                <a16:creationId xmlns:a16="http://schemas.microsoft.com/office/drawing/2014/main" id="{9359ADB4-A18A-1442-AACE-B7F5C68CD00D}"/>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9336" y="301580"/>
            <a:ext cx="4218870" cy="1009871"/>
          </a:xfrm>
          <a:prstGeom prst="rect">
            <a:avLst/>
          </a:prstGeom>
          <a:noFill/>
          <a:ln w="9525">
            <a:noFill/>
            <a:miter lim="800000"/>
            <a:headEnd/>
            <a:tailEnd/>
          </a:ln>
        </p:spPr>
      </p:pic>
      <p:sp>
        <p:nvSpPr>
          <p:cNvPr id="17" name="副标题 2">
            <a:extLst>
              <a:ext uri="{FF2B5EF4-FFF2-40B4-BE49-F238E27FC236}">
                <a16:creationId xmlns:a16="http://schemas.microsoft.com/office/drawing/2014/main" id="{112A9148-9F2B-BB4C-9BF3-8E7364287029}"/>
              </a:ext>
            </a:extLst>
          </p:cNvPr>
          <p:cNvSpPr txBox="1">
            <a:spLocks noChangeArrowheads="1"/>
          </p:cNvSpPr>
          <p:nvPr/>
        </p:nvSpPr>
        <p:spPr bwMode="auto">
          <a:xfrm>
            <a:off x="4525695" y="4986264"/>
            <a:ext cx="3140610" cy="72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02407B"/>
              </a:buClr>
              <a:buSzPct val="75000"/>
              <a:buFont typeface="Wingdings" panose="05000000000000000000" pitchFamily="2" charset="2"/>
              <a:buChar char="n"/>
              <a:defRPr sz="3200">
                <a:solidFill>
                  <a:schemeClr val="tx1"/>
                </a:solidFill>
                <a:latin typeface="+mn-lt"/>
                <a:ea typeface="黑体" pitchFamily="2" charset="-122"/>
                <a:cs typeface="+mn-cs"/>
              </a:defRPr>
            </a:lvl1pPr>
            <a:lvl2pPr marL="742950" indent="-285750" algn="l" rtl="0" eaLnBrk="0" fontAlgn="base" hangingPunct="0">
              <a:spcBef>
                <a:spcPct val="20000"/>
              </a:spcBef>
              <a:spcAft>
                <a:spcPct val="0"/>
              </a:spcAft>
              <a:buClr>
                <a:srgbClr val="004D94"/>
              </a:buClr>
              <a:buSzPct val="80000"/>
              <a:buFont typeface="Wingdings" panose="05000000000000000000" pitchFamily="2" charset="2"/>
              <a:buChar char="¨"/>
              <a:defRPr sz="2800">
                <a:solidFill>
                  <a:schemeClr val="tx1"/>
                </a:solidFill>
                <a:latin typeface="+mn-lt"/>
                <a:ea typeface="黑体" pitchFamily="2" charset="-122"/>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黑体" pitchFamily="2" charset="-122"/>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黑体" pitchFamily="2" charset="-122"/>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黑体" pitchFamily="2" charset="-122"/>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a:lstStyle>
          <a:p>
            <a:pPr marL="0" indent="0" algn="ctr" eaLnBrk="1" hangingPunct="1">
              <a:buNone/>
            </a:pPr>
            <a:r>
              <a:rPr lang="zh-CN" altLang="en-US" sz="3600" kern="0" dirty="0">
                <a:latin typeface="SimHei" panose="02010609060101010101" pitchFamily="49" charset="-122"/>
                <a:ea typeface="SimHei" panose="02010609060101010101" pitchFamily="49" charset="-122"/>
              </a:rPr>
              <a:t>中国人民大学</a:t>
            </a:r>
            <a:endParaRPr lang="en-US" altLang="zh-CN" sz="3600" kern="0" dirty="0">
              <a:latin typeface="SimHei" panose="02010609060101010101" pitchFamily="49" charset="-122"/>
              <a:ea typeface="SimHei" panose="02010609060101010101" pitchFamily="49" charset="-122"/>
            </a:endParaRPr>
          </a:p>
        </p:txBody>
      </p:sp>
      <p:pic>
        <p:nvPicPr>
          <p:cNvPr id="7" name="图片 6">
            <a:extLst>
              <a:ext uri="{FF2B5EF4-FFF2-40B4-BE49-F238E27FC236}">
                <a16:creationId xmlns:a16="http://schemas.microsoft.com/office/drawing/2014/main" id="{0E8F6318-514F-A946-85D5-A8956FF02DA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49555" y="388022"/>
            <a:ext cx="4523109" cy="836986"/>
          </a:xfrm>
          <a:prstGeom prst="rect">
            <a:avLst/>
          </a:prstGeom>
        </p:spPr>
      </p:pic>
    </p:spTree>
    <p:extLst>
      <p:ext uri="{BB962C8B-B14F-4D97-AF65-F5344CB8AC3E}">
        <p14:creationId xmlns:p14="http://schemas.microsoft.com/office/powerpoint/2010/main" val="1431031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00F3A2-04C4-FF98-3101-D0D0E1635D6E}"/>
              </a:ext>
            </a:extLst>
          </p:cNvPr>
          <p:cNvSpPr>
            <a:spLocks noGrp="1"/>
          </p:cNvSpPr>
          <p:nvPr>
            <p:ph type="title"/>
          </p:nvPr>
        </p:nvSpPr>
        <p:spPr/>
        <p:txBody>
          <a:bodyPr/>
          <a:lstStyle/>
          <a:p>
            <a:r>
              <a:rPr kumimoji="1" lang="zh-CN" altLang="en-US" dirty="0"/>
              <a:t>矩阵近似问题</a:t>
            </a:r>
          </a:p>
        </p:txBody>
      </p:sp>
      <p:sp>
        <p:nvSpPr>
          <p:cNvPr id="3" name="!!矩形 67">
            <a:extLst>
              <a:ext uri="{FF2B5EF4-FFF2-40B4-BE49-F238E27FC236}">
                <a16:creationId xmlns:a16="http://schemas.microsoft.com/office/drawing/2014/main" id="{DBFE6713-69CF-C2A9-4B77-29C8A88A7BD3}"/>
              </a:ext>
            </a:extLst>
          </p:cNvPr>
          <p:cNvSpPr/>
          <p:nvPr/>
        </p:nvSpPr>
        <p:spPr>
          <a:xfrm>
            <a:off x="2846185" y="4422652"/>
            <a:ext cx="904163" cy="13562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6" name="!!矩形 68">
            <a:extLst>
              <a:ext uri="{FF2B5EF4-FFF2-40B4-BE49-F238E27FC236}">
                <a16:creationId xmlns:a16="http://schemas.microsoft.com/office/drawing/2014/main" id="{6438FFE4-1D6F-3971-9616-4E37002AC2EB}"/>
              </a:ext>
            </a:extLst>
          </p:cNvPr>
          <p:cNvSpPr/>
          <p:nvPr/>
        </p:nvSpPr>
        <p:spPr>
          <a:xfrm>
            <a:off x="2846186" y="4558276"/>
            <a:ext cx="904163" cy="135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7" name="!!矩形 69">
            <a:extLst>
              <a:ext uri="{FF2B5EF4-FFF2-40B4-BE49-F238E27FC236}">
                <a16:creationId xmlns:a16="http://schemas.microsoft.com/office/drawing/2014/main" id="{6BED862C-1038-CFF6-F2F1-F0D0160B0C6E}"/>
              </a:ext>
            </a:extLst>
          </p:cNvPr>
          <p:cNvSpPr/>
          <p:nvPr/>
        </p:nvSpPr>
        <p:spPr>
          <a:xfrm>
            <a:off x="2846185" y="4693900"/>
            <a:ext cx="904163" cy="13562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9" name="!!矩形 72">
            <a:extLst>
              <a:ext uri="{FF2B5EF4-FFF2-40B4-BE49-F238E27FC236}">
                <a16:creationId xmlns:a16="http://schemas.microsoft.com/office/drawing/2014/main" id="{B3FF8CBE-DBC0-F02A-DF8E-AA906F079632}"/>
              </a:ext>
            </a:extLst>
          </p:cNvPr>
          <p:cNvSpPr/>
          <p:nvPr/>
        </p:nvSpPr>
        <p:spPr>
          <a:xfrm>
            <a:off x="2846185" y="4287027"/>
            <a:ext cx="904163" cy="1356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CCCD920-2BD1-2B18-BA36-125009B974B2}"/>
                  </a:ext>
                </a:extLst>
              </p:cNvPr>
              <p:cNvSpPr txBox="1"/>
              <p:nvPr/>
            </p:nvSpPr>
            <p:spPr>
              <a:xfrm>
                <a:off x="3124948" y="5595404"/>
                <a:ext cx="486030"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𝑨</m:t>
                      </m:r>
                    </m:oMath>
                  </m:oMathPara>
                </a14:m>
                <a:endParaRPr lang="zh-CN" altLang="en-US" sz="2400" b="1" dirty="0">
                  <a:solidFill>
                    <a:prstClr val="black"/>
                  </a:solidFill>
                  <a:latin typeface="Lucida Sans"/>
                  <a:ea typeface="黑体"/>
                </a:endParaRPr>
              </a:p>
            </p:txBody>
          </p:sp>
        </mc:Choice>
        <mc:Fallback xmlns="">
          <p:sp>
            <p:nvSpPr>
              <p:cNvPr id="21" name="TextBox 20">
                <a:extLst>
                  <a:ext uri="{FF2B5EF4-FFF2-40B4-BE49-F238E27FC236}">
                    <a16:creationId xmlns:a16="http://schemas.microsoft.com/office/drawing/2014/main" id="{9CCCD920-2BD1-2B18-BA36-125009B974B2}"/>
                  </a:ext>
                </a:extLst>
              </p:cNvPr>
              <p:cNvSpPr txBox="1">
                <a:spLocks noRot="1" noChangeAspect="1" noMove="1" noResize="1" noEditPoints="1" noAdjustHandles="1" noChangeArrowheads="1" noChangeShapeType="1" noTextEdit="1"/>
              </p:cNvSpPr>
              <p:nvPr/>
            </p:nvSpPr>
            <p:spPr>
              <a:xfrm>
                <a:off x="3124948" y="5595404"/>
                <a:ext cx="486030" cy="461665"/>
              </a:xfrm>
              <a:prstGeom prst="rect">
                <a:avLst/>
              </a:prstGeom>
              <a:blipFill>
                <a:blip r:embed="rId4"/>
                <a:stretch>
                  <a:fillRect/>
                </a:stretch>
              </a:blipFill>
            </p:spPr>
            <p:txBody>
              <a:bodyPr/>
              <a:lstStyle/>
              <a:p>
                <a:r>
                  <a:rPr lang="zh-CN" altLang="en-US">
                    <a:noFill/>
                  </a:rPr>
                  <a:t> </a:t>
                </a:r>
              </a:p>
            </p:txBody>
          </p:sp>
        </mc:Fallback>
      </mc:AlternateContent>
      <p:sp>
        <p:nvSpPr>
          <p:cNvPr id="25" name="Left Brace 24">
            <a:extLst>
              <a:ext uri="{FF2B5EF4-FFF2-40B4-BE49-F238E27FC236}">
                <a16:creationId xmlns:a16="http://schemas.microsoft.com/office/drawing/2014/main" id="{789324BC-7498-E268-EDC3-8B565103A8FF}"/>
              </a:ext>
            </a:extLst>
          </p:cNvPr>
          <p:cNvSpPr/>
          <p:nvPr/>
        </p:nvSpPr>
        <p:spPr>
          <a:xfrm>
            <a:off x="2561377" y="4287028"/>
            <a:ext cx="213605" cy="542496"/>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20E99BE-7DCB-3096-BA7A-047135D3B905}"/>
                  </a:ext>
                </a:extLst>
              </p:cNvPr>
              <p:cNvSpPr txBox="1"/>
              <p:nvPr/>
            </p:nvSpPr>
            <p:spPr>
              <a:xfrm>
                <a:off x="2158424" y="4320341"/>
                <a:ext cx="474809"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0" i="1" smtClean="0">
                          <a:solidFill>
                            <a:prstClr val="black"/>
                          </a:solidFill>
                          <a:latin typeface="Cambria Math" panose="02040503050406030204" pitchFamily="18" charset="0"/>
                          <a:ea typeface="黑体"/>
                        </a:rPr>
                        <m:t>𝑇</m:t>
                      </m:r>
                    </m:oMath>
                  </m:oMathPara>
                </a14:m>
                <a:endParaRPr lang="zh-CN" altLang="en-US" sz="2400" b="0" dirty="0">
                  <a:solidFill>
                    <a:prstClr val="black"/>
                  </a:solidFill>
                  <a:latin typeface="Lucida Sans"/>
                  <a:ea typeface="黑体"/>
                </a:endParaRPr>
              </a:p>
            </p:txBody>
          </p:sp>
        </mc:Choice>
        <mc:Fallback xmlns="">
          <p:sp>
            <p:nvSpPr>
              <p:cNvPr id="37" name="TextBox 36">
                <a:extLst>
                  <a:ext uri="{FF2B5EF4-FFF2-40B4-BE49-F238E27FC236}">
                    <a16:creationId xmlns:a16="http://schemas.microsoft.com/office/drawing/2014/main" id="{120E99BE-7DCB-3096-BA7A-047135D3B905}"/>
                  </a:ext>
                </a:extLst>
              </p:cNvPr>
              <p:cNvSpPr txBox="1">
                <a:spLocks noRot="1" noChangeAspect="1" noMove="1" noResize="1" noEditPoints="1" noAdjustHandles="1" noChangeArrowheads="1" noChangeShapeType="1" noTextEdit="1"/>
              </p:cNvSpPr>
              <p:nvPr/>
            </p:nvSpPr>
            <p:spPr>
              <a:xfrm>
                <a:off x="2158424" y="4320341"/>
                <a:ext cx="474809" cy="461665"/>
              </a:xfrm>
              <a:prstGeom prst="rect">
                <a:avLst/>
              </a:prstGeom>
              <a:blipFill>
                <a:blip r:embed="rId5"/>
                <a:stretch>
                  <a:fillRect/>
                </a:stretch>
              </a:blipFill>
            </p:spPr>
            <p:txBody>
              <a:bodyPr/>
              <a:lstStyle/>
              <a:p>
                <a:r>
                  <a:rPr lang="zh-CN" altLang="en-US">
                    <a:noFill/>
                  </a:rPr>
                  <a:t> </a:t>
                </a:r>
              </a:p>
            </p:txBody>
          </p:sp>
        </mc:Fallback>
      </mc:AlternateContent>
      <p:sp>
        <p:nvSpPr>
          <p:cNvPr id="38" name="Left Brace 37">
            <a:extLst>
              <a:ext uri="{FF2B5EF4-FFF2-40B4-BE49-F238E27FC236}">
                <a16:creationId xmlns:a16="http://schemas.microsoft.com/office/drawing/2014/main" id="{E02E88B0-0D20-D4D8-6F5E-9E651BEC1371}"/>
              </a:ext>
            </a:extLst>
          </p:cNvPr>
          <p:cNvSpPr/>
          <p:nvPr/>
        </p:nvSpPr>
        <p:spPr>
          <a:xfrm rot="5400000">
            <a:off x="3191464" y="3632449"/>
            <a:ext cx="213605" cy="90416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50530E91-1389-C19E-CF63-70E6DFE40CE0}"/>
                  </a:ext>
                </a:extLst>
              </p:cNvPr>
              <p:cNvSpPr txBox="1"/>
              <p:nvPr/>
            </p:nvSpPr>
            <p:spPr>
              <a:xfrm>
                <a:off x="3050458" y="3566456"/>
                <a:ext cx="470129"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41" name="TextBox 40">
                <a:extLst>
                  <a:ext uri="{FF2B5EF4-FFF2-40B4-BE49-F238E27FC236}">
                    <a16:creationId xmlns:a16="http://schemas.microsoft.com/office/drawing/2014/main" id="{50530E91-1389-C19E-CF63-70E6DFE40CE0}"/>
                  </a:ext>
                </a:extLst>
              </p:cNvPr>
              <p:cNvSpPr txBox="1">
                <a:spLocks noRot="1" noChangeAspect="1" noMove="1" noResize="1" noEditPoints="1" noAdjustHandles="1" noChangeArrowheads="1" noChangeShapeType="1" noTextEdit="1"/>
              </p:cNvSpPr>
              <p:nvPr/>
            </p:nvSpPr>
            <p:spPr>
              <a:xfrm>
                <a:off x="3050458" y="3566456"/>
                <a:ext cx="470129" cy="461665"/>
              </a:xfrm>
              <a:prstGeom prst="rect">
                <a:avLst/>
              </a:prstGeom>
              <a:blipFill>
                <a:blip r:embed="rId6"/>
                <a:stretch>
                  <a:fillRect/>
                </a:stretch>
              </a:blipFill>
            </p:spPr>
            <p:txBody>
              <a:bodyPr/>
              <a:lstStyle/>
              <a:p>
                <a:r>
                  <a:rPr lang="zh-CN" altLang="en-US">
                    <a:noFill/>
                  </a:rPr>
                  <a:t> </a:t>
                </a:r>
              </a:p>
            </p:txBody>
          </p:sp>
        </mc:Fallback>
      </mc:AlternateContent>
      <p:sp>
        <p:nvSpPr>
          <p:cNvPr id="42" name="!!矩形 702">
            <a:extLst>
              <a:ext uri="{FF2B5EF4-FFF2-40B4-BE49-F238E27FC236}">
                <a16:creationId xmlns:a16="http://schemas.microsoft.com/office/drawing/2014/main" id="{825347FC-021E-9A46-0BC6-FB2251B94314}"/>
              </a:ext>
            </a:extLst>
          </p:cNvPr>
          <p:cNvSpPr/>
          <p:nvPr/>
        </p:nvSpPr>
        <p:spPr>
          <a:xfrm rot="5400000">
            <a:off x="3812720" y="4854455"/>
            <a:ext cx="904163" cy="1356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3A2E769-1021-BCEF-9625-14119173AFD6}"/>
                  </a:ext>
                </a:extLst>
              </p:cNvPr>
              <p:cNvSpPr txBox="1"/>
              <p:nvPr/>
            </p:nvSpPr>
            <p:spPr>
              <a:xfrm>
                <a:off x="4039695" y="5595404"/>
                <a:ext cx="460382"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𝒙</m:t>
                      </m:r>
                    </m:oMath>
                  </m:oMathPara>
                </a14:m>
                <a:endParaRPr lang="zh-CN" altLang="en-US" sz="2400" b="1" dirty="0">
                  <a:solidFill>
                    <a:prstClr val="black"/>
                  </a:solidFill>
                  <a:latin typeface="Lucida Sans"/>
                  <a:ea typeface="黑体"/>
                </a:endParaRPr>
              </a:p>
            </p:txBody>
          </p:sp>
        </mc:Choice>
        <mc:Fallback xmlns="">
          <p:sp>
            <p:nvSpPr>
              <p:cNvPr id="43" name="TextBox 42">
                <a:extLst>
                  <a:ext uri="{FF2B5EF4-FFF2-40B4-BE49-F238E27FC236}">
                    <a16:creationId xmlns:a16="http://schemas.microsoft.com/office/drawing/2014/main" id="{D3A2E769-1021-BCEF-9625-14119173AFD6}"/>
                  </a:ext>
                </a:extLst>
              </p:cNvPr>
              <p:cNvSpPr txBox="1">
                <a:spLocks noRot="1" noChangeAspect="1" noMove="1" noResize="1" noEditPoints="1" noAdjustHandles="1" noChangeArrowheads="1" noChangeShapeType="1" noTextEdit="1"/>
              </p:cNvSpPr>
              <p:nvPr/>
            </p:nvSpPr>
            <p:spPr>
              <a:xfrm>
                <a:off x="4039695" y="5595404"/>
                <a:ext cx="460382" cy="461665"/>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A552D975-E072-1260-9146-D4417DD199E7}"/>
                  </a:ext>
                </a:extLst>
              </p:cNvPr>
              <p:cNvSpPr txBox="1"/>
              <p:nvPr/>
            </p:nvSpPr>
            <p:spPr>
              <a:xfrm>
                <a:off x="5948559" y="5595404"/>
                <a:ext cx="505267"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𝑩</m:t>
                      </m:r>
                    </m:oMath>
                  </m:oMathPara>
                </a14:m>
                <a:endParaRPr lang="zh-CN" altLang="en-US" sz="2400" b="1" dirty="0">
                  <a:solidFill>
                    <a:prstClr val="black"/>
                  </a:solidFill>
                  <a:latin typeface="Lucida Sans"/>
                  <a:ea typeface="黑体"/>
                </a:endParaRPr>
              </a:p>
            </p:txBody>
          </p:sp>
        </mc:Choice>
        <mc:Fallback xmlns="">
          <p:sp>
            <p:nvSpPr>
              <p:cNvPr id="48" name="TextBox 47">
                <a:extLst>
                  <a:ext uri="{FF2B5EF4-FFF2-40B4-BE49-F238E27FC236}">
                    <a16:creationId xmlns:a16="http://schemas.microsoft.com/office/drawing/2014/main" id="{A552D975-E072-1260-9146-D4417DD199E7}"/>
                  </a:ext>
                </a:extLst>
              </p:cNvPr>
              <p:cNvSpPr txBox="1">
                <a:spLocks noRot="1" noChangeAspect="1" noMove="1" noResize="1" noEditPoints="1" noAdjustHandles="1" noChangeArrowheads="1" noChangeShapeType="1" noTextEdit="1"/>
              </p:cNvSpPr>
              <p:nvPr/>
            </p:nvSpPr>
            <p:spPr>
              <a:xfrm>
                <a:off x="5948559" y="5595404"/>
                <a:ext cx="505267" cy="461665"/>
              </a:xfrm>
              <a:prstGeom prst="rect">
                <a:avLst/>
              </a:prstGeom>
              <a:blipFill>
                <a:blip r:embed="rId8"/>
                <a:stretch>
                  <a:fillRect/>
                </a:stretch>
              </a:blipFill>
            </p:spPr>
            <p:txBody>
              <a:bodyPr/>
              <a:lstStyle/>
              <a:p>
                <a:r>
                  <a:rPr lang="zh-CN" altLang="en-US">
                    <a:noFill/>
                  </a:rPr>
                  <a:t> </a:t>
                </a:r>
              </a:p>
            </p:txBody>
          </p:sp>
        </mc:Fallback>
      </mc:AlternateContent>
      <p:sp>
        <p:nvSpPr>
          <p:cNvPr id="51" name="Left Brace 50">
            <a:extLst>
              <a:ext uri="{FF2B5EF4-FFF2-40B4-BE49-F238E27FC236}">
                <a16:creationId xmlns:a16="http://schemas.microsoft.com/office/drawing/2014/main" id="{8A0E0237-7462-A528-2B00-A3E5812F43D6}"/>
              </a:ext>
            </a:extLst>
          </p:cNvPr>
          <p:cNvSpPr/>
          <p:nvPr/>
        </p:nvSpPr>
        <p:spPr>
          <a:xfrm rot="5400000">
            <a:off x="6061001" y="4106961"/>
            <a:ext cx="213605" cy="90416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2E6917D-5B3B-6CCB-17B2-E97C25EE9CFA}"/>
                  </a:ext>
                </a:extLst>
              </p:cNvPr>
              <p:cNvSpPr txBox="1"/>
              <p:nvPr/>
            </p:nvSpPr>
            <p:spPr>
              <a:xfrm>
                <a:off x="5933055" y="3988151"/>
                <a:ext cx="470129"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52" name="TextBox 51">
                <a:extLst>
                  <a:ext uri="{FF2B5EF4-FFF2-40B4-BE49-F238E27FC236}">
                    <a16:creationId xmlns:a16="http://schemas.microsoft.com/office/drawing/2014/main" id="{C2E6917D-5B3B-6CCB-17B2-E97C25EE9CFA}"/>
                  </a:ext>
                </a:extLst>
              </p:cNvPr>
              <p:cNvSpPr txBox="1">
                <a:spLocks noRot="1" noChangeAspect="1" noMove="1" noResize="1" noEditPoints="1" noAdjustHandles="1" noChangeArrowheads="1" noChangeShapeType="1" noTextEdit="1"/>
              </p:cNvSpPr>
              <p:nvPr/>
            </p:nvSpPr>
            <p:spPr>
              <a:xfrm>
                <a:off x="5933055" y="3988151"/>
                <a:ext cx="470129" cy="461665"/>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AC188F5D-51D1-0BD2-808D-EA857EAFFE78}"/>
                  </a:ext>
                </a:extLst>
              </p:cNvPr>
              <p:cNvSpPr txBox="1"/>
              <p:nvPr/>
            </p:nvSpPr>
            <p:spPr>
              <a:xfrm>
                <a:off x="3792870" y="4759186"/>
                <a:ext cx="369012"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m:t>
                      </m:r>
                    </m:oMath>
                  </m:oMathPara>
                </a14:m>
                <a:endParaRPr lang="zh-CN" altLang="en-US" sz="2400" dirty="0">
                  <a:solidFill>
                    <a:prstClr val="black"/>
                  </a:solidFill>
                  <a:latin typeface="Lucida Sans"/>
                  <a:ea typeface="黑体"/>
                </a:endParaRPr>
              </a:p>
            </p:txBody>
          </p:sp>
        </mc:Choice>
        <mc:Fallback xmlns="">
          <p:sp>
            <p:nvSpPr>
              <p:cNvPr id="53" name="TextBox 52">
                <a:extLst>
                  <a:ext uri="{FF2B5EF4-FFF2-40B4-BE49-F238E27FC236}">
                    <a16:creationId xmlns:a16="http://schemas.microsoft.com/office/drawing/2014/main" id="{AC188F5D-51D1-0BD2-808D-EA857EAFFE78}"/>
                  </a:ext>
                </a:extLst>
              </p:cNvPr>
              <p:cNvSpPr txBox="1">
                <a:spLocks noRot="1" noChangeAspect="1" noMove="1" noResize="1" noEditPoints="1" noAdjustHandles="1" noChangeArrowheads="1" noChangeShapeType="1" noTextEdit="1"/>
              </p:cNvSpPr>
              <p:nvPr/>
            </p:nvSpPr>
            <p:spPr>
              <a:xfrm>
                <a:off x="3792870" y="4759186"/>
                <a:ext cx="369012" cy="461665"/>
              </a:xfrm>
              <a:prstGeom prst="rect">
                <a:avLst/>
              </a:prstGeom>
              <a:blipFill>
                <a:blip r:embed="rId11"/>
                <a:stretch>
                  <a:fillRect/>
                </a:stretch>
              </a:blipFill>
            </p:spPr>
            <p:txBody>
              <a:bodyPr/>
              <a:lstStyle/>
              <a:p>
                <a:r>
                  <a:rPr lang="zh-CN" altLang="en-US">
                    <a:noFill/>
                  </a:rPr>
                  <a:t> </a:t>
                </a:r>
              </a:p>
            </p:txBody>
          </p:sp>
        </mc:Fallback>
      </mc:AlternateContent>
      <p:sp>
        <p:nvSpPr>
          <p:cNvPr id="54" name="!!矩形 705">
            <a:extLst>
              <a:ext uri="{FF2B5EF4-FFF2-40B4-BE49-F238E27FC236}">
                <a16:creationId xmlns:a16="http://schemas.microsoft.com/office/drawing/2014/main" id="{59A7368A-0F2C-7A96-93F2-C3AC39293DF7}"/>
              </a:ext>
            </a:extLst>
          </p:cNvPr>
          <p:cNvSpPr/>
          <p:nvPr/>
        </p:nvSpPr>
        <p:spPr>
          <a:xfrm rot="5400000">
            <a:off x="6688908" y="4854453"/>
            <a:ext cx="904163" cy="1356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FE61471-FB27-DB3B-DE71-92ECD2B37F8C}"/>
                  </a:ext>
                </a:extLst>
              </p:cNvPr>
              <p:cNvSpPr txBox="1"/>
              <p:nvPr/>
            </p:nvSpPr>
            <p:spPr>
              <a:xfrm>
                <a:off x="6669057" y="4759186"/>
                <a:ext cx="369012"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m:t>
                      </m:r>
                    </m:oMath>
                  </m:oMathPara>
                </a14:m>
                <a:endParaRPr lang="zh-CN" altLang="en-US" sz="2400" dirty="0">
                  <a:solidFill>
                    <a:prstClr val="black"/>
                  </a:solidFill>
                  <a:latin typeface="Lucida Sans"/>
                  <a:ea typeface="黑体"/>
                </a:endParaRPr>
              </a:p>
            </p:txBody>
          </p:sp>
        </mc:Choice>
        <mc:Fallback xmlns="">
          <p:sp>
            <p:nvSpPr>
              <p:cNvPr id="55" name="TextBox 54">
                <a:extLst>
                  <a:ext uri="{FF2B5EF4-FFF2-40B4-BE49-F238E27FC236}">
                    <a16:creationId xmlns:a16="http://schemas.microsoft.com/office/drawing/2014/main" id="{5FE61471-FB27-DB3B-DE71-92ECD2B37F8C}"/>
                  </a:ext>
                </a:extLst>
              </p:cNvPr>
              <p:cNvSpPr txBox="1">
                <a:spLocks noRot="1" noChangeAspect="1" noMove="1" noResize="1" noEditPoints="1" noAdjustHandles="1" noChangeArrowheads="1" noChangeShapeType="1" noTextEdit="1"/>
              </p:cNvSpPr>
              <p:nvPr/>
            </p:nvSpPr>
            <p:spPr>
              <a:xfrm>
                <a:off x="6669057" y="4759186"/>
                <a:ext cx="369012" cy="461665"/>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80B370BA-F6EC-0749-DB4F-152F027FFACA}"/>
                  </a:ext>
                </a:extLst>
              </p:cNvPr>
              <p:cNvSpPr txBox="1"/>
              <p:nvPr/>
            </p:nvSpPr>
            <p:spPr>
              <a:xfrm>
                <a:off x="6887771" y="5595404"/>
                <a:ext cx="460382"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𝒙</m:t>
                      </m:r>
                    </m:oMath>
                  </m:oMathPara>
                </a14:m>
                <a:endParaRPr lang="zh-CN" altLang="en-US" sz="2400" b="1" dirty="0">
                  <a:solidFill>
                    <a:prstClr val="black"/>
                  </a:solidFill>
                  <a:latin typeface="Lucida Sans"/>
                  <a:ea typeface="黑体"/>
                </a:endParaRPr>
              </a:p>
            </p:txBody>
          </p:sp>
        </mc:Choice>
        <mc:Fallback xmlns="">
          <p:sp>
            <p:nvSpPr>
              <p:cNvPr id="56" name="TextBox 55">
                <a:extLst>
                  <a:ext uri="{FF2B5EF4-FFF2-40B4-BE49-F238E27FC236}">
                    <a16:creationId xmlns:a16="http://schemas.microsoft.com/office/drawing/2014/main" id="{80B370BA-F6EC-0749-DB4F-152F027FFACA}"/>
                  </a:ext>
                </a:extLst>
              </p:cNvPr>
              <p:cNvSpPr txBox="1">
                <a:spLocks noRot="1" noChangeAspect="1" noMove="1" noResize="1" noEditPoints="1" noAdjustHandles="1" noChangeArrowheads="1" noChangeShapeType="1" noTextEdit="1"/>
              </p:cNvSpPr>
              <p:nvPr/>
            </p:nvSpPr>
            <p:spPr>
              <a:xfrm>
                <a:off x="6887771" y="5595404"/>
                <a:ext cx="460382" cy="461665"/>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5F8B0D3E-D27B-AA5F-D580-CD399E626C60}"/>
                  </a:ext>
                </a:extLst>
              </p:cNvPr>
              <p:cNvSpPr txBox="1"/>
              <p:nvPr/>
            </p:nvSpPr>
            <p:spPr>
              <a:xfrm>
                <a:off x="4562061" y="5595404"/>
                <a:ext cx="1118127"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2400" i="1" smtClean="0">
                              <a:solidFill>
                                <a:prstClr val="black"/>
                              </a:solidFill>
                              <a:latin typeface="Cambria Math" panose="02040503050406030204" pitchFamily="18" charset="0"/>
                            </a:rPr>
                          </m:ctrlPr>
                        </m:sSupPr>
                        <m:e>
                          <m:r>
                            <a:rPr lang="en-US" altLang="zh-CN" sz="2400" b="0" i="1" smtClean="0">
                              <a:solidFill>
                                <a:prstClr val="black"/>
                              </a:solidFill>
                              <a:latin typeface="Cambria Math" panose="02040503050406030204" pitchFamily="18" charset="0"/>
                            </a:rPr>
                            <m:t>‖</m:t>
                          </m:r>
                        </m:e>
                        <m:sup>
                          <m:r>
                            <a:rPr lang="en-US" altLang="zh-CN" sz="2400" i="1">
                              <a:solidFill>
                                <a:prstClr val="black"/>
                              </a:solidFill>
                              <a:latin typeface="Cambria Math" panose="02040503050406030204" pitchFamily="18" charset="0"/>
                            </a:rPr>
                            <m:t>2</m:t>
                          </m:r>
                        </m:sup>
                      </m:sSup>
                      <m:r>
                        <a:rPr lang="en-US" altLang="zh-CN" sz="2400" i="1">
                          <a:solidFill>
                            <a:prstClr val="black"/>
                          </a:solidFill>
                          <a:latin typeface="Cambria Math" panose="02040503050406030204" pitchFamily="18" charset="0"/>
                        </a:rPr>
                        <m:t>−</m:t>
                      </m:r>
                      <m:r>
                        <a:rPr lang="en-US" altLang="zh-CN" sz="2400" b="0" i="1" smtClean="0">
                          <a:solidFill>
                            <a:prstClr val="black"/>
                          </a:solidFill>
                          <a:latin typeface="Cambria Math" panose="02040503050406030204" pitchFamily="18" charset="0"/>
                        </a:rPr>
                        <m:t>‖</m:t>
                      </m:r>
                    </m:oMath>
                  </m:oMathPara>
                </a14:m>
                <a:endParaRPr lang="zh-CN" altLang="en-US" sz="2400" dirty="0">
                  <a:solidFill>
                    <a:prstClr val="black"/>
                  </a:solidFill>
                  <a:latin typeface="Lucida Sans"/>
                  <a:ea typeface="黑体"/>
                </a:endParaRPr>
              </a:p>
            </p:txBody>
          </p:sp>
        </mc:Choice>
        <mc:Fallback xmlns="">
          <p:sp>
            <p:nvSpPr>
              <p:cNvPr id="57" name="TextBox 56">
                <a:extLst>
                  <a:ext uri="{FF2B5EF4-FFF2-40B4-BE49-F238E27FC236}">
                    <a16:creationId xmlns:a16="http://schemas.microsoft.com/office/drawing/2014/main" id="{5F8B0D3E-D27B-AA5F-D580-CD399E626C60}"/>
                  </a:ext>
                </a:extLst>
              </p:cNvPr>
              <p:cNvSpPr txBox="1">
                <a:spLocks noRot="1" noChangeAspect="1" noMove="1" noResize="1" noEditPoints="1" noAdjustHandles="1" noChangeArrowheads="1" noChangeShapeType="1" noTextEdit="1"/>
              </p:cNvSpPr>
              <p:nvPr/>
            </p:nvSpPr>
            <p:spPr>
              <a:xfrm>
                <a:off x="4562061" y="5595404"/>
                <a:ext cx="1118127" cy="461665"/>
              </a:xfrm>
              <a:prstGeom prst="rect">
                <a:avLst/>
              </a:prstGeom>
              <a:blipFill>
                <a:blip r:embed="rId14"/>
                <a:stretch>
                  <a:fillRect b="-197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7BE83A43-DD72-EC92-C971-B42B90F32268}"/>
                  </a:ext>
                </a:extLst>
              </p:cNvPr>
              <p:cNvSpPr txBox="1"/>
              <p:nvPr/>
            </p:nvSpPr>
            <p:spPr>
              <a:xfrm>
                <a:off x="2404807" y="5595406"/>
                <a:ext cx="445956"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0" i="1" smtClean="0">
                          <a:solidFill>
                            <a:prstClr val="black"/>
                          </a:solidFill>
                          <a:latin typeface="Cambria Math" panose="02040503050406030204" pitchFamily="18" charset="0"/>
                          <a:ea typeface="黑体"/>
                        </a:rPr>
                        <m:t>‖</m:t>
                      </m:r>
                    </m:oMath>
                  </m:oMathPara>
                </a14:m>
                <a:endParaRPr lang="zh-CN" altLang="en-US" sz="2400" dirty="0">
                  <a:solidFill>
                    <a:prstClr val="black"/>
                  </a:solidFill>
                  <a:latin typeface="Lucida Sans"/>
                  <a:ea typeface="黑体"/>
                </a:endParaRPr>
              </a:p>
            </p:txBody>
          </p:sp>
        </mc:Choice>
        <mc:Fallback xmlns="">
          <p:sp>
            <p:nvSpPr>
              <p:cNvPr id="58" name="TextBox 57">
                <a:extLst>
                  <a:ext uri="{FF2B5EF4-FFF2-40B4-BE49-F238E27FC236}">
                    <a16:creationId xmlns:a16="http://schemas.microsoft.com/office/drawing/2014/main" id="{7BE83A43-DD72-EC92-C971-B42B90F32268}"/>
                  </a:ext>
                </a:extLst>
              </p:cNvPr>
              <p:cNvSpPr txBox="1">
                <a:spLocks noRot="1" noChangeAspect="1" noMove="1" noResize="1" noEditPoints="1" noAdjustHandles="1" noChangeArrowheads="1" noChangeShapeType="1" noTextEdit="1"/>
              </p:cNvSpPr>
              <p:nvPr/>
            </p:nvSpPr>
            <p:spPr>
              <a:xfrm>
                <a:off x="2404807" y="5595406"/>
                <a:ext cx="445956" cy="461665"/>
              </a:xfrm>
              <a:prstGeom prst="rect">
                <a:avLst/>
              </a:prstGeom>
              <a:blipFill>
                <a:blip r:embed="rId15"/>
                <a:stretch>
                  <a:fillRect b="-19737"/>
                </a:stretch>
              </a:blipFill>
            </p:spPr>
            <p:txBody>
              <a:bodyPr/>
              <a:lstStyle/>
              <a:p>
                <a:r>
                  <a:rPr lang="zh-CN" altLang="en-US">
                    <a:noFill/>
                  </a:rPr>
                  <a:t> </a:t>
                </a:r>
              </a:p>
            </p:txBody>
          </p:sp>
        </mc:Fallback>
      </mc:AlternateContent>
      <p:sp>
        <p:nvSpPr>
          <p:cNvPr id="4" name="!!矩形 681">
            <a:extLst>
              <a:ext uri="{FF2B5EF4-FFF2-40B4-BE49-F238E27FC236}">
                <a16:creationId xmlns:a16="http://schemas.microsoft.com/office/drawing/2014/main" id="{F8433802-D0F5-199B-1BA0-1F809F204652}"/>
              </a:ext>
            </a:extLst>
          </p:cNvPr>
          <p:cNvSpPr/>
          <p:nvPr/>
        </p:nvSpPr>
        <p:spPr>
          <a:xfrm>
            <a:off x="5715721" y="4897161"/>
            <a:ext cx="904163" cy="13562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5" name="!!矩形 703">
            <a:extLst>
              <a:ext uri="{FF2B5EF4-FFF2-40B4-BE49-F238E27FC236}">
                <a16:creationId xmlns:a16="http://schemas.microsoft.com/office/drawing/2014/main" id="{419BADEB-D808-5735-EE64-606C9206D873}"/>
              </a:ext>
            </a:extLst>
          </p:cNvPr>
          <p:cNvSpPr/>
          <p:nvPr/>
        </p:nvSpPr>
        <p:spPr>
          <a:xfrm>
            <a:off x="5715721" y="5029838"/>
            <a:ext cx="904163" cy="135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10" name="!!矩形 721">
            <a:extLst>
              <a:ext uri="{FF2B5EF4-FFF2-40B4-BE49-F238E27FC236}">
                <a16:creationId xmlns:a16="http://schemas.microsoft.com/office/drawing/2014/main" id="{A3106D65-462A-9CDB-7B4D-FD718AE204A6}"/>
              </a:ext>
            </a:extLst>
          </p:cNvPr>
          <p:cNvSpPr/>
          <p:nvPr/>
        </p:nvSpPr>
        <p:spPr>
          <a:xfrm>
            <a:off x="5715721" y="4761539"/>
            <a:ext cx="904163" cy="1356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11" name="!!矩形 704">
            <a:extLst>
              <a:ext uri="{FF2B5EF4-FFF2-40B4-BE49-F238E27FC236}">
                <a16:creationId xmlns:a16="http://schemas.microsoft.com/office/drawing/2014/main" id="{66D32244-6508-A598-8CC6-71BCEB194A8D}"/>
              </a:ext>
            </a:extLst>
          </p:cNvPr>
          <p:cNvSpPr/>
          <p:nvPr/>
        </p:nvSpPr>
        <p:spPr>
          <a:xfrm>
            <a:off x="5715721" y="5159225"/>
            <a:ext cx="904163" cy="13562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13" name="Shape 42">
                <a:extLst>
                  <a:ext uri="{FF2B5EF4-FFF2-40B4-BE49-F238E27FC236}">
                    <a16:creationId xmlns:a16="http://schemas.microsoft.com/office/drawing/2014/main" id="{2C575A6F-0BF9-3A1D-0929-F38CD7F8AC48}"/>
                  </a:ext>
                </a:extLst>
              </p:cNvPr>
              <p:cNvSpPr txBox="1">
                <a:spLocks/>
              </p:cNvSpPr>
              <p:nvPr/>
            </p:nvSpPr>
            <p:spPr>
              <a:xfrm>
                <a:off x="854635" y="1280160"/>
                <a:ext cx="10482730" cy="2377440"/>
              </a:xfrm>
              <a:prstGeom prst="rect">
                <a:avLst/>
              </a:prstGeom>
            </p:spPr>
            <p:txBody>
              <a:bodyPr vert="horz" lIns="91435" tIns="45717" rIns="91435" bIns="45717" rtlCol="0">
                <a:normAutofit fontScale="92500" lnSpcReduction="20000"/>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defTabSz="914140">
                  <a:spcBef>
                    <a:spcPts val="635"/>
                  </a:spcBef>
                  <a:buClr>
                    <a:srgbClr val="02407B"/>
                  </a:buClr>
                  <a:buSzPct val="75000"/>
                  <a:buFont typeface="Wingdings" panose="05000000000000000000" pitchFamily="2" charset="2"/>
                  <a:buChar char="n"/>
                  <a:defRPr sz="1800"/>
                </a:pPr>
                <a:r>
                  <a:rPr lang="zh-CN" altLang="en-US" sz="2400" dirty="0">
                    <a:solidFill>
                      <a:prstClr val="black"/>
                    </a:solidFill>
                    <a:latin typeface="Lucida Sans"/>
                    <a:ea typeface="黑体"/>
                  </a:rPr>
                  <a:t>对数据流中出现的向量组成的矩阵，近似其线性变换的“作用”</a:t>
                </a:r>
              </a:p>
              <a:p>
                <a:pPr defTabSz="914140">
                  <a:spcBef>
                    <a:spcPts val="635"/>
                  </a:spcBef>
                  <a:buClr>
                    <a:srgbClr val="02407B"/>
                  </a:buClr>
                  <a:buSzPct val="75000"/>
                  <a:buFont typeface="Wingdings" panose="05000000000000000000" pitchFamily="2" charset="2"/>
                  <a:buChar char="n"/>
                  <a:defRPr sz="1800"/>
                </a:pPr>
                <a:r>
                  <a:rPr lang="zh-CN" altLang="en-US" sz="2400" dirty="0">
                    <a:solidFill>
                      <a:prstClr val="black"/>
                    </a:solidFill>
                    <a:latin typeface="Lucida Sans"/>
                    <a:ea typeface="黑体"/>
                  </a:rPr>
                  <a:t>精确统计需要 </a:t>
                </a:r>
                <a14:m>
                  <m:oMath xmlns:m="http://schemas.openxmlformats.org/officeDocument/2006/math">
                    <m:r>
                      <m:rPr>
                        <m:sty m:val="p"/>
                      </m:rPr>
                      <a:rPr lang="en-US" altLang="zh-CN" sz="2400" dirty="0">
                        <a:solidFill>
                          <a:prstClr val="black"/>
                        </a:solidFill>
                        <a:latin typeface="Cambria Math" panose="02040503050406030204" pitchFamily="18" charset="0"/>
                        <a:ea typeface="黑体"/>
                      </a:rPr>
                      <m:t>Ω</m:t>
                    </m:r>
                    <m:d>
                      <m:dPr>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𝑑</m:t>
                        </m:r>
                        <m:r>
                          <a:rPr lang="en-US" altLang="zh-CN" sz="2400" i="1" baseline="30000" dirty="0">
                            <a:solidFill>
                              <a:prstClr val="black"/>
                            </a:solidFill>
                            <a:latin typeface="Cambria Math" panose="02040503050406030204" pitchFamily="18" charset="0"/>
                            <a:ea typeface="黑体"/>
                          </a:rPr>
                          <m:t>2</m:t>
                        </m:r>
                      </m:e>
                    </m:d>
                  </m:oMath>
                </a14:m>
                <a:r>
                  <a:rPr lang="zh-CN" altLang="en-US" sz="2400" dirty="0">
                    <a:solidFill>
                      <a:prstClr val="black"/>
                    </a:solidFill>
                    <a:latin typeface="Lucida Sans"/>
                    <a:ea typeface="黑体"/>
                  </a:rPr>
                  <a:t> 空间</a:t>
                </a:r>
              </a:p>
              <a:p>
                <a:pPr defTabSz="914140">
                  <a:spcBef>
                    <a:spcPts val="635"/>
                  </a:spcBef>
                  <a:buClr>
                    <a:srgbClr val="02407B"/>
                  </a:buClr>
                  <a:buSzPct val="75000"/>
                  <a:buFont typeface="Wingdings" panose="05000000000000000000" pitchFamily="2" charset="2"/>
                  <a:buChar char="n"/>
                  <a:defRPr sz="1800"/>
                </a:pPr>
                <a:r>
                  <a:rPr lang="zh-CN" altLang="en-US" sz="2400" dirty="0">
                    <a:solidFill>
                      <a:prstClr val="black"/>
                    </a:solidFill>
                    <a:latin typeface="Lucida Sans"/>
                    <a:ea typeface="黑体"/>
                  </a:rPr>
                  <a:t>给定误差参数</a:t>
                </a:r>
                <a14:m>
                  <m:oMath xmlns:m="http://schemas.openxmlformats.org/officeDocument/2006/math">
                    <m:r>
                      <a:rPr lang="zh-CN" altLang="en-US" sz="2400" i="1" dirty="0">
                        <a:solidFill>
                          <a:prstClr val="black"/>
                        </a:solidFill>
                        <a:latin typeface="Cambria Math" panose="02040503050406030204" pitchFamily="18" charset="0"/>
                        <a:ea typeface="黑体"/>
                      </a:rPr>
                      <m:t>𝜀</m:t>
                    </m:r>
                    <m:r>
                      <a:rPr lang="en-US" altLang="zh-CN" sz="2400" i="1" dirty="0">
                        <a:solidFill>
                          <a:prstClr val="black"/>
                        </a:solidFill>
                        <a:latin typeface="Cambria Math" panose="02040503050406030204" pitchFamily="18" charset="0"/>
                        <a:ea typeface="黑体"/>
                      </a:rPr>
                      <m:t>=</m:t>
                    </m:r>
                    <m:f>
                      <m:fPr>
                        <m:ctrlPr>
                          <a:rPr lang="en-US" altLang="zh-CN" sz="2400" i="1" dirty="0">
                            <a:solidFill>
                              <a:prstClr val="black"/>
                            </a:solidFill>
                            <a:latin typeface="Cambria Math" panose="02040503050406030204" pitchFamily="18" charset="0"/>
                            <a:ea typeface="黑体"/>
                          </a:rPr>
                        </m:ctrlPr>
                      </m:fPr>
                      <m:num>
                        <m:r>
                          <a:rPr lang="en-US" altLang="zh-CN" sz="2400" b="0" i="1" dirty="0">
                            <a:solidFill>
                              <a:prstClr val="black"/>
                            </a:solidFill>
                            <a:latin typeface="Cambria Math" panose="02040503050406030204" pitchFamily="18" charset="0"/>
                            <a:ea typeface="黑体"/>
                          </a:rPr>
                          <m:t>1</m:t>
                        </m:r>
                      </m:num>
                      <m:den>
                        <m:r>
                          <a:rPr lang="en-US" altLang="zh-CN" sz="2400" i="1" dirty="0">
                            <a:solidFill>
                              <a:prstClr val="black"/>
                            </a:solidFill>
                            <a:latin typeface="Cambria Math" panose="02040503050406030204" pitchFamily="18" charset="0"/>
                            <a:ea typeface="黑体"/>
                          </a:rPr>
                          <m:t>ℓ</m:t>
                        </m:r>
                      </m:den>
                    </m:f>
                    <m:r>
                      <a:rPr lang="zh-CN" altLang="en-US" sz="2400" i="1" dirty="0">
                        <a:solidFill>
                          <a:prstClr val="black"/>
                        </a:solidFill>
                        <a:latin typeface="Cambria Math" panose="02040503050406030204" pitchFamily="18" charset="0"/>
                        <a:ea typeface="黑体"/>
                      </a:rPr>
                      <m:t>∈</m:t>
                    </m:r>
                    <m:d>
                      <m:dPr>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0,1</m:t>
                        </m:r>
                      </m:e>
                    </m:d>
                  </m:oMath>
                </a14:m>
                <a:r>
                  <a:rPr lang="en-US" altLang="zh-CN" sz="2400" dirty="0">
                    <a:solidFill>
                      <a:prstClr val="black"/>
                    </a:solidFill>
                    <a:latin typeface="Lucida Sans"/>
                    <a:ea typeface="黑体"/>
                  </a:rPr>
                  <a:t>, </a:t>
                </a:r>
                <a:r>
                  <a:rPr lang="zh-CN" altLang="en-US" sz="2400" dirty="0">
                    <a:solidFill>
                      <a:prstClr val="black"/>
                    </a:solidFill>
                    <a:latin typeface="Lucida Sans"/>
                    <a:ea typeface="黑体"/>
                  </a:rPr>
                  <a:t>以 </a:t>
                </a:r>
                <a14:m>
                  <m:oMath xmlns:m="http://schemas.openxmlformats.org/officeDocument/2006/math">
                    <m:f>
                      <m:fPr>
                        <m:ctrlPr>
                          <a:rPr lang="en-US" altLang="zh-CN" sz="2400" i="1" dirty="0">
                            <a:solidFill>
                              <a:prstClr val="black"/>
                            </a:solidFill>
                            <a:latin typeface="Cambria Math" panose="02040503050406030204" pitchFamily="18" charset="0"/>
                            <a:ea typeface="黑体"/>
                          </a:rPr>
                        </m:ctrlPr>
                      </m:fPr>
                      <m:num>
                        <m:sSubSup>
                          <m:sSubSupPr>
                            <m:ctrlPr>
                              <a:rPr lang="en-US" altLang="zh-CN" sz="2400" i="1" dirty="0">
                                <a:solidFill>
                                  <a:prstClr val="black"/>
                                </a:solidFill>
                                <a:latin typeface="Cambria Math" panose="02040503050406030204" pitchFamily="18" charset="0"/>
                                <a:ea typeface="黑体"/>
                              </a:rPr>
                            </m:ctrlPr>
                          </m:sSubSupPr>
                          <m:e>
                            <m:d>
                              <m:dPr>
                                <m:begChr m:val="‖"/>
                                <m:endChr m:val="‖"/>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𝑨</m:t>
                                </m:r>
                              </m:e>
                            </m:d>
                          </m:e>
                          <m:sub>
                            <m:r>
                              <a:rPr lang="en-US" altLang="zh-CN" sz="2400" b="0" i="1" dirty="0">
                                <a:solidFill>
                                  <a:prstClr val="black"/>
                                </a:solidFill>
                                <a:latin typeface="Cambria Math" panose="02040503050406030204" pitchFamily="18" charset="0"/>
                                <a:ea typeface="黑体"/>
                              </a:rPr>
                              <m:t>𝐹</m:t>
                            </m:r>
                          </m:sub>
                          <m:sup>
                            <m:r>
                              <a:rPr lang="en-US" altLang="zh-CN" sz="2400" b="0" i="1" dirty="0">
                                <a:solidFill>
                                  <a:prstClr val="black"/>
                                </a:solidFill>
                                <a:latin typeface="Cambria Math" panose="02040503050406030204" pitchFamily="18" charset="0"/>
                                <a:ea typeface="黑体"/>
                              </a:rPr>
                              <m:t>2</m:t>
                            </m:r>
                          </m:sup>
                        </m:sSubSup>
                      </m:num>
                      <m:den>
                        <m:r>
                          <a:rPr lang="en-US" altLang="zh-CN" sz="2400" i="1" dirty="0">
                            <a:solidFill>
                              <a:prstClr val="black"/>
                            </a:solidFill>
                            <a:latin typeface="Cambria Math" panose="02040503050406030204" pitchFamily="18" charset="0"/>
                            <a:ea typeface="黑体"/>
                          </a:rPr>
                          <m:t>ℓ</m:t>
                        </m:r>
                      </m:den>
                    </m:f>
                  </m:oMath>
                </a14:m>
                <a:r>
                  <a:rPr lang="zh-CN" altLang="en-US" sz="2400" dirty="0">
                    <a:solidFill>
                      <a:prstClr val="black"/>
                    </a:solidFill>
                    <a:latin typeface="Lucida Sans"/>
                    <a:ea typeface="黑体"/>
                  </a:rPr>
                  <a:t> 的</a:t>
                </a:r>
                <a:r>
                  <a:rPr lang="zh-CN" altLang="en-US" sz="2400" dirty="0">
                    <a:solidFill>
                      <a:srgbClr val="FF0000"/>
                    </a:solidFill>
                    <a:latin typeface="Lucida Sans"/>
                    <a:ea typeface="黑体"/>
                  </a:rPr>
                  <a:t>绝对误差</a:t>
                </a:r>
                <a:r>
                  <a:rPr lang="zh-CN" altLang="en-US" sz="2400" dirty="0">
                    <a:solidFill>
                      <a:prstClr val="black"/>
                    </a:solidFill>
                    <a:latin typeface="Lucida Sans"/>
                    <a:ea typeface="黑体"/>
                  </a:rPr>
                  <a:t>估计</a:t>
                </a:r>
                <a14:m>
                  <m:oMath xmlns:m="http://schemas.openxmlformats.org/officeDocument/2006/math">
                    <m:r>
                      <a:rPr lang="en-US" altLang="zh-CN" sz="2400" i="1">
                        <a:solidFill>
                          <a:prstClr val="black"/>
                        </a:solidFill>
                        <a:latin typeface="Cambria Math" panose="02040503050406030204" pitchFamily="18" charset="0"/>
                      </a:rPr>
                      <m:t>𝑨𝒙</m:t>
                    </m:r>
                  </m:oMath>
                </a14:m>
                <a:endParaRPr lang="en-US" altLang="zh-CN" sz="2400" i="1" dirty="0">
                  <a:solidFill>
                    <a:prstClr val="black"/>
                  </a:solidFill>
                  <a:latin typeface="Lucida Sans"/>
                  <a:ea typeface="黑体"/>
                </a:endParaRPr>
              </a:p>
              <a:p>
                <a:pPr marL="0" indent="0" defTabSz="914140">
                  <a:spcBef>
                    <a:spcPts val="635"/>
                  </a:spcBef>
                  <a:buNone/>
                  <a:defRPr sz="1800"/>
                </a:pPr>
                <a14:m>
                  <m:oMathPara xmlns:m="http://schemas.openxmlformats.org/officeDocument/2006/math">
                    <m:oMathParaPr>
                      <m:jc m:val="centerGroup"/>
                    </m:oMathParaPr>
                    <m:oMath xmlns:m="http://schemas.openxmlformats.org/officeDocument/2006/math">
                      <m:d>
                        <m:dPr>
                          <m:begChr m:val="|"/>
                          <m:endChr m:val="|"/>
                          <m:ctrlPr>
                            <a:rPr lang="en-US" altLang="zh-CN" sz="2400" i="1">
                              <a:solidFill>
                                <a:prstClr val="black"/>
                              </a:solidFill>
                              <a:latin typeface="Cambria Math" panose="02040503050406030204" pitchFamily="18" charset="0"/>
                            </a:rPr>
                          </m:ctrlPr>
                        </m:dPr>
                        <m:e>
                          <m:sSup>
                            <m:sSupPr>
                              <m:ctrlPr>
                                <a:rPr lang="en-US" altLang="zh-CN" sz="2400" i="1">
                                  <a:solidFill>
                                    <a:prstClr val="black"/>
                                  </a:solidFill>
                                  <a:latin typeface="Cambria Math" panose="02040503050406030204" pitchFamily="18" charset="0"/>
                                </a:rPr>
                              </m:ctrlPr>
                            </m:sSupPr>
                            <m:e>
                              <m:r>
                                <a:rPr lang="en-US" altLang="zh-CN" sz="2400" i="1">
                                  <a:solidFill>
                                    <a:prstClr val="black"/>
                                  </a:solidFill>
                                  <a:latin typeface="Cambria Math" panose="02040503050406030204" pitchFamily="18" charset="0"/>
                                </a:rPr>
                                <m:t> </m:t>
                              </m:r>
                              <m:d>
                                <m:dPr>
                                  <m:begChr m:val="‖"/>
                                  <m:endChr m:val="‖"/>
                                  <m:ctrlPr>
                                    <a:rPr lang="en-US" altLang="zh-CN" sz="2400" i="1">
                                      <a:solidFill>
                                        <a:prstClr val="black"/>
                                      </a:solidFill>
                                      <a:latin typeface="Cambria Math" panose="02040503050406030204" pitchFamily="18" charset="0"/>
                                    </a:rPr>
                                  </m:ctrlPr>
                                </m:dPr>
                                <m:e>
                                  <m:r>
                                    <a:rPr lang="en-US" altLang="zh-CN" sz="2400" i="1">
                                      <a:solidFill>
                                        <a:prstClr val="black"/>
                                      </a:solidFill>
                                      <a:latin typeface="Cambria Math" panose="02040503050406030204" pitchFamily="18" charset="0"/>
                                    </a:rPr>
                                    <m:t>𝑨𝒙</m:t>
                                  </m:r>
                                </m:e>
                              </m:d>
                            </m:e>
                            <m:sup>
                              <m:r>
                                <a:rPr lang="en-US" altLang="zh-CN" sz="2400" i="1">
                                  <a:solidFill>
                                    <a:prstClr val="black"/>
                                  </a:solidFill>
                                  <a:latin typeface="Cambria Math" panose="02040503050406030204" pitchFamily="18" charset="0"/>
                                </a:rPr>
                                <m:t>2</m:t>
                              </m:r>
                            </m:sup>
                          </m:sSup>
                          <m:r>
                            <a:rPr lang="en-US" altLang="zh-CN" sz="2400" i="1">
                              <a:solidFill>
                                <a:prstClr val="black"/>
                              </a:solidFill>
                              <a:latin typeface="Cambria Math" panose="02040503050406030204" pitchFamily="18" charset="0"/>
                            </a:rPr>
                            <m:t>−</m:t>
                          </m:r>
                          <m:sSup>
                            <m:sSupPr>
                              <m:ctrlPr>
                                <a:rPr lang="en-US" altLang="zh-CN" sz="2400" i="1">
                                  <a:solidFill>
                                    <a:prstClr val="black"/>
                                  </a:solidFill>
                                  <a:latin typeface="Cambria Math" panose="02040503050406030204" pitchFamily="18" charset="0"/>
                                </a:rPr>
                              </m:ctrlPr>
                            </m:sSupPr>
                            <m:e>
                              <m:d>
                                <m:dPr>
                                  <m:begChr m:val="‖"/>
                                  <m:endChr m:val="‖"/>
                                  <m:ctrlPr>
                                    <a:rPr lang="en-US" altLang="zh-CN" sz="2400" i="1">
                                      <a:solidFill>
                                        <a:prstClr val="black"/>
                                      </a:solidFill>
                                      <a:latin typeface="Cambria Math" panose="02040503050406030204" pitchFamily="18" charset="0"/>
                                    </a:rPr>
                                  </m:ctrlPr>
                                </m:dPr>
                                <m:e>
                                  <m:r>
                                    <a:rPr lang="en-US" altLang="zh-CN" sz="2400" i="1">
                                      <a:solidFill>
                                        <a:prstClr val="black"/>
                                      </a:solidFill>
                                      <a:latin typeface="Cambria Math" panose="02040503050406030204" pitchFamily="18" charset="0"/>
                                    </a:rPr>
                                    <m:t>𝑩𝒙</m:t>
                                  </m:r>
                                </m:e>
                              </m:d>
                            </m:e>
                            <m:sup>
                              <m:r>
                                <a:rPr lang="en-US" altLang="zh-CN" sz="2400" i="1">
                                  <a:solidFill>
                                    <a:prstClr val="black"/>
                                  </a:solidFill>
                                  <a:latin typeface="Cambria Math" panose="02040503050406030204" pitchFamily="18" charset="0"/>
                                </a:rPr>
                                <m:t>2</m:t>
                              </m:r>
                            </m:sup>
                          </m:sSup>
                          <m:r>
                            <a:rPr lang="en-US" altLang="zh-CN" sz="2400" i="1">
                              <a:solidFill>
                                <a:prstClr val="black"/>
                              </a:solidFill>
                              <a:latin typeface="Cambria Math" panose="02040503050406030204" pitchFamily="18" charset="0"/>
                            </a:rPr>
                            <m:t> </m:t>
                          </m:r>
                        </m:e>
                      </m:d>
                      <m:r>
                        <a:rPr lang="en-US" altLang="zh-CN" sz="2400" i="1">
                          <a:solidFill>
                            <a:prstClr val="black"/>
                          </a:solidFill>
                          <a:latin typeface="Cambria Math" panose="02040503050406030204" pitchFamily="18" charset="0"/>
                        </a:rPr>
                        <m:t>≤</m:t>
                      </m:r>
                      <m:f>
                        <m:fPr>
                          <m:ctrlPr>
                            <a:rPr lang="en-US" altLang="zh-CN" sz="2400" i="1" dirty="0">
                              <a:solidFill>
                                <a:prstClr val="black"/>
                              </a:solidFill>
                              <a:latin typeface="Cambria Math" panose="02040503050406030204" pitchFamily="18" charset="0"/>
                              <a:ea typeface="黑体"/>
                            </a:rPr>
                          </m:ctrlPr>
                        </m:fPr>
                        <m:num>
                          <m:sSubSup>
                            <m:sSubSupPr>
                              <m:ctrlPr>
                                <a:rPr lang="en-US" altLang="zh-CN" sz="2400" i="1" dirty="0">
                                  <a:solidFill>
                                    <a:prstClr val="black"/>
                                  </a:solidFill>
                                  <a:latin typeface="Cambria Math" panose="02040503050406030204" pitchFamily="18" charset="0"/>
                                  <a:ea typeface="黑体"/>
                                </a:rPr>
                              </m:ctrlPr>
                            </m:sSubSupPr>
                            <m:e>
                              <m:d>
                                <m:dPr>
                                  <m:begChr m:val="‖"/>
                                  <m:endChr m:val="‖"/>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𝑨</m:t>
                                  </m:r>
                                </m:e>
                              </m:d>
                            </m:e>
                            <m:sub>
                              <m:r>
                                <a:rPr lang="en-US" altLang="zh-CN" sz="2400" b="0" i="1" dirty="0">
                                  <a:solidFill>
                                    <a:prstClr val="black"/>
                                  </a:solidFill>
                                  <a:latin typeface="Cambria Math" panose="02040503050406030204" pitchFamily="18" charset="0"/>
                                  <a:ea typeface="黑体"/>
                                </a:rPr>
                                <m:t>𝐹</m:t>
                              </m:r>
                            </m:sub>
                            <m:sup>
                              <m:r>
                                <a:rPr lang="en-US" altLang="zh-CN" sz="2400" b="0" i="1" dirty="0">
                                  <a:solidFill>
                                    <a:prstClr val="black"/>
                                  </a:solidFill>
                                  <a:latin typeface="Cambria Math" panose="02040503050406030204" pitchFamily="18" charset="0"/>
                                  <a:ea typeface="黑体"/>
                                </a:rPr>
                                <m:t>2</m:t>
                              </m:r>
                            </m:sup>
                          </m:sSubSup>
                        </m:num>
                        <m:den>
                          <m:r>
                            <a:rPr lang="en-US" altLang="zh-CN" sz="2400" i="1" dirty="0">
                              <a:solidFill>
                                <a:prstClr val="black"/>
                              </a:solidFill>
                              <a:latin typeface="Cambria Math" panose="02040503050406030204" pitchFamily="18" charset="0"/>
                              <a:ea typeface="黑体"/>
                            </a:rPr>
                            <m:t>ℓ</m:t>
                          </m:r>
                        </m:den>
                      </m:f>
                      <m:r>
                        <a:rPr lang="en-US" altLang="zh-CN" sz="2400" i="1" dirty="0">
                          <a:solidFill>
                            <a:prstClr val="black"/>
                          </a:solidFill>
                          <a:latin typeface="Cambria Math" panose="02040503050406030204" pitchFamily="18" charset="0"/>
                          <a:ea typeface="黑体"/>
                        </a:rPr>
                        <m:t>         </m:t>
                      </m:r>
                      <m:sSub>
                        <m:sSubPr>
                          <m:ctrlPr>
                            <a:rPr lang="en-US" altLang="zh-CN" sz="2400" i="1">
                              <a:solidFill>
                                <a:prstClr val="black"/>
                              </a:solidFill>
                              <a:latin typeface="Cambria Math" panose="02040503050406030204" pitchFamily="18" charset="0"/>
                            </a:rPr>
                          </m:ctrlPr>
                        </m:sSubPr>
                        <m:e>
                          <m:d>
                            <m:dPr>
                              <m:begChr m:val="‖"/>
                              <m:endChr m:val="‖"/>
                              <m:ctrlPr>
                                <a:rPr lang="en-US" altLang="zh-CN" sz="2400" b="0" i="1">
                                  <a:solidFill>
                                    <a:prstClr val="black"/>
                                  </a:solidFill>
                                  <a:latin typeface="Cambria Math" panose="02040503050406030204" pitchFamily="18" charset="0"/>
                                </a:rPr>
                              </m:ctrlPr>
                            </m:dPr>
                            <m:e>
                              <m:sSup>
                                <m:sSupPr>
                                  <m:ctrlPr>
                                    <a:rPr lang="en-US" altLang="zh-CN" sz="2400" i="1">
                                      <a:solidFill>
                                        <a:prstClr val="black"/>
                                      </a:solidFill>
                                      <a:latin typeface="Cambria Math" panose="02040503050406030204" pitchFamily="18" charset="0"/>
                                    </a:rPr>
                                  </m:ctrlPr>
                                </m:sSupPr>
                                <m:e>
                                  <m:r>
                                    <a:rPr lang="en-US" altLang="zh-CN" sz="2400" i="1">
                                      <a:solidFill>
                                        <a:prstClr val="black"/>
                                      </a:solidFill>
                                      <a:latin typeface="Cambria Math" panose="02040503050406030204" pitchFamily="18" charset="0"/>
                                    </a:rPr>
                                    <m:t>𝑨</m:t>
                                  </m:r>
                                </m:e>
                                <m:sup>
                                  <m:r>
                                    <a:rPr lang="en-US" altLang="zh-CN" sz="2400" i="1">
                                      <a:solidFill>
                                        <a:prstClr val="black"/>
                                      </a:solidFill>
                                      <a:latin typeface="Cambria Math" panose="02040503050406030204" pitchFamily="18" charset="0"/>
                                    </a:rPr>
                                    <m:t>⊤</m:t>
                                  </m:r>
                                </m:sup>
                              </m:sSup>
                              <m:r>
                                <a:rPr lang="en-US" altLang="zh-CN" sz="2400" i="1">
                                  <a:solidFill>
                                    <a:prstClr val="black"/>
                                  </a:solidFill>
                                  <a:latin typeface="Cambria Math" panose="02040503050406030204" pitchFamily="18" charset="0"/>
                                </a:rPr>
                                <m:t>𝑨</m:t>
                              </m:r>
                              <m:r>
                                <a:rPr lang="en-US" altLang="zh-CN" sz="2400" i="1">
                                  <a:solidFill>
                                    <a:prstClr val="black"/>
                                  </a:solidFill>
                                  <a:latin typeface="Cambria Math" panose="02040503050406030204" pitchFamily="18" charset="0"/>
                                </a:rPr>
                                <m:t>−</m:t>
                              </m:r>
                              <m:sSup>
                                <m:sSupPr>
                                  <m:ctrlPr>
                                    <a:rPr lang="en-US" altLang="zh-CN" sz="2400" i="1">
                                      <a:solidFill>
                                        <a:prstClr val="black"/>
                                      </a:solidFill>
                                      <a:latin typeface="Cambria Math" panose="02040503050406030204" pitchFamily="18" charset="0"/>
                                    </a:rPr>
                                  </m:ctrlPr>
                                </m:sSupPr>
                                <m:e>
                                  <m:r>
                                    <a:rPr lang="en-US" altLang="zh-CN" sz="2400" i="1">
                                      <a:solidFill>
                                        <a:prstClr val="black"/>
                                      </a:solidFill>
                                      <a:latin typeface="Cambria Math" panose="02040503050406030204" pitchFamily="18" charset="0"/>
                                    </a:rPr>
                                    <m:t>𝑩</m:t>
                                  </m:r>
                                </m:e>
                                <m:sup>
                                  <m:r>
                                    <a:rPr lang="en-US" altLang="zh-CN" sz="2400" i="1">
                                      <a:solidFill>
                                        <a:prstClr val="black"/>
                                      </a:solidFill>
                                      <a:latin typeface="Cambria Math" panose="02040503050406030204" pitchFamily="18" charset="0"/>
                                    </a:rPr>
                                    <m:t>⊤</m:t>
                                  </m:r>
                                </m:sup>
                              </m:sSup>
                              <m:r>
                                <a:rPr lang="en-US" altLang="zh-CN" sz="2400" i="1">
                                  <a:solidFill>
                                    <a:prstClr val="black"/>
                                  </a:solidFill>
                                  <a:latin typeface="Cambria Math" panose="02040503050406030204" pitchFamily="18" charset="0"/>
                                </a:rPr>
                                <m:t>𝑩</m:t>
                              </m:r>
                            </m:e>
                          </m:d>
                        </m:e>
                        <m:sub>
                          <m:r>
                            <a:rPr lang="en-US" altLang="zh-CN" sz="2400" i="1">
                              <a:solidFill>
                                <a:prstClr val="black"/>
                              </a:solidFill>
                              <a:latin typeface="Cambria Math" panose="02040503050406030204" pitchFamily="18" charset="0"/>
                            </a:rPr>
                            <m:t>2</m:t>
                          </m:r>
                        </m:sub>
                      </m:sSub>
                      <m:r>
                        <a:rPr lang="en-US" altLang="zh-CN" sz="2400" i="1">
                          <a:solidFill>
                            <a:prstClr val="black"/>
                          </a:solidFill>
                          <a:latin typeface="Cambria Math" panose="02040503050406030204" pitchFamily="18" charset="0"/>
                        </a:rPr>
                        <m:t>≤</m:t>
                      </m:r>
                      <m:f>
                        <m:fPr>
                          <m:ctrlPr>
                            <a:rPr lang="en-US" altLang="zh-CN" sz="2400" i="1" dirty="0">
                              <a:solidFill>
                                <a:prstClr val="black"/>
                              </a:solidFill>
                              <a:latin typeface="Cambria Math" panose="02040503050406030204" pitchFamily="18" charset="0"/>
                            </a:rPr>
                          </m:ctrlPr>
                        </m:fPr>
                        <m:num>
                          <m:sSubSup>
                            <m:sSubSupPr>
                              <m:ctrlPr>
                                <a:rPr lang="en-US" altLang="zh-CN" sz="2400" i="1" dirty="0">
                                  <a:solidFill>
                                    <a:prstClr val="black"/>
                                  </a:solidFill>
                                  <a:latin typeface="Cambria Math" panose="02040503050406030204" pitchFamily="18" charset="0"/>
                                  <a:ea typeface="黑体"/>
                                </a:rPr>
                              </m:ctrlPr>
                            </m:sSubSupPr>
                            <m:e>
                              <m:d>
                                <m:dPr>
                                  <m:begChr m:val="‖"/>
                                  <m:endChr m:val="‖"/>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𝑨</m:t>
                                  </m:r>
                                </m:e>
                              </m:d>
                            </m:e>
                            <m:sub>
                              <m:r>
                                <a:rPr lang="en-US" altLang="zh-CN" sz="2400" b="0" i="1" dirty="0">
                                  <a:solidFill>
                                    <a:prstClr val="black"/>
                                  </a:solidFill>
                                  <a:latin typeface="Cambria Math" panose="02040503050406030204" pitchFamily="18" charset="0"/>
                                  <a:ea typeface="黑体"/>
                                </a:rPr>
                                <m:t>𝐹</m:t>
                              </m:r>
                            </m:sub>
                            <m:sup>
                              <m:r>
                                <a:rPr lang="en-US" altLang="zh-CN" sz="2400" b="0" i="1" dirty="0">
                                  <a:solidFill>
                                    <a:prstClr val="black"/>
                                  </a:solidFill>
                                  <a:latin typeface="Cambria Math" panose="02040503050406030204" pitchFamily="18" charset="0"/>
                                  <a:ea typeface="黑体"/>
                                </a:rPr>
                                <m:t>2</m:t>
                              </m:r>
                            </m:sup>
                          </m:sSubSup>
                        </m:num>
                        <m:den>
                          <m:r>
                            <a:rPr lang="en-US" altLang="zh-CN" sz="2400" i="1" dirty="0">
                              <a:solidFill>
                                <a:prstClr val="black"/>
                              </a:solidFill>
                              <a:latin typeface="Cambria Math" panose="02040503050406030204" pitchFamily="18" charset="0"/>
                              <a:ea typeface="黑体"/>
                            </a:rPr>
                            <m:t>ℓ</m:t>
                          </m:r>
                        </m:den>
                      </m:f>
                    </m:oMath>
                  </m:oMathPara>
                </a14:m>
                <a:endParaRPr lang="en-US" altLang="zh-CN" sz="2400" i="1" dirty="0">
                  <a:solidFill>
                    <a:prstClr val="black"/>
                  </a:solidFill>
                  <a:latin typeface="Lucida Sans"/>
                  <a:ea typeface="黑体"/>
                </a:endParaRPr>
              </a:p>
            </p:txBody>
          </p:sp>
        </mc:Choice>
        <mc:Fallback xmlns="">
          <p:sp>
            <p:nvSpPr>
              <p:cNvPr id="13" name="Shape 42">
                <a:extLst>
                  <a:ext uri="{FF2B5EF4-FFF2-40B4-BE49-F238E27FC236}">
                    <a16:creationId xmlns:a16="http://schemas.microsoft.com/office/drawing/2014/main" id="{2C575A6F-0BF9-3A1D-0929-F38CD7F8AC48}"/>
                  </a:ext>
                </a:extLst>
              </p:cNvPr>
              <p:cNvSpPr txBox="1">
                <a:spLocks noRot="1" noChangeAspect="1" noMove="1" noResize="1" noEditPoints="1" noAdjustHandles="1" noChangeArrowheads="1" noChangeShapeType="1" noTextEdit="1"/>
              </p:cNvSpPr>
              <p:nvPr/>
            </p:nvSpPr>
            <p:spPr>
              <a:xfrm>
                <a:off x="854635" y="1280160"/>
                <a:ext cx="10482730" cy="2377440"/>
              </a:xfrm>
              <a:prstGeom prst="rect">
                <a:avLst/>
              </a:prstGeom>
              <a:blipFill>
                <a:blip r:embed="rId16"/>
                <a:stretch>
                  <a:fillRect l="-233" t="-25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A39EAC1-9991-FAE7-9858-8F0D3945E260}"/>
                  </a:ext>
                </a:extLst>
              </p:cNvPr>
              <p:cNvSpPr txBox="1"/>
              <p:nvPr/>
            </p:nvSpPr>
            <p:spPr>
              <a:xfrm>
                <a:off x="7392240" y="5454969"/>
                <a:ext cx="2014206" cy="682110"/>
              </a:xfrm>
              <a:prstGeom prst="rect">
                <a:avLst/>
              </a:prstGeom>
              <a:noFill/>
            </p:spPr>
            <p:txBody>
              <a:bodyPr wrap="none" rtlCol="0">
                <a:spAutoFit/>
              </a:bodyPr>
              <a:lstStyle/>
              <a:p>
                <a:pPr defTabSz="914140"/>
                <a14:m>
                  <m:oMath xmlns:m="http://schemas.openxmlformats.org/officeDocument/2006/math">
                    <m:sSup>
                      <m:sSupPr>
                        <m:ctrlPr>
                          <a:rPr lang="en-US" altLang="zh-CN" sz="2400" i="1" smtClean="0">
                            <a:solidFill>
                              <a:prstClr val="black"/>
                            </a:solidFill>
                            <a:latin typeface="Cambria Math" panose="02040503050406030204" pitchFamily="18" charset="0"/>
                          </a:rPr>
                        </m:ctrlPr>
                      </m:sSupPr>
                      <m:e>
                        <m:r>
                          <a:rPr lang="en-US" altLang="zh-CN" sz="2400" b="0" i="1" smtClean="0">
                            <a:solidFill>
                              <a:prstClr val="black"/>
                            </a:solidFill>
                            <a:latin typeface="Cambria Math" panose="02040503050406030204" pitchFamily="18" charset="0"/>
                          </a:rPr>
                          <m:t>‖</m:t>
                        </m:r>
                      </m:e>
                      <m:sup>
                        <m:r>
                          <a:rPr lang="en-US" altLang="zh-CN" sz="2400">
                            <a:solidFill>
                              <a:prstClr val="black"/>
                            </a:solidFill>
                            <a:latin typeface="Cambria Math" panose="02040503050406030204" pitchFamily="18" charset="0"/>
                          </a:rPr>
                          <m:t>2</m:t>
                        </m:r>
                      </m:sup>
                    </m:sSup>
                  </m:oMath>
                </a14:m>
                <a:r>
                  <a:rPr lang="en-US" altLang="zh-CN" sz="2400" dirty="0">
                    <a:solidFill>
                      <a:prstClr val="black"/>
                    </a:solidFill>
                  </a:rPr>
                  <a:t> </a:t>
                </a:r>
                <a14:m>
                  <m:oMath xmlns:m="http://schemas.openxmlformats.org/officeDocument/2006/math">
                    <m:r>
                      <a:rPr lang="en-US" altLang="zh-CN" sz="2400" b="1" i="0" smtClean="0">
                        <a:solidFill>
                          <a:prstClr val="black"/>
                        </a:solidFill>
                        <a:latin typeface="Cambria Math" panose="02040503050406030204" pitchFamily="18" charset="0"/>
                      </a:rPr>
                      <m:t>      </m:t>
                    </m:r>
                    <m:r>
                      <a:rPr lang="en-US" altLang="zh-CN" sz="2400" i="1">
                        <a:solidFill>
                          <a:prstClr val="black"/>
                        </a:solidFill>
                        <a:latin typeface="Cambria Math" panose="02040503050406030204" pitchFamily="18" charset="0"/>
                      </a:rPr>
                      <m:t>≤</m:t>
                    </m:r>
                    <m:r>
                      <a:rPr lang="en-US" altLang="zh-CN" sz="2400" b="1" i="1" smtClean="0">
                        <a:solidFill>
                          <a:prstClr val="black"/>
                        </a:solidFill>
                        <a:latin typeface="Cambria Math" panose="02040503050406030204" pitchFamily="18" charset="0"/>
                      </a:rPr>
                      <m:t>   </m:t>
                    </m:r>
                    <m:f>
                      <m:fPr>
                        <m:ctrlPr>
                          <a:rPr lang="en-US" altLang="zh-CN" sz="2400" b="0" i="1" dirty="0" smtClean="0">
                            <a:solidFill>
                              <a:prstClr val="black"/>
                            </a:solidFill>
                            <a:latin typeface="Cambria Math" panose="02040503050406030204" pitchFamily="18" charset="0"/>
                          </a:rPr>
                        </m:ctrlPr>
                      </m:fPr>
                      <m:num>
                        <m:sSubSup>
                          <m:sSubSupPr>
                            <m:ctrlPr>
                              <a:rPr lang="en-US" altLang="zh-CN" sz="2400" i="1" dirty="0">
                                <a:solidFill>
                                  <a:prstClr val="black"/>
                                </a:solidFill>
                                <a:latin typeface="Cambria Math" panose="02040503050406030204" pitchFamily="18" charset="0"/>
                                <a:ea typeface="黑体"/>
                              </a:rPr>
                            </m:ctrlPr>
                          </m:sSubSupPr>
                          <m:e>
                            <m:d>
                              <m:dPr>
                                <m:begChr m:val="‖"/>
                                <m:endChr m:val="‖"/>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𝑨</m:t>
                                </m:r>
                              </m:e>
                            </m:d>
                          </m:e>
                          <m:sub>
                            <m:r>
                              <a:rPr lang="en-US" altLang="zh-CN" sz="2400" b="0" i="1" dirty="0">
                                <a:solidFill>
                                  <a:prstClr val="black"/>
                                </a:solidFill>
                                <a:latin typeface="Cambria Math" panose="02040503050406030204" pitchFamily="18" charset="0"/>
                                <a:ea typeface="黑体"/>
                              </a:rPr>
                              <m:t>𝐹</m:t>
                            </m:r>
                          </m:sub>
                          <m:sup>
                            <m:r>
                              <a:rPr lang="en-US" altLang="zh-CN" sz="2400" b="0" i="1" dirty="0">
                                <a:solidFill>
                                  <a:prstClr val="black"/>
                                </a:solidFill>
                                <a:latin typeface="Cambria Math" panose="02040503050406030204" pitchFamily="18" charset="0"/>
                                <a:ea typeface="黑体"/>
                              </a:rPr>
                              <m:t>2</m:t>
                            </m:r>
                          </m:sup>
                        </m:sSubSup>
                      </m:num>
                      <m:den>
                        <m:r>
                          <a:rPr lang="en-US" altLang="zh-CN" sz="2400" b="0" i="1" dirty="0" smtClean="0">
                            <a:solidFill>
                              <a:prstClr val="black"/>
                            </a:solidFill>
                            <a:latin typeface="Cambria Math" panose="02040503050406030204" pitchFamily="18" charset="0"/>
                            <a:ea typeface="黑体"/>
                          </a:rPr>
                          <m:t>ℓ</m:t>
                        </m:r>
                      </m:den>
                    </m:f>
                  </m:oMath>
                </a14:m>
                <a:endParaRPr lang="zh-CN" altLang="en-US" sz="2400" dirty="0">
                  <a:solidFill>
                    <a:prstClr val="black"/>
                  </a:solidFill>
                  <a:latin typeface="Lucida Sans"/>
                  <a:ea typeface="黑体"/>
                </a:endParaRPr>
              </a:p>
            </p:txBody>
          </p:sp>
        </mc:Choice>
        <mc:Fallback xmlns="">
          <p:sp>
            <p:nvSpPr>
              <p:cNvPr id="15" name="TextBox 14">
                <a:extLst>
                  <a:ext uri="{FF2B5EF4-FFF2-40B4-BE49-F238E27FC236}">
                    <a16:creationId xmlns:a16="http://schemas.microsoft.com/office/drawing/2014/main" id="{4A39EAC1-9991-FAE7-9858-8F0D3945E260}"/>
                  </a:ext>
                </a:extLst>
              </p:cNvPr>
              <p:cNvSpPr txBox="1">
                <a:spLocks noRot="1" noChangeAspect="1" noMove="1" noResize="1" noEditPoints="1" noAdjustHandles="1" noChangeArrowheads="1" noChangeShapeType="1" noTextEdit="1"/>
              </p:cNvSpPr>
              <p:nvPr/>
            </p:nvSpPr>
            <p:spPr>
              <a:xfrm>
                <a:off x="7392240" y="5454969"/>
                <a:ext cx="2014206" cy="682110"/>
              </a:xfrm>
              <a:prstGeom prst="rect">
                <a:avLst/>
              </a:prstGeom>
              <a:blipFill>
                <a:blip r:embed="rId17"/>
                <a:stretch>
                  <a:fillRect/>
                </a:stretch>
              </a:blipFill>
            </p:spPr>
            <p:txBody>
              <a:bodyPr/>
              <a:lstStyle/>
              <a:p>
                <a:r>
                  <a:rPr lang="zh-CN" altLang="en-US">
                    <a:noFill/>
                  </a:rPr>
                  <a:t> </a:t>
                </a:r>
              </a:p>
            </p:txBody>
          </p:sp>
        </mc:Fallback>
      </mc:AlternateContent>
      <p:sp>
        <p:nvSpPr>
          <p:cNvPr id="16" name="!!矩形 704">
            <a:extLst>
              <a:ext uri="{FF2B5EF4-FFF2-40B4-BE49-F238E27FC236}">
                <a16:creationId xmlns:a16="http://schemas.microsoft.com/office/drawing/2014/main" id="{D610ABF4-26BD-0C15-3184-DFE4A31738D9}"/>
              </a:ext>
            </a:extLst>
          </p:cNvPr>
          <p:cNvSpPr/>
          <p:nvPr/>
        </p:nvSpPr>
        <p:spPr>
          <a:xfrm>
            <a:off x="5715720" y="5159225"/>
            <a:ext cx="904163" cy="13562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Tree>
    <p:extLst>
      <p:ext uri="{BB962C8B-B14F-4D97-AF65-F5344CB8AC3E}">
        <p14:creationId xmlns:p14="http://schemas.microsoft.com/office/powerpoint/2010/main" val="46544764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F161F78E-E7BB-1A3C-6C60-53FEBED62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7169" y="2612342"/>
            <a:ext cx="4598167" cy="3719711"/>
          </a:xfrm>
          <a:prstGeom prst="rect">
            <a:avLst/>
          </a:prstGeom>
        </p:spPr>
      </p:pic>
      <p:pic>
        <p:nvPicPr>
          <p:cNvPr id="10" name="图片 9">
            <a:extLst>
              <a:ext uri="{FF2B5EF4-FFF2-40B4-BE49-F238E27FC236}">
                <a16:creationId xmlns:a16="http://schemas.microsoft.com/office/drawing/2014/main" id="{93E7DD0A-5D19-DB93-518E-73AB26FB08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704" y="2624993"/>
            <a:ext cx="4680520" cy="3719710"/>
          </a:xfrm>
          <a:prstGeom prst="rect">
            <a:avLst/>
          </a:prstGeom>
        </p:spPr>
      </p:pic>
      <p:sp>
        <p:nvSpPr>
          <p:cNvPr id="12" name="TextBox 4">
            <a:extLst>
              <a:ext uri="{FF2B5EF4-FFF2-40B4-BE49-F238E27FC236}">
                <a16:creationId xmlns:a16="http://schemas.microsoft.com/office/drawing/2014/main" id="{38D35A2A-5CC0-1EAF-34D7-9036E86A2D04}"/>
              </a:ext>
            </a:extLst>
          </p:cNvPr>
          <p:cNvSpPr txBox="1"/>
          <p:nvPr/>
        </p:nvSpPr>
        <p:spPr>
          <a:xfrm>
            <a:off x="1384782" y="1143000"/>
            <a:ext cx="9422436" cy="1394805"/>
          </a:xfrm>
          <a:prstGeom prst="rect">
            <a:avLst/>
          </a:prstGeom>
          <a:noFill/>
        </p:spPr>
        <p:txBody>
          <a:bodyPr wrap="square">
            <a:spAutoFit/>
          </a:bodyPr>
          <a:lstStyle/>
          <a:p>
            <a:pPr marL="342900" indent="-342900" eaLnBrk="1" hangingPunct="1">
              <a:lnSpc>
                <a:spcPct val="150000"/>
              </a:lnSpc>
              <a:spcBef>
                <a:spcPct val="20000"/>
              </a:spcBef>
              <a:buClr>
                <a:srgbClr val="02407B"/>
              </a:buClr>
              <a:buSzPct val="75000"/>
              <a:buFont typeface="Wingdings" panose="05000000000000000000" pitchFamily="2" charset="2"/>
              <a:buChar char="n"/>
              <a:defRPr/>
            </a:pPr>
            <a:r>
              <a:rPr kumimoji="1" lang="zh-CN" altLang="en-US" sz="2800" dirty="0">
                <a:latin typeface="黑体" panose="02010609060101010101" pitchFamily="49" charset="-122"/>
                <a:ea typeface="黑体" panose="02010609060101010101" pitchFamily="49" charset="-122"/>
              </a:rPr>
              <a:t>提前设置的草图大小</a:t>
            </a:r>
            <a:r>
              <a:rPr kumimoji="1" lang="zh-CN" altLang="en-US" sz="2800" dirty="0">
                <a:solidFill>
                  <a:srgbClr val="FF0000"/>
                </a:solidFill>
                <a:latin typeface="黑体" panose="02010609060101010101" pitchFamily="49" charset="-122"/>
                <a:ea typeface="黑体" panose="02010609060101010101" pitchFamily="49" charset="-122"/>
              </a:rPr>
              <a:t>不依赖于矩阵形状的先验知识</a:t>
            </a:r>
            <a:endParaRPr kumimoji="1" lang="en-US" altLang="zh-CN" sz="2800" dirty="0">
              <a:solidFill>
                <a:srgbClr val="FF0000"/>
              </a:solidFill>
              <a:latin typeface="黑体" panose="02010609060101010101" pitchFamily="49" charset="-122"/>
              <a:ea typeface="黑体" panose="02010609060101010101" pitchFamily="49" charset="-122"/>
            </a:endParaRPr>
          </a:p>
          <a:p>
            <a:pPr marL="342900" indent="-342900" eaLnBrk="1" hangingPunct="1">
              <a:lnSpc>
                <a:spcPct val="150000"/>
              </a:lnSpc>
              <a:spcBef>
                <a:spcPct val="20000"/>
              </a:spcBef>
              <a:buClr>
                <a:srgbClr val="02407B"/>
              </a:buClr>
              <a:buSzPct val="75000"/>
              <a:buFont typeface="Wingdings" panose="05000000000000000000" pitchFamily="2" charset="2"/>
              <a:buChar char="n"/>
              <a:defRPr/>
            </a:pPr>
            <a:r>
              <a:rPr kumimoji="1" lang="zh-CN" altLang="en-US" sz="2800" dirty="0">
                <a:latin typeface="黑体" panose="02010609060101010101" pitchFamily="49" charset="-122"/>
                <a:ea typeface="黑体" panose="02010609060101010101" pitchFamily="49" charset="-122"/>
              </a:rPr>
              <a:t>在维持效率的同时保证了矩阵略图</a:t>
            </a:r>
            <a:r>
              <a:rPr kumimoji="1" lang="zh-CN" altLang="en-US" sz="2800" dirty="0">
                <a:solidFill>
                  <a:srgbClr val="FF0000"/>
                </a:solidFill>
                <a:latin typeface="黑体" panose="02010609060101010101" pitchFamily="49" charset="-122"/>
                <a:ea typeface="黑体" panose="02010609060101010101" pitchFamily="49" charset="-122"/>
              </a:rPr>
              <a:t>不会导致线性后悔</a:t>
            </a:r>
          </a:p>
        </p:txBody>
      </p:sp>
      <p:sp>
        <p:nvSpPr>
          <p:cNvPr id="5" name="标题 1">
            <a:extLst>
              <a:ext uri="{FF2B5EF4-FFF2-40B4-BE49-F238E27FC236}">
                <a16:creationId xmlns:a16="http://schemas.microsoft.com/office/drawing/2014/main" id="{7F324864-6404-C56B-BE8A-570E437B1917}"/>
              </a:ext>
            </a:extLst>
          </p:cNvPr>
          <p:cNvSpPr>
            <a:spLocks noGrp="1"/>
          </p:cNvSpPr>
          <p:nvPr>
            <p:ph type="title"/>
          </p:nvPr>
        </p:nvSpPr>
        <p:spPr>
          <a:xfrm>
            <a:off x="1618488" y="115888"/>
            <a:ext cx="10477500" cy="1144306"/>
          </a:xfrm>
        </p:spPr>
        <p:txBody>
          <a:bodyPr/>
          <a:lstStyle/>
          <a:p>
            <a:r>
              <a:rPr lang="zh-CN" altLang="en-US" dirty="0"/>
              <a:t>实验结果</a:t>
            </a:r>
            <a:endParaRPr kumimoji="1" lang="zh-CN" altLang="en-US" dirty="0"/>
          </a:p>
        </p:txBody>
      </p:sp>
    </p:spTree>
    <p:extLst>
      <p:ext uri="{BB962C8B-B14F-4D97-AF65-F5344CB8AC3E}">
        <p14:creationId xmlns:p14="http://schemas.microsoft.com/office/powerpoint/2010/main" val="20047871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E59B0-D622-5AA4-48F4-D902D4639F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EDB008-E1EC-4001-FC78-31BE01A1C499}"/>
              </a:ext>
            </a:extLst>
          </p:cNvPr>
          <p:cNvSpPr>
            <a:spLocks noGrp="1"/>
          </p:cNvSpPr>
          <p:nvPr>
            <p:ph type="title"/>
          </p:nvPr>
        </p:nvSpPr>
        <p:spPr/>
        <p:txBody>
          <a:bodyPr/>
          <a:lstStyle/>
          <a:p>
            <a:r>
              <a:rPr lang="en-CN" dirty="0"/>
              <a:t>报告提纲</a:t>
            </a:r>
          </a:p>
        </p:txBody>
      </p:sp>
      <p:sp>
        <p:nvSpPr>
          <p:cNvPr id="3" name="Content Placeholder 2">
            <a:extLst>
              <a:ext uri="{FF2B5EF4-FFF2-40B4-BE49-F238E27FC236}">
                <a16:creationId xmlns:a16="http://schemas.microsoft.com/office/drawing/2014/main" id="{D6EF5180-0746-858C-A699-413F63AF3998}"/>
              </a:ext>
            </a:extLst>
          </p:cNvPr>
          <p:cNvSpPr>
            <a:spLocks noGrp="1"/>
          </p:cNvSpPr>
          <p:nvPr>
            <p:ph idx="1"/>
          </p:nvPr>
        </p:nvSpPr>
        <p:spPr/>
        <p:txBody>
          <a:bodyPr/>
          <a:lstStyle/>
          <a:p>
            <a:r>
              <a:rPr lang="en-CN" dirty="0"/>
              <a:t>流数据计算与学习背景介绍</a:t>
            </a:r>
          </a:p>
          <a:p>
            <a:pPr marL="0" indent="0">
              <a:buNone/>
            </a:pPr>
            <a:endParaRPr lang="en-CN" dirty="0">
              <a:solidFill>
                <a:srgbClr val="FF0000"/>
              </a:solidFill>
            </a:endParaRPr>
          </a:p>
          <a:p>
            <a:r>
              <a:rPr lang="en-CN" dirty="0"/>
              <a:t>Frequent Directions (FD) 矩阵略图算法简介</a:t>
            </a:r>
          </a:p>
          <a:p>
            <a:pPr marL="457200" lvl="1" indent="0">
              <a:buNone/>
            </a:pPr>
            <a:endParaRPr lang="en-US" dirty="0"/>
          </a:p>
          <a:p>
            <a:r>
              <a:rPr lang="en-CN" dirty="0"/>
              <a:t>Our Works</a:t>
            </a:r>
          </a:p>
          <a:p>
            <a:pPr lvl="1"/>
            <a:r>
              <a:rPr lang="zh-CN" altLang="en-US" dirty="0"/>
              <a:t>滑动窗口上的最优矩阵略图算法</a:t>
            </a:r>
            <a:endParaRPr lang="en-US" altLang="zh-CN" dirty="0"/>
          </a:p>
          <a:p>
            <a:pPr lvl="1"/>
            <a:r>
              <a:rPr lang="zh-CN" altLang="en-US" dirty="0">
                <a:latin typeface="微软雅黑" panose="020B0503020204020204" pitchFamily="34" charset="-122"/>
                <a:ea typeface="微软雅黑" panose="020B0503020204020204" pitchFamily="34" charset="-122"/>
              </a:rPr>
              <a:t>矩阵略图</a:t>
            </a:r>
            <a:r>
              <a:rPr lang="zh-CN" altLang="en-US" sz="2800" dirty="0">
                <a:latin typeface="微软雅黑" panose="020B0503020204020204" pitchFamily="34" charset="-122"/>
                <a:ea typeface="微软雅黑" panose="020B0503020204020204" pitchFamily="34" charset="-122"/>
              </a:rPr>
              <a:t>加速</a:t>
            </a:r>
            <a:r>
              <a:rPr lang="zh-CN" altLang="en-US" dirty="0">
                <a:latin typeface="微软雅黑" panose="020B0503020204020204" pitchFamily="34" charset="-122"/>
                <a:ea typeface="微软雅黑" panose="020B0503020204020204" pitchFamily="34" charset="-122"/>
              </a:rPr>
              <a:t>老虎机</a:t>
            </a:r>
            <a:r>
              <a:rPr lang="zh-CN" altLang="en-US" sz="2800" dirty="0">
                <a:latin typeface="微软雅黑" panose="020B0503020204020204" pitchFamily="34" charset="-122"/>
                <a:ea typeface="微软雅黑" panose="020B0503020204020204" pitchFamily="34" charset="-122"/>
              </a:rPr>
              <a:t>的通用框架</a:t>
            </a:r>
            <a:endParaRPr lang="en-CN" dirty="0"/>
          </a:p>
          <a:p>
            <a:endParaRPr lang="en-CN" dirty="0"/>
          </a:p>
          <a:p>
            <a:r>
              <a:rPr lang="en-CN" dirty="0">
                <a:solidFill>
                  <a:srgbClr val="FF0000"/>
                </a:solidFill>
              </a:rPr>
              <a:t>总结与展望</a:t>
            </a:r>
          </a:p>
        </p:txBody>
      </p:sp>
    </p:spTree>
    <p:extLst>
      <p:ext uri="{BB962C8B-B14F-4D97-AF65-F5344CB8AC3E}">
        <p14:creationId xmlns:p14="http://schemas.microsoft.com/office/powerpoint/2010/main" val="38438013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a:extLst>
              <a:ext uri="{FF2B5EF4-FFF2-40B4-BE49-F238E27FC236}">
                <a16:creationId xmlns:a16="http://schemas.microsoft.com/office/drawing/2014/main" id="{AD691347-F352-D64D-7535-C18810B6F843}"/>
              </a:ext>
            </a:extLst>
          </p:cNvPr>
          <p:cNvSpPr>
            <a:spLocks noGrp="1"/>
          </p:cNvSpPr>
          <p:nvPr>
            <p:ph idx="1"/>
          </p:nvPr>
        </p:nvSpPr>
        <p:spPr>
          <a:xfrm>
            <a:off x="610237" y="1263056"/>
            <a:ext cx="11014817" cy="5479056"/>
          </a:xfrm>
        </p:spPr>
        <p:txBody>
          <a:bodyPr>
            <a:normAutofit/>
          </a:bodyPr>
          <a:lstStyle/>
          <a:p>
            <a:pPr marL="0" indent="0">
              <a:buNone/>
            </a:pPr>
            <a:r>
              <a:rPr lang="en-US" altLang="zh-CN" sz="2800" dirty="0"/>
              <a:t>Done</a:t>
            </a:r>
            <a:r>
              <a:rPr lang="zh-CN" altLang="en-US" sz="2800" dirty="0"/>
              <a:t>：</a:t>
            </a:r>
            <a:endParaRPr lang="en-US" altLang="zh-CN" sz="2800" dirty="0"/>
          </a:p>
          <a:p>
            <a:r>
              <a:rPr lang="zh-CN" altLang="en-US" sz="2400" dirty="0"/>
              <a:t>矩阵略图本身的进展：分析了</a:t>
            </a:r>
            <a:r>
              <a:rPr lang="zh-CN" altLang="en-US" sz="2400" dirty="0">
                <a:solidFill>
                  <a:srgbClr val="FF0000"/>
                </a:solidFill>
              </a:rPr>
              <a:t>滑动窗口模型中的矩阵略图估计</a:t>
            </a:r>
            <a:r>
              <a:rPr lang="zh-CN" altLang="en-US" sz="2400" dirty="0"/>
              <a:t>问题的时空复杂度与近似精度的理论关系，提出了具有</a:t>
            </a:r>
            <a:r>
              <a:rPr lang="zh-CN" altLang="en-US" sz="2400" dirty="0">
                <a:solidFill>
                  <a:srgbClr val="FF0000"/>
                </a:solidFill>
              </a:rPr>
              <a:t>最优空间复杂度</a:t>
            </a:r>
            <a:r>
              <a:rPr lang="zh-CN" altLang="en-US" sz="2400" dirty="0"/>
              <a:t>的矩阵略图算子。</a:t>
            </a:r>
            <a:endParaRPr lang="en-US" altLang="zh-CN" sz="2400" dirty="0"/>
          </a:p>
          <a:p>
            <a:r>
              <a:rPr lang="zh-CN" altLang="en-US" sz="2400" dirty="0"/>
              <a:t>矩阵略图应用于机器学习：分析了线性老虎机在线学习中矩阵数据流的特征值分布变化与后悔界的理论关系，基于</a:t>
            </a:r>
            <a:r>
              <a:rPr lang="zh-CN" altLang="en-US" sz="2400" dirty="0">
                <a:solidFill>
                  <a:srgbClr val="FF0000"/>
                </a:solidFill>
              </a:rPr>
              <a:t>误差适应的的调度策略</a:t>
            </a:r>
            <a:r>
              <a:rPr lang="zh-CN" altLang="en-US" sz="2400" dirty="0"/>
              <a:t>规避线性后悔界，提出了</a:t>
            </a:r>
            <a:r>
              <a:rPr lang="zh-CN" altLang="en-US" sz="2400" dirty="0">
                <a:solidFill>
                  <a:srgbClr val="FF0000"/>
                </a:solidFill>
              </a:rPr>
              <a:t>基于多尺度略图的线性老虎机</a:t>
            </a:r>
            <a:r>
              <a:rPr lang="zh-CN" altLang="en-US" sz="2400" dirty="0"/>
              <a:t>。</a:t>
            </a:r>
            <a:endParaRPr lang="en-US" altLang="zh-CN" sz="2400" dirty="0"/>
          </a:p>
          <a:p>
            <a:pPr marL="0" indent="0">
              <a:buNone/>
            </a:pPr>
            <a:endParaRPr lang="en-US" altLang="zh-CN" sz="2800" dirty="0"/>
          </a:p>
          <a:p>
            <a:pPr marL="0" indent="0">
              <a:buNone/>
            </a:pPr>
            <a:r>
              <a:rPr lang="en-US" altLang="zh-CN" sz="2800" dirty="0"/>
              <a:t>TODO:</a:t>
            </a:r>
          </a:p>
          <a:p>
            <a:r>
              <a:rPr lang="zh-CN" altLang="en-US" sz="2400" dirty="0"/>
              <a:t>理论探索：从近似误差到近似学习</a:t>
            </a:r>
            <a:endParaRPr lang="en-US" altLang="zh-CN" sz="2400" dirty="0"/>
          </a:p>
          <a:p>
            <a:r>
              <a:rPr lang="zh-CN" altLang="en-US" sz="2400" dirty="0"/>
              <a:t>调度策略：考虑计算资源限制等因素，探索更多自适应算子调度方法</a:t>
            </a:r>
            <a:endParaRPr lang="en-US" altLang="zh-CN" sz="2400" dirty="0"/>
          </a:p>
          <a:p>
            <a:r>
              <a:rPr lang="zh-CN" altLang="en-US" sz="2400" dirty="0"/>
              <a:t>不同数据流算法（可持久化、图流摘要）应用于流式机器学习</a:t>
            </a:r>
          </a:p>
        </p:txBody>
      </p:sp>
      <p:sp>
        <p:nvSpPr>
          <p:cNvPr id="2" name="标题 1">
            <a:extLst>
              <a:ext uri="{FF2B5EF4-FFF2-40B4-BE49-F238E27FC236}">
                <a16:creationId xmlns:a16="http://schemas.microsoft.com/office/drawing/2014/main" id="{792C44C4-8521-F25A-E7C6-4340073F7023}"/>
              </a:ext>
            </a:extLst>
          </p:cNvPr>
          <p:cNvSpPr>
            <a:spLocks noGrp="1"/>
          </p:cNvSpPr>
          <p:nvPr>
            <p:ph type="title"/>
          </p:nvPr>
        </p:nvSpPr>
        <p:spPr/>
        <p:txBody>
          <a:bodyPr/>
          <a:lstStyle/>
          <a:p>
            <a:r>
              <a:rPr kumimoji="1" lang="zh-CN" altLang="en-US" dirty="0"/>
              <a:t>总结与展望</a:t>
            </a:r>
          </a:p>
        </p:txBody>
      </p:sp>
    </p:spTree>
    <p:extLst>
      <p:ext uri="{BB962C8B-B14F-4D97-AF65-F5344CB8AC3E}">
        <p14:creationId xmlns:p14="http://schemas.microsoft.com/office/powerpoint/2010/main" val="11293144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69ECC-123E-0896-097E-7506B7B7536A}"/>
              </a:ext>
            </a:extLst>
          </p:cNvPr>
          <p:cNvSpPr>
            <a:spLocks noGrp="1"/>
          </p:cNvSpPr>
          <p:nvPr>
            <p:ph type="title"/>
          </p:nvPr>
        </p:nvSpPr>
        <p:spPr/>
        <p:txBody>
          <a:bodyPr/>
          <a:lstStyle/>
          <a:p>
            <a:r>
              <a:rPr lang="zh-CN" altLang="en-US" dirty="0"/>
              <a:t>流式机器学习算子库</a:t>
            </a:r>
          </a:p>
        </p:txBody>
      </p:sp>
      <p:sp>
        <p:nvSpPr>
          <p:cNvPr id="3" name="Content Placeholder 2">
            <a:extLst>
              <a:ext uri="{FF2B5EF4-FFF2-40B4-BE49-F238E27FC236}">
                <a16:creationId xmlns:a16="http://schemas.microsoft.com/office/drawing/2014/main" id="{FA67B438-D3B1-3347-F619-A45B771510FC}"/>
              </a:ext>
            </a:extLst>
          </p:cNvPr>
          <p:cNvSpPr>
            <a:spLocks noGrp="1"/>
          </p:cNvSpPr>
          <p:nvPr>
            <p:ph idx="1"/>
          </p:nvPr>
        </p:nvSpPr>
        <p:spPr>
          <a:xfrm>
            <a:off x="609600" y="1066800"/>
            <a:ext cx="10972800" cy="1219200"/>
          </a:xfrm>
        </p:spPr>
        <p:txBody>
          <a:bodyPr/>
          <a:lstStyle/>
          <a:p>
            <a:pPr marL="0" indent="0" algn="ctr">
              <a:buNone/>
            </a:pPr>
            <a:r>
              <a:rPr lang="en-US" altLang="zh-CN" b="1" dirty="0" err="1"/>
              <a:t>StreamLearn</a:t>
            </a:r>
            <a:br>
              <a:rPr lang="en-US" altLang="zh-CN" b="1" dirty="0"/>
            </a:br>
            <a:r>
              <a:rPr lang="zh-CN" altLang="en-US" sz="2000" b="1" dirty="0"/>
              <a:t>流式机器学习算子库</a:t>
            </a:r>
            <a:endParaRPr lang="en-US" altLang="zh-CN" sz="2000" b="1" dirty="0"/>
          </a:p>
          <a:p>
            <a:pPr marL="0" indent="0" algn="ctr">
              <a:buNone/>
            </a:pPr>
            <a:endParaRPr lang="en-US" altLang="zh-CN" sz="800" dirty="0"/>
          </a:p>
        </p:txBody>
      </p:sp>
      <p:pic>
        <p:nvPicPr>
          <p:cNvPr id="5" name="Picture 4" descr="A qr code with a red circle and a red circle&#10;&#10;Description automatically generated">
            <a:extLst>
              <a:ext uri="{FF2B5EF4-FFF2-40B4-BE49-F238E27FC236}">
                <a16:creationId xmlns:a16="http://schemas.microsoft.com/office/drawing/2014/main" id="{3AF99636-FF0C-6F32-6EBB-7842B260E71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84657" y="2057400"/>
            <a:ext cx="1905000" cy="1905000"/>
          </a:xfrm>
          <a:prstGeom prst="rect">
            <a:avLst/>
          </a:prstGeom>
        </p:spPr>
      </p:pic>
      <p:sp>
        <p:nvSpPr>
          <p:cNvPr id="8" name="内容占位符 2">
            <a:extLst>
              <a:ext uri="{FF2B5EF4-FFF2-40B4-BE49-F238E27FC236}">
                <a16:creationId xmlns:a16="http://schemas.microsoft.com/office/drawing/2014/main" id="{5289596D-7D7D-3B9D-9BCA-423407BA733F}"/>
              </a:ext>
            </a:extLst>
          </p:cNvPr>
          <p:cNvSpPr txBox="1">
            <a:spLocks/>
          </p:cNvSpPr>
          <p:nvPr/>
        </p:nvSpPr>
        <p:spPr bwMode="auto">
          <a:xfrm>
            <a:off x="609600" y="2177456"/>
            <a:ext cx="8686800" cy="1708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rgbClr val="02407B"/>
              </a:buClr>
              <a:buSzPct val="75000"/>
              <a:buFont typeface="Wingdings" panose="05000000000000000000" pitchFamily="2" charset="2"/>
              <a:buChar char="n"/>
              <a:defRPr sz="3200">
                <a:solidFill>
                  <a:schemeClr val="tx1"/>
                </a:solidFill>
                <a:latin typeface="+mn-lt"/>
                <a:ea typeface="黑体" pitchFamily="2" charset="-122"/>
                <a:cs typeface="+mn-cs"/>
              </a:defRPr>
            </a:lvl1pPr>
            <a:lvl2pPr marL="742950" indent="-285750" algn="l" rtl="0" eaLnBrk="1" fontAlgn="base" hangingPunct="1">
              <a:spcBef>
                <a:spcPct val="20000"/>
              </a:spcBef>
              <a:spcAft>
                <a:spcPct val="0"/>
              </a:spcAft>
              <a:buClr>
                <a:srgbClr val="004D94"/>
              </a:buClr>
              <a:buSzPct val="80000"/>
              <a:buFont typeface="Wingdings" panose="05000000000000000000" pitchFamily="2" charset="2"/>
              <a:buChar char="¨"/>
              <a:defRPr sz="2800">
                <a:solidFill>
                  <a:schemeClr val="tx1"/>
                </a:solidFill>
                <a:latin typeface="+mn-lt"/>
                <a:ea typeface="黑体" pitchFamily="2" charset="-122"/>
              </a:defRPr>
            </a:lvl2pPr>
            <a:lvl3pPr marL="1143000" indent="-228600" algn="l" rtl="0" eaLnBrk="1" fontAlgn="base" hangingPunct="1">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黑体" pitchFamily="2" charset="-122"/>
              </a:defRPr>
            </a:lvl3pPr>
            <a:lvl4pPr marL="1600200" indent="-228600" algn="l" rtl="0" eaLnBrk="1" fontAlgn="base" hangingPunct="1">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黑体" pitchFamily="2" charset="-122"/>
              </a:defRPr>
            </a:lvl4pPr>
            <a:lvl5pPr marL="2057400" indent="-228600" algn="l" rtl="0" eaLnBrk="1" fontAlgn="base" hangingPunct="1">
              <a:spcBef>
                <a:spcPct val="20000"/>
              </a:spcBef>
              <a:spcAft>
                <a:spcPct val="0"/>
              </a:spcAft>
              <a:buClr>
                <a:schemeClr val="bg2"/>
              </a:buClr>
              <a:buFont typeface="Wingdings" panose="05000000000000000000" pitchFamily="2" charset="2"/>
              <a:buChar char="§"/>
              <a:defRPr sz="2000">
                <a:solidFill>
                  <a:schemeClr val="tx1"/>
                </a:solidFill>
                <a:latin typeface="+mn-lt"/>
                <a:ea typeface="黑体" pitchFamily="2" charset="-122"/>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defRPr>
            </a:lvl9pPr>
          </a:lstStyle>
          <a:p>
            <a:r>
              <a:rPr lang="zh-CN" altLang="en-US" sz="2400" b="0" kern="0" dirty="0"/>
              <a:t>由南京大学 、中国人民大学、国防科技大学、上海交通大学共同开发的面向流数据学习的高效算法算子库</a:t>
            </a:r>
          </a:p>
          <a:p>
            <a:r>
              <a:rPr lang="zh-CN" altLang="en-US" sz="2400" b="0" kern="0" dirty="0"/>
              <a:t>已在中国开源社区 </a:t>
            </a:r>
            <a:r>
              <a:rPr lang="en-US" altLang="zh-CN" sz="2400" b="0" kern="0" dirty="0" err="1"/>
              <a:t>Gitee</a:t>
            </a:r>
            <a:r>
              <a:rPr lang="en-US" altLang="zh-CN" sz="2400" b="0" kern="0" dirty="0"/>
              <a:t> </a:t>
            </a:r>
            <a:r>
              <a:rPr lang="zh-CN" altLang="en-US" sz="2400" b="0" kern="0" dirty="0"/>
              <a:t>开放，欢迎关注和</a:t>
            </a:r>
            <a:r>
              <a:rPr lang="en-US" altLang="zh-CN" sz="2400" b="0" kern="0" dirty="0"/>
              <a:t>star</a:t>
            </a:r>
            <a:r>
              <a:rPr lang="zh-CN" altLang="en-US" sz="2400" b="0" kern="0" dirty="0"/>
              <a:t>！：</a:t>
            </a:r>
            <a:br>
              <a:rPr lang="en-US" altLang="zh-CN" sz="2400" b="0" kern="0" dirty="0"/>
            </a:br>
            <a:r>
              <a:rPr lang="en-US" altLang="zh-CN" sz="2400" b="0" kern="0" dirty="0">
                <a:hlinkClick r:id="rId4"/>
              </a:rPr>
              <a:t>https://gitee.com/lamda-nju/stream-learn</a:t>
            </a:r>
            <a:r>
              <a:rPr lang="en-US" altLang="zh-CN" sz="2400" b="0" kern="0" dirty="0"/>
              <a:t> </a:t>
            </a:r>
          </a:p>
        </p:txBody>
      </p:sp>
      <p:graphicFrame>
        <p:nvGraphicFramePr>
          <p:cNvPr id="9" name="Diagram 8">
            <a:extLst>
              <a:ext uri="{FF2B5EF4-FFF2-40B4-BE49-F238E27FC236}">
                <a16:creationId xmlns:a16="http://schemas.microsoft.com/office/drawing/2014/main" id="{833BB287-F5AF-C626-9E33-21807426F821}"/>
              </a:ext>
            </a:extLst>
          </p:cNvPr>
          <p:cNvGraphicFramePr/>
          <p:nvPr>
            <p:extLst>
              <p:ext uri="{D42A27DB-BD31-4B8C-83A1-F6EECF244321}">
                <p14:modId xmlns:p14="http://schemas.microsoft.com/office/powerpoint/2010/main" val="289982367"/>
              </p:ext>
            </p:extLst>
          </p:nvPr>
        </p:nvGraphicFramePr>
        <p:xfrm>
          <a:off x="515575" y="4114800"/>
          <a:ext cx="11219225" cy="2438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308829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0740C5-618B-4F4F-9899-959F2132846D}"/>
              </a:ext>
            </a:extLst>
          </p:cNvPr>
          <p:cNvSpPr>
            <a:spLocks noGrp="1"/>
          </p:cNvSpPr>
          <p:nvPr>
            <p:ph type="title"/>
          </p:nvPr>
        </p:nvSpPr>
        <p:spPr>
          <a:xfrm>
            <a:off x="1618488" y="118872"/>
            <a:ext cx="9810819" cy="1128712"/>
          </a:xfrm>
        </p:spPr>
        <p:txBody>
          <a:bodyPr/>
          <a:lstStyle/>
          <a:p>
            <a:r>
              <a:rPr lang="zh-CN" altLang="en-US" dirty="0"/>
              <a:t>团队成员和合作者</a:t>
            </a:r>
            <a:endParaRPr kumimoji="1" lang="zh-CN" altLang="en-US" dirty="0"/>
          </a:p>
        </p:txBody>
      </p:sp>
      <p:pic>
        <p:nvPicPr>
          <p:cNvPr id="1034" name="Picture 10" descr="Alg@RUC">
            <a:extLst>
              <a:ext uri="{FF2B5EF4-FFF2-40B4-BE49-F238E27FC236}">
                <a16:creationId xmlns:a16="http://schemas.microsoft.com/office/drawing/2014/main" id="{0206C302-4C2F-54CE-28D2-84EF8694262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326376" y="340374"/>
            <a:ext cx="1413557" cy="507200"/>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A2EDC8EB-EB49-5A7D-129A-52AC52EC3928}"/>
              </a:ext>
            </a:extLst>
          </p:cNvPr>
          <p:cNvGrpSpPr/>
          <p:nvPr/>
        </p:nvGrpSpPr>
        <p:grpSpPr>
          <a:xfrm>
            <a:off x="10186515" y="1276640"/>
            <a:ext cx="1618851" cy="1093074"/>
            <a:chOff x="4267200" y="2551865"/>
            <a:chExt cx="1800000" cy="1215388"/>
          </a:xfrm>
        </p:grpSpPr>
        <p:pic>
          <p:nvPicPr>
            <p:cNvPr id="6" name="图片 5">
              <a:extLst>
                <a:ext uri="{FF2B5EF4-FFF2-40B4-BE49-F238E27FC236}">
                  <a16:creationId xmlns:a16="http://schemas.microsoft.com/office/drawing/2014/main" id="{9C2EA7D6-A959-5443-BC25-17C0F072A3D6}"/>
                </a:ext>
              </a:extLst>
            </p:cNvPr>
            <p:cNvPicPr>
              <a:picLocks/>
            </p:cNvPicPr>
            <p:nvPr/>
          </p:nvPicPr>
          <p:blipFill rotWithShape="1">
            <a:blip r:embed="rId4" cstate="hqprint">
              <a:extLst>
                <a:ext uri="{28A0092B-C50C-407E-A947-70E740481C1C}">
                  <a14:useLocalDpi xmlns:a14="http://schemas.microsoft.com/office/drawing/2010/main"/>
                </a:ext>
              </a:extLst>
            </a:blip>
            <a:srcRect b="-5400"/>
            <a:stretch/>
          </p:blipFill>
          <p:spPr>
            <a:xfrm>
              <a:off x="4647157" y="2551865"/>
              <a:ext cx="910799" cy="910799"/>
            </a:xfrm>
            <a:prstGeom prst="ellipse">
              <a:avLst/>
            </a:prstGeom>
          </p:spPr>
        </p:pic>
        <p:sp>
          <p:nvSpPr>
            <p:cNvPr id="15" name="文本框 14">
              <a:extLst>
                <a:ext uri="{FF2B5EF4-FFF2-40B4-BE49-F238E27FC236}">
                  <a16:creationId xmlns:a16="http://schemas.microsoft.com/office/drawing/2014/main" id="{968CE60C-C5CE-7D40-8815-C67A063EE501}"/>
                </a:ext>
              </a:extLst>
            </p:cNvPr>
            <p:cNvSpPr txBox="1"/>
            <p:nvPr/>
          </p:nvSpPr>
          <p:spPr>
            <a:xfrm>
              <a:off x="4267200" y="3459258"/>
              <a:ext cx="1800000" cy="307995"/>
            </a:xfrm>
            <a:prstGeom prst="rect">
              <a:avLst/>
            </a:prstGeom>
            <a:noFill/>
          </p:spPr>
          <p:txBody>
            <a:bodyPr wrap="square" rtlCol="0">
              <a:spAutoFit/>
            </a:bodyPr>
            <a:lstStyle/>
            <a:p>
              <a:pPr algn="ctr"/>
              <a:r>
                <a:rPr lang="en-GB" altLang="zh-CN" sz="1200" dirty="0" err="1">
                  <a:latin typeface="+mn-lt"/>
                </a:rPr>
                <a:t>Gengmo</a:t>
              </a:r>
              <a:r>
                <a:rPr lang="en-GB" altLang="zh-CN" sz="1200" dirty="0">
                  <a:latin typeface="+mn-lt"/>
                </a:rPr>
                <a:t> Zhou</a:t>
              </a:r>
              <a:endParaRPr lang="en-GB" sz="1200" dirty="0">
                <a:latin typeface="+mn-lt"/>
              </a:endParaRPr>
            </a:p>
          </p:txBody>
        </p:sp>
      </p:grpSp>
      <p:grpSp>
        <p:nvGrpSpPr>
          <p:cNvPr id="67" name="Group 66">
            <a:extLst>
              <a:ext uri="{FF2B5EF4-FFF2-40B4-BE49-F238E27FC236}">
                <a16:creationId xmlns:a16="http://schemas.microsoft.com/office/drawing/2014/main" id="{E7E87756-9C0D-B25C-9270-397E230EEB64}"/>
              </a:ext>
            </a:extLst>
          </p:cNvPr>
          <p:cNvGrpSpPr/>
          <p:nvPr/>
        </p:nvGrpSpPr>
        <p:grpSpPr>
          <a:xfrm>
            <a:off x="6571342" y="1276640"/>
            <a:ext cx="1618851" cy="1093074"/>
            <a:chOff x="247491" y="2551865"/>
            <a:chExt cx="1800000" cy="1215388"/>
          </a:xfrm>
        </p:grpSpPr>
        <p:pic>
          <p:nvPicPr>
            <p:cNvPr id="5" name="内容占位符 4">
              <a:extLst>
                <a:ext uri="{FF2B5EF4-FFF2-40B4-BE49-F238E27FC236}">
                  <a16:creationId xmlns:a16="http://schemas.microsoft.com/office/drawing/2014/main" id="{5EE152DB-9E8C-624E-95EC-1BD9B5C783C3}"/>
                </a:ext>
              </a:extLst>
            </p:cNvPr>
            <p:cNvPicPr>
              <a:picLocks/>
            </p:cNvPicPr>
            <p:nvPr/>
          </p:nvPicPr>
          <p:blipFill>
            <a:blip r:embed="rId5" cstate="print">
              <a:extLst>
                <a:ext uri="{28A0092B-C50C-407E-A947-70E740481C1C}">
                  <a14:useLocalDpi xmlns:a14="http://schemas.microsoft.com/office/drawing/2010/main"/>
                </a:ext>
              </a:extLst>
            </a:blip>
            <a:stretch>
              <a:fillRect/>
            </a:stretch>
          </p:blipFill>
          <p:spPr bwMode="auto">
            <a:xfrm>
              <a:off x="704995" y="2551865"/>
              <a:ext cx="910799" cy="91079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a:extLst>
                <a:ext uri="{FF2B5EF4-FFF2-40B4-BE49-F238E27FC236}">
                  <a16:creationId xmlns:a16="http://schemas.microsoft.com/office/drawing/2014/main" id="{7F932382-1E7F-1846-BE23-7B182E47BCEB}"/>
                </a:ext>
              </a:extLst>
            </p:cNvPr>
            <p:cNvSpPr txBox="1"/>
            <p:nvPr/>
          </p:nvSpPr>
          <p:spPr>
            <a:xfrm>
              <a:off x="247491" y="3459258"/>
              <a:ext cx="1800000" cy="307995"/>
            </a:xfrm>
            <a:prstGeom prst="rect">
              <a:avLst/>
            </a:prstGeom>
            <a:noFill/>
          </p:spPr>
          <p:txBody>
            <a:bodyPr wrap="square" rtlCol="0">
              <a:spAutoFit/>
            </a:bodyPr>
            <a:lstStyle/>
            <a:p>
              <a:pPr algn="ctr"/>
              <a:r>
                <a:rPr lang="en-GB" altLang="zh-CN" sz="1200" dirty="0" err="1">
                  <a:latin typeface="+mn-lt"/>
                </a:rPr>
                <a:t>Jiajun</a:t>
              </a:r>
              <a:r>
                <a:rPr lang="en-GB" altLang="zh-CN" sz="1200" dirty="0">
                  <a:latin typeface="+mn-lt"/>
                </a:rPr>
                <a:t> Li</a:t>
              </a:r>
              <a:endParaRPr lang="en-GB" sz="1200" dirty="0">
                <a:latin typeface="+mn-lt"/>
              </a:endParaRPr>
            </a:p>
          </p:txBody>
        </p:sp>
      </p:grpSp>
      <p:grpSp>
        <p:nvGrpSpPr>
          <p:cNvPr id="71" name="Group 70">
            <a:extLst>
              <a:ext uri="{FF2B5EF4-FFF2-40B4-BE49-F238E27FC236}">
                <a16:creationId xmlns:a16="http://schemas.microsoft.com/office/drawing/2014/main" id="{D5AD9F63-6910-3EC6-DF63-B0763653BA52}"/>
              </a:ext>
            </a:extLst>
          </p:cNvPr>
          <p:cNvGrpSpPr/>
          <p:nvPr/>
        </p:nvGrpSpPr>
        <p:grpSpPr>
          <a:xfrm>
            <a:off x="8899412" y="1276640"/>
            <a:ext cx="1618851" cy="1093074"/>
            <a:chOff x="2836071" y="2551865"/>
            <a:chExt cx="1800000" cy="1215388"/>
          </a:xfrm>
        </p:grpSpPr>
        <p:pic>
          <p:nvPicPr>
            <p:cNvPr id="12" name="图片 11">
              <a:extLst>
                <a:ext uri="{FF2B5EF4-FFF2-40B4-BE49-F238E27FC236}">
                  <a16:creationId xmlns:a16="http://schemas.microsoft.com/office/drawing/2014/main" id="{9792AF06-072D-F24D-B669-AD307DB1B876}"/>
                </a:ext>
              </a:extLst>
            </p:cNvPr>
            <p:cNvPicPr>
              <a:picLocks/>
            </p:cNvPicPr>
            <p:nvPr/>
          </p:nvPicPr>
          <p:blipFill rotWithShape="1">
            <a:blip r:embed="rId6" cstate="hqprint">
              <a:extLst>
                <a:ext uri="{28A0092B-C50C-407E-A947-70E740481C1C}">
                  <a14:useLocalDpi xmlns:a14="http://schemas.microsoft.com/office/drawing/2010/main"/>
                </a:ext>
              </a:extLst>
            </a:blip>
            <a:srcRect/>
            <a:stretch/>
          </p:blipFill>
          <p:spPr>
            <a:xfrm>
              <a:off x="3333103" y="2551865"/>
              <a:ext cx="910799" cy="910799"/>
            </a:xfrm>
            <a:prstGeom prst="ellipse">
              <a:avLst/>
            </a:prstGeom>
          </p:spPr>
        </p:pic>
        <p:sp>
          <p:nvSpPr>
            <p:cNvPr id="17" name="文本框 16">
              <a:extLst>
                <a:ext uri="{FF2B5EF4-FFF2-40B4-BE49-F238E27FC236}">
                  <a16:creationId xmlns:a16="http://schemas.microsoft.com/office/drawing/2014/main" id="{41F5B120-7031-EB49-AF7B-C1D3443FCFC5}"/>
                </a:ext>
              </a:extLst>
            </p:cNvPr>
            <p:cNvSpPr txBox="1"/>
            <p:nvPr/>
          </p:nvSpPr>
          <p:spPr>
            <a:xfrm>
              <a:off x="2836071" y="3459258"/>
              <a:ext cx="1800000" cy="307995"/>
            </a:xfrm>
            <a:prstGeom prst="rect">
              <a:avLst/>
            </a:prstGeom>
            <a:noFill/>
          </p:spPr>
          <p:txBody>
            <a:bodyPr wrap="square" rtlCol="0">
              <a:spAutoFit/>
            </a:bodyPr>
            <a:lstStyle/>
            <a:p>
              <a:pPr algn="ctr"/>
              <a:r>
                <a:rPr lang="en-GB" altLang="zh-CN" sz="1200" dirty="0" err="1">
                  <a:latin typeface="+mn-lt"/>
                </a:rPr>
                <a:t>Fangrui</a:t>
              </a:r>
              <a:r>
                <a:rPr lang="en-GB" altLang="zh-CN" sz="1200" dirty="0">
                  <a:latin typeface="+mn-lt"/>
                </a:rPr>
                <a:t> Lyu</a:t>
              </a:r>
              <a:endParaRPr lang="en-GB" sz="1200" dirty="0">
                <a:latin typeface="+mn-lt"/>
              </a:endParaRPr>
            </a:p>
          </p:txBody>
        </p:sp>
      </p:grpSp>
      <p:grpSp>
        <p:nvGrpSpPr>
          <p:cNvPr id="38" name="Group 37">
            <a:extLst>
              <a:ext uri="{FF2B5EF4-FFF2-40B4-BE49-F238E27FC236}">
                <a16:creationId xmlns:a16="http://schemas.microsoft.com/office/drawing/2014/main" id="{7172F9F5-B08A-0FE7-E8C8-A0C800C6E2EC}"/>
              </a:ext>
            </a:extLst>
          </p:cNvPr>
          <p:cNvGrpSpPr/>
          <p:nvPr/>
        </p:nvGrpSpPr>
        <p:grpSpPr>
          <a:xfrm>
            <a:off x="3134043" y="1271396"/>
            <a:ext cx="1618851" cy="1086773"/>
            <a:chOff x="7498771" y="1230235"/>
            <a:chExt cx="1800000" cy="1208382"/>
          </a:xfrm>
        </p:grpSpPr>
        <p:pic>
          <p:nvPicPr>
            <p:cNvPr id="9" name="图片 8">
              <a:extLst>
                <a:ext uri="{FF2B5EF4-FFF2-40B4-BE49-F238E27FC236}">
                  <a16:creationId xmlns:a16="http://schemas.microsoft.com/office/drawing/2014/main" id="{A70C7897-CBBE-AE41-B7F9-C95431AD3C11}"/>
                </a:ext>
              </a:extLst>
            </p:cNvPr>
            <p:cNvPicPr>
              <a:picLocks/>
            </p:cNvPicPr>
            <p:nvPr/>
          </p:nvPicPr>
          <p:blipFill rotWithShape="1">
            <a:blip r:embed="rId7" cstate="hqprint">
              <a:extLst>
                <a:ext uri="{28A0092B-C50C-407E-A947-70E740481C1C}">
                  <a14:useLocalDpi xmlns:a14="http://schemas.microsoft.com/office/drawing/2010/main"/>
                </a:ext>
              </a:extLst>
            </a:blip>
            <a:srcRect/>
            <a:stretch/>
          </p:blipFill>
          <p:spPr>
            <a:xfrm>
              <a:off x="7905568" y="1230235"/>
              <a:ext cx="914400" cy="921600"/>
            </a:xfrm>
            <a:prstGeom prst="rect">
              <a:avLst/>
            </a:prstGeom>
          </p:spPr>
        </p:pic>
        <p:sp>
          <p:nvSpPr>
            <p:cNvPr id="18" name="文本框 17">
              <a:extLst>
                <a:ext uri="{FF2B5EF4-FFF2-40B4-BE49-F238E27FC236}">
                  <a16:creationId xmlns:a16="http://schemas.microsoft.com/office/drawing/2014/main" id="{9269002B-347E-4042-BBEC-EE563FDA3784}"/>
                </a:ext>
              </a:extLst>
            </p:cNvPr>
            <p:cNvSpPr txBox="1"/>
            <p:nvPr/>
          </p:nvSpPr>
          <p:spPr>
            <a:xfrm>
              <a:off x="7498771" y="2130622"/>
              <a:ext cx="1800000" cy="307995"/>
            </a:xfrm>
            <a:prstGeom prst="rect">
              <a:avLst/>
            </a:prstGeom>
            <a:noFill/>
          </p:spPr>
          <p:txBody>
            <a:bodyPr wrap="square" rtlCol="0">
              <a:spAutoFit/>
            </a:bodyPr>
            <a:lstStyle/>
            <a:p>
              <a:pPr algn="ctr"/>
              <a:r>
                <a:rPr lang="en-GB" altLang="zh-CN" sz="1200" dirty="0" err="1">
                  <a:latin typeface="+mn-lt"/>
                </a:rPr>
                <a:t>Hanzhi</a:t>
              </a:r>
              <a:r>
                <a:rPr lang="en-GB" altLang="zh-CN" sz="1200" dirty="0">
                  <a:latin typeface="+mn-lt"/>
                </a:rPr>
                <a:t> Wang</a:t>
              </a:r>
              <a:endParaRPr lang="en-GB" sz="1200" dirty="0">
                <a:latin typeface="+mn-lt"/>
              </a:endParaRPr>
            </a:p>
          </p:txBody>
        </p:sp>
      </p:grpSp>
      <p:grpSp>
        <p:nvGrpSpPr>
          <p:cNvPr id="37" name="Group 36">
            <a:extLst>
              <a:ext uri="{FF2B5EF4-FFF2-40B4-BE49-F238E27FC236}">
                <a16:creationId xmlns:a16="http://schemas.microsoft.com/office/drawing/2014/main" id="{3E66FE37-76EF-46A1-93B8-3D432C732656}"/>
              </a:ext>
            </a:extLst>
          </p:cNvPr>
          <p:cNvGrpSpPr/>
          <p:nvPr/>
        </p:nvGrpSpPr>
        <p:grpSpPr>
          <a:xfrm>
            <a:off x="4298079" y="1276254"/>
            <a:ext cx="1618851" cy="1081917"/>
            <a:chOff x="8793062" y="1235636"/>
            <a:chExt cx="1800000" cy="1202983"/>
          </a:xfrm>
        </p:grpSpPr>
        <p:pic>
          <p:nvPicPr>
            <p:cNvPr id="7" name="图片 6">
              <a:extLst>
                <a:ext uri="{FF2B5EF4-FFF2-40B4-BE49-F238E27FC236}">
                  <a16:creationId xmlns:a16="http://schemas.microsoft.com/office/drawing/2014/main" id="{3282B284-2939-164E-B908-79B34FC48576}"/>
                </a:ext>
              </a:extLst>
            </p:cNvPr>
            <p:cNvPicPr>
              <a:picLocks/>
            </p:cNvPicPr>
            <p:nvPr/>
          </p:nvPicPr>
          <p:blipFill rotWithShape="1">
            <a:blip r:embed="rId8" cstate="hqprint">
              <a:extLst>
                <a:ext uri="{28A0092B-C50C-407E-A947-70E740481C1C}">
                  <a14:useLocalDpi xmlns:a14="http://schemas.microsoft.com/office/drawing/2010/main"/>
                </a:ext>
              </a:extLst>
            </a:blip>
            <a:srcRect/>
            <a:stretch/>
          </p:blipFill>
          <p:spPr>
            <a:xfrm>
              <a:off x="9226421" y="1235636"/>
              <a:ext cx="910799" cy="910799"/>
            </a:xfrm>
            <a:prstGeom prst="ellipse">
              <a:avLst/>
            </a:prstGeom>
          </p:spPr>
        </p:pic>
        <p:sp>
          <p:nvSpPr>
            <p:cNvPr id="19" name="文本框 18">
              <a:extLst>
                <a:ext uri="{FF2B5EF4-FFF2-40B4-BE49-F238E27FC236}">
                  <a16:creationId xmlns:a16="http://schemas.microsoft.com/office/drawing/2014/main" id="{3AB50AAC-C3D8-DB4F-B856-34DEAA58C19D}"/>
                </a:ext>
              </a:extLst>
            </p:cNvPr>
            <p:cNvSpPr txBox="1"/>
            <p:nvPr/>
          </p:nvSpPr>
          <p:spPr>
            <a:xfrm>
              <a:off x="8793062" y="2130624"/>
              <a:ext cx="1800000" cy="307995"/>
            </a:xfrm>
            <a:prstGeom prst="rect">
              <a:avLst/>
            </a:prstGeom>
            <a:noFill/>
          </p:spPr>
          <p:txBody>
            <a:bodyPr wrap="square" rtlCol="0">
              <a:spAutoFit/>
            </a:bodyPr>
            <a:lstStyle/>
            <a:p>
              <a:pPr algn="ctr"/>
              <a:r>
                <a:rPr lang="en-GB" altLang="zh-CN" sz="1200" dirty="0" err="1">
                  <a:latin typeface="+mn-lt"/>
                </a:rPr>
                <a:t>Yanping</a:t>
              </a:r>
              <a:r>
                <a:rPr lang="en-GB" altLang="zh-CN" sz="1200" dirty="0">
                  <a:latin typeface="+mn-lt"/>
                </a:rPr>
                <a:t> Zheng</a:t>
              </a:r>
              <a:endParaRPr lang="en-GB" sz="1200" dirty="0">
                <a:latin typeface="+mn-lt"/>
              </a:endParaRPr>
            </a:p>
          </p:txBody>
        </p:sp>
      </p:grpSp>
      <p:grpSp>
        <p:nvGrpSpPr>
          <p:cNvPr id="21" name="Group 20">
            <a:extLst>
              <a:ext uri="{FF2B5EF4-FFF2-40B4-BE49-F238E27FC236}">
                <a16:creationId xmlns:a16="http://schemas.microsoft.com/office/drawing/2014/main" id="{C100DDAB-6830-F794-6975-3C35DC9A88A3}"/>
              </a:ext>
            </a:extLst>
          </p:cNvPr>
          <p:cNvGrpSpPr/>
          <p:nvPr/>
        </p:nvGrpSpPr>
        <p:grpSpPr>
          <a:xfrm>
            <a:off x="5462115" y="1276254"/>
            <a:ext cx="1618851" cy="1081917"/>
            <a:chOff x="10087353" y="1235636"/>
            <a:chExt cx="1800000" cy="1202983"/>
          </a:xfrm>
        </p:grpSpPr>
        <p:pic>
          <p:nvPicPr>
            <p:cNvPr id="8" name="图片 7">
              <a:extLst>
                <a:ext uri="{FF2B5EF4-FFF2-40B4-BE49-F238E27FC236}">
                  <a16:creationId xmlns:a16="http://schemas.microsoft.com/office/drawing/2014/main" id="{6B743BB4-DE9F-744E-801B-D94D86089D37}"/>
                </a:ext>
              </a:extLst>
            </p:cNvPr>
            <p:cNvPicPr>
              <a:picLocks/>
            </p:cNvPicPr>
            <p:nvPr/>
          </p:nvPicPr>
          <p:blipFill rotWithShape="1">
            <a:blip r:embed="rId9" cstate="hqprint">
              <a:extLst>
                <a:ext uri="{28A0092B-C50C-407E-A947-70E740481C1C}">
                  <a14:useLocalDpi xmlns:a14="http://schemas.microsoft.com/office/drawing/2010/main"/>
                </a:ext>
              </a:extLst>
            </a:blip>
            <a:srcRect/>
            <a:stretch/>
          </p:blipFill>
          <p:spPr>
            <a:xfrm>
              <a:off x="10543670" y="1235636"/>
              <a:ext cx="910799" cy="910799"/>
            </a:xfrm>
            <a:prstGeom prst="ellipse">
              <a:avLst/>
            </a:prstGeom>
          </p:spPr>
        </p:pic>
        <p:sp>
          <p:nvSpPr>
            <p:cNvPr id="20" name="文本框 19">
              <a:extLst>
                <a:ext uri="{FF2B5EF4-FFF2-40B4-BE49-F238E27FC236}">
                  <a16:creationId xmlns:a16="http://schemas.microsoft.com/office/drawing/2014/main" id="{A3733A18-10AD-4043-AFDA-D4BDABD49D34}"/>
                </a:ext>
              </a:extLst>
            </p:cNvPr>
            <p:cNvSpPr txBox="1"/>
            <p:nvPr/>
          </p:nvSpPr>
          <p:spPr>
            <a:xfrm>
              <a:off x="10087353" y="2130624"/>
              <a:ext cx="1800000" cy="307995"/>
            </a:xfrm>
            <a:prstGeom prst="rect">
              <a:avLst/>
            </a:prstGeom>
            <a:noFill/>
          </p:spPr>
          <p:txBody>
            <a:bodyPr wrap="square" rtlCol="0">
              <a:spAutoFit/>
            </a:bodyPr>
            <a:lstStyle/>
            <a:p>
              <a:pPr algn="ctr"/>
              <a:r>
                <a:rPr lang="en-GB" altLang="zh-CN" sz="1200" dirty="0" err="1">
                  <a:latin typeface="+mn-lt"/>
                </a:rPr>
                <a:t>Mingguo</a:t>
              </a:r>
              <a:r>
                <a:rPr lang="en-GB" altLang="zh-CN" sz="1200" dirty="0">
                  <a:latin typeface="+mn-lt"/>
                </a:rPr>
                <a:t> He</a:t>
              </a:r>
              <a:endParaRPr lang="en-GB" sz="1200" dirty="0">
                <a:latin typeface="+mn-lt"/>
              </a:endParaRPr>
            </a:p>
          </p:txBody>
        </p:sp>
      </p:grpSp>
      <p:grpSp>
        <p:nvGrpSpPr>
          <p:cNvPr id="75" name="Group 74">
            <a:extLst>
              <a:ext uri="{FF2B5EF4-FFF2-40B4-BE49-F238E27FC236}">
                <a16:creationId xmlns:a16="http://schemas.microsoft.com/office/drawing/2014/main" id="{33D7B887-28D9-AD87-02FE-0A62877FFAE2}"/>
              </a:ext>
            </a:extLst>
          </p:cNvPr>
          <p:cNvGrpSpPr/>
          <p:nvPr/>
        </p:nvGrpSpPr>
        <p:grpSpPr>
          <a:xfrm>
            <a:off x="2540988" y="2544921"/>
            <a:ext cx="1618851" cy="1093074"/>
            <a:chOff x="6865770" y="2551865"/>
            <a:chExt cx="1800000" cy="1215388"/>
          </a:xfrm>
        </p:grpSpPr>
        <p:pic>
          <p:nvPicPr>
            <p:cNvPr id="13" name="图片 12">
              <a:extLst>
                <a:ext uri="{FF2B5EF4-FFF2-40B4-BE49-F238E27FC236}">
                  <a16:creationId xmlns:a16="http://schemas.microsoft.com/office/drawing/2014/main" id="{F5DA762D-770F-7149-9AC5-50D804E4A52B}"/>
                </a:ext>
              </a:extLst>
            </p:cNvPr>
            <p:cNvPicPr>
              <a:picLocks/>
            </p:cNvPicPr>
            <p:nvPr/>
          </p:nvPicPr>
          <p:blipFill rotWithShape="1">
            <a:blip r:embed="rId10" cstate="hqprint">
              <a:extLst>
                <a:ext uri="{28A0092B-C50C-407E-A947-70E740481C1C}">
                  <a14:useLocalDpi xmlns:a14="http://schemas.microsoft.com/office/drawing/2010/main"/>
                </a:ext>
              </a:extLst>
            </a:blip>
            <a:srcRect/>
            <a:stretch/>
          </p:blipFill>
          <p:spPr>
            <a:xfrm>
              <a:off x="7275265" y="2551865"/>
              <a:ext cx="910799" cy="910799"/>
            </a:xfrm>
            <a:prstGeom prst="ellipse">
              <a:avLst/>
            </a:prstGeom>
          </p:spPr>
        </p:pic>
        <p:sp>
          <p:nvSpPr>
            <p:cNvPr id="28" name="文本框 27">
              <a:extLst>
                <a:ext uri="{FF2B5EF4-FFF2-40B4-BE49-F238E27FC236}">
                  <a16:creationId xmlns:a16="http://schemas.microsoft.com/office/drawing/2014/main" id="{DF3E219A-5472-AE45-A0E4-D53D9BECE9F8}"/>
                </a:ext>
              </a:extLst>
            </p:cNvPr>
            <p:cNvSpPr txBox="1"/>
            <p:nvPr/>
          </p:nvSpPr>
          <p:spPr>
            <a:xfrm>
              <a:off x="6865770" y="3459258"/>
              <a:ext cx="1800000" cy="307995"/>
            </a:xfrm>
            <a:prstGeom prst="rect">
              <a:avLst/>
            </a:prstGeom>
            <a:noFill/>
          </p:spPr>
          <p:txBody>
            <a:bodyPr wrap="square">
              <a:spAutoFit/>
            </a:bodyPr>
            <a:lstStyle/>
            <a:p>
              <a:pPr algn="ctr"/>
              <a:r>
                <a:rPr lang="en-US" altLang="zh-CN" sz="1200" dirty="0" err="1">
                  <a:latin typeface="+mn-lt"/>
                  <a:cs typeface="Times New Roman" panose="02020603050405020304" pitchFamily="18" charset="0"/>
                </a:rPr>
                <a:t>Jinjia</a:t>
              </a:r>
              <a:r>
                <a:rPr lang="en-US" altLang="zh-CN" sz="1200" dirty="0">
                  <a:latin typeface="+mn-lt"/>
                  <a:cs typeface="Times New Roman" panose="02020603050405020304" pitchFamily="18" charset="0"/>
                </a:rPr>
                <a:t> Feng</a:t>
              </a:r>
              <a:r>
                <a:rPr lang="en-GB" sz="1200" dirty="0">
                  <a:latin typeface="+mn-lt"/>
                  <a:cs typeface="Times New Roman" panose="02020603050405020304" pitchFamily="18" charset="0"/>
                </a:rPr>
                <a:t> </a:t>
              </a:r>
              <a:endParaRPr lang="en-GB" sz="1200" dirty="0">
                <a:latin typeface="+mn-lt"/>
              </a:endParaRPr>
            </a:p>
          </p:txBody>
        </p:sp>
      </p:grpSp>
      <p:grpSp>
        <p:nvGrpSpPr>
          <p:cNvPr id="74" name="Group 73">
            <a:extLst>
              <a:ext uri="{FF2B5EF4-FFF2-40B4-BE49-F238E27FC236}">
                <a16:creationId xmlns:a16="http://schemas.microsoft.com/office/drawing/2014/main" id="{1B0FA1F4-F5FD-2479-6E8C-1CA4E81CBEA2}"/>
              </a:ext>
            </a:extLst>
          </p:cNvPr>
          <p:cNvGrpSpPr/>
          <p:nvPr/>
        </p:nvGrpSpPr>
        <p:grpSpPr>
          <a:xfrm>
            <a:off x="1372460" y="2544921"/>
            <a:ext cx="1618851" cy="1093074"/>
            <a:chOff x="5566485" y="2551865"/>
            <a:chExt cx="1800000" cy="1215388"/>
          </a:xfrm>
        </p:grpSpPr>
        <p:pic>
          <p:nvPicPr>
            <p:cNvPr id="14" name="图片 13">
              <a:extLst>
                <a:ext uri="{FF2B5EF4-FFF2-40B4-BE49-F238E27FC236}">
                  <a16:creationId xmlns:a16="http://schemas.microsoft.com/office/drawing/2014/main" id="{8F192859-97EF-6244-AE73-A452FC0DF86B}"/>
                </a:ext>
              </a:extLst>
            </p:cNvPr>
            <p:cNvPicPr>
              <a:picLocks/>
            </p:cNvPicPr>
            <p:nvPr/>
          </p:nvPicPr>
          <p:blipFill rotWithShape="1">
            <a:blip r:embed="rId11" cstate="hqprint">
              <a:extLst>
                <a:ext uri="{28A0092B-C50C-407E-A947-70E740481C1C}">
                  <a14:useLocalDpi xmlns:a14="http://schemas.microsoft.com/office/drawing/2010/main"/>
                </a:ext>
              </a:extLst>
            </a:blip>
            <a:srcRect/>
            <a:stretch/>
          </p:blipFill>
          <p:spPr>
            <a:xfrm>
              <a:off x="5961211" y="2551865"/>
              <a:ext cx="910799" cy="910799"/>
            </a:xfrm>
            <a:prstGeom prst="ellipse">
              <a:avLst/>
            </a:prstGeom>
          </p:spPr>
        </p:pic>
        <p:sp>
          <p:nvSpPr>
            <p:cNvPr id="29" name="文本框 28">
              <a:extLst>
                <a:ext uri="{FF2B5EF4-FFF2-40B4-BE49-F238E27FC236}">
                  <a16:creationId xmlns:a16="http://schemas.microsoft.com/office/drawing/2014/main" id="{0680E1AC-3692-1E4B-8E50-7023EC7A81C7}"/>
                </a:ext>
              </a:extLst>
            </p:cNvPr>
            <p:cNvSpPr txBox="1"/>
            <p:nvPr/>
          </p:nvSpPr>
          <p:spPr>
            <a:xfrm>
              <a:off x="5566485" y="3459258"/>
              <a:ext cx="1800000" cy="307995"/>
            </a:xfrm>
            <a:prstGeom prst="rect">
              <a:avLst/>
            </a:prstGeom>
            <a:noFill/>
          </p:spPr>
          <p:txBody>
            <a:bodyPr wrap="square">
              <a:spAutoFit/>
            </a:bodyPr>
            <a:lstStyle/>
            <a:p>
              <a:pPr algn="ctr"/>
              <a:r>
                <a:rPr lang="en-US" altLang="zh-CN" sz="1200" dirty="0" err="1">
                  <a:latin typeface="+mn-lt"/>
                  <a:cs typeface="Times New Roman" panose="02020603050405020304" pitchFamily="18" charset="0"/>
                </a:rPr>
                <a:t>Yuhe</a:t>
              </a:r>
              <a:r>
                <a:rPr lang="en-US" altLang="zh-CN" sz="1200" dirty="0">
                  <a:latin typeface="+mn-lt"/>
                  <a:cs typeface="Times New Roman" panose="02020603050405020304" pitchFamily="18" charset="0"/>
                </a:rPr>
                <a:t> Guo</a:t>
              </a:r>
              <a:r>
                <a:rPr lang="en-GB" sz="1200" dirty="0">
                  <a:latin typeface="+mn-lt"/>
                  <a:cs typeface="Times New Roman" panose="02020603050405020304" pitchFamily="18" charset="0"/>
                </a:rPr>
                <a:t> </a:t>
              </a:r>
              <a:endParaRPr lang="en-GB" sz="1200" dirty="0">
                <a:latin typeface="+mn-lt"/>
              </a:endParaRPr>
            </a:p>
          </p:txBody>
        </p:sp>
      </p:grpSp>
      <p:grpSp>
        <p:nvGrpSpPr>
          <p:cNvPr id="81" name="Group 80">
            <a:extLst>
              <a:ext uri="{FF2B5EF4-FFF2-40B4-BE49-F238E27FC236}">
                <a16:creationId xmlns:a16="http://schemas.microsoft.com/office/drawing/2014/main" id="{65D84F36-67C2-11D2-77A8-71360A433E83}"/>
              </a:ext>
            </a:extLst>
          </p:cNvPr>
          <p:cNvGrpSpPr/>
          <p:nvPr/>
        </p:nvGrpSpPr>
        <p:grpSpPr>
          <a:xfrm>
            <a:off x="4871166" y="2545221"/>
            <a:ext cx="1618851" cy="1128642"/>
            <a:chOff x="2247596" y="3962400"/>
            <a:chExt cx="1800000" cy="1254936"/>
          </a:xfrm>
        </p:grpSpPr>
        <p:pic>
          <p:nvPicPr>
            <p:cNvPr id="25" name="图片 24">
              <a:extLst>
                <a:ext uri="{FF2B5EF4-FFF2-40B4-BE49-F238E27FC236}">
                  <a16:creationId xmlns:a16="http://schemas.microsoft.com/office/drawing/2014/main" id="{DC552488-8A8A-5941-8E6B-9CCE42BDD2DA}"/>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2708688" y="3962400"/>
              <a:ext cx="909671" cy="910316"/>
            </a:xfrm>
            <a:prstGeom prst="ellipse">
              <a:avLst/>
            </a:prstGeom>
          </p:spPr>
        </p:pic>
        <p:sp>
          <p:nvSpPr>
            <p:cNvPr id="31" name="文本框 30">
              <a:extLst>
                <a:ext uri="{FF2B5EF4-FFF2-40B4-BE49-F238E27FC236}">
                  <a16:creationId xmlns:a16="http://schemas.microsoft.com/office/drawing/2014/main" id="{6115EFE9-3C4C-7042-B60C-65E1B4EA8F8B}"/>
                </a:ext>
              </a:extLst>
            </p:cNvPr>
            <p:cNvSpPr txBox="1"/>
            <p:nvPr/>
          </p:nvSpPr>
          <p:spPr>
            <a:xfrm>
              <a:off x="2247596" y="4909341"/>
              <a:ext cx="1800000" cy="307995"/>
            </a:xfrm>
            <a:prstGeom prst="rect">
              <a:avLst/>
            </a:prstGeom>
            <a:noFill/>
          </p:spPr>
          <p:txBody>
            <a:bodyPr wrap="square" rtlCol="0">
              <a:spAutoFit/>
            </a:bodyPr>
            <a:lstStyle/>
            <a:p>
              <a:pPr algn="ctr"/>
              <a:r>
                <a:rPr lang="en-US" altLang="zh-CN" sz="1200" dirty="0" err="1">
                  <a:latin typeface="+mn-lt"/>
                </a:rPr>
                <a:t>Mingji</a:t>
              </a:r>
              <a:r>
                <a:rPr lang="en-US" altLang="zh-CN" sz="1200" dirty="0">
                  <a:latin typeface="+mn-lt"/>
                </a:rPr>
                <a:t> Yang</a:t>
              </a:r>
              <a:endParaRPr lang="en-GB" sz="1200" dirty="0">
                <a:latin typeface="+mn-lt"/>
              </a:endParaRPr>
            </a:p>
          </p:txBody>
        </p:sp>
      </p:grpSp>
      <p:grpSp>
        <p:nvGrpSpPr>
          <p:cNvPr id="69" name="Group 68">
            <a:extLst>
              <a:ext uri="{FF2B5EF4-FFF2-40B4-BE49-F238E27FC236}">
                <a16:creationId xmlns:a16="http://schemas.microsoft.com/office/drawing/2014/main" id="{708307FF-2F55-FBBF-CB92-B834E7A79873}"/>
              </a:ext>
            </a:extLst>
          </p:cNvPr>
          <p:cNvGrpSpPr/>
          <p:nvPr/>
        </p:nvGrpSpPr>
        <p:grpSpPr>
          <a:xfrm>
            <a:off x="7735378" y="1276640"/>
            <a:ext cx="1618851" cy="1093074"/>
            <a:chOff x="1541782" y="2551865"/>
            <a:chExt cx="1800000" cy="1215388"/>
          </a:xfrm>
        </p:grpSpPr>
        <p:pic>
          <p:nvPicPr>
            <p:cNvPr id="11" name="图片 10">
              <a:extLst>
                <a:ext uri="{FF2B5EF4-FFF2-40B4-BE49-F238E27FC236}">
                  <a16:creationId xmlns:a16="http://schemas.microsoft.com/office/drawing/2014/main" id="{9E665981-1F6B-964F-AD2E-BB83026D82B2}"/>
                </a:ext>
              </a:extLst>
            </p:cNvPr>
            <p:cNvPicPr>
              <a:picLocks/>
            </p:cNvPicPr>
            <p:nvPr/>
          </p:nvPicPr>
          <p:blipFill rotWithShape="1">
            <a:blip r:embed="rId13" cstate="hqprint">
              <a:extLst>
                <a:ext uri="{28A0092B-C50C-407E-A947-70E740481C1C}">
                  <a14:useLocalDpi xmlns:a14="http://schemas.microsoft.com/office/drawing/2010/main"/>
                </a:ext>
              </a:extLst>
            </a:blip>
            <a:srcRect/>
            <a:stretch/>
          </p:blipFill>
          <p:spPr>
            <a:xfrm>
              <a:off x="2019049" y="2551865"/>
              <a:ext cx="910799" cy="910799"/>
            </a:xfrm>
            <a:prstGeom prst="ellipse">
              <a:avLst/>
            </a:prstGeom>
          </p:spPr>
        </p:pic>
        <p:sp>
          <p:nvSpPr>
            <p:cNvPr id="40" name="文本框 39">
              <a:extLst>
                <a:ext uri="{FF2B5EF4-FFF2-40B4-BE49-F238E27FC236}">
                  <a16:creationId xmlns:a16="http://schemas.microsoft.com/office/drawing/2014/main" id="{4CE75A03-C47C-094E-AE89-4D16143493A4}"/>
                </a:ext>
              </a:extLst>
            </p:cNvPr>
            <p:cNvSpPr txBox="1"/>
            <p:nvPr/>
          </p:nvSpPr>
          <p:spPr>
            <a:xfrm>
              <a:off x="1541782" y="3459258"/>
              <a:ext cx="1800000" cy="307995"/>
            </a:xfrm>
            <a:prstGeom prst="rect">
              <a:avLst/>
            </a:prstGeom>
            <a:noFill/>
          </p:spPr>
          <p:txBody>
            <a:bodyPr wrap="square" rtlCol="0">
              <a:spAutoFit/>
            </a:bodyPr>
            <a:lstStyle/>
            <a:p>
              <a:pPr algn="ctr"/>
              <a:r>
                <a:rPr lang="en-GB" altLang="zh-CN" sz="1200" dirty="0" err="1">
                  <a:latin typeface="+mn-lt"/>
                </a:rPr>
                <a:t>Tianjing</a:t>
              </a:r>
              <a:r>
                <a:rPr lang="en-GB" altLang="zh-CN" sz="1200" dirty="0">
                  <a:latin typeface="+mn-lt"/>
                </a:rPr>
                <a:t> Zeng</a:t>
              </a:r>
              <a:endParaRPr lang="en-GB" sz="1200" dirty="0">
                <a:latin typeface="+mn-lt"/>
              </a:endParaRPr>
            </a:p>
          </p:txBody>
        </p:sp>
      </p:grpSp>
      <p:grpSp>
        <p:nvGrpSpPr>
          <p:cNvPr id="85" name="Group 84">
            <a:extLst>
              <a:ext uri="{FF2B5EF4-FFF2-40B4-BE49-F238E27FC236}">
                <a16:creationId xmlns:a16="http://schemas.microsoft.com/office/drawing/2014/main" id="{B807201A-A3AF-F803-C0E7-D46D3D1DAAE2}"/>
              </a:ext>
            </a:extLst>
          </p:cNvPr>
          <p:cNvGrpSpPr/>
          <p:nvPr/>
        </p:nvGrpSpPr>
        <p:grpSpPr>
          <a:xfrm>
            <a:off x="9591740" y="2545221"/>
            <a:ext cx="1618851" cy="1141940"/>
            <a:chOff x="7496400" y="3962400"/>
            <a:chExt cx="1800000" cy="1269723"/>
          </a:xfrm>
        </p:grpSpPr>
        <p:sp>
          <p:nvSpPr>
            <p:cNvPr id="47" name="文本框 46">
              <a:extLst>
                <a:ext uri="{FF2B5EF4-FFF2-40B4-BE49-F238E27FC236}">
                  <a16:creationId xmlns:a16="http://schemas.microsoft.com/office/drawing/2014/main" id="{26F177E3-BD4B-A047-F210-EE1C47996F2D}"/>
                </a:ext>
              </a:extLst>
            </p:cNvPr>
            <p:cNvSpPr txBox="1"/>
            <p:nvPr/>
          </p:nvSpPr>
          <p:spPr>
            <a:xfrm>
              <a:off x="7496400" y="4924128"/>
              <a:ext cx="1800000" cy="307995"/>
            </a:xfrm>
            <a:prstGeom prst="rect">
              <a:avLst/>
            </a:prstGeom>
            <a:noFill/>
          </p:spPr>
          <p:txBody>
            <a:bodyPr wrap="square" rtlCol="0">
              <a:spAutoFit/>
            </a:bodyPr>
            <a:lstStyle/>
            <a:p>
              <a:pPr algn="ctr"/>
              <a:r>
                <a:rPr lang="en-GB" sz="1200" dirty="0" err="1">
                  <a:latin typeface="+mn-lt"/>
                </a:rPr>
                <a:t>Guanyu</a:t>
              </a:r>
              <a:r>
                <a:rPr lang="zh-CN" altLang="en-US" sz="1200" dirty="0">
                  <a:latin typeface="+mn-lt"/>
                </a:rPr>
                <a:t> </a:t>
              </a:r>
              <a:r>
                <a:rPr lang="en-US" altLang="zh-CN" sz="1200" dirty="0">
                  <a:latin typeface="+mn-lt"/>
                </a:rPr>
                <a:t>Cui</a:t>
              </a:r>
              <a:endParaRPr lang="en-GB" sz="1200" dirty="0">
                <a:latin typeface="+mn-lt"/>
              </a:endParaRPr>
            </a:p>
          </p:txBody>
        </p:sp>
        <p:pic>
          <p:nvPicPr>
            <p:cNvPr id="53" name="图片 52">
              <a:extLst>
                <a:ext uri="{FF2B5EF4-FFF2-40B4-BE49-F238E27FC236}">
                  <a16:creationId xmlns:a16="http://schemas.microsoft.com/office/drawing/2014/main" id="{3B8195A3-2999-21DD-8602-BE48029B6AE9}"/>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7955760" y="3962400"/>
              <a:ext cx="913993" cy="914400"/>
            </a:xfrm>
            <a:prstGeom prst="ellipse">
              <a:avLst/>
            </a:prstGeom>
          </p:spPr>
        </p:pic>
      </p:grpSp>
      <p:grpSp>
        <p:nvGrpSpPr>
          <p:cNvPr id="76" name="Group 75">
            <a:extLst>
              <a:ext uri="{FF2B5EF4-FFF2-40B4-BE49-F238E27FC236}">
                <a16:creationId xmlns:a16="http://schemas.microsoft.com/office/drawing/2014/main" id="{E2795C68-7B46-5193-58AB-525513C786A0}"/>
              </a:ext>
            </a:extLst>
          </p:cNvPr>
          <p:cNvGrpSpPr/>
          <p:nvPr/>
        </p:nvGrpSpPr>
        <p:grpSpPr>
          <a:xfrm>
            <a:off x="3709515" y="2541682"/>
            <a:ext cx="1618851" cy="1096312"/>
            <a:chOff x="8165055" y="2548264"/>
            <a:chExt cx="1800000" cy="1218989"/>
          </a:xfrm>
        </p:grpSpPr>
        <p:sp>
          <p:nvSpPr>
            <p:cNvPr id="43" name="文本框 42">
              <a:extLst>
                <a:ext uri="{FF2B5EF4-FFF2-40B4-BE49-F238E27FC236}">
                  <a16:creationId xmlns:a16="http://schemas.microsoft.com/office/drawing/2014/main" id="{9D397076-BECD-E8C8-DA8F-0236D9758B4A}"/>
                </a:ext>
              </a:extLst>
            </p:cNvPr>
            <p:cNvSpPr txBox="1"/>
            <p:nvPr/>
          </p:nvSpPr>
          <p:spPr>
            <a:xfrm>
              <a:off x="8165055" y="3459258"/>
              <a:ext cx="1800000" cy="307995"/>
            </a:xfrm>
            <a:prstGeom prst="rect">
              <a:avLst/>
            </a:prstGeom>
            <a:noFill/>
          </p:spPr>
          <p:txBody>
            <a:bodyPr wrap="square" rtlCol="0">
              <a:spAutoFit/>
            </a:bodyPr>
            <a:lstStyle/>
            <a:p>
              <a:pPr algn="ctr"/>
              <a:r>
                <a:rPr lang="en-GB" altLang="zh-CN" sz="1200" dirty="0">
                  <a:latin typeface="+mn-lt"/>
                </a:rPr>
                <a:t>Yang Zhang</a:t>
              </a:r>
              <a:endParaRPr lang="en-GB" sz="1200" dirty="0">
                <a:latin typeface="+mn-lt"/>
              </a:endParaRPr>
            </a:p>
          </p:txBody>
        </p:sp>
        <p:pic>
          <p:nvPicPr>
            <p:cNvPr id="55" name="图片 54">
              <a:extLst>
                <a:ext uri="{FF2B5EF4-FFF2-40B4-BE49-F238E27FC236}">
                  <a16:creationId xmlns:a16="http://schemas.microsoft.com/office/drawing/2014/main" id="{EB9EF151-922D-E057-FBB7-4A1B24481299}"/>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l="-648" t="-688"/>
            <a:stretch/>
          </p:blipFill>
          <p:spPr>
            <a:xfrm>
              <a:off x="8589319" y="2548264"/>
              <a:ext cx="918249" cy="914400"/>
            </a:xfrm>
            <a:prstGeom prst="ellipse">
              <a:avLst/>
            </a:prstGeom>
          </p:spPr>
        </p:pic>
      </p:grpSp>
      <p:grpSp>
        <p:nvGrpSpPr>
          <p:cNvPr id="86" name="Group 85">
            <a:extLst>
              <a:ext uri="{FF2B5EF4-FFF2-40B4-BE49-F238E27FC236}">
                <a16:creationId xmlns:a16="http://schemas.microsoft.com/office/drawing/2014/main" id="{58B5BD20-FE3A-D69B-7A3F-A656C29D1803}"/>
              </a:ext>
            </a:extLst>
          </p:cNvPr>
          <p:cNvGrpSpPr/>
          <p:nvPr/>
        </p:nvGrpSpPr>
        <p:grpSpPr>
          <a:xfrm>
            <a:off x="10756774" y="2545221"/>
            <a:ext cx="1618851" cy="1141940"/>
            <a:chOff x="8791800" y="3962400"/>
            <a:chExt cx="1800000" cy="1269723"/>
          </a:xfrm>
        </p:grpSpPr>
        <p:sp>
          <p:nvSpPr>
            <p:cNvPr id="44" name="文本框 43">
              <a:extLst>
                <a:ext uri="{FF2B5EF4-FFF2-40B4-BE49-F238E27FC236}">
                  <a16:creationId xmlns:a16="http://schemas.microsoft.com/office/drawing/2014/main" id="{D3209FB0-E4DA-FE6C-F831-227B817FB2CA}"/>
                </a:ext>
              </a:extLst>
            </p:cNvPr>
            <p:cNvSpPr txBox="1"/>
            <p:nvPr/>
          </p:nvSpPr>
          <p:spPr>
            <a:xfrm>
              <a:off x="8791800" y="4924128"/>
              <a:ext cx="1800000" cy="307995"/>
            </a:xfrm>
            <a:prstGeom prst="rect">
              <a:avLst/>
            </a:prstGeom>
            <a:noFill/>
          </p:spPr>
          <p:txBody>
            <a:bodyPr wrap="square" rtlCol="0">
              <a:spAutoFit/>
            </a:bodyPr>
            <a:lstStyle/>
            <a:p>
              <a:pPr algn="ctr"/>
              <a:r>
                <a:rPr lang="en-GB" sz="1200" dirty="0" err="1">
                  <a:latin typeface="+mn-lt"/>
                </a:rPr>
                <a:t>Jingyu</a:t>
              </a:r>
              <a:r>
                <a:rPr lang="en-GB" sz="1200" dirty="0">
                  <a:latin typeface="+mn-lt"/>
                </a:rPr>
                <a:t> Chen</a:t>
              </a:r>
            </a:p>
          </p:txBody>
        </p:sp>
        <p:pic>
          <p:nvPicPr>
            <p:cNvPr id="57" name="图片 56">
              <a:extLst>
                <a:ext uri="{FF2B5EF4-FFF2-40B4-BE49-F238E27FC236}">
                  <a16:creationId xmlns:a16="http://schemas.microsoft.com/office/drawing/2014/main" id="{BDDA3989-4858-DF7F-E8AD-835F60FDA45A}"/>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r="-67"/>
            <a:stretch/>
          </p:blipFill>
          <p:spPr>
            <a:xfrm>
              <a:off x="9268739" y="3962400"/>
              <a:ext cx="912442" cy="914400"/>
            </a:xfrm>
            <a:prstGeom prst="ellipse">
              <a:avLst/>
            </a:prstGeom>
          </p:spPr>
        </p:pic>
      </p:grpSp>
      <p:grpSp>
        <p:nvGrpSpPr>
          <p:cNvPr id="87" name="Group 86">
            <a:extLst>
              <a:ext uri="{FF2B5EF4-FFF2-40B4-BE49-F238E27FC236}">
                <a16:creationId xmlns:a16="http://schemas.microsoft.com/office/drawing/2014/main" id="{EB5B428C-8781-55FE-BE5E-38D39417CFE2}"/>
              </a:ext>
            </a:extLst>
          </p:cNvPr>
          <p:cNvGrpSpPr/>
          <p:nvPr/>
        </p:nvGrpSpPr>
        <p:grpSpPr>
          <a:xfrm>
            <a:off x="747602" y="3728266"/>
            <a:ext cx="1618851" cy="1141940"/>
            <a:chOff x="10134600" y="3962400"/>
            <a:chExt cx="1800000" cy="1269723"/>
          </a:xfrm>
        </p:grpSpPr>
        <p:sp>
          <p:nvSpPr>
            <p:cNvPr id="45" name="文本框 44">
              <a:extLst>
                <a:ext uri="{FF2B5EF4-FFF2-40B4-BE49-F238E27FC236}">
                  <a16:creationId xmlns:a16="http://schemas.microsoft.com/office/drawing/2014/main" id="{66E109DD-B13A-1DE0-1517-CAE4EFAE8B52}"/>
                </a:ext>
              </a:extLst>
            </p:cNvPr>
            <p:cNvSpPr txBox="1"/>
            <p:nvPr/>
          </p:nvSpPr>
          <p:spPr>
            <a:xfrm>
              <a:off x="10134600" y="4924128"/>
              <a:ext cx="1800000" cy="307995"/>
            </a:xfrm>
            <a:prstGeom prst="rect">
              <a:avLst/>
            </a:prstGeom>
            <a:noFill/>
          </p:spPr>
          <p:txBody>
            <a:bodyPr wrap="square" rtlCol="0">
              <a:spAutoFit/>
            </a:bodyPr>
            <a:lstStyle/>
            <a:p>
              <a:pPr algn="ctr"/>
              <a:r>
                <a:rPr lang="en-GB" sz="1200" dirty="0" err="1">
                  <a:latin typeface="+mn-lt"/>
                </a:rPr>
                <a:t>Jiahong</a:t>
              </a:r>
              <a:r>
                <a:rPr lang="en-GB" sz="1200" dirty="0">
                  <a:latin typeface="+mn-lt"/>
                </a:rPr>
                <a:t> Ma</a:t>
              </a:r>
            </a:p>
          </p:txBody>
        </p:sp>
        <p:pic>
          <p:nvPicPr>
            <p:cNvPr id="59" name="图片 58">
              <a:extLst>
                <a:ext uri="{FF2B5EF4-FFF2-40B4-BE49-F238E27FC236}">
                  <a16:creationId xmlns:a16="http://schemas.microsoft.com/office/drawing/2014/main" id="{AA321BA7-F3E7-4967-BB2D-EB11964F1D8D}"/>
                </a:ext>
              </a:extLst>
            </p:cNvPr>
            <p:cNvPicPr>
              <a:picLocks noChangeAspect="1"/>
            </p:cNvPicPr>
            <p:nvPr/>
          </p:nvPicPr>
          <p:blipFill rotWithShape="1">
            <a:blip r:embed="rId17" cstate="hqprint">
              <a:extLst>
                <a:ext uri="{28A0092B-C50C-407E-A947-70E740481C1C}">
                  <a14:useLocalDpi xmlns:a14="http://schemas.microsoft.com/office/drawing/2010/main"/>
                </a:ext>
              </a:extLst>
            </a:blip>
            <a:srcRect l="-362"/>
            <a:stretch/>
          </p:blipFill>
          <p:spPr>
            <a:xfrm>
              <a:off x="10580167" y="3962400"/>
              <a:ext cx="912036" cy="914400"/>
            </a:xfrm>
            <a:prstGeom prst="ellipse">
              <a:avLst/>
            </a:prstGeom>
          </p:spPr>
        </p:pic>
      </p:grpSp>
      <p:grpSp>
        <p:nvGrpSpPr>
          <p:cNvPr id="84" name="Group 83">
            <a:extLst>
              <a:ext uri="{FF2B5EF4-FFF2-40B4-BE49-F238E27FC236}">
                <a16:creationId xmlns:a16="http://schemas.microsoft.com/office/drawing/2014/main" id="{C9DB6B91-7FE6-16D5-BF37-65D6B12F0972}"/>
              </a:ext>
            </a:extLst>
          </p:cNvPr>
          <p:cNvGrpSpPr/>
          <p:nvPr/>
        </p:nvGrpSpPr>
        <p:grpSpPr>
          <a:xfrm>
            <a:off x="8400805" y="2545221"/>
            <a:ext cx="1618851" cy="1141940"/>
            <a:chOff x="6172200" y="3962400"/>
            <a:chExt cx="1800000" cy="1269723"/>
          </a:xfrm>
        </p:grpSpPr>
        <p:sp>
          <p:nvSpPr>
            <p:cNvPr id="46" name="文本框 45">
              <a:extLst>
                <a:ext uri="{FF2B5EF4-FFF2-40B4-BE49-F238E27FC236}">
                  <a16:creationId xmlns:a16="http://schemas.microsoft.com/office/drawing/2014/main" id="{1B9BB3DF-3BA4-B275-C7D3-279A63196B1D}"/>
                </a:ext>
              </a:extLst>
            </p:cNvPr>
            <p:cNvSpPr txBox="1"/>
            <p:nvPr/>
          </p:nvSpPr>
          <p:spPr>
            <a:xfrm>
              <a:off x="6172200" y="4924128"/>
              <a:ext cx="1800000" cy="307995"/>
            </a:xfrm>
            <a:prstGeom prst="rect">
              <a:avLst/>
            </a:prstGeom>
            <a:noFill/>
          </p:spPr>
          <p:txBody>
            <a:bodyPr wrap="square" rtlCol="0">
              <a:spAutoFit/>
            </a:bodyPr>
            <a:lstStyle/>
            <a:p>
              <a:pPr algn="ctr"/>
              <a:r>
                <a:rPr lang="en-GB" sz="1200" dirty="0" err="1">
                  <a:latin typeface="+mn-lt"/>
                </a:rPr>
                <a:t>Runlin</a:t>
              </a:r>
              <a:r>
                <a:rPr lang="en-GB" sz="1200" dirty="0">
                  <a:latin typeface="+mn-lt"/>
                </a:rPr>
                <a:t> Lei</a:t>
              </a:r>
            </a:p>
          </p:txBody>
        </p:sp>
        <p:pic>
          <p:nvPicPr>
            <p:cNvPr id="61" name="图片 60">
              <a:extLst>
                <a:ext uri="{FF2B5EF4-FFF2-40B4-BE49-F238E27FC236}">
                  <a16:creationId xmlns:a16="http://schemas.microsoft.com/office/drawing/2014/main" id="{62FF83A6-A524-2033-FBF5-94BBDACCA3A5}"/>
                </a:ext>
              </a:extLst>
            </p:cNvPr>
            <p:cNvPicPr>
              <a:picLocks noChangeAspect="1"/>
            </p:cNvPicPr>
            <p:nvPr/>
          </p:nvPicPr>
          <p:blipFill rotWithShape="1">
            <a:blip r:embed="rId18" cstate="hqprint">
              <a:extLst>
                <a:ext uri="{28A0092B-C50C-407E-A947-70E740481C1C}">
                  <a14:useLocalDpi xmlns:a14="http://schemas.microsoft.com/office/drawing/2010/main"/>
                </a:ext>
              </a:extLst>
            </a:blip>
            <a:srcRect l="-93"/>
            <a:stretch/>
          </p:blipFill>
          <p:spPr>
            <a:xfrm>
              <a:off x="6642813" y="3962400"/>
              <a:ext cx="913961" cy="914400"/>
            </a:xfrm>
            <a:prstGeom prst="ellipse">
              <a:avLst/>
            </a:prstGeom>
          </p:spPr>
        </p:pic>
      </p:grpSp>
      <p:grpSp>
        <p:nvGrpSpPr>
          <p:cNvPr id="82" name="Group 81">
            <a:extLst>
              <a:ext uri="{FF2B5EF4-FFF2-40B4-BE49-F238E27FC236}">
                <a16:creationId xmlns:a16="http://schemas.microsoft.com/office/drawing/2014/main" id="{D840DC9E-F69D-FC71-12B5-DB7C13DA0897}"/>
              </a:ext>
            </a:extLst>
          </p:cNvPr>
          <p:cNvGrpSpPr/>
          <p:nvPr/>
        </p:nvGrpSpPr>
        <p:grpSpPr>
          <a:xfrm>
            <a:off x="6096640" y="2545221"/>
            <a:ext cx="1618851" cy="1141940"/>
            <a:chOff x="3610200" y="3962400"/>
            <a:chExt cx="1800000" cy="1269723"/>
          </a:xfrm>
        </p:grpSpPr>
        <p:sp>
          <p:nvSpPr>
            <p:cNvPr id="48" name="文本框 47">
              <a:extLst>
                <a:ext uri="{FF2B5EF4-FFF2-40B4-BE49-F238E27FC236}">
                  <a16:creationId xmlns:a16="http://schemas.microsoft.com/office/drawing/2014/main" id="{26334899-0C25-1E1B-2F9E-C52DBA7489DC}"/>
                </a:ext>
              </a:extLst>
            </p:cNvPr>
            <p:cNvSpPr txBox="1"/>
            <p:nvPr/>
          </p:nvSpPr>
          <p:spPr>
            <a:xfrm>
              <a:off x="3610200" y="4924128"/>
              <a:ext cx="1800000" cy="307995"/>
            </a:xfrm>
            <a:prstGeom prst="rect">
              <a:avLst/>
            </a:prstGeom>
            <a:noFill/>
          </p:spPr>
          <p:txBody>
            <a:bodyPr wrap="square" rtlCol="0">
              <a:spAutoFit/>
            </a:bodyPr>
            <a:lstStyle/>
            <a:p>
              <a:pPr algn="ctr"/>
              <a:r>
                <a:rPr lang="en-US" sz="1200" dirty="0" err="1">
                  <a:latin typeface="+mn-lt"/>
                </a:rPr>
                <a:t>Haipeng</a:t>
              </a:r>
              <a:r>
                <a:rPr lang="en-US" sz="1200" dirty="0">
                  <a:latin typeface="+mn-lt"/>
                </a:rPr>
                <a:t> Ding</a:t>
              </a:r>
              <a:endParaRPr lang="en-GB" sz="1200" dirty="0">
                <a:latin typeface="+mn-lt"/>
              </a:endParaRPr>
            </a:p>
          </p:txBody>
        </p:sp>
        <p:pic>
          <p:nvPicPr>
            <p:cNvPr id="63" name="图片 62">
              <a:extLst>
                <a:ext uri="{FF2B5EF4-FFF2-40B4-BE49-F238E27FC236}">
                  <a16:creationId xmlns:a16="http://schemas.microsoft.com/office/drawing/2014/main" id="{E69F8F07-B89F-CC0A-E6F1-FAD390F8D912}"/>
                </a:ext>
              </a:extLst>
            </p:cNvPr>
            <p:cNvPicPr>
              <a:picLocks noChangeAspect="1"/>
            </p:cNvPicPr>
            <p:nvPr/>
          </p:nvPicPr>
          <p:blipFill rotWithShape="1">
            <a:blip r:embed="rId19" cstate="hqprint">
              <a:extLst>
                <a:ext uri="{28A0092B-C50C-407E-A947-70E740481C1C}">
                  <a14:useLocalDpi xmlns:a14="http://schemas.microsoft.com/office/drawing/2010/main"/>
                </a:ext>
              </a:extLst>
            </a:blip>
            <a:srcRect l="-157"/>
            <a:stretch/>
          </p:blipFill>
          <p:spPr>
            <a:xfrm>
              <a:off x="4017345" y="3962400"/>
              <a:ext cx="911771" cy="914400"/>
            </a:xfrm>
            <a:prstGeom prst="ellipse">
              <a:avLst/>
            </a:prstGeom>
          </p:spPr>
        </p:pic>
      </p:grpSp>
      <p:grpSp>
        <p:nvGrpSpPr>
          <p:cNvPr id="83" name="Group 82">
            <a:extLst>
              <a:ext uri="{FF2B5EF4-FFF2-40B4-BE49-F238E27FC236}">
                <a16:creationId xmlns:a16="http://schemas.microsoft.com/office/drawing/2014/main" id="{C207A005-E0E7-EA02-AE0A-CF958F4FC271}"/>
              </a:ext>
            </a:extLst>
          </p:cNvPr>
          <p:cNvGrpSpPr/>
          <p:nvPr/>
        </p:nvGrpSpPr>
        <p:grpSpPr>
          <a:xfrm>
            <a:off x="7235772" y="2545221"/>
            <a:ext cx="1618851" cy="1141940"/>
            <a:chOff x="4876800" y="3962400"/>
            <a:chExt cx="1800000" cy="1269723"/>
          </a:xfrm>
        </p:grpSpPr>
        <p:sp>
          <p:nvSpPr>
            <p:cNvPr id="49" name="文本框 48">
              <a:extLst>
                <a:ext uri="{FF2B5EF4-FFF2-40B4-BE49-F238E27FC236}">
                  <a16:creationId xmlns:a16="http://schemas.microsoft.com/office/drawing/2014/main" id="{782291BE-E07D-27C8-846A-D09CBB026244}"/>
                </a:ext>
              </a:extLst>
            </p:cNvPr>
            <p:cNvSpPr txBox="1"/>
            <p:nvPr/>
          </p:nvSpPr>
          <p:spPr>
            <a:xfrm>
              <a:off x="4876800" y="4924128"/>
              <a:ext cx="1800000" cy="307995"/>
            </a:xfrm>
            <a:prstGeom prst="rect">
              <a:avLst/>
            </a:prstGeom>
            <a:noFill/>
          </p:spPr>
          <p:txBody>
            <a:bodyPr wrap="square" rtlCol="0">
              <a:spAutoFit/>
            </a:bodyPr>
            <a:lstStyle/>
            <a:p>
              <a:pPr algn="ctr"/>
              <a:r>
                <a:rPr lang="en-US" sz="1200" dirty="0">
                  <a:latin typeface="+mn-lt"/>
                </a:rPr>
                <a:t>Lu Yi</a:t>
              </a:r>
              <a:endParaRPr lang="en-GB" sz="1200" dirty="0">
                <a:latin typeface="+mn-lt"/>
              </a:endParaRPr>
            </a:p>
          </p:txBody>
        </p:sp>
        <p:pic>
          <p:nvPicPr>
            <p:cNvPr id="66" name="图片 65">
              <a:extLst>
                <a:ext uri="{FF2B5EF4-FFF2-40B4-BE49-F238E27FC236}">
                  <a16:creationId xmlns:a16="http://schemas.microsoft.com/office/drawing/2014/main" id="{02249A5E-6923-C547-2F0D-9618BDEDD999}"/>
                </a:ext>
              </a:extLst>
            </p:cNvPr>
            <p:cNvPicPr>
              <a:picLocks noChangeAspect="1"/>
            </p:cNvPicPr>
            <p:nvPr/>
          </p:nvPicPr>
          <p:blipFill rotWithShape="1">
            <a:blip r:embed="rId20" cstate="hqprint">
              <a:extLst>
                <a:ext uri="{28A0092B-C50C-407E-A947-70E740481C1C}">
                  <a14:useLocalDpi xmlns:a14="http://schemas.microsoft.com/office/drawing/2010/main"/>
                </a:ext>
              </a:extLst>
            </a:blip>
            <a:srcRect/>
            <a:stretch/>
          </p:blipFill>
          <p:spPr>
            <a:xfrm>
              <a:off x="5328102" y="3962400"/>
              <a:ext cx="915725" cy="914400"/>
            </a:xfrm>
            <a:prstGeom prst="ellipse">
              <a:avLst/>
            </a:prstGeom>
          </p:spPr>
        </p:pic>
      </p:grpSp>
      <p:grpSp>
        <p:nvGrpSpPr>
          <p:cNvPr id="88" name="Group 87">
            <a:extLst>
              <a:ext uri="{FF2B5EF4-FFF2-40B4-BE49-F238E27FC236}">
                <a16:creationId xmlns:a16="http://schemas.microsoft.com/office/drawing/2014/main" id="{4029D072-2D8B-FFBD-8010-806407318703}"/>
              </a:ext>
            </a:extLst>
          </p:cNvPr>
          <p:cNvGrpSpPr/>
          <p:nvPr/>
        </p:nvGrpSpPr>
        <p:grpSpPr>
          <a:xfrm>
            <a:off x="1962579" y="3722915"/>
            <a:ext cx="1618851" cy="1152160"/>
            <a:chOff x="333600" y="5269958"/>
            <a:chExt cx="1800000" cy="1281086"/>
          </a:xfrm>
        </p:grpSpPr>
        <p:pic>
          <p:nvPicPr>
            <p:cNvPr id="72" name="图片 71">
              <a:extLst>
                <a:ext uri="{FF2B5EF4-FFF2-40B4-BE49-F238E27FC236}">
                  <a16:creationId xmlns:a16="http://schemas.microsoft.com/office/drawing/2014/main" id="{5F87C7B7-2A3F-AE4B-96E3-9372BE9BCC87}"/>
                </a:ext>
              </a:extLst>
            </p:cNvPr>
            <p:cNvPicPr>
              <a:picLocks noChangeAspect="1"/>
            </p:cNvPicPr>
            <p:nvPr/>
          </p:nvPicPr>
          <p:blipFill rotWithShape="1">
            <a:blip r:embed="rId21" cstate="hqprint">
              <a:extLst>
                <a:ext uri="{28A0092B-C50C-407E-A947-70E740481C1C}">
                  <a14:useLocalDpi xmlns:a14="http://schemas.microsoft.com/office/drawing/2010/main"/>
                </a:ext>
              </a:extLst>
            </a:blip>
            <a:srcRect r="-2"/>
            <a:stretch/>
          </p:blipFill>
          <p:spPr>
            <a:xfrm rot="5400000">
              <a:off x="747736" y="5271084"/>
              <a:ext cx="916652" cy="914400"/>
            </a:xfrm>
            <a:prstGeom prst="ellipse">
              <a:avLst/>
            </a:prstGeom>
          </p:spPr>
        </p:pic>
        <p:sp>
          <p:nvSpPr>
            <p:cNvPr id="78" name="文本框 77">
              <a:extLst>
                <a:ext uri="{FF2B5EF4-FFF2-40B4-BE49-F238E27FC236}">
                  <a16:creationId xmlns:a16="http://schemas.microsoft.com/office/drawing/2014/main" id="{18628780-9844-C4A2-CDFE-CD6A1FFB4377}"/>
                </a:ext>
              </a:extLst>
            </p:cNvPr>
            <p:cNvSpPr txBox="1"/>
            <p:nvPr/>
          </p:nvSpPr>
          <p:spPr>
            <a:xfrm>
              <a:off x="333600" y="6243049"/>
              <a:ext cx="1800000" cy="307995"/>
            </a:xfrm>
            <a:prstGeom prst="rect">
              <a:avLst/>
            </a:prstGeom>
            <a:noFill/>
          </p:spPr>
          <p:txBody>
            <a:bodyPr wrap="square" rtlCol="0">
              <a:spAutoFit/>
            </a:bodyPr>
            <a:lstStyle/>
            <a:p>
              <a:pPr algn="ctr"/>
              <a:r>
                <a:rPr lang="en-GB" sz="1200" dirty="0">
                  <a:latin typeface="+mn-lt"/>
                </a:rPr>
                <a:t>Xiang Li</a:t>
              </a:r>
            </a:p>
          </p:txBody>
        </p:sp>
      </p:grpSp>
      <p:grpSp>
        <p:nvGrpSpPr>
          <p:cNvPr id="95" name="Group 94">
            <a:extLst>
              <a:ext uri="{FF2B5EF4-FFF2-40B4-BE49-F238E27FC236}">
                <a16:creationId xmlns:a16="http://schemas.microsoft.com/office/drawing/2014/main" id="{9FBB6AD9-461F-CCAB-C11C-910563EB49C0}"/>
              </a:ext>
            </a:extLst>
          </p:cNvPr>
          <p:cNvGrpSpPr/>
          <p:nvPr/>
        </p:nvGrpSpPr>
        <p:grpSpPr>
          <a:xfrm>
            <a:off x="10230146" y="3730424"/>
            <a:ext cx="1618851" cy="1137141"/>
            <a:chOff x="9526304" y="5269958"/>
            <a:chExt cx="1800000" cy="1264387"/>
          </a:xfrm>
        </p:grpSpPr>
        <p:pic>
          <p:nvPicPr>
            <p:cNvPr id="42" name="Picture 41">
              <a:extLst>
                <a:ext uri="{FF2B5EF4-FFF2-40B4-BE49-F238E27FC236}">
                  <a16:creationId xmlns:a16="http://schemas.microsoft.com/office/drawing/2014/main" id="{DD198B76-4736-0A2A-A2B0-F76800AF9883}"/>
                </a:ext>
              </a:extLst>
            </p:cNvPr>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9880119" y="5269958"/>
              <a:ext cx="914400" cy="914400"/>
            </a:xfrm>
            <a:prstGeom prst="ellipse">
              <a:avLst/>
            </a:prstGeom>
          </p:spPr>
        </p:pic>
        <p:sp>
          <p:nvSpPr>
            <p:cNvPr id="50" name="文本框 77">
              <a:extLst>
                <a:ext uri="{FF2B5EF4-FFF2-40B4-BE49-F238E27FC236}">
                  <a16:creationId xmlns:a16="http://schemas.microsoft.com/office/drawing/2014/main" id="{7B2884E2-24A5-EA98-A0AD-CF2731C1C93B}"/>
                </a:ext>
              </a:extLst>
            </p:cNvPr>
            <p:cNvSpPr txBox="1"/>
            <p:nvPr/>
          </p:nvSpPr>
          <p:spPr>
            <a:xfrm>
              <a:off x="9526304" y="6226350"/>
              <a:ext cx="1800000" cy="307995"/>
            </a:xfrm>
            <a:prstGeom prst="rect">
              <a:avLst/>
            </a:prstGeom>
            <a:noFill/>
          </p:spPr>
          <p:txBody>
            <a:bodyPr wrap="square" rtlCol="0">
              <a:spAutoFit/>
            </a:bodyPr>
            <a:lstStyle/>
            <a:p>
              <a:pPr algn="ctr"/>
              <a:r>
                <a:rPr lang="en-GB" sz="1200" dirty="0" err="1">
                  <a:latin typeface="+mn-lt"/>
                </a:rPr>
                <a:t>Yuzhang</a:t>
              </a:r>
              <a:r>
                <a:rPr lang="en-GB" sz="1200" dirty="0">
                  <a:latin typeface="+mn-lt"/>
                </a:rPr>
                <a:t> Fei</a:t>
              </a:r>
            </a:p>
          </p:txBody>
        </p:sp>
      </p:grpSp>
      <p:grpSp>
        <p:nvGrpSpPr>
          <p:cNvPr id="94" name="Group 93">
            <a:extLst>
              <a:ext uri="{FF2B5EF4-FFF2-40B4-BE49-F238E27FC236}">
                <a16:creationId xmlns:a16="http://schemas.microsoft.com/office/drawing/2014/main" id="{C08489AC-00A7-F51F-7AEC-FBE9B80BA450}"/>
              </a:ext>
            </a:extLst>
          </p:cNvPr>
          <p:cNvGrpSpPr/>
          <p:nvPr/>
        </p:nvGrpSpPr>
        <p:grpSpPr>
          <a:xfrm>
            <a:off x="9050662" y="3730424"/>
            <a:ext cx="1618851" cy="1137142"/>
            <a:chOff x="8214836" y="5269958"/>
            <a:chExt cx="1800000" cy="1264388"/>
          </a:xfrm>
        </p:grpSpPr>
        <p:pic>
          <p:nvPicPr>
            <p:cNvPr id="56" name="Picture 55">
              <a:extLst>
                <a:ext uri="{FF2B5EF4-FFF2-40B4-BE49-F238E27FC236}">
                  <a16:creationId xmlns:a16="http://schemas.microsoft.com/office/drawing/2014/main" id="{6127D8B0-3100-FCAA-6FD9-8C413C2CD74D}"/>
                </a:ext>
              </a:extLst>
            </p:cNvPr>
            <p:cNvPicPr>
              <a:picLocks noChangeAspect="1"/>
            </p:cNvPicPr>
            <p:nvPr/>
          </p:nvPicPr>
          <p:blipFill>
            <a:blip r:embed="rId23" cstate="hqprint">
              <a:extLst>
                <a:ext uri="{28A0092B-C50C-407E-A947-70E740481C1C}">
                  <a14:useLocalDpi xmlns:a14="http://schemas.microsoft.com/office/drawing/2010/main"/>
                </a:ext>
              </a:extLst>
            </a:blip>
            <a:stretch>
              <a:fillRect/>
            </a:stretch>
          </p:blipFill>
          <p:spPr>
            <a:xfrm>
              <a:off x="8578226" y="5269958"/>
              <a:ext cx="918000" cy="918000"/>
            </a:xfrm>
            <a:prstGeom prst="ellipse">
              <a:avLst/>
            </a:prstGeom>
          </p:spPr>
        </p:pic>
        <p:sp>
          <p:nvSpPr>
            <p:cNvPr id="58" name="文本框 48">
              <a:extLst>
                <a:ext uri="{FF2B5EF4-FFF2-40B4-BE49-F238E27FC236}">
                  <a16:creationId xmlns:a16="http://schemas.microsoft.com/office/drawing/2014/main" id="{309B6126-301E-8937-DD64-B2CE18506D33}"/>
                </a:ext>
              </a:extLst>
            </p:cNvPr>
            <p:cNvSpPr txBox="1"/>
            <p:nvPr/>
          </p:nvSpPr>
          <p:spPr>
            <a:xfrm>
              <a:off x="8214836" y="6226351"/>
              <a:ext cx="1800000" cy="307995"/>
            </a:xfrm>
            <a:prstGeom prst="rect">
              <a:avLst/>
            </a:prstGeom>
            <a:noFill/>
          </p:spPr>
          <p:txBody>
            <a:bodyPr wrap="square" rtlCol="0">
              <a:spAutoFit/>
            </a:bodyPr>
            <a:lstStyle/>
            <a:p>
              <a:pPr algn="ctr"/>
              <a:r>
                <a:rPr lang="en-US" sz="1200" dirty="0" err="1">
                  <a:latin typeface="+mn-lt"/>
                </a:rPr>
                <a:t>Wenda</a:t>
              </a:r>
              <a:r>
                <a:rPr lang="en-US" sz="1200" dirty="0">
                  <a:latin typeface="+mn-lt"/>
                </a:rPr>
                <a:t> Wang</a:t>
              </a:r>
              <a:endParaRPr lang="en-GB" sz="1200" dirty="0">
                <a:latin typeface="+mn-lt"/>
              </a:endParaRPr>
            </a:p>
          </p:txBody>
        </p:sp>
      </p:grpSp>
      <p:grpSp>
        <p:nvGrpSpPr>
          <p:cNvPr id="92" name="Group 91">
            <a:extLst>
              <a:ext uri="{FF2B5EF4-FFF2-40B4-BE49-F238E27FC236}">
                <a16:creationId xmlns:a16="http://schemas.microsoft.com/office/drawing/2014/main" id="{CF7CAF00-2565-D2B1-CCE2-BDB812FA9F95}"/>
              </a:ext>
            </a:extLst>
          </p:cNvPr>
          <p:cNvGrpSpPr/>
          <p:nvPr/>
        </p:nvGrpSpPr>
        <p:grpSpPr>
          <a:xfrm>
            <a:off x="6674434" y="3732076"/>
            <a:ext cx="1618851" cy="1133836"/>
            <a:chOff x="5572709" y="5269958"/>
            <a:chExt cx="1800000" cy="1260712"/>
          </a:xfrm>
        </p:grpSpPr>
        <p:pic>
          <p:nvPicPr>
            <p:cNvPr id="60" name="Picture 59">
              <a:extLst>
                <a:ext uri="{FF2B5EF4-FFF2-40B4-BE49-F238E27FC236}">
                  <a16:creationId xmlns:a16="http://schemas.microsoft.com/office/drawing/2014/main" id="{9E30DB77-51E4-A197-98E3-424106EF7923}"/>
                </a:ext>
              </a:extLst>
            </p:cNvPr>
            <p:cNvPicPr>
              <a:picLocks noChangeAspect="1"/>
            </p:cNvPicPr>
            <p:nvPr/>
          </p:nvPicPr>
          <p:blipFill rotWithShape="1">
            <a:blip r:embed="rId24" cstate="hqprint">
              <a:extLst>
                <a:ext uri="{28A0092B-C50C-407E-A947-70E740481C1C}">
                  <a14:useLocalDpi xmlns:a14="http://schemas.microsoft.com/office/drawing/2010/main"/>
                </a:ext>
              </a:extLst>
            </a:blip>
            <a:srcRect/>
            <a:stretch/>
          </p:blipFill>
          <p:spPr>
            <a:xfrm>
              <a:off x="5979670" y="5269958"/>
              <a:ext cx="916376" cy="914400"/>
            </a:xfrm>
            <a:prstGeom prst="ellipse">
              <a:avLst/>
            </a:prstGeom>
          </p:spPr>
        </p:pic>
        <p:sp>
          <p:nvSpPr>
            <p:cNvPr id="62" name="文本框 48">
              <a:extLst>
                <a:ext uri="{FF2B5EF4-FFF2-40B4-BE49-F238E27FC236}">
                  <a16:creationId xmlns:a16="http://schemas.microsoft.com/office/drawing/2014/main" id="{4378E3C0-32AF-D1F1-9970-154B664B6291}"/>
                </a:ext>
              </a:extLst>
            </p:cNvPr>
            <p:cNvSpPr txBox="1"/>
            <p:nvPr/>
          </p:nvSpPr>
          <p:spPr>
            <a:xfrm>
              <a:off x="5572709" y="6222675"/>
              <a:ext cx="1800000" cy="307995"/>
            </a:xfrm>
            <a:prstGeom prst="rect">
              <a:avLst/>
            </a:prstGeom>
            <a:noFill/>
          </p:spPr>
          <p:txBody>
            <a:bodyPr wrap="square" rtlCol="0">
              <a:spAutoFit/>
            </a:bodyPr>
            <a:lstStyle/>
            <a:p>
              <a:pPr algn="ctr"/>
              <a:r>
                <a:rPr lang="en-US" sz="1200" dirty="0" err="1">
                  <a:latin typeface="+mn-lt"/>
                </a:rPr>
                <a:t>Jiarui</a:t>
              </a:r>
              <a:r>
                <a:rPr lang="en-US" sz="1200" dirty="0">
                  <a:latin typeface="+mn-lt"/>
                </a:rPr>
                <a:t> Ji</a:t>
              </a:r>
              <a:endParaRPr lang="en-GB" sz="1200" dirty="0">
                <a:latin typeface="+mn-lt"/>
              </a:endParaRPr>
            </a:p>
          </p:txBody>
        </p:sp>
      </p:grpSp>
      <p:grpSp>
        <p:nvGrpSpPr>
          <p:cNvPr id="90" name="Group 89">
            <a:extLst>
              <a:ext uri="{FF2B5EF4-FFF2-40B4-BE49-F238E27FC236}">
                <a16:creationId xmlns:a16="http://schemas.microsoft.com/office/drawing/2014/main" id="{59277658-E59A-8DAA-89F2-12C93EE5903A}"/>
              </a:ext>
            </a:extLst>
          </p:cNvPr>
          <p:cNvGrpSpPr/>
          <p:nvPr/>
        </p:nvGrpSpPr>
        <p:grpSpPr>
          <a:xfrm>
            <a:off x="5431778" y="3736501"/>
            <a:ext cx="1618851" cy="1124987"/>
            <a:chOff x="4191000" y="5269958"/>
            <a:chExt cx="1800000" cy="1250872"/>
          </a:xfrm>
        </p:grpSpPr>
        <p:sp>
          <p:nvSpPr>
            <p:cNvPr id="54" name="文本框 48">
              <a:extLst>
                <a:ext uri="{FF2B5EF4-FFF2-40B4-BE49-F238E27FC236}">
                  <a16:creationId xmlns:a16="http://schemas.microsoft.com/office/drawing/2014/main" id="{1E01E517-24E6-AE5E-865E-0699D947F0AE}"/>
                </a:ext>
              </a:extLst>
            </p:cNvPr>
            <p:cNvSpPr txBox="1"/>
            <p:nvPr/>
          </p:nvSpPr>
          <p:spPr>
            <a:xfrm>
              <a:off x="4191000" y="6212835"/>
              <a:ext cx="1800000" cy="307995"/>
            </a:xfrm>
            <a:prstGeom prst="rect">
              <a:avLst/>
            </a:prstGeom>
            <a:noFill/>
          </p:spPr>
          <p:txBody>
            <a:bodyPr wrap="square" rtlCol="0">
              <a:spAutoFit/>
            </a:bodyPr>
            <a:lstStyle/>
            <a:p>
              <a:pPr algn="ctr"/>
              <a:r>
                <a:rPr lang="en-US" sz="1200" dirty="0" err="1">
                  <a:latin typeface="+mn-lt"/>
                </a:rPr>
                <a:t>Dongxie</a:t>
              </a:r>
              <a:r>
                <a:rPr lang="en-US" sz="1200" dirty="0">
                  <a:latin typeface="+mn-lt"/>
                </a:rPr>
                <a:t> Wen</a:t>
              </a:r>
              <a:endParaRPr lang="en-GB" sz="1200" dirty="0">
                <a:latin typeface="+mn-lt"/>
              </a:endParaRPr>
            </a:p>
          </p:txBody>
        </p:sp>
        <p:pic>
          <p:nvPicPr>
            <p:cNvPr id="64" name="Picture 63">
              <a:extLst>
                <a:ext uri="{FF2B5EF4-FFF2-40B4-BE49-F238E27FC236}">
                  <a16:creationId xmlns:a16="http://schemas.microsoft.com/office/drawing/2014/main" id="{1D5D3BEF-7A33-08D2-44AB-79013FFB9104}"/>
                </a:ext>
              </a:extLst>
            </p:cNvPr>
            <p:cNvPicPr>
              <a:picLocks noChangeAspect="1"/>
            </p:cNvPicPr>
            <p:nvPr/>
          </p:nvPicPr>
          <p:blipFill rotWithShape="1">
            <a:blip r:embed="rId25" cstate="hqprint">
              <a:extLst>
                <a:ext uri="{28A0092B-C50C-407E-A947-70E740481C1C}">
                  <a14:useLocalDpi xmlns:a14="http://schemas.microsoft.com/office/drawing/2010/main"/>
                </a:ext>
              </a:extLst>
            </a:blip>
            <a:srcRect/>
            <a:stretch/>
          </p:blipFill>
          <p:spPr>
            <a:xfrm>
              <a:off x="4676898" y="5269958"/>
              <a:ext cx="918882" cy="914400"/>
            </a:xfrm>
            <a:prstGeom prst="ellipse">
              <a:avLst/>
            </a:prstGeom>
          </p:spPr>
        </p:pic>
      </p:grpSp>
      <p:grpSp>
        <p:nvGrpSpPr>
          <p:cNvPr id="93" name="Group 92">
            <a:extLst>
              <a:ext uri="{FF2B5EF4-FFF2-40B4-BE49-F238E27FC236}">
                <a16:creationId xmlns:a16="http://schemas.microsoft.com/office/drawing/2014/main" id="{0B15C42D-CDE4-A19D-D34B-0E6B4196D634}"/>
              </a:ext>
            </a:extLst>
          </p:cNvPr>
          <p:cNvGrpSpPr/>
          <p:nvPr/>
        </p:nvGrpSpPr>
        <p:grpSpPr>
          <a:xfrm>
            <a:off x="7851750" y="3734172"/>
            <a:ext cx="1618851" cy="1129646"/>
            <a:chOff x="6881766" y="5269958"/>
            <a:chExt cx="1800000" cy="1256053"/>
          </a:xfrm>
        </p:grpSpPr>
        <p:pic>
          <p:nvPicPr>
            <p:cNvPr id="68" name="Picture 67">
              <a:extLst>
                <a:ext uri="{FF2B5EF4-FFF2-40B4-BE49-F238E27FC236}">
                  <a16:creationId xmlns:a16="http://schemas.microsoft.com/office/drawing/2014/main" id="{C2CDB958-7173-4ED4-34D0-1192E3ED535E}"/>
                </a:ext>
              </a:extLst>
            </p:cNvPr>
            <p:cNvPicPr>
              <a:picLocks noChangeAspect="1"/>
            </p:cNvPicPr>
            <p:nvPr/>
          </p:nvPicPr>
          <p:blipFill>
            <a:blip r:embed="rId26" cstate="hqprint">
              <a:extLst>
                <a:ext uri="{28A0092B-C50C-407E-A947-70E740481C1C}">
                  <a14:useLocalDpi xmlns:a14="http://schemas.microsoft.com/office/drawing/2010/main"/>
                </a:ext>
              </a:extLst>
            </a:blip>
            <a:stretch>
              <a:fillRect/>
            </a:stretch>
          </p:blipFill>
          <p:spPr>
            <a:xfrm>
              <a:off x="7279936" y="5269958"/>
              <a:ext cx="914400" cy="914400"/>
            </a:xfrm>
            <a:prstGeom prst="ellipse">
              <a:avLst/>
            </a:prstGeom>
          </p:spPr>
        </p:pic>
        <p:sp>
          <p:nvSpPr>
            <p:cNvPr id="70" name="文本框 48">
              <a:extLst>
                <a:ext uri="{FF2B5EF4-FFF2-40B4-BE49-F238E27FC236}">
                  <a16:creationId xmlns:a16="http://schemas.microsoft.com/office/drawing/2014/main" id="{2D5153F7-56F3-2A30-8B66-892F629CC282}"/>
                </a:ext>
              </a:extLst>
            </p:cNvPr>
            <p:cNvSpPr txBox="1"/>
            <p:nvPr/>
          </p:nvSpPr>
          <p:spPr>
            <a:xfrm>
              <a:off x="6881766" y="6218016"/>
              <a:ext cx="1800000" cy="307995"/>
            </a:xfrm>
            <a:prstGeom prst="rect">
              <a:avLst/>
            </a:prstGeom>
            <a:noFill/>
          </p:spPr>
          <p:txBody>
            <a:bodyPr wrap="square" rtlCol="0">
              <a:spAutoFit/>
            </a:bodyPr>
            <a:lstStyle/>
            <a:p>
              <a:pPr algn="ctr"/>
              <a:r>
                <a:rPr lang="en-US" sz="1200" dirty="0">
                  <a:latin typeface="+mn-lt"/>
                </a:rPr>
                <a:t>Yuwei Hu</a:t>
              </a:r>
              <a:endParaRPr lang="en-GB" sz="1200" dirty="0">
                <a:latin typeface="+mn-lt"/>
              </a:endParaRPr>
            </a:p>
          </p:txBody>
        </p:sp>
      </p:grpSp>
      <p:grpSp>
        <p:nvGrpSpPr>
          <p:cNvPr id="89" name="Group 88">
            <a:extLst>
              <a:ext uri="{FF2B5EF4-FFF2-40B4-BE49-F238E27FC236}">
                <a16:creationId xmlns:a16="http://schemas.microsoft.com/office/drawing/2014/main" id="{79C09F4E-C7F7-A558-42D7-6D793A88C57C}"/>
              </a:ext>
            </a:extLst>
          </p:cNvPr>
          <p:cNvGrpSpPr/>
          <p:nvPr/>
        </p:nvGrpSpPr>
        <p:grpSpPr>
          <a:xfrm>
            <a:off x="3115736" y="3728266"/>
            <a:ext cx="1618851" cy="1141456"/>
            <a:chOff x="1615794" y="5269958"/>
            <a:chExt cx="1800000" cy="1269184"/>
          </a:xfrm>
        </p:grpSpPr>
        <p:pic>
          <p:nvPicPr>
            <p:cNvPr id="4" name="Picture 3">
              <a:extLst>
                <a:ext uri="{FF2B5EF4-FFF2-40B4-BE49-F238E27FC236}">
                  <a16:creationId xmlns:a16="http://schemas.microsoft.com/office/drawing/2014/main" id="{63F5CC5F-AEA0-CCB6-29C4-337777D78DEF}"/>
                </a:ext>
              </a:extLst>
            </p:cNvPr>
            <p:cNvPicPr>
              <a:picLocks noChangeAspect="1"/>
            </p:cNvPicPr>
            <p:nvPr/>
          </p:nvPicPr>
          <p:blipFill>
            <a:blip r:embed="rId27" cstate="hqprint">
              <a:extLst>
                <a:ext uri="{28A0092B-C50C-407E-A947-70E740481C1C}">
                  <a14:useLocalDpi xmlns:a14="http://schemas.microsoft.com/office/drawing/2010/main"/>
                </a:ext>
              </a:extLst>
            </a:blip>
            <a:stretch>
              <a:fillRect/>
            </a:stretch>
          </p:blipFill>
          <p:spPr>
            <a:xfrm>
              <a:off x="2047152" y="5269958"/>
              <a:ext cx="914400" cy="914400"/>
            </a:xfrm>
            <a:prstGeom prst="ellipse">
              <a:avLst/>
            </a:prstGeom>
          </p:spPr>
        </p:pic>
        <p:sp>
          <p:nvSpPr>
            <p:cNvPr id="22" name="文本框 77">
              <a:extLst>
                <a:ext uri="{FF2B5EF4-FFF2-40B4-BE49-F238E27FC236}">
                  <a16:creationId xmlns:a16="http://schemas.microsoft.com/office/drawing/2014/main" id="{496D9698-E31A-336A-2496-D18BBBF61E70}"/>
                </a:ext>
              </a:extLst>
            </p:cNvPr>
            <p:cNvSpPr txBox="1"/>
            <p:nvPr/>
          </p:nvSpPr>
          <p:spPr>
            <a:xfrm>
              <a:off x="1615794" y="6231147"/>
              <a:ext cx="1800000" cy="307995"/>
            </a:xfrm>
            <a:prstGeom prst="rect">
              <a:avLst/>
            </a:prstGeom>
            <a:noFill/>
          </p:spPr>
          <p:txBody>
            <a:bodyPr wrap="square" rtlCol="0">
              <a:spAutoFit/>
            </a:bodyPr>
            <a:lstStyle/>
            <a:p>
              <a:pPr algn="ctr"/>
              <a:r>
                <a:rPr lang="en-GB" sz="1200" dirty="0" err="1">
                  <a:latin typeface="+mn-lt"/>
                </a:rPr>
                <a:t>Jie</a:t>
              </a:r>
              <a:r>
                <a:rPr lang="en-GB" sz="1200" dirty="0">
                  <a:latin typeface="+mn-lt"/>
                </a:rPr>
                <a:t> Peng</a:t>
              </a:r>
            </a:p>
          </p:txBody>
        </p:sp>
      </p:grpSp>
      <p:grpSp>
        <p:nvGrpSpPr>
          <p:cNvPr id="91" name="Group 90">
            <a:extLst>
              <a:ext uri="{FF2B5EF4-FFF2-40B4-BE49-F238E27FC236}">
                <a16:creationId xmlns:a16="http://schemas.microsoft.com/office/drawing/2014/main" id="{0B2A4B2E-825B-B0D9-1F6B-A8576991E0F5}"/>
              </a:ext>
            </a:extLst>
          </p:cNvPr>
          <p:cNvGrpSpPr/>
          <p:nvPr/>
        </p:nvGrpSpPr>
        <p:grpSpPr>
          <a:xfrm>
            <a:off x="4292646" y="3721189"/>
            <a:ext cx="1618851" cy="1155611"/>
            <a:chOff x="2924400" y="5269958"/>
            <a:chExt cx="1800000" cy="1284923"/>
          </a:xfrm>
        </p:grpSpPr>
        <p:sp>
          <p:nvSpPr>
            <p:cNvPr id="79" name="文本框 77">
              <a:extLst>
                <a:ext uri="{FF2B5EF4-FFF2-40B4-BE49-F238E27FC236}">
                  <a16:creationId xmlns:a16="http://schemas.microsoft.com/office/drawing/2014/main" id="{15093632-2C12-9C15-2C37-6FAC32C95F4E}"/>
                </a:ext>
              </a:extLst>
            </p:cNvPr>
            <p:cNvSpPr txBox="1"/>
            <p:nvPr/>
          </p:nvSpPr>
          <p:spPr>
            <a:xfrm>
              <a:off x="2924400" y="6246886"/>
              <a:ext cx="1800000" cy="307995"/>
            </a:xfrm>
            <a:prstGeom prst="rect">
              <a:avLst/>
            </a:prstGeom>
            <a:noFill/>
          </p:spPr>
          <p:txBody>
            <a:bodyPr wrap="square" rtlCol="0">
              <a:spAutoFit/>
            </a:bodyPr>
            <a:lstStyle/>
            <a:p>
              <a:pPr algn="ctr"/>
              <a:r>
                <a:rPr lang="en-GB" sz="1200" dirty="0" err="1">
                  <a:latin typeface="+mn-lt"/>
                </a:rPr>
                <a:t>Hanyan</a:t>
              </a:r>
              <a:r>
                <a:rPr lang="en-GB" sz="1200" dirty="0">
                  <a:latin typeface="+mn-lt"/>
                </a:rPr>
                <a:t> Yin</a:t>
              </a:r>
            </a:p>
          </p:txBody>
        </p:sp>
        <p:pic>
          <p:nvPicPr>
            <p:cNvPr id="24" name="Picture 2">
              <a:extLst>
                <a:ext uri="{FF2B5EF4-FFF2-40B4-BE49-F238E27FC236}">
                  <a16:creationId xmlns:a16="http://schemas.microsoft.com/office/drawing/2014/main" id="{A058E8A9-C1B0-63CB-F9FE-DA8B647C682A}"/>
                </a:ext>
              </a:extLst>
            </p:cNvPr>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a:off x="3345442" y="5269958"/>
              <a:ext cx="947566" cy="914401"/>
            </a:xfrm>
            <a:prstGeom prst="ellipse">
              <a:avLst/>
            </a:prstGeom>
            <a:noFill/>
            <a:extLst>
              <a:ext uri="{909E8E84-426E-40DD-AFC4-6F175D3DCCD1}">
                <a14:hiddenFill xmlns:a14="http://schemas.microsoft.com/office/drawing/2010/main">
                  <a:solidFill>
                    <a:srgbClr val="FFFFFF"/>
                  </a:solidFill>
                </a14:hiddenFill>
              </a:ext>
            </a:extLst>
          </p:spPr>
        </p:pic>
      </p:grpSp>
      <p:sp>
        <p:nvSpPr>
          <p:cNvPr id="32" name="文本框 17">
            <a:extLst>
              <a:ext uri="{FF2B5EF4-FFF2-40B4-BE49-F238E27FC236}">
                <a16:creationId xmlns:a16="http://schemas.microsoft.com/office/drawing/2014/main" id="{147C9D60-4078-50BB-2942-4C003AED5C09}"/>
              </a:ext>
            </a:extLst>
          </p:cNvPr>
          <p:cNvSpPr txBox="1"/>
          <p:nvPr/>
        </p:nvSpPr>
        <p:spPr>
          <a:xfrm>
            <a:off x="6670843" y="6223823"/>
            <a:ext cx="1618851" cy="276999"/>
          </a:xfrm>
          <a:prstGeom prst="rect">
            <a:avLst/>
          </a:prstGeom>
          <a:noFill/>
        </p:spPr>
        <p:txBody>
          <a:bodyPr wrap="square" rtlCol="0">
            <a:spAutoFit/>
          </a:bodyPr>
          <a:lstStyle/>
          <a:p>
            <a:pPr algn="ctr"/>
            <a:r>
              <a:rPr lang="en-GB" sz="1200" dirty="0" err="1">
                <a:latin typeface="+mn-lt"/>
              </a:rPr>
              <a:t>Feifei</a:t>
            </a:r>
            <a:r>
              <a:rPr lang="en-GB" sz="1200" dirty="0">
                <a:latin typeface="+mn-lt"/>
              </a:rPr>
              <a:t> Li</a:t>
            </a:r>
          </a:p>
        </p:txBody>
      </p:sp>
      <p:sp>
        <p:nvSpPr>
          <p:cNvPr id="33" name="文本框 17">
            <a:extLst>
              <a:ext uri="{FF2B5EF4-FFF2-40B4-BE49-F238E27FC236}">
                <a16:creationId xmlns:a16="http://schemas.microsoft.com/office/drawing/2014/main" id="{05E58570-D62A-73A8-FA10-FFA7252B07FA}"/>
              </a:ext>
            </a:extLst>
          </p:cNvPr>
          <p:cNvSpPr txBox="1"/>
          <p:nvPr/>
        </p:nvSpPr>
        <p:spPr>
          <a:xfrm>
            <a:off x="5475763" y="6223824"/>
            <a:ext cx="1618851" cy="276999"/>
          </a:xfrm>
          <a:prstGeom prst="rect">
            <a:avLst/>
          </a:prstGeom>
          <a:noFill/>
        </p:spPr>
        <p:txBody>
          <a:bodyPr wrap="square" rtlCol="0">
            <a:spAutoFit/>
          </a:bodyPr>
          <a:lstStyle/>
          <a:p>
            <a:pPr algn="ctr"/>
            <a:r>
              <a:rPr lang="en-GB" sz="1200" dirty="0">
                <a:latin typeface="+mn-lt"/>
              </a:rPr>
              <a:t>Peng Zhao</a:t>
            </a:r>
          </a:p>
        </p:txBody>
      </p:sp>
      <p:pic>
        <p:nvPicPr>
          <p:cNvPr id="1028" name="Picture 4">
            <a:extLst>
              <a:ext uri="{FF2B5EF4-FFF2-40B4-BE49-F238E27FC236}">
                <a16:creationId xmlns:a16="http://schemas.microsoft.com/office/drawing/2014/main" id="{8DA2BA74-5E3E-3C05-88FD-B51AE94A9B22}"/>
              </a:ext>
            </a:extLst>
          </p:cNvPr>
          <p:cNvPicPr>
            <a:picLocks noChangeAspect="1" noChangeArrowheads="1"/>
          </p:cNvPicPr>
          <p:nvPr/>
        </p:nvPicPr>
        <p:blipFill rotWithShape="1">
          <a:blip r:embed="rId29" cstate="hqprint">
            <a:extLst>
              <a:ext uri="{28A0092B-C50C-407E-A947-70E740481C1C}">
                <a14:useLocalDpi xmlns:a14="http://schemas.microsoft.com/office/drawing/2010/main"/>
              </a:ext>
            </a:extLst>
          </a:blip>
          <a:srcRect/>
          <a:stretch/>
        </p:blipFill>
        <p:spPr bwMode="auto">
          <a:xfrm>
            <a:off x="4693543" y="5410200"/>
            <a:ext cx="836549" cy="836550"/>
          </a:xfrm>
          <a:prstGeom prst="ellipse">
            <a:avLst/>
          </a:prstGeom>
          <a:noFill/>
          <a:extLst>
            <a:ext uri="{909E8E84-426E-40DD-AFC4-6F175D3DCCD1}">
              <a14:hiddenFill xmlns:a14="http://schemas.microsoft.com/office/drawing/2010/main">
                <a:solidFill>
                  <a:srgbClr val="FFFFFF"/>
                </a:solidFill>
              </a14:hiddenFill>
            </a:ext>
          </a:extLst>
        </p:spPr>
      </p:pic>
      <p:sp>
        <p:nvSpPr>
          <p:cNvPr id="34" name="文本框 17">
            <a:extLst>
              <a:ext uri="{FF2B5EF4-FFF2-40B4-BE49-F238E27FC236}">
                <a16:creationId xmlns:a16="http://schemas.microsoft.com/office/drawing/2014/main" id="{F6498514-1F28-F6EB-C835-F77E3BCFAE0F}"/>
              </a:ext>
            </a:extLst>
          </p:cNvPr>
          <p:cNvSpPr txBox="1"/>
          <p:nvPr/>
        </p:nvSpPr>
        <p:spPr>
          <a:xfrm>
            <a:off x="4309479" y="6223824"/>
            <a:ext cx="1618851" cy="276999"/>
          </a:xfrm>
          <a:prstGeom prst="rect">
            <a:avLst/>
          </a:prstGeom>
          <a:noFill/>
        </p:spPr>
        <p:txBody>
          <a:bodyPr wrap="square" rtlCol="0">
            <a:spAutoFit/>
          </a:bodyPr>
          <a:lstStyle/>
          <a:p>
            <a:pPr algn="ctr"/>
            <a:r>
              <a:rPr lang="en-GB" sz="1200" dirty="0" err="1">
                <a:latin typeface="+mn-lt"/>
              </a:rPr>
              <a:t>Zengfeng</a:t>
            </a:r>
            <a:r>
              <a:rPr lang="en-GB" sz="1200" dirty="0">
                <a:latin typeface="+mn-lt"/>
              </a:rPr>
              <a:t> Huang</a:t>
            </a:r>
          </a:p>
        </p:txBody>
      </p:sp>
      <p:grpSp>
        <p:nvGrpSpPr>
          <p:cNvPr id="65" name="Group 64">
            <a:extLst>
              <a:ext uri="{FF2B5EF4-FFF2-40B4-BE49-F238E27FC236}">
                <a16:creationId xmlns:a16="http://schemas.microsoft.com/office/drawing/2014/main" id="{92C3E8C1-5A1F-6BBF-C337-309A932D04A7}"/>
              </a:ext>
            </a:extLst>
          </p:cNvPr>
          <p:cNvGrpSpPr/>
          <p:nvPr/>
        </p:nvGrpSpPr>
        <p:grpSpPr>
          <a:xfrm>
            <a:off x="685800" y="1276254"/>
            <a:ext cx="1618851" cy="1081917"/>
            <a:chOff x="838200" y="1235636"/>
            <a:chExt cx="1800000" cy="1202983"/>
          </a:xfrm>
        </p:grpSpPr>
        <p:pic>
          <p:nvPicPr>
            <p:cNvPr id="10" name="内容占位符 6">
              <a:extLst>
                <a:ext uri="{FF2B5EF4-FFF2-40B4-BE49-F238E27FC236}">
                  <a16:creationId xmlns:a16="http://schemas.microsoft.com/office/drawing/2014/main" id="{A85F4FB5-AEE0-4F40-82EB-6AB23DED92C2}"/>
                </a:ext>
              </a:extLst>
            </p:cNvPr>
            <p:cNvPicPr>
              <a:picLocks/>
            </p:cNvPicPr>
            <p:nvPr/>
          </p:nvPicPr>
          <p:blipFill rotWithShape="1">
            <a:blip r:embed="rId30" cstate="hqprint">
              <a:extLst>
                <a:ext uri="{28A0092B-C50C-407E-A947-70E740481C1C}">
                  <a14:useLocalDpi xmlns:a14="http://schemas.microsoft.com/office/drawing/2010/main"/>
                </a:ext>
              </a:extLst>
            </a:blip>
            <a:srcRect/>
            <a:stretch/>
          </p:blipFill>
          <p:spPr bwMode="auto">
            <a:xfrm>
              <a:off x="1292746" y="1235636"/>
              <a:ext cx="910799" cy="91079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文本框 17">
              <a:extLst>
                <a:ext uri="{FF2B5EF4-FFF2-40B4-BE49-F238E27FC236}">
                  <a16:creationId xmlns:a16="http://schemas.microsoft.com/office/drawing/2014/main" id="{4D1FADDC-8195-8623-8A65-5B6FD11B5E05}"/>
                </a:ext>
              </a:extLst>
            </p:cNvPr>
            <p:cNvSpPr txBox="1"/>
            <p:nvPr/>
          </p:nvSpPr>
          <p:spPr>
            <a:xfrm>
              <a:off x="838200" y="2130624"/>
              <a:ext cx="1800000" cy="307995"/>
            </a:xfrm>
            <a:prstGeom prst="rect">
              <a:avLst/>
            </a:prstGeom>
            <a:noFill/>
          </p:spPr>
          <p:txBody>
            <a:bodyPr wrap="square" rtlCol="0">
              <a:spAutoFit/>
            </a:bodyPr>
            <a:lstStyle/>
            <a:p>
              <a:pPr algn="ctr"/>
              <a:r>
                <a:rPr lang="en-GB" sz="1200" dirty="0" err="1">
                  <a:latin typeface="+mn-lt"/>
                </a:rPr>
                <a:t>Zhewei</a:t>
              </a:r>
              <a:r>
                <a:rPr lang="en-GB" sz="1200" dirty="0">
                  <a:latin typeface="+mn-lt"/>
                </a:rPr>
                <a:t> Wei</a:t>
              </a:r>
            </a:p>
          </p:txBody>
        </p:sp>
      </p:grpSp>
      <p:sp>
        <p:nvSpPr>
          <p:cNvPr id="100" name="TextBox 99">
            <a:extLst>
              <a:ext uri="{FF2B5EF4-FFF2-40B4-BE49-F238E27FC236}">
                <a16:creationId xmlns:a16="http://schemas.microsoft.com/office/drawing/2014/main" id="{CA02174F-4389-91E9-6F80-C3E1A37C711B}"/>
              </a:ext>
            </a:extLst>
          </p:cNvPr>
          <p:cNvSpPr txBox="1"/>
          <p:nvPr/>
        </p:nvSpPr>
        <p:spPr>
          <a:xfrm>
            <a:off x="156418" y="2788995"/>
            <a:ext cx="1422184" cy="461665"/>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zh-CN" altLang="en-US" sz="2400" dirty="0">
                <a:latin typeface="黑体" panose="02010609060101010101" pitchFamily="49" charset="-122"/>
                <a:ea typeface="黑体" panose="02010609060101010101" pitchFamily="49" charset="-122"/>
              </a:rPr>
              <a:t>团队成员</a:t>
            </a:r>
          </a:p>
        </p:txBody>
      </p:sp>
      <p:sp>
        <p:nvSpPr>
          <p:cNvPr id="101" name="TextBox 100">
            <a:extLst>
              <a:ext uri="{FF2B5EF4-FFF2-40B4-BE49-F238E27FC236}">
                <a16:creationId xmlns:a16="http://schemas.microsoft.com/office/drawing/2014/main" id="{715543D2-C373-AEC7-8C54-D5BCA0599624}"/>
              </a:ext>
            </a:extLst>
          </p:cNvPr>
          <p:cNvSpPr txBox="1"/>
          <p:nvPr/>
        </p:nvSpPr>
        <p:spPr>
          <a:xfrm>
            <a:off x="3048000" y="5593617"/>
            <a:ext cx="1112805" cy="461665"/>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zh-CN" altLang="en-US" sz="2400" dirty="0">
                <a:latin typeface="黑体" panose="02010609060101010101" pitchFamily="49" charset="-122"/>
                <a:ea typeface="黑体" panose="02010609060101010101" pitchFamily="49" charset="-122"/>
              </a:rPr>
              <a:t>合作者</a:t>
            </a:r>
          </a:p>
        </p:txBody>
      </p:sp>
      <p:grpSp>
        <p:nvGrpSpPr>
          <p:cNvPr id="23" name="Group 22">
            <a:extLst>
              <a:ext uri="{FF2B5EF4-FFF2-40B4-BE49-F238E27FC236}">
                <a16:creationId xmlns:a16="http://schemas.microsoft.com/office/drawing/2014/main" id="{4F9EE20F-6954-1EE7-EE9E-2D6480FB707E}"/>
              </a:ext>
            </a:extLst>
          </p:cNvPr>
          <p:cNvGrpSpPr/>
          <p:nvPr/>
        </p:nvGrpSpPr>
        <p:grpSpPr>
          <a:xfrm>
            <a:off x="1881050" y="1284995"/>
            <a:ext cx="1618851" cy="1073175"/>
            <a:chOff x="1881050" y="1284995"/>
            <a:chExt cx="1618851" cy="1073175"/>
          </a:xfrm>
        </p:grpSpPr>
        <p:sp>
          <p:nvSpPr>
            <p:cNvPr id="35" name="文本框 17">
              <a:extLst>
                <a:ext uri="{FF2B5EF4-FFF2-40B4-BE49-F238E27FC236}">
                  <a16:creationId xmlns:a16="http://schemas.microsoft.com/office/drawing/2014/main" id="{6BE6623F-BF4B-E1EB-3607-EB77AD5482B1}"/>
                </a:ext>
              </a:extLst>
            </p:cNvPr>
            <p:cNvSpPr txBox="1"/>
            <p:nvPr/>
          </p:nvSpPr>
          <p:spPr>
            <a:xfrm>
              <a:off x="1881050" y="2081171"/>
              <a:ext cx="1618851" cy="276999"/>
            </a:xfrm>
            <a:prstGeom prst="rect">
              <a:avLst/>
            </a:prstGeom>
            <a:noFill/>
          </p:spPr>
          <p:txBody>
            <a:bodyPr wrap="square" rtlCol="0">
              <a:spAutoFit/>
            </a:bodyPr>
            <a:lstStyle/>
            <a:p>
              <a:pPr algn="ctr"/>
              <a:r>
                <a:rPr lang="en-GB" sz="1200" dirty="0">
                  <a:latin typeface="+mn-lt"/>
                </a:rPr>
                <a:t>Xiao Zhang</a:t>
              </a:r>
            </a:p>
          </p:txBody>
        </p:sp>
        <p:pic>
          <p:nvPicPr>
            <p:cNvPr id="3" name="Picture 2">
              <a:extLst>
                <a:ext uri="{FF2B5EF4-FFF2-40B4-BE49-F238E27FC236}">
                  <a16:creationId xmlns:a16="http://schemas.microsoft.com/office/drawing/2014/main" id="{F9423315-4DAC-3F4B-9FC7-DB9FC255C04C}"/>
                </a:ext>
              </a:extLst>
            </p:cNvPr>
            <p:cNvPicPr>
              <a:picLocks noChangeAspect="1"/>
            </p:cNvPicPr>
            <p:nvPr/>
          </p:nvPicPr>
          <p:blipFill>
            <a:blip r:embed="rId31">
              <a:extLst>
                <a:ext uri="{28A0092B-C50C-407E-A947-70E740481C1C}">
                  <a14:useLocalDpi xmlns:a14="http://schemas.microsoft.com/office/drawing/2010/main"/>
                </a:ext>
              </a:extLst>
            </a:blip>
            <a:stretch>
              <a:fillRect/>
            </a:stretch>
          </p:blipFill>
          <p:spPr>
            <a:xfrm>
              <a:off x="2301041" y="1284995"/>
              <a:ext cx="823031" cy="823031"/>
            </a:xfrm>
            <a:prstGeom prst="rect">
              <a:avLst/>
            </a:prstGeom>
          </p:spPr>
        </p:pic>
      </p:grpSp>
      <p:pic>
        <p:nvPicPr>
          <p:cNvPr id="26" name="Picture 25">
            <a:extLst>
              <a:ext uri="{FF2B5EF4-FFF2-40B4-BE49-F238E27FC236}">
                <a16:creationId xmlns:a16="http://schemas.microsoft.com/office/drawing/2014/main" id="{A4705D5C-CDB0-D55A-2439-923130A03422}"/>
              </a:ext>
            </a:extLst>
          </p:cNvPr>
          <p:cNvPicPr>
            <a:picLocks noChangeAspect="1"/>
          </p:cNvPicPr>
          <p:nvPr/>
        </p:nvPicPr>
        <p:blipFill>
          <a:blip r:embed="rId32">
            <a:extLst>
              <a:ext uri="{28A0092B-C50C-407E-A947-70E740481C1C}">
                <a14:useLocalDpi xmlns:a14="http://schemas.microsoft.com/office/drawing/2010/main"/>
              </a:ext>
            </a:extLst>
          </a:blip>
          <a:stretch>
            <a:fillRect/>
          </a:stretch>
        </p:blipFill>
        <p:spPr>
          <a:xfrm>
            <a:off x="5875312" y="5421405"/>
            <a:ext cx="823031" cy="816935"/>
          </a:xfrm>
          <a:prstGeom prst="rect">
            <a:avLst/>
          </a:prstGeom>
        </p:spPr>
      </p:pic>
      <p:pic>
        <p:nvPicPr>
          <p:cNvPr id="27" name="Picture 26">
            <a:extLst>
              <a:ext uri="{FF2B5EF4-FFF2-40B4-BE49-F238E27FC236}">
                <a16:creationId xmlns:a16="http://schemas.microsoft.com/office/drawing/2014/main" id="{B7AADEDA-E1CB-AB8E-16EA-D2F55933B072}"/>
              </a:ext>
            </a:extLst>
          </p:cNvPr>
          <p:cNvPicPr>
            <a:picLocks noChangeAspect="1"/>
          </p:cNvPicPr>
          <p:nvPr/>
        </p:nvPicPr>
        <p:blipFill>
          <a:blip r:embed="rId33">
            <a:extLst>
              <a:ext uri="{28A0092B-C50C-407E-A947-70E740481C1C}">
                <a14:useLocalDpi xmlns:a14="http://schemas.microsoft.com/office/drawing/2010/main"/>
              </a:ext>
            </a:extLst>
          </a:blip>
          <a:stretch>
            <a:fillRect/>
          </a:stretch>
        </p:blipFill>
        <p:spPr>
          <a:xfrm>
            <a:off x="7082685" y="5405496"/>
            <a:ext cx="823031" cy="823031"/>
          </a:xfrm>
          <a:prstGeom prst="rect">
            <a:avLst/>
          </a:prstGeom>
        </p:spPr>
      </p:pic>
    </p:spTree>
    <p:extLst>
      <p:ext uri="{BB962C8B-B14F-4D97-AF65-F5344CB8AC3E}">
        <p14:creationId xmlns:p14="http://schemas.microsoft.com/office/powerpoint/2010/main" val="14773213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CEFEF1D0-7FC9-7940-85DF-CFE6B6C64641}"/>
              </a:ext>
            </a:extLst>
          </p:cNvPr>
          <p:cNvSpPr>
            <a:spLocks noGrp="1"/>
          </p:cNvSpPr>
          <p:nvPr>
            <p:ph type="ctrTitle"/>
          </p:nvPr>
        </p:nvSpPr>
        <p:spPr>
          <a:xfrm>
            <a:off x="2351584" y="2154664"/>
            <a:ext cx="7772400" cy="1470025"/>
          </a:xfrm>
        </p:spPr>
        <p:txBody>
          <a:bodyPr/>
          <a:lstStyle/>
          <a:p>
            <a:pPr algn="ctr"/>
            <a:r>
              <a:rPr lang="zh-CN" altLang="en-US" sz="4800" dirty="0"/>
              <a:t>谢谢</a:t>
            </a:r>
            <a:r>
              <a:rPr lang="en-US" altLang="zh-CN" sz="4800" dirty="0"/>
              <a:t>!</a:t>
            </a:r>
            <a:br>
              <a:rPr lang="en-US" altLang="zh-CN" sz="4800" dirty="0"/>
            </a:br>
            <a:r>
              <a:rPr lang="en-US" altLang="zh-CN" sz="4800" b="0" dirty="0">
                <a:latin typeface="+mj-lt"/>
              </a:rPr>
              <a:t>Q&amp;A</a:t>
            </a:r>
            <a:endParaRPr lang="zh-CN" altLang="en-US" sz="4800" b="0" dirty="0">
              <a:latin typeface="+mj-lt"/>
            </a:endParaRPr>
          </a:p>
        </p:txBody>
      </p:sp>
      <p:cxnSp>
        <p:nvCxnSpPr>
          <p:cNvPr id="23" name="直线连接符 22">
            <a:extLst>
              <a:ext uri="{FF2B5EF4-FFF2-40B4-BE49-F238E27FC236}">
                <a16:creationId xmlns:a16="http://schemas.microsoft.com/office/drawing/2014/main" id="{3CAE9B57-1CE6-114D-AC77-7D007EBF4606}"/>
              </a:ext>
            </a:extLst>
          </p:cNvPr>
          <p:cNvCxnSpPr>
            <a:cxnSpLocks/>
          </p:cNvCxnSpPr>
          <p:nvPr/>
        </p:nvCxnSpPr>
        <p:spPr>
          <a:xfrm>
            <a:off x="0" y="5733256"/>
            <a:ext cx="12192000" cy="0"/>
          </a:xfrm>
          <a:prstGeom prst="line">
            <a:avLst/>
          </a:prstGeom>
          <a:ln w="57150">
            <a:solidFill>
              <a:srgbClr val="C00000"/>
            </a:solidFill>
          </a:ln>
        </p:spPr>
        <p:style>
          <a:lnRef idx="1">
            <a:schemeClr val="dk1"/>
          </a:lnRef>
          <a:fillRef idx="0">
            <a:schemeClr val="dk1"/>
          </a:fillRef>
          <a:effectRef idx="0">
            <a:schemeClr val="dk1"/>
          </a:effectRef>
          <a:fontRef idx="minor">
            <a:schemeClr val="tx1"/>
          </a:fontRef>
        </p:style>
      </p:cxnSp>
      <p:pic>
        <p:nvPicPr>
          <p:cNvPr id="8" name="图片 7" descr="ruclogo.jpg">
            <a:extLst>
              <a:ext uri="{FF2B5EF4-FFF2-40B4-BE49-F238E27FC236}">
                <a16:creationId xmlns:a16="http://schemas.microsoft.com/office/drawing/2014/main" id="{5B8834CC-2F05-D748-B204-BFD8B47FAC40}"/>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3787" y="5789963"/>
            <a:ext cx="4017997" cy="961788"/>
          </a:xfrm>
          <a:prstGeom prst="rect">
            <a:avLst/>
          </a:prstGeom>
          <a:noFill/>
          <a:ln w="9525">
            <a:noFill/>
            <a:miter lim="800000"/>
            <a:headEnd/>
            <a:tailEnd/>
          </a:ln>
        </p:spPr>
      </p:pic>
      <p:pic>
        <p:nvPicPr>
          <p:cNvPr id="9" name="图片 8">
            <a:extLst>
              <a:ext uri="{FF2B5EF4-FFF2-40B4-BE49-F238E27FC236}">
                <a16:creationId xmlns:a16="http://schemas.microsoft.com/office/drawing/2014/main" id="{AC92BD4F-B0A2-0840-A0E6-0FB799F9AA4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08168" y="5887530"/>
            <a:ext cx="4450045" cy="823466"/>
          </a:xfrm>
          <a:prstGeom prst="rect">
            <a:avLst/>
          </a:prstGeom>
        </p:spPr>
      </p:pic>
    </p:spTree>
    <p:extLst>
      <p:ext uri="{BB962C8B-B14F-4D97-AF65-F5344CB8AC3E}">
        <p14:creationId xmlns:p14="http://schemas.microsoft.com/office/powerpoint/2010/main" val="3904343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00F3A2-04C4-FF98-3101-D0D0E1635D6E}"/>
              </a:ext>
            </a:extLst>
          </p:cNvPr>
          <p:cNvSpPr>
            <a:spLocks noGrp="1"/>
          </p:cNvSpPr>
          <p:nvPr>
            <p:ph type="title"/>
          </p:nvPr>
        </p:nvSpPr>
        <p:spPr/>
        <p:txBody>
          <a:bodyPr/>
          <a:lstStyle/>
          <a:p>
            <a:r>
              <a:rPr kumimoji="1" lang="zh-CN" altLang="en-US" dirty="0"/>
              <a:t>矩阵近似问题</a:t>
            </a:r>
          </a:p>
        </p:txBody>
      </p:sp>
      <p:sp>
        <p:nvSpPr>
          <p:cNvPr id="3" name="!!矩形 67">
            <a:extLst>
              <a:ext uri="{FF2B5EF4-FFF2-40B4-BE49-F238E27FC236}">
                <a16:creationId xmlns:a16="http://schemas.microsoft.com/office/drawing/2014/main" id="{DBFE6713-69CF-C2A9-4B77-29C8A88A7BD3}"/>
              </a:ext>
            </a:extLst>
          </p:cNvPr>
          <p:cNvSpPr/>
          <p:nvPr/>
        </p:nvSpPr>
        <p:spPr>
          <a:xfrm>
            <a:off x="2846185" y="4422652"/>
            <a:ext cx="904163" cy="13562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6" name="!!矩形 68">
            <a:extLst>
              <a:ext uri="{FF2B5EF4-FFF2-40B4-BE49-F238E27FC236}">
                <a16:creationId xmlns:a16="http://schemas.microsoft.com/office/drawing/2014/main" id="{6438FFE4-1D6F-3971-9616-4E37002AC2EB}"/>
              </a:ext>
            </a:extLst>
          </p:cNvPr>
          <p:cNvSpPr/>
          <p:nvPr/>
        </p:nvSpPr>
        <p:spPr>
          <a:xfrm>
            <a:off x="2846186" y="4558276"/>
            <a:ext cx="904163" cy="135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7" name="!!矩形 69">
            <a:extLst>
              <a:ext uri="{FF2B5EF4-FFF2-40B4-BE49-F238E27FC236}">
                <a16:creationId xmlns:a16="http://schemas.microsoft.com/office/drawing/2014/main" id="{6BED862C-1038-CFF6-F2F1-F0D0160B0C6E}"/>
              </a:ext>
            </a:extLst>
          </p:cNvPr>
          <p:cNvSpPr/>
          <p:nvPr/>
        </p:nvSpPr>
        <p:spPr>
          <a:xfrm>
            <a:off x="2846185" y="4693900"/>
            <a:ext cx="904163" cy="13562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8" name="!!矩形 70">
            <a:extLst>
              <a:ext uri="{FF2B5EF4-FFF2-40B4-BE49-F238E27FC236}">
                <a16:creationId xmlns:a16="http://schemas.microsoft.com/office/drawing/2014/main" id="{F851BDE0-D174-9E51-BDCF-138C4E5340DD}"/>
              </a:ext>
            </a:extLst>
          </p:cNvPr>
          <p:cNvSpPr/>
          <p:nvPr/>
        </p:nvSpPr>
        <p:spPr>
          <a:xfrm>
            <a:off x="2846185" y="4829525"/>
            <a:ext cx="904163" cy="1356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9" name="!!矩形 72">
            <a:extLst>
              <a:ext uri="{FF2B5EF4-FFF2-40B4-BE49-F238E27FC236}">
                <a16:creationId xmlns:a16="http://schemas.microsoft.com/office/drawing/2014/main" id="{B3FF8CBE-DBC0-F02A-DF8E-AA906F079632}"/>
              </a:ext>
            </a:extLst>
          </p:cNvPr>
          <p:cNvSpPr/>
          <p:nvPr/>
        </p:nvSpPr>
        <p:spPr>
          <a:xfrm>
            <a:off x="2846185" y="4287027"/>
            <a:ext cx="904163" cy="1356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CCCD920-2BD1-2B18-BA36-125009B974B2}"/>
                  </a:ext>
                </a:extLst>
              </p:cNvPr>
              <p:cNvSpPr txBox="1"/>
              <p:nvPr/>
            </p:nvSpPr>
            <p:spPr>
              <a:xfrm>
                <a:off x="3124948" y="5595404"/>
                <a:ext cx="486030"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𝑨</m:t>
                      </m:r>
                    </m:oMath>
                  </m:oMathPara>
                </a14:m>
                <a:endParaRPr lang="zh-CN" altLang="en-US" sz="2400" b="1" dirty="0">
                  <a:solidFill>
                    <a:prstClr val="black"/>
                  </a:solidFill>
                  <a:latin typeface="Lucida Sans"/>
                  <a:ea typeface="黑体"/>
                </a:endParaRPr>
              </a:p>
            </p:txBody>
          </p:sp>
        </mc:Choice>
        <mc:Fallback xmlns="">
          <p:sp>
            <p:nvSpPr>
              <p:cNvPr id="21" name="TextBox 20">
                <a:extLst>
                  <a:ext uri="{FF2B5EF4-FFF2-40B4-BE49-F238E27FC236}">
                    <a16:creationId xmlns:a16="http://schemas.microsoft.com/office/drawing/2014/main" id="{9CCCD920-2BD1-2B18-BA36-125009B974B2}"/>
                  </a:ext>
                </a:extLst>
              </p:cNvPr>
              <p:cNvSpPr txBox="1">
                <a:spLocks noRot="1" noChangeAspect="1" noMove="1" noResize="1" noEditPoints="1" noAdjustHandles="1" noChangeArrowheads="1" noChangeShapeType="1" noTextEdit="1"/>
              </p:cNvSpPr>
              <p:nvPr/>
            </p:nvSpPr>
            <p:spPr>
              <a:xfrm>
                <a:off x="3124948" y="5595404"/>
                <a:ext cx="486030" cy="461665"/>
              </a:xfrm>
              <a:prstGeom prst="rect">
                <a:avLst/>
              </a:prstGeom>
              <a:blipFill>
                <a:blip r:embed="rId4"/>
                <a:stretch>
                  <a:fillRect/>
                </a:stretch>
              </a:blipFill>
            </p:spPr>
            <p:txBody>
              <a:bodyPr/>
              <a:lstStyle/>
              <a:p>
                <a:r>
                  <a:rPr lang="zh-CN" altLang="en-US">
                    <a:noFill/>
                  </a:rPr>
                  <a:t> </a:t>
                </a:r>
              </a:p>
            </p:txBody>
          </p:sp>
        </mc:Fallback>
      </mc:AlternateContent>
      <p:sp>
        <p:nvSpPr>
          <p:cNvPr id="25" name="Left Brace 24">
            <a:extLst>
              <a:ext uri="{FF2B5EF4-FFF2-40B4-BE49-F238E27FC236}">
                <a16:creationId xmlns:a16="http://schemas.microsoft.com/office/drawing/2014/main" id="{789324BC-7498-E268-EDC3-8B565103A8FF}"/>
              </a:ext>
            </a:extLst>
          </p:cNvPr>
          <p:cNvSpPr/>
          <p:nvPr/>
        </p:nvSpPr>
        <p:spPr>
          <a:xfrm>
            <a:off x="2561377" y="4287028"/>
            <a:ext cx="213605" cy="678122"/>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20E99BE-7DCB-3096-BA7A-047135D3B905}"/>
                  </a:ext>
                </a:extLst>
              </p:cNvPr>
              <p:cNvSpPr txBox="1"/>
              <p:nvPr/>
            </p:nvSpPr>
            <p:spPr>
              <a:xfrm>
                <a:off x="2158424" y="4395668"/>
                <a:ext cx="474809"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0" i="1" smtClean="0">
                          <a:solidFill>
                            <a:prstClr val="black"/>
                          </a:solidFill>
                          <a:latin typeface="Cambria Math" panose="02040503050406030204" pitchFamily="18" charset="0"/>
                          <a:ea typeface="黑体"/>
                        </a:rPr>
                        <m:t>𝑇</m:t>
                      </m:r>
                    </m:oMath>
                  </m:oMathPara>
                </a14:m>
                <a:endParaRPr lang="zh-CN" altLang="en-US" sz="2400" b="0" dirty="0">
                  <a:solidFill>
                    <a:prstClr val="black"/>
                  </a:solidFill>
                  <a:latin typeface="Lucida Sans"/>
                  <a:ea typeface="黑体"/>
                </a:endParaRPr>
              </a:p>
            </p:txBody>
          </p:sp>
        </mc:Choice>
        <mc:Fallback xmlns="">
          <p:sp>
            <p:nvSpPr>
              <p:cNvPr id="37" name="TextBox 36">
                <a:extLst>
                  <a:ext uri="{FF2B5EF4-FFF2-40B4-BE49-F238E27FC236}">
                    <a16:creationId xmlns:a16="http://schemas.microsoft.com/office/drawing/2014/main" id="{120E99BE-7DCB-3096-BA7A-047135D3B905}"/>
                  </a:ext>
                </a:extLst>
              </p:cNvPr>
              <p:cNvSpPr txBox="1">
                <a:spLocks noRot="1" noChangeAspect="1" noMove="1" noResize="1" noEditPoints="1" noAdjustHandles="1" noChangeArrowheads="1" noChangeShapeType="1" noTextEdit="1"/>
              </p:cNvSpPr>
              <p:nvPr/>
            </p:nvSpPr>
            <p:spPr>
              <a:xfrm>
                <a:off x="2158424" y="4395668"/>
                <a:ext cx="474809" cy="461665"/>
              </a:xfrm>
              <a:prstGeom prst="rect">
                <a:avLst/>
              </a:prstGeom>
              <a:blipFill>
                <a:blip r:embed="rId5"/>
                <a:stretch>
                  <a:fillRect/>
                </a:stretch>
              </a:blipFill>
            </p:spPr>
            <p:txBody>
              <a:bodyPr/>
              <a:lstStyle/>
              <a:p>
                <a:r>
                  <a:rPr lang="zh-CN" altLang="en-US">
                    <a:noFill/>
                  </a:rPr>
                  <a:t> </a:t>
                </a:r>
              </a:p>
            </p:txBody>
          </p:sp>
        </mc:Fallback>
      </mc:AlternateContent>
      <p:sp>
        <p:nvSpPr>
          <p:cNvPr id="38" name="Left Brace 37">
            <a:extLst>
              <a:ext uri="{FF2B5EF4-FFF2-40B4-BE49-F238E27FC236}">
                <a16:creationId xmlns:a16="http://schemas.microsoft.com/office/drawing/2014/main" id="{E02E88B0-0D20-D4D8-6F5E-9E651BEC1371}"/>
              </a:ext>
            </a:extLst>
          </p:cNvPr>
          <p:cNvSpPr/>
          <p:nvPr/>
        </p:nvSpPr>
        <p:spPr>
          <a:xfrm rot="5400000">
            <a:off x="3191464" y="3632449"/>
            <a:ext cx="213605" cy="90416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50530E91-1389-C19E-CF63-70E6DFE40CE0}"/>
                  </a:ext>
                </a:extLst>
              </p:cNvPr>
              <p:cNvSpPr txBox="1"/>
              <p:nvPr/>
            </p:nvSpPr>
            <p:spPr>
              <a:xfrm>
                <a:off x="3050458" y="3566456"/>
                <a:ext cx="470129"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41" name="TextBox 40">
                <a:extLst>
                  <a:ext uri="{FF2B5EF4-FFF2-40B4-BE49-F238E27FC236}">
                    <a16:creationId xmlns:a16="http://schemas.microsoft.com/office/drawing/2014/main" id="{50530E91-1389-C19E-CF63-70E6DFE40CE0}"/>
                  </a:ext>
                </a:extLst>
              </p:cNvPr>
              <p:cNvSpPr txBox="1">
                <a:spLocks noRot="1" noChangeAspect="1" noMove="1" noResize="1" noEditPoints="1" noAdjustHandles="1" noChangeArrowheads="1" noChangeShapeType="1" noTextEdit="1"/>
              </p:cNvSpPr>
              <p:nvPr/>
            </p:nvSpPr>
            <p:spPr>
              <a:xfrm>
                <a:off x="3050458" y="3566456"/>
                <a:ext cx="470129" cy="461665"/>
              </a:xfrm>
              <a:prstGeom prst="rect">
                <a:avLst/>
              </a:prstGeom>
              <a:blipFill>
                <a:blip r:embed="rId6"/>
                <a:stretch>
                  <a:fillRect/>
                </a:stretch>
              </a:blipFill>
            </p:spPr>
            <p:txBody>
              <a:bodyPr/>
              <a:lstStyle/>
              <a:p>
                <a:r>
                  <a:rPr lang="zh-CN" altLang="en-US">
                    <a:noFill/>
                  </a:rPr>
                  <a:t> </a:t>
                </a:r>
              </a:p>
            </p:txBody>
          </p:sp>
        </mc:Fallback>
      </mc:AlternateContent>
      <p:sp>
        <p:nvSpPr>
          <p:cNvPr id="42" name="!!矩形 702">
            <a:extLst>
              <a:ext uri="{FF2B5EF4-FFF2-40B4-BE49-F238E27FC236}">
                <a16:creationId xmlns:a16="http://schemas.microsoft.com/office/drawing/2014/main" id="{825347FC-021E-9A46-0BC6-FB2251B94314}"/>
              </a:ext>
            </a:extLst>
          </p:cNvPr>
          <p:cNvSpPr/>
          <p:nvPr/>
        </p:nvSpPr>
        <p:spPr>
          <a:xfrm rot="5400000">
            <a:off x="3812720" y="4854455"/>
            <a:ext cx="904163" cy="1356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3A2E769-1021-BCEF-9625-14119173AFD6}"/>
                  </a:ext>
                </a:extLst>
              </p:cNvPr>
              <p:cNvSpPr txBox="1"/>
              <p:nvPr/>
            </p:nvSpPr>
            <p:spPr>
              <a:xfrm>
                <a:off x="4039695" y="5595404"/>
                <a:ext cx="460382"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𝒙</m:t>
                      </m:r>
                    </m:oMath>
                  </m:oMathPara>
                </a14:m>
                <a:endParaRPr lang="zh-CN" altLang="en-US" sz="2400" b="1" dirty="0">
                  <a:solidFill>
                    <a:prstClr val="black"/>
                  </a:solidFill>
                  <a:latin typeface="Lucida Sans"/>
                  <a:ea typeface="黑体"/>
                </a:endParaRPr>
              </a:p>
            </p:txBody>
          </p:sp>
        </mc:Choice>
        <mc:Fallback xmlns="">
          <p:sp>
            <p:nvSpPr>
              <p:cNvPr id="43" name="TextBox 42">
                <a:extLst>
                  <a:ext uri="{FF2B5EF4-FFF2-40B4-BE49-F238E27FC236}">
                    <a16:creationId xmlns:a16="http://schemas.microsoft.com/office/drawing/2014/main" id="{D3A2E769-1021-BCEF-9625-14119173AFD6}"/>
                  </a:ext>
                </a:extLst>
              </p:cNvPr>
              <p:cNvSpPr txBox="1">
                <a:spLocks noRot="1" noChangeAspect="1" noMove="1" noResize="1" noEditPoints="1" noAdjustHandles="1" noChangeArrowheads="1" noChangeShapeType="1" noTextEdit="1"/>
              </p:cNvSpPr>
              <p:nvPr/>
            </p:nvSpPr>
            <p:spPr>
              <a:xfrm>
                <a:off x="4039695" y="5595404"/>
                <a:ext cx="460382" cy="461665"/>
              </a:xfrm>
              <a:prstGeom prst="rect">
                <a:avLst/>
              </a:prstGeom>
              <a:blipFill>
                <a:blip r:embed="rId7"/>
                <a:stretch>
                  <a:fillRect/>
                </a:stretch>
              </a:blipFill>
            </p:spPr>
            <p:txBody>
              <a:bodyPr/>
              <a:lstStyle/>
              <a:p>
                <a:r>
                  <a:rPr lang="zh-CN" altLang="en-US">
                    <a:noFill/>
                  </a:rPr>
                  <a:t> </a:t>
                </a:r>
              </a:p>
            </p:txBody>
          </p:sp>
        </mc:Fallback>
      </mc:AlternateContent>
      <p:sp>
        <p:nvSpPr>
          <p:cNvPr id="44" name="!!矩形 681">
            <a:extLst>
              <a:ext uri="{FF2B5EF4-FFF2-40B4-BE49-F238E27FC236}">
                <a16:creationId xmlns:a16="http://schemas.microsoft.com/office/drawing/2014/main" id="{B7B65485-0ABF-D687-F79C-DF8E671BD945}"/>
              </a:ext>
            </a:extLst>
          </p:cNvPr>
          <p:cNvSpPr/>
          <p:nvPr/>
        </p:nvSpPr>
        <p:spPr>
          <a:xfrm>
            <a:off x="5715721" y="4897161"/>
            <a:ext cx="904163" cy="13562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45" name="!!矩形 703">
            <a:extLst>
              <a:ext uri="{FF2B5EF4-FFF2-40B4-BE49-F238E27FC236}">
                <a16:creationId xmlns:a16="http://schemas.microsoft.com/office/drawing/2014/main" id="{60F430A3-1817-D723-482A-B2F3A1F41CA7}"/>
              </a:ext>
            </a:extLst>
          </p:cNvPr>
          <p:cNvSpPr/>
          <p:nvPr/>
        </p:nvSpPr>
        <p:spPr>
          <a:xfrm>
            <a:off x="5715721" y="5029838"/>
            <a:ext cx="904163" cy="135624"/>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46" name="!!矩形 721">
            <a:extLst>
              <a:ext uri="{FF2B5EF4-FFF2-40B4-BE49-F238E27FC236}">
                <a16:creationId xmlns:a16="http://schemas.microsoft.com/office/drawing/2014/main" id="{94EAA87D-DA30-397A-1F87-2D9A270765E7}"/>
              </a:ext>
            </a:extLst>
          </p:cNvPr>
          <p:cNvSpPr/>
          <p:nvPr/>
        </p:nvSpPr>
        <p:spPr>
          <a:xfrm>
            <a:off x="5715721" y="4761539"/>
            <a:ext cx="904163" cy="1356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47" name="!!矩形 704">
            <a:extLst>
              <a:ext uri="{FF2B5EF4-FFF2-40B4-BE49-F238E27FC236}">
                <a16:creationId xmlns:a16="http://schemas.microsoft.com/office/drawing/2014/main" id="{C050A15D-171D-302A-6240-8AEE3C2C04E8}"/>
              </a:ext>
            </a:extLst>
          </p:cNvPr>
          <p:cNvSpPr/>
          <p:nvPr/>
        </p:nvSpPr>
        <p:spPr>
          <a:xfrm>
            <a:off x="5715721" y="5159225"/>
            <a:ext cx="904163" cy="135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A552D975-E072-1260-9146-D4417DD199E7}"/>
                  </a:ext>
                </a:extLst>
              </p:cNvPr>
              <p:cNvSpPr txBox="1"/>
              <p:nvPr/>
            </p:nvSpPr>
            <p:spPr>
              <a:xfrm>
                <a:off x="5948559" y="5595404"/>
                <a:ext cx="505267"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𝑩</m:t>
                      </m:r>
                    </m:oMath>
                  </m:oMathPara>
                </a14:m>
                <a:endParaRPr lang="zh-CN" altLang="en-US" sz="2400" b="1" dirty="0">
                  <a:solidFill>
                    <a:prstClr val="black"/>
                  </a:solidFill>
                  <a:latin typeface="Lucida Sans"/>
                  <a:ea typeface="黑体"/>
                </a:endParaRPr>
              </a:p>
            </p:txBody>
          </p:sp>
        </mc:Choice>
        <mc:Fallback xmlns="">
          <p:sp>
            <p:nvSpPr>
              <p:cNvPr id="48" name="TextBox 47">
                <a:extLst>
                  <a:ext uri="{FF2B5EF4-FFF2-40B4-BE49-F238E27FC236}">
                    <a16:creationId xmlns:a16="http://schemas.microsoft.com/office/drawing/2014/main" id="{A552D975-E072-1260-9146-D4417DD199E7}"/>
                  </a:ext>
                </a:extLst>
              </p:cNvPr>
              <p:cNvSpPr txBox="1">
                <a:spLocks noRot="1" noChangeAspect="1" noMove="1" noResize="1" noEditPoints="1" noAdjustHandles="1" noChangeArrowheads="1" noChangeShapeType="1" noTextEdit="1"/>
              </p:cNvSpPr>
              <p:nvPr/>
            </p:nvSpPr>
            <p:spPr>
              <a:xfrm>
                <a:off x="5948559" y="5595404"/>
                <a:ext cx="505267" cy="461665"/>
              </a:xfrm>
              <a:prstGeom prst="rect">
                <a:avLst/>
              </a:prstGeom>
              <a:blipFill>
                <a:blip r:embed="rId8"/>
                <a:stretch>
                  <a:fillRect/>
                </a:stretch>
              </a:blipFill>
            </p:spPr>
            <p:txBody>
              <a:bodyPr/>
              <a:lstStyle/>
              <a:p>
                <a:r>
                  <a:rPr lang="zh-CN" altLang="en-US">
                    <a:noFill/>
                  </a:rPr>
                  <a:t> </a:t>
                </a:r>
              </a:p>
            </p:txBody>
          </p:sp>
        </mc:Fallback>
      </mc:AlternateContent>
      <p:sp>
        <p:nvSpPr>
          <p:cNvPr id="49" name="Left Brace 48">
            <a:extLst>
              <a:ext uri="{FF2B5EF4-FFF2-40B4-BE49-F238E27FC236}">
                <a16:creationId xmlns:a16="http://schemas.microsoft.com/office/drawing/2014/main" id="{43679F39-C825-88D0-2978-BAAAB76A5C20}"/>
              </a:ext>
            </a:extLst>
          </p:cNvPr>
          <p:cNvSpPr/>
          <p:nvPr/>
        </p:nvSpPr>
        <p:spPr>
          <a:xfrm>
            <a:off x="5430915" y="4761539"/>
            <a:ext cx="213605" cy="533311"/>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A75F46B5-5A4F-8C63-5EB3-485ED34DF5A2}"/>
                  </a:ext>
                </a:extLst>
              </p:cNvPr>
              <p:cNvSpPr txBox="1"/>
              <p:nvPr/>
            </p:nvSpPr>
            <p:spPr>
              <a:xfrm>
                <a:off x="4571047" y="4796135"/>
                <a:ext cx="991553"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smtClean="0">
                          <a:solidFill>
                            <a:prstClr val="black"/>
                          </a:solidFill>
                          <a:latin typeface="Cambria Math" panose="02040503050406030204" pitchFamily="18" charset="0"/>
                        </a:rPr>
                        <m:t>ℓ−</m:t>
                      </m:r>
                      <m:r>
                        <a:rPr lang="en-US" altLang="zh-CN" sz="2400" b="0" i="1" smtClean="0">
                          <a:solidFill>
                            <a:prstClr val="black"/>
                          </a:solidFill>
                          <a:latin typeface="Cambria Math" panose="02040503050406030204" pitchFamily="18" charset="0"/>
                        </a:rPr>
                        <m:t>1</m:t>
                      </m:r>
                    </m:oMath>
                  </m:oMathPara>
                </a14:m>
                <a:endParaRPr lang="zh-CN" altLang="en-US" sz="2400" b="0" dirty="0">
                  <a:solidFill>
                    <a:prstClr val="black"/>
                  </a:solidFill>
                  <a:latin typeface="Lucida Sans"/>
                  <a:ea typeface="黑体"/>
                </a:endParaRPr>
              </a:p>
            </p:txBody>
          </p:sp>
        </mc:Choice>
        <mc:Fallback xmlns="">
          <p:sp>
            <p:nvSpPr>
              <p:cNvPr id="50" name="TextBox 49">
                <a:extLst>
                  <a:ext uri="{FF2B5EF4-FFF2-40B4-BE49-F238E27FC236}">
                    <a16:creationId xmlns:a16="http://schemas.microsoft.com/office/drawing/2014/main" id="{A75F46B5-5A4F-8C63-5EB3-485ED34DF5A2}"/>
                  </a:ext>
                </a:extLst>
              </p:cNvPr>
              <p:cNvSpPr txBox="1">
                <a:spLocks noRot="1" noChangeAspect="1" noMove="1" noResize="1" noEditPoints="1" noAdjustHandles="1" noChangeArrowheads="1" noChangeShapeType="1" noTextEdit="1"/>
              </p:cNvSpPr>
              <p:nvPr/>
            </p:nvSpPr>
            <p:spPr>
              <a:xfrm>
                <a:off x="4571047" y="4796135"/>
                <a:ext cx="991553" cy="461665"/>
              </a:xfrm>
              <a:prstGeom prst="rect">
                <a:avLst/>
              </a:prstGeom>
              <a:blipFill>
                <a:blip r:embed="rId9"/>
                <a:stretch>
                  <a:fillRect/>
                </a:stretch>
              </a:blipFill>
            </p:spPr>
            <p:txBody>
              <a:bodyPr/>
              <a:lstStyle/>
              <a:p>
                <a:r>
                  <a:rPr lang="zh-CN" altLang="en-US">
                    <a:noFill/>
                  </a:rPr>
                  <a:t> </a:t>
                </a:r>
              </a:p>
            </p:txBody>
          </p:sp>
        </mc:Fallback>
      </mc:AlternateContent>
      <p:sp>
        <p:nvSpPr>
          <p:cNvPr id="51" name="Left Brace 50">
            <a:extLst>
              <a:ext uri="{FF2B5EF4-FFF2-40B4-BE49-F238E27FC236}">
                <a16:creationId xmlns:a16="http://schemas.microsoft.com/office/drawing/2014/main" id="{8A0E0237-7462-A528-2B00-A3E5812F43D6}"/>
              </a:ext>
            </a:extLst>
          </p:cNvPr>
          <p:cNvSpPr/>
          <p:nvPr/>
        </p:nvSpPr>
        <p:spPr>
          <a:xfrm rot="5400000">
            <a:off x="6061001" y="4106961"/>
            <a:ext cx="213605" cy="90416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2E6917D-5B3B-6CCB-17B2-E97C25EE9CFA}"/>
                  </a:ext>
                </a:extLst>
              </p:cNvPr>
              <p:cNvSpPr txBox="1"/>
              <p:nvPr/>
            </p:nvSpPr>
            <p:spPr>
              <a:xfrm>
                <a:off x="5933055" y="3988151"/>
                <a:ext cx="470129"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52" name="TextBox 51">
                <a:extLst>
                  <a:ext uri="{FF2B5EF4-FFF2-40B4-BE49-F238E27FC236}">
                    <a16:creationId xmlns:a16="http://schemas.microsoft.com/office/drawing/2014/main" id="{C2E6917D-5B3B-6CCB-17B2-E97C25EE9CFA}"/>
                  </a:ext>
                </a:extLst>
              </p:cNvPr>
              <p:cNvSpPr txBox="1">
                <a:spLocks noRot="1" noChangeAspect="1" noMove="1" noResize="1" noEditPoints="1" noAdjustHandles="1" noChangeArrowheads="1" noChangeShapeType="1" noTextEdit="1"/>
              </p:cNvSpPr>
              <p:nvPr/>
            </p:nvSpPr>
            <p:spPr>
              <a:xfrm>
                <a:off x="5933055" y="3988151"/>
                <a:ext cx="470129" cy="461665"/>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AC188F5D-51D1-0BD2-808D-EA857EAFFE78}"/>
                  </a:ext>
                </a:extLst>
              </p:cNvPr>
              <p:cNvSpPr txBox="1"/>
              <p:nvPr/>
            </p:nvSpPr>
            <p:spPr>
              <a:xfrm>
                <a:off x="3792870" y="4759186"/>
                <a:ext cx="369012"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m:t>
                      </m:r>
                    </m:oMath>
                  </m:oMathPara>
                </a14:m>
                <a:endParaRPr lang="zh-CN" altLang="en-US" sz="2400" dirty="0">
                  <a:solidFill>
                    <a:prstClr val="black"/>
                  </a:solidFill>
                  <a:latin typeface="Lucida Sans"/>
                  <a:ea typeface="黑体"/>
                </a:endParaRPr>
              </a:p>
            </p:txBody>
          </p:sp>
        </mc:Choice>
        <mc:Fallback xmlns="">
          <p:sp>
            <p:nvSpPr>
              <p:cNvPr id="53" name="TextBox 52">
                <a:extLst>
                  <a:ext uri="{FF2B5EF4-FFF2-40B4-BE49-F238E27FC236}">
                    <a16:creationId xmlns:a16="http://schemas.microsoft.com/office/drawing/2014/main" id="{AC188F5D-51D1-0BD2-808D-EA857EAFFE78}"/>
                  </a:ext>
                </a:extLst>
              </p:cNvPr>
              <p:cNvSpPr txBox="1">
                <a:spLocks noRot="1" noChangeAspect="1" noMove="1" noResize="1" noEditPoints="1" noAdjustHandles="1" noChangeArrowheads="1" noChangeShapeType="1" noTextEdit="1"/>
              </p:cNvSpPr>
              <p:nvPr/>
            </p:nvSpPr>
            <p:spPr>
              <a:xfrm>
                <a:off x="3792870" y="4759186"/>
                <a:ext cx="369012" cy="461665"/>
              </a:xfrm>
              <a:prstGeom prst="rect">
                <a:avLst/>
              </a:prstGeom>
              <a:blipFill>
                <a:blip r:embed="rId11"/>
                <a:stretch>
                  <a:fillRect/>
                </a:stretch>
              </a:blipFill>
            </p:spPr>
            <p:txBody>
              <a:bodyPr/>
              <a:lstStyle/>
              <a:p>
                <a:r>
                  <a:rPr lang="zh-CN" altLang="en-US">
                    <a:noFill/>
                  </a:rPr>
                  <a:t> </a:t>
                </a:r>
              </a:p>
            </p:txBody>
          </p:sp>
        </mc:Fallback>
      </mc:AlternateContent>
      <p:sp>
        <p:nvSpPr>
          <p:cNvPr id="54" name="!!矩形 705">
            <a:extLst>
              <a:ext uri="{FF2B5EF4-FFF2-40B4-BE49-F238E27FC236}">
                <a16:creationId xmlns:a16="http://schemas.microsoft.com/office/drawing/2014/main" id="{59A7368A-0F2C-7A96-93F2-C3AC39293DF7}"/>
              </a:ext>
            </a:extLst>
          </p:cNvPr>
          <p:cNvSpPr/>
          <p:nvPr/>
        </p:nvSpPr>
        <p:spPr>
          <a:xfrm rot="5400000">
            <a:off x="6688908" y="4854453"/>
            <a:ext cx="904163" cy="1356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FE61471-FB27-DB3B-DE71-92ECD2B37F8C}"/>
                  </a:ext>
                </a:extLst>
              </p:cNvPr>
              <p:cNvSpPr txBox="1"/>
              <p:nvPr/>
            </p:nvSpPr>
            <p:spPr>
              <a:xfrm>
                <a:off x="6669057" y="4759186"/>
                <a:ext cx="369012"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m:t>
                      </m:r>
                    </m:oMath>
                  </m:oMathPara>
                </a14:m>
                <a:endParaRPr lang="zh-CN" altLang="en-US" sz="2400" dirty="0">
                  <a:solidFill>
                    <a:prstClr val="black"/>
                  </a:solidFill>
                  <a:latin typeface="Lucida Sans"/>
                  <a:ea typeface="黑体"/>
                </a:endParaRPr>
              </a:p>
            </p:txBody>
          </p:sp>
        </mc:Choice>
        <mc:Fallback xmlns="">
          <p:sp>
            <p:nvSpPr>
              <p:cNvPr id="55" name="TextBox 54">
                <a:extLst>
                  <a:ext uri="{FF2B5EF4-FFF2-40B4-BE49-F238E27FC236}">
                    <a16:creationId xmlns:a16="http://schemas.microsoft.com/office/drawing/2014/main" id="{5FE61471-FB27-DB3B-DE71-92ECD2B37F8C}"/>
                  </a:ext>
                </a:extLst>
              </p:cNvPr>
              <p:cNvSpPr txBox="1">
                <a:spLocks noRot="1" noChangeAspect="1" noMove="1" noResize="1" noEditPoints="1" noAdjustHandles="1" noChangeArrowheads="1" noChangeShapeType="1" noTextEdit="1"/>
              </p:cNvSpPr>
              <p:nvPr/>
            </p:nvSpPr>
            <p:spPr>
              <a:xfrm>
                <a:off x="6669057" y="4759186"/>
                <a:ext cx="369012" cy="461665"/>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80B370BA-F6EC-0749-DB4F-152F027FFACA}"/>
                  </a:ext>
                </a:extLst>
              </p:cNvPr>
              <p:cNvSpPr txBox="1"/>
              <p:nvPr/>
            </p:nvSpPr>
            <p:spPr>
              <a:xfrm>
                <a:off x="6887771" y="5595404"/>
                <a:ext cx="460382"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𝒙</m:t>
                      </m:r>
                    </m:oMath>
                  </m:oMathPara>
                </a14:m>
                <a:endParaRPr lang="zh-CN" altLang="en-US" sz="2400" b="1" dirty="0">
                  <a:solidFill>
                    <a:prstClr val="black"/>
                  </a:solidFill>
                  <a:latin typeface="Lucida Sans"/>
                  <a:ea typeface="黑体"/>
                </a:endParaRPr>
              </a:p>
            </p:txBody>
          </p:sp>
        </mc:Choice>
        <mc:Fallback xmlns="">
          <p:sp>
            <p:nvSpPr>
              <p:cNvPr id="56" name="TextBox 55">
                <a:extLst>
                  <a:ext uri="{FF2B5EF4-FFF2-40B4-BE49-F238E27FC236}">
                    <a16:creationId xmlns:a16="http://schemas.microsoft.com/office/drawing/2014/main" id="{80B370BA-F6EC-0749-DB4F-152F027FFACA}"/>
                  </a:ext>
                </a:extLst>
              </p:cNvPr>
              <p:cNvSpPr txBox="1">
                <a:spLocks noRot="1" noChangeAspect="1" noMove="1" noResize="1" noEditPoints="1" noAdjustHandles="1" noChangeArrowheads="1" noChangeShapeType="1" noTextEdit="1"/>
              </p:cNvSpPr>
              <p:nvPr/>
            </p:nvSpPr>
            <p:spPr>
              <a:xfrm>
                <a:off x="6887771" y="5595404"/>
                <a:ext cx="460382" cy="461665"/>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5F8B0D3E-D27B-AA5F-D580-CD399E626C60}"/>
                  </a:ext>
                </a:extLst>
              </p:cNvPr>
              <p:cNvSpPr txBox="1"/>
              <p:nvPr/>
            </p:nvSpPr>
            <p:spPr>
              <a:xfrm>
                <a:off x="4562061" y="5595404"/>
                <a:ext cx="1118127"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2400" i="1" smtClean="0">
                              <a:solidFill>
                                <a:prstClr val="black"/>
                              </a:solidFill>
                              <a:latin typeface="Cambria Math" panose="02040503050406030204" pitchFamily="18" charset="0"/>
                            </a:rPr>
                          </m:ctrlPr>
                        </m:sSupPr>
                        <m:e>
                          <m:r>
                            <a:rPr lang="en-US" altLang="zh-CN" sz="2400" b="0" i="1" smtClean="0">
                              <a:solidFill>
                                <a:prstClr val="black"/>
                              </a:solidFill>
                              <a:latin typeface="Cambria Math" panose="02040503050406030204" pitchFamily="18" charset="0"/>
                            </a:rPr>
                            <m:t>‖</m:t>
                          </m:r>
                        </m:e>
                        <m:sup>
                          <m:r>
                            <a:rPr lang="en-US" altLang="zh-CN" sz="2400" i="1">
                              <a:solidFill>
                                <a:prstClr val="black"/>
                              </a:solidFill>
                              <a:latin typeface="Cambria Math" panose="02040503050406030204" pitchFamily="18" charset="0"/>
                            </a:rPr>
                            <m:t>2</m:t>
                          </m:r>
                        </m:sup>
                      </m:sSup>
                      <m:r>
                        <a:rPr lang="en-US" altLang="zh-CN" sz="2400" i="1">
                          <a:solidFill>
                            <a:prstClr val="black"/>
                          </a:solidFill>
                          <a:latin typeface="Cambria Math" panose="02040503050406030204" pitchFamily="18" charset="0"/>
                        </a:rPr>
                        <m:t>−</m:t>
                      </m:r>
                      <m:r>
                        <a:rPr lang="en-US" altLang="zh-CN" sz="2400" b="0" i="1" smtClean="0">
                          <a:solidFill>
                            <a:prstClr val="black"/>
                          </a:solidFill>
                          <a:latin typeface="Cambria Math" panose="02040503050406030204" pitchFamily="18" charset="0"/>
                        </a:rPr>
                        <m:t>‖</m:t>
                      </m:r>
                    </m:oMath>
                  </m:oMathPara>
                </a14:m>
                <a:endParaRPr lang="zh-CN" altLang="en-US" sz="2400" dirty="0">
                  <a:solidFill>
                    <a:prstClr val="black"/>
                  </a:solidFill>
                  <a:latin typeface="Lucida Sans"/>
                  <a:ea typeface="黑体"/>
                </a:endParaRPr>
              </a:p>
            </p:txBody>
          </p:sp>
        </mc:Choice>
        <mc:Fallback xmlns="">
          <p:sp>
            <p:nvSpPr>
              <p:cNvPr id="57" name="TextBox 56">
                <a:extLst>
                  <a:ext uri="{FF2B5EF4-FFF2-40B4-BE49-F238E27FC236}">
                    <a16:creationId xmlns:a16="http://schemas.microsoft.com/office/drawing/2014/main" id="{5F8B0D3E-D27B-AA5F-D580-CD399E626C60}"/>
                  </a:ext>
                </a:extLst>
              </p:cNvPr>
              <p:cNvSpPr txBox="1">
                <a:spLocks noRot="1" noChangeAspect="1" noMove="1" noResize="1" noEditPoints="1" noAdjustHandles="1" noChangeArrowheads="1" noChangeShapeType="1" noTextEdit="1"/>
              </p:cNvSpPr>
              <p:nvPr/>
            </p:nvSpPr>
            <p:spPr>
              <a:xfrm>
                <a:off x="4562061" y="5595404"/>
                <a:ext cx="1118127" cy="461665"/>
              </a:xfrm>
              <a:prstGeom prst="rect">
                <a:avLst/>
              </a:prstGeom>
              <a:blipFill>
                <a:blip r:embed="rId14"/>
                <a:stretch>
                  <a:fillRect b="-197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7BE83A43-DD72-EC92-C971-B42B90F32268}"/>
                  </a:ext>
                </a:extLst>
              </p:cNvPr>
              <p:cNvSpPr txBox="1"/>
              <p:nvPr/>
            </p:nvSpPr>
            <p:spPr>
              <a:xfrm>
                <a:off x="2404807" y="5595406"/>
                <a:ext cx="445956"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0" i="1" smtClean="0">
                          <a:solidFill>
                            <a:prstClr val="black"/>
                          </a:solidFill>
                          <a:latin typeface="Cambria Math" panose="02040503050406030204" pitchFamily="18" charset="0"/>
                          <a:ea typeface="黑体"/>
                        </a:rPr>
                        <m:t>‖</m:t>
                      </m:r>
                    </m:oMath>
                  </m:oMathPara>
                </a14:m>
                <a:endParaRPr lang="zh-CN" altLang="en-US" sz="2400" dirty="0">
                  <a:solidFill>
                    <a:prstClr val="black"/>
                  </a:solidFill>
                  <a:latin typeface="Lucida Sans"/>
                  <a:ea typeface="黑体"/>
                </a:endParaRPr>
              </a:p>
            </p:txBody>
          </p:sp>
        </mc:Choice>
        <mc:Fallback xmlns="">
          <p:sp>
            <p:nvSpPr>
              <p:cNvPr id="58" name="TextBox 57">
                <a:extLst>
                  <a:ext uri="{FF2B5EF4-FFF2-40B4-BE49-F238E27FC236}">
                    <a16:creationId xmlns:a16="http://schemas.microsoft.com/office/drawing/2014/main" id="{7BE83A43-DD72-EC92-C971-B42B90F32268}"/>
                  </a:ext>
                </a:extLst>
              </p:cNvPr>
              <p:cNvSpPr txBox="1">
                <a:spLocks noRot="1" noChangeAspect="1" noMove="1" noResize="1" noEditPoints="1" noAdjustHandles="1" noChangeArrowheads="1" noChangeShapeType="1" noTextEdit="1"/>
              </p:cNvSpPr>
              <p:nvPr/>
            </p:nvSpPr>
            <p:spPr>
              <a:xfrm>
                <a:off x="2404807" y="5595406"/>
                <a:ext cx="445956" cy="461665"/>
              </a:xfrm>
              <a:prstGeom prst="rect">
                <a:avLst/>
              </a:prstGeom>
              <a:blipFill>
                <a:blip r:embed="rId15"/>
                <a:stretch>
                  <a:fillRect b="-197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Shape 42">
                <a:extLst>
                  <a:ext uri="{FF2B5EF4-FFF2-40B4-BE49-F238E27FC236}">
                    <a16:creationId xmlns:a16="http://schemas.microsoft.com/office/drawing/2014/main" id="{3D8E73EB-2859-2E10-D5E6-0E0FDA2DACFD}"/>
                  </a:ext>
                </a:extLst>
              </p:cNvPr>
              <p:cNvSpPr txBox="1">
                <a:spLocks/>
              </p:cNvSpPr>
              <p:nvPr/>
            </p:nvSpPr>
            <p:spPr>
              <a:xfrm>
                <a:off x="854635" y="1280160"/>
                <a:ext cx="10482730" cy="2377440"/>
              </a:xfrm>
              <a:prstGeom prst="rect">
                <a:avLst/>
              </a:prstGeom>
            </p:spPr>
            <p:txBody>
              <a:bodyPr vert="horz" lIns="91435" tIns="45717" rIns="91435" bIns="45717" rtlCol="0">
                <a:normAutofit fontScale="92500" lnSpcReduction="20000"/>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defTabSz="914140">
                  <a:spcBef>
                    <a:spcPts val="635"/>
                  </a:spcBef>
                  <a:buClr>
                    <a:srgbClr val="02407B"/>
                  </a:buClr>
                  <a:buSzPct val="75000"/>
                  <a:buFont typeface="Wingdings" panose="05000000000000000000" pitchFamily="2" charset="2"/>
                  <a:buChar char="n"/>
                  <a:defRPr sz="1800"/>
                </a:pPr>
                <a:r>
                  <a:rPr lang="zh-CN" altLang="en-US" sz="2400" dirty="0">
                    <a:solidFill>
                      <a:prstClr val="black"/>
                    </a:solidFill>
                    <a:latin typeface="Lucida Sans"/>
                    <a:ea typeface="黑体"/>
                  </a:rPr>
                  <a:t>对数据流中出现的向量组成的矩阵，近似其线性变换的“作用”</a:t>
                </a:r>
              </a:p>
              <a:p>
                <a:pPr defTabSz="914140">
                  <a:spcBef>
                    <a:spcPts val="635"/>
                  </a:spcBef>
                  <a:buClr>
                    <a:srgbClr val="02407B"/>
                  </a:buClr>
                  <a:buSzPct val="75000"/>
                  <a:buFont typeface="Wingdings" panose="05000000000000000000" pitchFamily="2" charset="2"/>
                  <a:buChar char="n"/>
                  <a:defRPr sz="1800"/>
                </a:pPr>
                <a:r>
                  <a:rPr lang="zh-CN" altLang="en-US" sz="2400" dirty="0">
                    <a:solidFill>
                      <a:prstClr val="black"/>
                    </a:solidFill>
                    <a:latin typeface="Lucida Sans"/>
                    <a:ea typeface="黑体"/>
                  </a:rPr>
                  <a:t>精确统计需要 </a:t>
                </a:r>
                <a14:m>
                  <m:oMath xmlns:m="http://schemas.openxmlformats.org/officeDocument/2006/math">
                    <m:r>
                      <m:rPr>
                        <m:sty m:val="p"/>
                      </m:rPr>
                      <a:rPr lang="en-US" altLang="zh-CN" sz="2400" dirty="0">
                        <a:solidFill>
                          <a:prstClr val="black"/>
                        </a:solidFill>
                        <a:latin typeface="Cambria Math" panose="02040503050406030204" pitchFamily="18" charset="0"/>
                        <a:ea typeface="黑体"/>
                      </a:rPr>
                      <m:t>Ω</m:t>
                    </m:r>
                    <m:d>
                      <m:dPr>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𝑑</m:t>
                        </m:r>
                        <m:r>
                          <a:rPr lang="en-US" altLang="zh-CN" sz="2400" i="1" baseline="30000" dirty="0">
                            <a:solidFill>
                              <a:prstClr val="black"/>
                            </a:solidFill>
                            <a:latin typeface="Cambria Math" panose="02040503050406030204" pitchFamily="18" charset="0"/>
                            <a:ea typeface="黑体"/>
                          </a:rPr>
                          <m:t>2</m:t>
                        </m:r>
                      </m:e>
                    </m:d>
                  </m:oMath>
                </a14:m>
                <a:r>
                  <a:rPr lang="zh-CN" altLang="en-US" sz="2400" dirty="0">
                    <a:solidFill>
                      <a:prstClr val="black"/>
                    </a:solidFill>
                    <a:latin typeface="Lucida Sans"/>
                    <a:ea typeface="黑体"/>
                  </a:rPr>
                  <a:t> 空间</a:t>
                </a:r>
              </a:p>
              <a:p>
                <a:pPr defTabSz="914140">
                  <a:spcBef>
                    <a:spcPts val="635"/>
                  </a:spcBef>
                  <a:buClr>
                    <a:srgbClr val="02407B"/>
                  </a:buClr>
                  <a:buSzPct val="75000"/>
                  <a:buFont typeface="Wingdings" panose="05000000000000000000" pitchFamily="2" charset="2"/>
                  <a:buChar char="n"/>
                  <a:defRPr sz="1800"/>
                </a:pPr>
                <a:r>
                  <a:rPr lang="zh-CN" altLang="en-US" sz="2400" dirty="0">
                    <a:solidFill>
                      <a:prstClr val="black"/>
                    </a:solidFill>
                    <a:latin typeface="Lucida Sans"/>
                    <a:ea typeface="黑体"/>
                  </a:rPr>
                  <a:t>给定误差参数</a:t>
                </a:r>
                <a14:m>
                  <m:oMath xmlns:m="http://schemas.openxmlformats.org/officeDocument/2006/math">
                    <m:r>
                      <a:rPr lang="zh-CN" altLang="en-US" sz="2400" i="1" dirty="0">
                        <a:solidFill>
                          <a:prstClr val="black"/>
                        </a:solidFill>
                        <a:latin typeface="Cambria Math" panose="02040503050406030204" pitchFamily="18" charset="0"/>
                        <a:ea typeface="黑体"/>
                      </a:rPr>
                      <m:t>𝜀</m:t>
                    </m:r>
                    <m:r>
                      <a:rPr lang="en-US" altLang="zh-CN" sz="2400" i="1" dirty="0">
                        <a:solidFill>
                          <a:prstClr val="black"/>
                        </a:solidFill>
                        <a:latin typeface="Cambria Math" panose="02040503050406030204" pitchFamily="18" charset="0"/>
                        <a:ea typeface="黑体"/>
                      </a:rPr>
                      <m:t>=</m:t>
                    </m:r>
                    <m:f>
                      <m:fPr>
                        <m:ctrlPr>
                          <a:rPr lang="en-US" altLang="zh-CN" sz="2400" i="1" dirty="0">
                            <a:solidFill>
                              <a:prstClr val="black"/>
                            </a:solidFill>
                            <a:latin typeface="Cambria Math" panose="02040503050406030204" pitchFamily="18" charset="0"/>
                            <a:ea typeface="黑体"/>
                          </a:rPr>
                        </m:ctrlPr>
                      </m:fPr>
                      <m:num>
                        <m:r>
                          <a:rPr lang="en-US" altLang="zh-CN" sz="2400" b="0" i="1" dirty="0">
                            <a:solidFill>
                              <a:prstClr val="black"/>
                            </a:solidFill>
                            <a:latin typeface="Cambria Math" panose="02040503050406030204" pitchFamily="18" charset="0"/>
                            <a:ea typeface="黑体"/>
                          </a:rPr>
                          <m:t>1</m:t>
                        </m:r>
                      </m:num>
                      <m:den>
                        <m:r>
                          <a:rPr lang="en-US" altLang="zh-CN" sz="2400" i="1" dirty="0">
                            <a:solidFill>
                              <a:prstClr val="black"/>
                            </a:solidFill>
                            <a:latin typeface="Cambria Math" panose="02040503050406030204" pitchFamily="18" charset="0"/>
                            <a:ea typeface="黑体"/>
                          </a:rPr>
                          <m:t>ℓ</m:t>
                        </m:r>
                      </m:den>
                    </m:f>
                    <m:r>
                      <a:rPr lang="zh-CN" altLang="en-US" sz="2400" i="1" dirty="0">
                        <a:solidFill>
                          <a:prstClr val="black"/>
                        </a:solidFill>
                        <a:latin typeface="Cambria Math" panose="02040503050406030204" pitchFamily="18" charset="0"/>
                        <a:ea typeface="黑体"/>
                      </a:rPr>
                      <m:t>∈</m:t>
                    </m:r>
                    <m:d>
                      <m:dPr>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0,1</m:t>
                        </m:r>
                      </m:e>
                    </m:d>
                  </m:oMath>
                </a14:m>
                <a:r>
                  <a:rPr lang="en-US" altLang="zh-CN" sz="2400" dirty="0">
                    <a:solidFill>
                      <a:prstClr val="black"/>
                    </a:solidFill>
                    <a:latin typeface="Lucida Sans"/>
                    <a:ea typeface="黑体"/>
                  </a:rPr>
                  <a:t>, </a:t>
                </a:r>
                <a:r>
                  <a:rPr lang="zh-CN" altLang="en-US" sz="2400" dirty="0">
                    <a:solidFill>
                      <a:prstClr val="black"/>
                    </a:solidFill>
                    <a:latin typeface="Lucida Sans"/>
                    <a:ea typeface="黑体"/>
                  </a:rPr>
                  <a:t>以 </a:t>
                </a:r>
                <a14:m>
                  <m:oMath xmlns:m="http://schemas.openxmlformats.org/officeDocument/2006/math">
                    <m:f>
                      <m:fPr>
                        <m:ctrlPr>
                          <a:rPr lang="en-US" altLang="zh-CN" sz="2400" i="1" dirty="0">
                            <a:solidFill>
                              <a:prstClr val="black"/>
                            </a:solidFill>
                            <a:latin typeface="Cambria Math" panose="02040503050406030204" pitchFamily="18" charset="0"/>
                            <a:ea typeface="黑体"/>
                          </a:rPr>
                        </m:ctrlPr>
                      </m:fPr>
                      <m:num>
                        <m:sSubSup>
                          <m:sSubSupPr>
                            <m:ctrlPr>
                              <a:rPr lang="en-US" altLang="zh-CN" sz="2400" i="1" dirty="0">
                                <a:solidFill>
                                  <a:prstClr val="black"/>
                                </a:solidFill>
                                <a:latin typeface="Cambria Math" panose="02040503050406030204" pitchFamily="18" charset="0"/>
                                <a:ea typeface="黑体"/>
                              </a:rPr>
                            </m:ctrlPr>
                          </m:sSubSupPr>
                          <m:e>
                            <m:d>
                              <m:dPr>
                                <m:begChr m:val="‖"/>
                                <m:endChr m:val="‖"/>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𝑨</m:t>
                                </m:r>
                              </m:e>
                            </m:d>
                          </m:e>
                          <m:sub>
                            <m:r>
                              <a:rPr lang="en-US" altLang="zh-CN" sz="2400" b="0" i="1" dirty="0">
                                <a:solidFill>
                                  <a:prstClr val="black"/>
                                </a:solidFill>
                                <a:latin typeface="Cambria Math" panose="02040503050406030204" pitchFamily="18" charset="0"/>
                                <a:ea typeface="黑体"/>
                              </a:rPr>
                              <m:t>𝐹</m:t>
                            </m:r>
                          </m:sub>
                          <m:sup>
                            <m:r>
                              <a:rPr lang="en-US" altLang="zh-CN" sz="2400" b="0" i="1" dirty="0">
                                <a:solidFill>
                                  <a:prstClr val="black"/>
                                </a:solidFill>
                                <a:latin typeface="Cambria Math" panose="02040503050406030204" pitchFamily="18" charset="0"/>
                                <a:ea typeface="黑体"/>
                              </a:rPr>
                              <m:t>2</m:t>
                            </m:r>
                          </m:sup>
                        </m:sSubSup>
                      </m:num>
                      <m:den>
                        <m:r>
                          <a:rPr lang="en-US" altLang="zh-CN" sz="2400" i="1" dirty="0">
                            <a:solidFill>
                              <a:prstClr val="black"/>
                            </a:solidFill>
                            <a:latin typeface="Cambria Math" panose="02040503050406030204" pitchFamily="18" charset="0"/>
                            <a:ea typeface="黑体"/>
                          </a:rPr>
                          <m:t>ℓ</m:t>
                        </m:r>
                      </m:den>
                    </m:f>
                  </m:oMath>
                </a14:m>
                <a:r>
                  <a:rPr lang="zh-CN" altLang="en-US" sz="2400" dirty="0">
                    <a:solidFill>
                      <a:prstClr val="black"/>
                    </a:solidFill>
                    <a:latin typeface="Lucida Sans"/>
                    <a:ea typeface="黑体"/>
                  </a:rPr>
                  <a:t> 的</a:t>
                </a:r>
                <a:r>
                  <a:rPr lang="zh-CN" altLang="en-US" sz="2400" dirty="0">
                    <a:solidFill>
                      <a:srgbClr val="FF0000"/>
                    </a:solidFill>
                    <a:latin typeface="Lucida Sans"/>
                    <a:ea typeface="黑体"/>
                  </a:rPr>
                  <a:t>绝对误差</a:t>
                </a:r>
                <a:r>
                  <a:rPr lang="zh-CN" altLang="en-US" sz="2400" dirty="0">
                    <a:solidFill>
                      <a:prstClr val="black"/>
                    </a:solidFill>
                    <a:latin typeface="Lucida Sans"/>
                    <a:ea typeface="黑体"/>
                  </a:rPr>
                  <a:t>估计</a:t>
                </a:r>
                <a14:m>
                  <m:oMath xmlns:m="http://schemas.openxmlformats.org/officeDocument/2006/math">
                    <m:r>
                      <a:rPr lang="en-US" altLang="zh-CN" sz="2400" i="1">
                        <a:solidFill>
                          <a:prstClr val="black"/>
                        </a:solidFill>
                        <a:latin typeface="Cambria Math" panose="02040503050406030204" pitchFamily="18" charset="0"/>
                      </a:rPr>
                      <m:t>𝑨𝒙</m:t>
                    </m:r>
                  </m:oMath>
                </a14:m>
                <a:endParaRPr lang="en-US" altLang="zh-CN" sz="2400" i="1" dirty="0">
                  <a:solidFill>
                    <a:prstClr val="black"/>
                  </a:solidFill>
                  <a:latin typeface="Lucida Sans"/>
                  <a:ea typeface="黑体"/>
                </a:endParaRPr>
              </a:p>
              <a:p>
                <a:pPr marL="0" indent="0" defTabSz="914140">
                  <a:spcBef>
                    <a:spcPts val="635"/>
                  </a:spcBef>
                  <a:buNone/>
                  <a:defRPr sz="1800"/>
                </a:pPr>
                <a14:m>
                  <m:oMathPara xmlns:m="http://schemas.openxmlformats.org/officeDocument/2006/math">
                    <m:oMathParaPr>
                      <m:jc m:val="centerGroup"/>
                    </m:oMathParaPr>
                    <m:oMath xmlns:m="http://schemas.openxmlformats.org/officeDocument/2006/math">
                      <m:d>
                        <m:dPr>
                          <m:begChr m:val="|"/>
                          <m:endChr m:val="|"/>
                          <m:ctrlPr>
                            <a:rPr lang="en-US" altLang="zh-CN" sz="2400" i="1">
                              <a:solidFill>
                                <a:prstClr val="black"/>
                              </a:solidFill>
                              <a:latin typeface="Cambria Math" panose="02040503050406030204" pitchFamily="18" charset="0"/>
                            </a:rPr>
                          </m:ctrlPr>
                        </m:dPr>
                        <m:e>
                          <m:sSup>
                            <m:sSupPr>
                              <m:ctrlPr>
                                <a:rPr lang="en-US" altLang="zh-CN" sz="2400" i="1">
                                  <a:solidFill>
                                    <a:prstClr val="black"/>
                                  </a:solidFill>
                                  <a:latin typeface="Cambria Math" panose="02040503050406030204" pitchFamily="18" charset="0"/>
                                </a:rPr>
                              </m:ctrlPr>
                            </m:sSupPr>
                            <m:e>
                              <m:r>
                                <a:rPr lang="en-US" altLang="zh-CN" sz="2400" i="1">
                                  <a:solidFill>
                                    <a:prstClr val="black"/>
                                  </a:solidFill>
                                  <a:latin typeface="Cambria Math" panose="02040503050406030204" pitchFamily="18" charset="0"/>
                                </a:rPr>
                                <m:t> </m:t>
                              </m:r>
                              <m:d>
                                <m:dPr>
                                  <m:begChr m:val="‖"/>
                                  <m:endChr m:val="‖"/>
                                  <m:ctrlPr>
                                    <a:rPr lang="en-US" altLang="zh-CN" sz="2400" i="1">
                                      <a:solidFill>
                                        <a:prstClr val="black"/>
                                      </a:solidFill>
                                      <a:latin typeface="Cambria Math" panose="02040503050406030204" pitchFamily="18" charset="0"/>
                                    </a:rPr>
                                  </m:ctrlPr>
                                </m:dPr>
                                <m:e>
                                  <m:r>
                                    <a:rPr lang="en-US" altLang="zh-CN" sz="2400" i="1">
                                      <a:solidFill>
                                        <a:prstClr val="black"/>
                                      </a:solidFill>
                                      <a:latin typeface="Cambria Math" panose="02040503050406030204" pitchFamily="18" charset="0"/>
                                    </a:rPr>
                                    <m:t>𝑨𝒙</m:t>
                                  </m:r>
                                </m:e>
                              </m:d>
                            </m:e>
                            <m:sup>
                              <m:r>
                                <a:rPr lang="en-US" altLang="zh-CN" sz="2400" i="1">
                                  <a:solidFill>
                                    <a:prstClr val="black"/>
                                  </a:solidFill>
                                  <a:latin typeface="Cambria Math" panose="02040503050406030204" pitchFamily="18" charset="0"/>
                                </a:rPr>
                                <m:t>2</m:t>
                              </m:r>
                            </m:sup>
                          </m:sSup>
                          <m:r>
                            <a:rPr lang="en-US" altLang="zh-CN" sz="2400" i="1">
                              <a:solidFill>
                                <a:prstClr val="black"/>
                              </a:solidFill>
                              <a:latin typeface="Cambria Math" panose="02040503050406030204" pitchFamily="18" charset="0"/>
                            </a:rPr>
                            <m:t>−</m:t>
                          </m:r>
                          <m:sSup>
                            <m:sSupPr>
                              <m:ctrlPr>
                                <a:rPr lang="en-US" altLang="zh-CN" sz="2400" i="1">
                                  <a:solidFill>
                                    <a:prstClr val="black"/>
                                  </a:solidFill>
                                  <a:latin typeface="Cambria Math" panose="02040503050406030204" pitchFamily="18" charset="0"/>
                                </a:rPr>
                              </m:ctrlPr>
                            </m:sSupPr>
                            <m:e>
                              <m:d>
                                <m:dPr>
                                  <m:begChr m:val="‖"/>
                                  <m:endChr m:val="‖"/>
                                  <m:ctrlPr>
                                    <a:rPr lang="en-US" altLang="zh-CN" sz="2400" i="1">
                                      <a:solidFill>
                                        <a:prstClr val="black"/>
                                      </a:solidFill>
                                      <a:latin typeface="Cambria Math" panose="02040503050406030204" pitchFamily="18" charset="0"/>
                                    </a:rPr>
                                  </m:ctrlPr>
                                </m:dPr>
                                <m:e>
                                  <m:r>
                                    <a:rPr lang="en-US" altLang="zh-CN" sz="2400" i="1">
                                      <a:solidFill>
                                        <a:prstClr val="black"/>
                                      </a:solidFill>
                                      <a:latin typeface="Cambria Math" panose="02040503050406030204" pitchFamily="18" charset="0"/>
                                    </a:rPr>
                                    <m:t>𝑩𝒙</m:t>
                                  </m:r>
                                </m:e>
                              </m:d>
                            </m:e>
                            <m:sup>
                              <m:r>
                                <a:rPr lang="en-US" altLang="zh-CN" sz="2400" i="1">
                                  <a:solidFill>
                                    <a:prstClr val="black"/>
                                  </a:solidFill>
                                  <a:latin typeface="Cambria Math" panose="02040503050406030204" pitchFamily="18" charset="0"/>
                                </a:rPr>
                                <m:t>2</m:t>
                              </m:r>
                            </m:sup>
                          </m:sSup>
                          <m:r>
                            <a:rPr lang="en-US" altLang="zh-CN" sz="2400" i="1">
                              <a:solidFill>
                                <a:prstClr val="black"/>
                              </a:solidFill>
                              <a:latin typeface="Cambria Math" panose="02040503050406030204" pitchFamily="18" charset="0"/>
                            </a:rPr>
                            <m:t> </m:t>
                          </m:r>
                        </m:e>
                      </m:d>
                      <m:r>
                        <a:rPr lang="en-US" altLang="zh-CN" sz="2400" i="1">
                          <a:solidFill>
                            <a:prstClr val="black"/>
                          </a:solidFill>
                          <a:latin typeface="Cambria Math" panose="02040503050406030204" pitchFamily="18" charset="0"/>
                        </a:rPr>
                        <m:t>≤</m:t>
                      </m:r>
                      <m:f>
                        <m:fPr>
                          <m:ctrlPr>
                            <a:rPr lang="en-US" altLang="zh-CN" sz="2400" i="1" dirty="0">
                              <a:solidFill>
                                <a:prstClr val="black"/>
                              </a:solidFill>
                              <a:latin typeface="Cambria Math" panose="02040503050406030204" pitchFamily="18" charset="0"/>
                              <a:ea typeface="黑体"/>
                            </a:rPr>
                          </m:ctrlPr>
                        </m:fPr>
                        <m:num>
                          <m:sSubSup>
                            <m:sSubSupPr>
                              <m:ctrlPr>
                                <a:rPr lang="en-US" altLang="zh-CN" sz="2400" i="1" dirty="0">
                                  <a:solidFill>
                                    <a:prstClr val="black"/>
                                  </a:solidFill>
                                  <a:latin typeface="Cambria Math" panose="02040503050406030204" pitchFamily="18" charset="0"/>
                                  <a:ea typeface="黑体"/>
                                </a:rPr>
                              </m:ctrlPr>
                            </m:sSubSupPr>
                            <m:e>
                              <m:d>
                                <m:dPr>
                                  <m:begChr m:val="‖"/>
                                  <m:endChr m:val="‖"/>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𝑨</m:t>
                                  </m:r>
                                </m:e>
                              </m:d>
                            </m:e>
                            <m:sub>
                              <m:r>
                                <a:rPr lang="en-US" altLang="zh-CN" sz="2400" b="0" i="1" dirty="0">
                                  <a:solidFill>
                                    <a:prstClr val="black"/>
                                  </a:solidFill>
                                  <a:latin typeface="Cambria Math" panose="02040503050406030204" pitchFamily="18" charset="0"/>
                                  <a:ea typeface="黑体"/>
                                </a:rPr>
                                <m:t>𝐹</m:t>
                              </m:r>
                            </m:sub>
                            <m:sup>
                              <m:r>
                                <a:rPr lang="en-US" altLang="zh-CN" sz="2400" b="0" i="1" dirty="0">
                                  <a:solidFill>
                                    <a:prstClr val="black"/>
                                  </a:solidFill>
                                  <a:latin typeface="Cambria Math" panose="02040503050406030204" pitchFamily="18" charset="0"/>
                                  <a:ea typeface="黑体"/>
                                </a:rPr>
                                <m:t>2</m:t>
                              </m:r>
                            </m:sup>
                          </m:sSubSup>
                        </m:num>
                        <m:den>
                          <m:r>
                            <a:rPr lang="en-US" altLang="zh-CN" sz="2400" i="1" dirty="0">
                              <a:solidFill>
                                <a:prstClr val="black"/>
                              </a:solidFill>
                              <a:latin typeface="Cambria Math" panose="02040503050406030204" pitchFamily="18" charset="0"/>
                              <a:ea typeface="黑体"/>
                            </a:rPr>
                            <m:t>ℓ</m:t>
                          </m:r>
                        </m:den>
                      </m:f>
                      <m:r>
                        <a:rPr lang="en-US" altLang="zh-CN" sz="2400" i="1" dirty="0">
                          <a:solidFill>
                            <a:prstClr val="black"/>
                          </a:solidFill>
                          <a:latin typeface="Cambria Math" panose="02040503050406030204" pitchFamily="18" charset="0"/>
                          <a:ea typeface="黑体"/>
                        </a:rPr>
                        <m:t>         </m:t>
                      </m:r>
                      <m:sSub>
                        <m:sSubPr>
                          <m:ctrlPr>
                            <a:rPr lang="en-US" altLang="zh-CN" sz="2400" i="1">
                              <a:solidFill>
                                <a:prstClr val="black"/>
                              </a:solidFill>
                              <a:latin typeface="Cambria Math" panose="02040503050406030204" pitchFamily="18" charset="0"/>
                            </a:rPr>
                          </m:ctrlPr>
                        </m:sSubPr>
                        <m:e>
                          <m:d>
                            <m:dPr>
                              <m:begChr m:val="‖"/>
                              <m:endChr m:val="‖"/>
                              <m:ctrlPr>
                                <a:rPr lang="en-US" altLang="zh-CN" sz="2400" b="0" i="1">
                                  <a:solidFill>
                                    <a:prstClr val="black"/>
                                  </a:solidFill>
                                  <a:latin typeface="Cambria Math" panose="02040503050406030204" pitchFamily="18" charset="0"/>
                                </a:rPr>
                              </m:ctrlPr>
                            </m:dPr>
                            <m:e>
                              <m:sSup>
                                <m:sSupPr>
                                  <m:ctrlPr>
                                    <a:rPr lang="en-US" altLang="zh-CN" sz="2400" i="1">
                                      <a:solidFill>
                                        <a:prstClr val="black"/>
                                      </a:solidFill>
                                      <a:latin typeface="Cambria Math" panose="02040503050406030204" pitchFamily="18" charset="0"/>
                                    </a:rPr>
                                  </m:ctrlPr>
                                </m:sSupPr>
                                <m:e>
                                  <m:r>
                                    <a:rPr lang="en-US" altLang="zh-CN" sz="2400" i="1">
                                      <a:solidFill>
                                        <a:prstClr val="black"/>
                                      </a:solidFill>
                                      <a:latin typeface="Cambria Math" panose="02040503050406030204" pitchFamily="18" charset="0"/>
                                    </a:rPr>
                                    <m:t>𝑨</m:t>
                                  </m:r>
                                </m:e>
                                <m:sup>
                                  <m:r>
                                    <a:rPr lang="en-US" altLang="zh-CN" sz="2400" i="1">
                                      <a:solidFill>
                                        <a:prstClr val="black"/>
                                      </a:solidFill>
                                      <a:latin typeface="Cambria Math" panose="02040503050406030204" pitchFamily="18" charset="0"/>
                                    </a:rPr>
                                    <m:t>⊤</m:t>
                                  </m:r>
                                </m:sup>
                              </m:sSup>
                              <m:r>
                                <a:rPr lang="en-US" altLang="zh-CN" sz="2400" i="1">
                                  <a:solidFill>
                                    <a:prstClr val="black"/>
                                  </a:solidFill>
                                  <a:latin typeface="Cambria Math" panose="02040503050406030204" pitchFamily="18" charset="0"/>
                                </a:rPr>
                                <m:t>𝑨</m:t>
                              </m:r>
                              <m:r>
                                <a:rPr lang="en-US" altLang="zh-CN" sz="2400" i="1">
                                  <a:solidFill>
                                    <a:prstClr val="black"/>
                                  </a:solidFill>
                                  <a:latin typeface="Cambria Math" panose="02040503050406030204" pitchFamily="18" charset="0"/>
                                </a:rPr>
                                <m:t>−</m:t>
                              </m:r>
                              <m:sSup>
                                <m:sSupPr>
                                  <m:ctrlPr>
                                    <a:rPr lang="en-US" altLang="zh-CN" sz="2400" i="1">
                                      <a:solidFill>
                                        <a:prstClr val="black"/>
                                      </a:solidFill>
                                      <a:latin typeface="Cambria Math" panose="02040503050406030204" pitchFamily="18" charset="0"/>
                                    </a:rPr>
                                  </m:ctrlPr>
                                </m:sSupPr>
                                <m:e>
                                  <m:r>
                                    <a:rPr lang="en-US" altLang="zh-CN" sz="2400" i="1">
                                      <a:solidFill>
                                        <a:prstClr val="black"/>
                                      </a:solidFill>
                                      <a:latin typeface="Cambria Math" panose="02040503050406030204" pitchFamily="18" charset="0"/>
                                    </a:rPr>
                                    <m:t>𝑩</m:t>
                                  </m:r>
                                </m:e>
                                <m:sup>
                                  <m:r>
                                    <a:rPr lang="en-US" altLang="zh-CN" sz="2400" i="1">
                                      <a:solidFill>
                                        <a:prstClr val="black"/>
                                      </a:solidFill>
                                      <a:latin typeface="Cambria Math" panose="02040503050406030204" pitchFamily="18" charset="0"/>
                                    </a:rPr>
                                    <m:t>⊤</m:t>
                                  </m:r>
                                </m:sup>
                              </m:sSup>
                              <m:r>
                                <a:rPr lang="en-US" altLang="zh-CN" sz="2400" i="1">
                                  <a:solidFill>
                                    <a:prstClr val="black"/>
                                  </a:solidFill>
                                  <a:latin typeface="Cambria Math" panose="02040503050406030204" pitchFamily="18" charset="0"/>
                                </a:rPr>
                                <m:t>𝑩</m:t>
                              </m:r>
                            </m:e>
                          </m:d>
                        </m:e>
                        <m:sub>
                          <m:r>
                            <a:rPr lang="en-US" altLang="zh-CN" sz="2400" i="1">
                              <a:solidFill>
                                <a:prstClr val="black"/>
                              </a:solidFill>
                              <a:latin typeface="Cambria Math" panose="02040503050406030204" pitchFamily="18" charset="0"/>
                            </a:rPr>
                            <m:t>2</m:t>
                          </m:r>
                        </m:sub>
                      </m:sSub>
                      <m:r>
                        <a:rPr lang="en-US" altLang="zh-CN" sz="2400" i="1">
                          <a:solidFill>
                            <a:prstClr val="black"/>
                          </a:solidFill>
                          <a:latin typeface="Cambria Math" panose="02040503050406030204" pitchFamily="18" charset="0"/>
                        </a:rPr>
                        <m:t>≤</m:t>
                      </m:r>
                      <m:f>
                        <m:fPr>
                          <m:ctrlPr>
                            <a:rPr lang="en-US" altLang="zh-CN" sz="2400" i="1" dirty="0">
                              <a:solidFill>
                                <a:prstClr val="black"/>
                              </a:solidFill>
                              <a:latin typeface="Cambria Math" panose="02040503050406030204" pitchFamily="18" charset="0"/>
                            </a:rPr>
                          </m:ctrlPr>
                        </m:fPr>
                        <m:num>
                          <m:sSubSup>
                            <m:sSubSupPr>
                              <m:ctrlPr>
                                <a:rPr lang="en-US" altLang="zh-CN" sz="2400" i="1" dirty="0">
                                  <a:solidFill>
                                    <a:prstClr val="black"/>
                                  </a:solidFill>
                                  <a:latin typeface="Cambria Math" panose="02040503050406030204" pitchFamily="18" charset="0"/>
                                  <a:ea typeface="黑体"/>
                                </a:rPr>
                              </m:ctrlPr>
                            </m:sSubSupPr>
                            <m:e>
                              <m:d>
                                <m:dPr>
                                  <m:begChr m:val="‖"/>
                                  <m:endChr m:val="‖"/>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𝑨</m:t>
                                  </m:r>
                                </m:e>
                              </m:d>
                            </m:e>
                            <m:sub>
                              <m:r>
                                <a:rPr lang="en-US" altLang="zh-CN" sz="2400" b="0" i="1" dirty="0">
                                  <a:solidFill>
                                    <a:prstClr val="black"/>
                                  </a:solidFill>
                                  <a:latin typeface="Cambria Math" panose="02040503050406030204" pitchFamily="18" charset="0"/>
                                  <a:ea typeface="黑体"/>
                                </a:rPr>
                                <m:t>𝐹</m:t>
                              </m:r>
                            </m:sub>
                            <m:sup>
                              <m:r>
                                <a:rPr lang="en-US" altLang="zh-CN" sz="2400" b="0" i="1" dirty="0">
                                  <a:solidFill>
                                    <a:prstClr val="black"/>
                                  </a:solidFill>
                                  <a:latin typeface="Cambria Math" panose="02040503050406030204" pitchFamily="18" charset="0"/>
                                  <a:ea typeface="黑体"/>
                                </a:rPr>
                                <m:t>2</m:t>
                              </m:r>
                            </m:sup>
                          </m:sSubSup>
                        </m:num>
                        <m:den>
                          <m:r>
                            <a:rPr lang="en-US" altLang="zh-CN" sz="2400" i="1" dirty="0">
                              <a:solidFill>
                                <a:prstClr val="black"/>
                              </a:solidFill>
                              <a:latin typeface="Cambria Math" panose="02040503050406030204" pitchFamily="18" charset="0"/>
                              <a:ea typeface="黑体"/>
                            </a:rPr>
                            <m:t>ℓ</m:t>
                          </m:r>
                        </m:den>
                      </m:f>
                    </m:oMath>
                  </m:oMathPara>
                </a14:m>
                <a:endParaRPr lang="en-US" altLang="zh-CN" sz="2400" i="1" dirty="0">
                  <a:solidFill>
                    <a:prstClr val="black"/>
                  </a:solidFill>
                  <a:latin typeface="Lucida Sans"/>
                  <a:ea typeface="黑体"/>
                </a:endParaRPr>
              </a:p>
            </p:txBody>
          </p:sp>
        </mc:Choice>
        <mc:Fallback xmlns="">
          <p:sp>
            <p:nvSpPr>
              <p:cNvPr id="10" name="Shape 42">
                <a:extLst>
                  <a:ext uri="{FF2B5EF4-FFF2-40B4-BE49-F238E27FC236}">
                    <a16:creationId xmlns:a16="http://schemas.microsoft.com/office/drawing/2014/main" id="{3D8E73EB-2859-2E10-D5E6-0E0FDA2DACFD}"/>
                  </a:ext>
                </a:extLst>
              </p:cNvPr>
              <p:cNvSpPr txBox="1">
                <a:spLocks noRot="1" noChangeAspect="1" noMove="1" noResize="1" noEditPoints="1" noAdjustHandles="1" noChangeArrowheads="1" noChangeShapeType="1" noTextEdit="1"/>
              </p:cNvSpPr>
              <p:nvPr/>
            </p:nvSpPr>
            <p:spPr>
              <a:xfrm>
                <a:off x="854635" y="1280160"/>
                <a:ext cx="10482730" cy="2377440"/>
              </a:xfrm>
              <a:prstGeom prst="rect">
                <a:avLst/>
              </a:prstGeom>
              <a:blipFill>
                <a:blip r:embed="rId16"/>
                <a:stretch>
                  <a:fillRect l="-233" t="-25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630ED39-23D5-8798-F4E8-F55EF61A7B46}"/>
                  </a:ext>
                </a:extLst>
              </p:cNvPr>
              <p:cNvSpPr txBox="1"/>
              <p:nvPr/>
            </p:nvSpPr>
            <p:spPr>
              <a:xfrm>
                <a:off x="7392240" y="5454969"/>
                <a:ext cx="2014206" cy="682110"/>
              </a:xfrm>
              <a:prstGeom prst="rect">
                <a:avLst/>
              </a:prstGeom>
              <a:noFill/>
            </p:spPr>
            <p:txBody>
              <a:bodyPr wrap="none" rtlCol="0">
                <a:spAutoFit/>
              </a:bodyPr>
              <a:lstStyle/>
              <a:p>
                <a:pPr defTabSz="914140"/>
                <a14:m>
                  <m:oMath xmlns:m="http://schemas.openxmlformats.org/officeDocument/2006/math">
                    <m:sSup>
                      <m:sSupPr>
                        <m:ctrlPr>
                          <a:rPr lang="en-US" altLang="zh-CN" sz="2400" i="1" smtClean="0">
                            <a:solidFill>
                              <a:prstClr val="black"/>
                            </a:solidFill>
                            <a:latin typeface="Cambria Math" panose="02040503050406030204" pitchFamily="18" charset="0"/>
                          </a:rPr>
                        </m:ctrlPr>
                      </m:sSupPr>
                      <m:e>
                        <m:r>
                          <a:rPr lang="en-US" altLang="zh-CN" sz="2400" b="0" i="1" smtClean="0">
                            <a:solidFill>
                              <a:prstClr val="black"/>
                            </a:solidFill>
                            <a:latin typeface="Cambria Math" panose="02040503050406030204" pitchFamily="18" charset="0"/>
                          </a:rPr>
                          <m:t>‖</m:t>
                        </m:r>
                      </m:e>
                      <m:sup>
                        <m:r>
                          <a:rPr lang="en-US" altLang="zh-CN" sz="2400">
                            <a:solidFill>
                              <a:prstClr val="black"/>
                            </a:solidFill>
                            <a:latin typeface="Cambria Math" panose="02040503050406030204" pitchFamily="18" charset="0"/>
                          </a:rPr>
                          <m:t>2</m:t>
                        </m:r>
                      </m:sup>
                    </m:sSup>
                  </m:oMath>
                </a14:m>
                <a:r>
                  <a:rPr lang="en-US" altLang="zh-CN" sz="2400" dirty="0">
                    <a:solidFill>
                      <a:prstClr val="black"/>
                    </a:solidFill>
                  </a:rPr>
                  <a:t> </a:t>
                </a:r>
                <a14:m>
                  <m:oMath xmlns:m="http://schemas.openxmlformats.org/officeDocument/2006/math">
                    <m:r>
                      <a:rPr lang="en-US" altLang="zh-CN" sz="2400" b="1" i="0" smtClean="0">
                        <a:solidFill>
                          <a:prstClr val="black"/>
                        </a:solidFill>
                        <a:latin typeface="Cambria Math" panose="02040503050406030204" pitchFamily="18" charset="0"/>
                      </a:rPr>
                      <m:t>      </m:t>
                    </m:r>
                    <m:r>
                      <a:rPr lang="en-US" altLang="zh-CN" sz="2400" i="1">
                        <a:solidFill>
                          <a:prstClr val="black"/>
                        </a:solidFill>
                        <a:latin typeface="Cambria Math" panose="02040503050406030204" pitchFamily="18" charset="0"/>
                      </a:rPr>
                      <m:t>≤</m:t>
                    </m:r>
                    <m:r>
                      <a:rPr lang="en-US" altLang="zh-CN" sz="2400" b="1" i="1" smtClean="0">
                        <a:solidFill>
                          <a:prstClr val="black"/>
                        </a:solidFill>
                        <a:latin typeface="Cambria Math" panose="02040503050406030204" pitchFamily="18" charset="0"/>
                      </a:rPr>
                      <m:t>   </m:t>
                    </m:r>
                    <m:f>
                      <m:fPr>
                        <m:ctrlPr>
                          <a:rPr lang="en-US" altLang="zh-CN" sz="2400" b="0" i="1" dirty="0" smtClean="0">
                            <a:solidFill>
                              <a:prstClr val="black"/>
                            </a:solidFill>
                            <a:latin typeface="Cambria Math" panose="02040503050406030204" pitchFamily="18" charset="0"/>
                          </a:rPr>
                        </m:ctrlPr>
                      </m:fPr>
                      <m:num>
                        <m:sSubSup>
                          <m:sSubSupPr>
                            <m:ctrlPr>
                              <a:rPr lang="en-US" altLang="zh-CN" sz="2400" i="1" dirty="0">
                                <a:solidFill>
                                  <a:prstClr val="black"/>
                                </a:solidFill>
                                <a:latin typeface="Cambria Math" panose="02040503050406030204" pitchFamily="18" charset="0"/>
                                <a:ea typeface="黑体"/>
                              </a:rPr>
                            </m:ctrlPr>
                          </m:sSubSupPr>
                          <m:e>
                            <m:d>
                              <m:dPr>
                                <m:begChr m:val="‖"/>
                                <m:endChr m:val="‖"/>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𝑨</m:t>
                                </m:r>
                              </m:e>
                            </m:d>
                          </m:e>
                          <m:sub>
                            <m:r>
                              <a:rPr lang="en-US" altLang="zh-CN" sz="2400" b="0" i="1" dirty="0">
                                <a:solidFill>
                                  <a:prstClr val="black"/>
                                </a:solidFill>
                                <a:latin typeface="Cambria Math" panose="02040503050406030204" pitchFamily="18" charset="0"/>
                                <a:ea typeface="黑体"/>
                              </a:rPr>
                              <m:t>𝐹</m:t>
                            </m:r>
                          </m:sub>
                          <m:sup>
                            <m:r>
                              <a:rPr lang="en-US" altLang="zh-CN" sz="2400" b="0" i="1" dirty="0">
                                <a:solidFill>
                                  <a:prstClr val="black"/>
                                </a:solidFill>
                                <a:latin typeface="Cambria Math" panose="02040503050406030204" pitchFamily="18" charset="0"/>
                                <a:ea typeface="黑体"/>
                              </a:rPr>
                              <m:t>2</m:t>
                            </m:r>
                          </m:sup>
                        </m:sSubSup>
                      </m:num>
                      <m:den>
                        <m:r>
                          <a:rPr lang="en-US" altLang="zh-CN" sz="2400" b="0" i="1" dirty="0" smtClean="0">
                            <a:solidFill>
                              <a:prstClr val="black"/>
                            </a:solidFill>
                            <a:latin typeface="Cambria Math" panose="02040503050406030204" pitchFamily="18" charset="0"/>
                            <a:ea typeface="黑体"/>
                          </a:rPr>
                          <m:t>ℓ</m:t>
                        </m:r>
                      </m:den>
                    </m:f>
                  </m:oMath>
                </a14:m>
                <a:endParaRPr lang="zh-CN" altLang="en-US" sz="2400" dirty="0">
                  <a:solidFill>
                    <a:prstClr val="black"/>
                  </a:solidFill>
                  <a:latin typeface="Lucida Sans"/>
                  <a:ea typeface="黑体"/>
                </a:endParaRPr>
              </a:p>
            </p:txBody>
          </p:sp>
        </mc:Choice>
        <mc:Fallback xmlns="">
          <p:sp>
            <p:nvSpPr>
              <p:cNvPr id="12" name="TextBox 11">
                <a:extLst>
                  <a:ext uri="{FF2B5EF4-FFF2-40B4-BE49-F238E27FC236}">
                    <a16:creationId xmlns:a16="http://schemas.microsoft.com/office/drawing/2014/main" id="{1630ED39-23D5-8798-F4E8-F55EF61A7B46}"/>
                  </a:ext>
                </a:extLst>
              </p:cNvPr>
              <p:cNvSpPr txBox="1">
                <a:spLocks noRot="1" noChangeAspect="1" noMove="1" noResize="1" noEditPoints="1" noAdjustHandles="1" noChangeArrowheads="1" noChangeShapeType="1" noTextEdit="1"/>
              </p:cNvSpPr>
              <p:nvPr/>
            </p:nvSpPr>
            <p:spPr>
              <a:xfrm>
                <a:off x="7392240" y="5454969"/>
                <a:ext cx="2014206" cy="682110"/>
              </a:xfrm>
              <a:prstGeom prst="rect">
                <a:avLst/>
              </a:prstGeom>
              <a:blipFill>
                <a:blip r:embed="rId1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9397732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00F3A2-04C4-FF98-3101-D0D0E1635D6E}"/>
              </a:ext>
            </a:extLst>
          </p:cNvPr>
          <p:cNvSpPr>
            <a:spLocks noGrp="1"/>
          </p:cNvSpPr>
          <p:nvPr>
            <p:ph type="title"/>
          </p:nvPr>
        </p:nvSpPr>
        <p:spPr/>
        <p:txBody>
          <a:bodyPr/>
          <a:lstStyle/>
          <a:p>
            <a:r>
              <a:rPr kumimoji="1" lang="zh-CN" altLang="en-US" dirty="0"/>
              <a:t>矩阵近似问题</a:t>
            </a:r>
          </a:p>
        </p:txBody>
      </p:sp>
      <p:sp>
        <p:nvSpPr>
          <p:cNvPr id="3" name="!!矩形 67">
            <a:extLst>
              <a:ext uri="{FF2B5EF4-FFF2-40B4-BE49-F238E27FC236}">
                <a16:creationId xmlns:a16="http://schemas.microsoft.com/office/drawing/2014/main" id="{DBFE6713-69CF-C2A9-4B77-29C8A88A7BD3}"/>
              </a:ext>
            </a:extLst>
          </p:cNvPr>
          <p:cNvSpPr/>
          <p:nvPr/>
        </p:nvSpPr>
        <p:spPr>
          <a:xfrm>
            <a:off x="2846185" y="4422652"/>
            <a:ext cx="904163" cy="13562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6" name="!!矩形 68">
            <a:extLst>
              <a:ext uri="{FF2B5EF4-FFF2-40B4-BE49-F238E27FC236}">
                <a16:creationId xmlns:a16="http://schemas.microsoft.com/office/drawing/2014/main" id="{6438FFE4-1D6F-3971-9616-4E37002AC2EB}"/>
              </a:ext>
            </a:extLst>
          </p:cNvPr>
          <p:cNvSpPr/>
          <p:nvPr/>
        </p:nvSpPr>
        <p:spPr>
          <a:xfrm>
            <a:off x="2846186" y="4558276"/>
            <a:ext cx="904163" cy="135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7" name="!!矩形 69">
            <a:extLst>
              <a:ext uri="{FF2B5EF4-FFF2-40B4-BE49-F238E27FC236}">
                <a16:creationId xmlns:a16="http://schemas.microsoft.com/office/drawing/2014/main" id="{6BED862C-1038-CFF6-F2F1-F0D0160B0C6E}"/>
              </a:ext>
            </a:extLst>
          </p:cNvPr>
          <p:cNvSpPr/>
          <p:nvPr/>
        </p:nvSpPr>
        <p:spPr>
          <a:xfrm>
            <a:off x="2846185" y="4693900"/>
            <a:ext cx="904163" cy="13562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8" name="!!矩形 70">
            <a:extLst>
              <a:ext uri="{FF2B5EF4-FFF2-40B4-BE49-F238E27FC236}">
                <a16:creationId xmlns:a16="http://schemas.microsoft.com/office/drawing/2014/main" id="{F851BDE0-D174-9E51-BDCF-138C4E5340DD}"/>
              </a:ext>
            </a:extLst>
          </p:cNvPr>
          <p:cNvSpPr/>
          <p:nvPr/>
        </p:nvSpPr>
        <p:spPr>
          <a:xfrm>
            <a:off x="2846185" y="4829525"/>
            <a:ext cx="904163" cy="1356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9" name="!!矩形 72">
            <a:extLst>
              <a:ext uri="{FF2B5EF4-FFF2-40B4-BE49-F238E27FC236}">
                <a16:creationId xmlns:a16="http://schemas.microsoft.com/office/drawing/2014/main" id="{B3FF8CBE-DBC0-F02A-DF8E-AA906F079632}"/>
              </a:ext>
            </a:extLst>
          </p:cNvPr>
          <p:cNvSpPr/>
          <p:nvPr/>
        </p:nvSpPr>
        <p:spPr>
          <a:xfrm>
            <a:off x="2846185" y="4287027"/>
            <a:ext cx="904163" cy="1356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11" name="!!矩形 701">
            <a:extLst>
              <a:ext uri="{FF2B5EF4-FFF2-40B4-BE49-F238E27FC236}">
                <a16:creationId xmlns:a16="http://schemas.microsoft.com/office/drawing/2014/main" id="{1A440FB6-7631-A2F3-BE72-0DB4CD8A8732}"/>
              </a:ext>
            </a:extLst>
          </p:cNvPr>
          <p:cNvSpPr/>
          <p:nvPr/>
        </p:nvSpPr>
        <p:spPr>
          <a:xfrm>
            <a:off x="2846185" y="5421884"/>
            <a:ext cx="904163" cy="1356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19" name="TextBox 18">
            <a:extLst>
              <a:ext uri="{FF2B5EF4-FFF2-40B4-BE49-F238E27FC236}">
                <a16:creationId xmlns:a16="http://schemas.microsoft.com/office/drawing/2014/main" id="{8212222C-4A10-E477-5B2F-1CD32E7C1164}"/>
              </a:ext>
            </a:extLst>
          </p:cNvPr>
          <p:cNvSpPr txBox="1"/>
          <p:nvPr/>
        </p:nvSpPr>
        <p:spPr>
          <a:xfrm rot="5400000">
            <a:off x="3162545" y="4957035"/>
            <a:ext cx="492443" cy="461666"/>
          </a:xfrm>
          <a:prstGeom prst="rect">
            <a:avLst/>
          </a:prstGeom>
          <a:noFill/>
        </p:spPr>
        <p:txBody>
          <a:bodyPr wrap="none" rtlCol="0">
            <a:spAutoFit/>
          </a:bodyPr>
          <a:lstStyle/>
          <a:p>
            <a:pPr defTabSz="914140"/>
            <a:r>
              <a:rPr lang="en-US" altLang="zh-CN" sz="2400" dirty="0">
                <a:solidFill>
                  <a:prstClr val="black"/>
                </a:solidFill>
                <a:latin typeface="Lucida Sans"/>
                <a:ea typeface="黑体"/>
              </a:rPr>
              <a:t>…</a:t>
            </a:r>
            <a:endParaRPr lang="zh-CN" altLang="en-US" sz="2400" dirty="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CCCD920-2BD1-2B18-BA36-125009B974B2}"/>
                  </a:ext>
                </a:extLst>
              </p:cNvPr>
              <p:cNvSpPr txBox="1"/>
              <p:nvPr/>
            </p:nvSpPr>
            <p:spPr>
              <a:xfrm>
                <a:off x="3124948" y="5595404"/>
                <a:ext cx="486030"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𝑨</m:t>
                      </m:r>
                    </m:oMath>
                  </m:oMathPara>
                </a14:m>
                <a:endParaRPr lang="zh-CN" altLang="en-US" sz="2400" b="1" dirty="0">
                  <a:solidFill>
                    <a:prstClr val="black"/>
                  </a:solidFill>
                  <a:latin typeface="Lucida Sans"/>
                  <a:ea typeface="黑体"/>
                </a:endParaRPr>
              </a:p>
            </p:txBody>
          </p:sp>
        </mc:Choice>
        <mc:Fallback xmlns="">
          <p:sp>
            <p:nvSpPr>
              <p:cNvPr id="21" name="TextBox 20">
                <a:extLst>
                  <a:ext uri="{FF2B5EF4-FFF2-40B4-BE49-F238E27FC236}">
                    <a16:creationId xmlns:a16="http://schemas.microsoft.com/office/drawing/2014/main" id="{9CCCD920-2BD1-2B18-BA36-125009B974B2}"/>
                  </a:ext>
                </a:extLst>
              </p:cNvPr>
              <p:cNvSpPr txBox="1">
                <a:spLocks noRot="1" noChangeAspect="1" noMove="1" noResize="1" noEditPoints="1" noAdjustHandles="1" noChangeArrowheads="1" noChangeShapeType="1" noTextEdit="1"/>
              </p:cNvSpPr>
              <p:nvPr/>
            </p:nvSpPr>
            <p:spPr>
              <a:xfrm>
                <a:off x="3124948" y="5595404"/>
                <a:ext cx="486030" cy="461665"/>
              </a:xfrm>
              <a:prstGeom prst="rect">
                <a:avLst/>
              </a:prstGeom>
              <a:blipFill>
                <a:blip r:embed="rId4"/>
                <a:stretch>
                  <a:fillRect/>
                </a:stretch>
              </a:blipFill>
            </p:spPr>
            <p:txBody>
              <a:bodyPr/>
              <a:lstStyle/>
              <a:p>
                <a:r>
                  <a:rPr lang="zh-CN" altLang="en-US">
                    <a:noFill/>
                  </a:rPr>
                  <a:t> </a:t>
                </a:r>
              </a:p>
            </p:txBody>
          </p:sp>
        </mc:Fallback>
      </mc:AlternateContent>
      <p:sp>
        <p:nvSpPr>
          <p:cNvPr id="25" name="Left Brace 24">
            <a:extLst>
              <a:ext uri="{FF2B5EF4-FFF2-40B4-BE49-F238E27FC236}">
                <a16:creationId xmlns:a16="http://schemas.microsoft.com/office/drawing/2014/main" id="{789324BC-7498-E268-EDC3-8B565103A8FF}"/>
              </a:ext>
            </a:extLst>
          </p:cNvPr>
          <p:cNvSpPr/>
          <p:nvPr/>
        </p:nvSpPr>
        <p:spPr>
          <a:xfrm>
            <a:off x="2561377" y="4287027"/>
            <a:ext cx="213605" cy="1270481"/>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20E99BE-7DCB-3096-BA7A-047135D3B905}"/>
                  </a:ext>
                </a:extLst>
              </p:cNvPr>
              <p:cNvSpPr txBox="1"/>
              <p:nvPr/>
            </p:nvSpPr>
            <p:spPr>
              <a:xfrm>
                <a:off x="2158424" y="4676697"/>
                <a:ext cx="474809"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0" i="1" smtClean="0">
                          <a:solidFill>
                            <a:prstClr val="black"/>
                          </a:solidFill>
                          <a:latin typeface="Cambria Math" panose="02040503050406030204" pitchFamily="18" charset="0"/>
                          <a:ea typeface="黑体"/>
                        </a:rPr>
                        <m:t>𝑇</m:t>
                      </m:r>
                    </m:oMath>
                  </m:oMathPara>
                </a14:m>
                <a:endParaRPr lang="zh-CN" altLang="en-US" sz="2400" b="0" dirty="0">
                  <a:solidFill>
                    <a:prstClr val="black"/>
                  </a:solidFill>
                  <a:latin typeface="Lucida Sans"/>
                  <a:ea typeface="黑体"/>
                </a:endParaRPr>
              </a:p>
            </p:txBody>
          </p:sp>
        </mc:Choice>
        <mc:Fallback xmlns="">
          <p:sp>
            <p:nvSpPr>
              <p:cNvPr id="37" name="TextBox 36">
                <a:extLst>
                  <a:ext uri="{FF2B5EF4-FFF2-40B4-BE49-F238E27FC236}">
                    <a16:creationId xmlns:a16="http://schemas.microsoft.com/office/drawing/2014/main" id="{120E99BE-7DCB-3096-BA7A-047135D3B905}"/>
                  </a:ext>
                </a:extLst>
              </p:cNvPr>
              <p:cNvSpPr txBox="1">
                <a:spLocks noRot="1" noChangeAspect="1" noMove="1" noResize="1" noEditPoints="1" noAdjustHandles="1" noChangeArrowheads="1" noChangeShapeType="1" noTextEdit="1"/>
              </p:cNvSpPr>
              <p:nvPr/>
            </p:nvSpPr>
            <p:spPr>
              <a:xfrm>
                <a:off x="2158424" y="4676697"/>
                <a:ext cx="474809" cy="461665"/>
              </a:xfrm>
              <a:prstGeom prst="rect">
                <a:avLst/>
              </a:prstGeom>
              <a:blipFill>
                <a:blip r:embed="rId5"/>
                <a:stretch>
                  <a:fillRect/>
                </a:stretch>
              </a:blipFill>
            </p:spPr>
            <p:txBody>
              <a:bodyPr/>
              <a:lstStyle/>
              <a:p>
                <a:r>
                  <a:rPr lang="zh-CN" altLang="en-US">
                    <a:noFill/>
                  </a:rPr>
                  <a:t> </a:t>
                </a:r>
              </a:p>
            </p:txBody>
          </p:sp>
        </mc:Fallback>
      </mc:AlternateContent>
      <p:sp>
        <p:nvSpPr>
          <p:cNvPr id="38" name="Left Brace 37">
            <a:extLst>
              <a:ext uri="{FF2B5EF4-FFF2-40B4-BE49-F238E27FC236}">
                <a16:creationId xmlns:a16="http://schemas.microsoft.com/office/drawing/2014/main" id="{E02E88B0-0D20-D4D8-6F5E-9E651BEC1371}"/>
              </a:ext>
            </a:extLst>
          </p:cNvPr>
          <p:cNvSpPr/>
          <p:nvPr/>
        </p:nvSpPr>
        <p:spPr>
          <a:xfrm rot="5400000">
            <a:off x="3191464" y="3632449"/>
            <a:ext cx="213605" cy="90416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50530E91-1389-C19E-CF63-70E6DFE40CE0}"/>
                  </a:ext>
                </a:extLst>
              </p:cNvPr>
              <p:cNvSpPr txBox="1"/>
              <p:nvPr/>
            </p:nvSpPr>
            <p:spPr>
              <a:xfrm>
                <a:off x="3050458" y="3566456"/>
                <a:ext cx="470129"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41" name="TextBox 40">
                <a:extLst>
                  <a:ext uri="{FF2B5EF4-FFF2-40B4-BE49-F238E27FC236}">
                    <a16:creationId xmlns:a16="http://schemas.microsoft.com/office/drawing/2014/main" id="{50530E91-1389-C19E-CF63-70E6DFE40CE0}"/>
                  </a:ext>
                </a:extLst>
              </p:cNvPr>
              <p:cNvSpPr txBox="1">
                <a:spLocks noRot="1" noChangeAspect="1" noMove="1" noResize="1" noEditPoints="1" noAdjustHandles="1" noChangeArrowheads="1" noChangeShapeType="1" noTextEdit="1"/>
              </p:cNvSpPr>
              <p:nvPr/>
            </p:nvSpPr>
            <p:spPr>
              <a:xfrm>
                <a:off x="3050458" y="3566456"/>
                <a:ext cx="470129" cy="461665"/>
              </a:xfrm>
              <a:prstGeom prst="rect">
                <a:avLst/>
              </a:prstGeom>
              <a:blipFill>
                <a:blip r:embed="rId6"/>
                <a:stretch>
                  <a:fillRect/>
                </a:stretch>
              </a:blipFill>
            </p:spPr>
            <p:txBody>
              <a:bodyPr/>
              <a:lstStyle/>
              <a:p>
                <a:r>
                  <a:rPr lang="zh-CN" altLang="en-US">
                    <a:noFill/>
                  </a:rPr>
                  <a:t> </a:t>
                </a:r>
              </a:p>
            </p:txBody>
          </p:sp>
        </mc:Fallback>
      </mc:AlternateContent>
      <p:sp>
        <p:nvSpPr>
          <p:cNvPr id="42" name="!!矩形 702">
            <a:extLst>
              <a:ext uri="{FF2B5EF4-FFF2-40B4-BE49-F238E27FC236}">
                <a16:creationId xmlns:a16="http://schemas.microsoft.com/office/drawing/2014/main" id="{825347FC-021E-9A46-0BC6-FB2251B94314}"/>
              </a:ext>
            </a:extLst>
          </p:cNvPr>
          <p:cNvSpPr/>
          <p:nvPr/>
        </p:nvSpPr>
        <p:spPr>
          <a:xfrm rot="5400000">
            <a:off x="3812720" y="4854455"/>
            <a:ext cx="904163" cy="1356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3A2E769-1021-BCEF-9625-14119173AFD6}"/>
                  </a:ext>
                </a:extLst>
              </p:cNvPr>
              <p:cNvSpPr txBox="1"/>
              <p:nvPr/>
            </p:nvSpPr>
            <p:spPr>
              <a:xfrm>
                <a:off x="4039695" y="5595404"/>
                <a:ext cx="460382"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𝒙</m:t>
                      </m:r>
                    </m:oMath>
                  </m:oMathPara>
                </a14:m>
                <a:endParaRPr lang="zh-CN" altLang="en-US" sz="2400" b="1" dirty="0">
                  <a:solidFill>
                    <a:prstClr val="black"/>
                  </a:solidFill>
                  <a:latin typeface="Lucida Sans"/>
                  <a:ea typeface="黑体"/>
                </a:endParaRPr>
              </a:p>
            </p:txBody>
          </p:sp>
        </mc:Choice>
        <mc:Fallback xmlns="">
          <p:sp>
            <p:nvSpPr>
              <p:cNvPr id="43" name="TextBox 42">
                <a:extLst>
                  <a:ext uri="{FF2B5EF4-FFF2-40B4-BE49-F238E27FC236}">
                    <a16:creationId xmlns:a16="http://schemas.microsoft.com/office/drawing/2014/main" id="{D3A2E769-1021-BCEF-9625-14119173AFD6}"/>
                  </a:ext>
                </a:extLst>
              </p:cNvPr>
              <p:cNvSpPr txBox="1">
                <a:spLocks noRot="1" noChangeAspect="1" noMove="1" noResize="1" noEditPoints="1" noAdjustHandles="1" noChangeArrowheads="1" noChangeShapeType="1" noTextEdit="1"/>
              </p:cNvSpPr>
              <p:nvPr/>
            </p:nvSpPr>
            <p:spPr>
              <a:xfrm>
                <a:off x="4039695" y="5595404"/>
                <a:ext cx="460382" cy="461665"/>
              </a:xfrm>
              <a:prstGeom prst="rect">
                <a:avLst/>
              </a:prstGeom>
              <a:blipFill>
                <a:blip r:embed="rId7"/>
                <a:stretch>
                  <a:fillRect/>
                </a:stretch>
              </a:blipFill>
            </p:spPr>
            <p:txBody>
              <a:bodyPr/>
              <a:lstStyle/>
              <a:p>
                <a:r>
                  <a:rPr lang="zh-CN" altLang="en-US">
                    <a:noFill/>
                  </a:rPr>
                  <a:t> </a:t>
                </a:r>
              </a:p>
            </p:txBody>
          </p:sp>
        </mc:Fallback>
      </mc:AlternateContent>
      <p:sp>
        <p:nvSpPr>
          <p:cNvPr id="44" name="!!矩形 681">
            <a:extLst>
              <a:ext uri="{FF2B5EF4-FFF2-40B4-BE49-F238E27FC236}">
                <a16:creationId xmlns:a16="http://schemas.microsoft.com/office/drawing/2014/main" id="{B7B65485-0ABF-D687-F79C-DF8E671BD945}"/>
              </a:ext>
            </a:extLst>
          </p:cNvPr>
          <p:cNvSpPr/>
          <p:nvPr/>
        </p:nvSpPr>
        <p:spPr>
          <a:xfrm>
            <a:off x="5715721" y="4897161"/>
            <a:ext cx="904163" cy="135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45" name="!!矩形 703">
            <a:extLst>
              <a:ext uri="{FF2B5EF4-FFF2-40B4-BE49-F238E27FC236}">
                <a16:creationId xmlns:a16="http://schemas.microsoft.com/office/drawing/2014/main" id="{60F430A3-1817-D723-482A-B2F3A1F41CA7}"/>
              </a:ext>
            </a:extLst>
          </p:cNvPr>
          <p:cNvSpPr/>
          <p:nvPr/>
        </p:nvSpPr>
        <p:spPr>
          <a:xfrm>
            <a:off x="5715721" y="5029838"/>
            <a:ext cx="904163" cy="1356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46" name="!!矩形 721">
            <a:extLst>
              <a:ext uri="{FF2B5EF4-FFF2-40B4-BE49-F238E27FC236}">
                <a16:creationId xmlns:a16="http://schemas.microsoft.com/office/drawing/2014/main" id="{94EAA87D-DA30-397A-1F87-2D9A270765E7}"/>
              </a:ext>
            </a:extLst>
          </p:cNvPr>
          <p:cNvSpPr/>
          <p:nvPr/>
        </p:nvSpPr>
        <p:spPr>
          <a:xfrm>
            <a:off x="5715721" y="4761539"/>
            <a:ext cx="904163" cy="1356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47" name="!!矩形 704">
            <a:extLst>
              <a:ext uri="{FF2B5EF4-FFF2-40B4-BE49-F238E27FC236}">
                <a16:creationId xmlns:a16="http://schemas.microsoft.com/office/drawing/2014/main" id="{C050A15D-171D-302A-6240-8AEE3C2C04E8}"/>
              </a:ext>
            </a:extLst>
          </p:cNvPr>
          <p:cNvSpPr/>
          <p:nvPr/>
        </p:nvSpPr>
        <p:spPr>
          <a:xfrm>
            <a:off x="5715721" y="5159225"/>
            <a:ext cx="904163" cy="1356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A552D975-E072-1260-9146-D4417DD199E7}"/>
                  </a:ext>
                </a:extLst>
              </p:cNvPr>
              <p:cNvSpPr txBox="1"/>
              <p:nvPr/>
            </p:nvSpPr>
            <p:spPr>
              <a:xfrm>
                <a:off x="5948559" y="5595404"/>
                <a:ext cx="505267"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𝑩</m:t>
                      </m:r>
                    </m:oMath>
                  </m:oMathPara>
                </a14:m>
                <a:endParaRPr lang="zh-CN" altLang="en-US" sz="2400" b="1" dirty="0">
                  <a:solidFill>
                    <a:prstClr val="black"/>
                  </a:solidFill>
                  <a:latin typeface="Lucida Sans"/>
                  <a:ea typeface="黑体"/>
                </a:endParaRPr>
              </a:p>
            </p:txBody>
          </p:sp>
        </mc:Choice>
        <mc:Fallback xmlns="">
          <p:sp>
            <p:nvSpPr>
              <p:cNvPr id="48" name="TextBox 47">
                <a:extLst>
                  <a:ext uri="{FF2B5EF4-FFF2-40B4-BE49-F238E27FC236}">
                    <a16:creationId xmlns:a16="http://schemas.microsoft.com/office/drawing/2014/main" id="{A552D975-E072-1260-9146-D4417DD199E7}"/>
                  </a:ext>
                </a:extLst>
              </p:cNvPr>
              <p:cNvSpPr txBox="1">
                <a:spLocks noRot="1" noChangeAspect="1" noMove="1" noResize="1" noEditPoints="1" noAdjustHandles="1" noChangeArrowheads="1" noChangeShapeType="1" noTextEdit="1"/>
              </p:cNvSpPr>
              <p:nvPr/>
            </p:nvSpPr>
            <p:spPr>
              <a:xfrm>
                <a:off x="5948559" y="5595404"/>
                <a:ext cx="505267" cy="461665"/>
              </a:xfrm>
              <a:prstGeom prst="rect">
                <a:avLst/>
              </a:prstGeom>
              <a:blipFill>
                <a:blip r:embed="rId8"/>
                <a:stretch>
                  <a:fillRect/>
                </a:stretch>
              </a:blipFill>
            </p:spPr>
            <p:txBody>
              <a:bodyPr/>
              <a:lstStyle/>
              <a:p>
                <a:r>
                  <a:rPr lang="zh-CN" altLang="en-US">
                    <a:noFill/>
                  </a:rPr>
                  <a:t> </a:t>
                </a:r>
              </a:p>
            </p:txBody>
          </p:sp>
        </mc:Fallback>
      </mc:AlternateContent>
      <p:sp>
        <p:nvSpPr>
          <p:cNvPr id="49" name="Left Brace 48">
            <a:extLst>
              <a:ext uri="{FF2B5EF4-FFF2-40B4-BE49-F238E27FC236}">
                <a16:creationId xmlns:a16="http://schemas.microsoft.com/office/drawing/2014/main" id="{43679F39-C825-88D0-2978-BAAAB76A5C20}"/>
              </a:ext>
            </a:extLst>
          </p:cNvPr>
          <p:cNvSpPr/>
          <p:nvPr/>
        </p:nvSpPr>
        <p:spPr>
          <a:xfrm>
            <a:off x="5430915" y="4761539"/>
            <a:ext cx="213605" cy="533311"/>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p:sp>
        <p:nvSpPr>
          <p:cNvPr id="51" name="Left Brace 50">
            <a:extLst>
              <a:ext uri="{FF2B5EF4-FFF2-40B4-BE49-F238E27FC236}">
                <a16:creationId xmlns:a16="http://schemas.microsoft.com/office/drawing/2014/main" id="{8A0E0237-7462-A528-2B00-A3E5812F43D6}"/>
              </a:ext>
            </a:extLst>
          </p:cNvPr>
          <p:cNvSpPr/>
          <p:nvPr/>
        </p:nvSpPr>
        <p:spPr>
          <a:xfrm rot="5400000">
            <a:off x="6061001" y="4106961"/>
            <a:ext cx="213605" cy="90416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2E6917D-5B3B-6CCB-17B2-E97C25EE9CFA}"/>
                  </a:ext>
                </a:extLst>
              </p:cNvPr>
              <p:cNvSpPr txBox="1"/>
              <p:nvPr/>
            </p:nvSpPr>
            <p:spPr>
              <a:xfrm>
                <a:off x="5933055" y="3988151"/>
                <a:ext cx="470129"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52" name="TextBox 51">
                <a:extLst>
                  <a:ext uri="{FF2B5EF4-FFF2-40B4-BE49-F238E27FC236}">
                    <a16:creationId xmlns:a16="http://schemas.microsoft.com/office/drawing/2014/main" id="{C2E6917D-5B3B-6CCB-17B2-E97C25EE9CFA}"/>
                  </a:ext>
                </a:extLst>
              </p:cNvPr>
              <p:cNvSpPr txBox="1">
                <a:spLocks noRot="1" noChangeAspect="1" noMove="1" noResize="1" noEditPoints="1" noAdjustHandles="1" noChangeArrowheads="1" noChangeShapeType="1" noTextEdit="1"/>
              </p:cNvSpPr>
              <p:nvPr/>
            </p:nvSpPr>
            <p:spPr>
              <a:xfrm>
                <a:off x="5933055" y="3988151"/>
                <a:ext cx="470129" cy="461665"/>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AC188F5D-51D1-0BD2-808D-EA857EAFFE78}"/>
                  </a:ext>
                </a:extLst>
              </p:cNvPr>
              <p:cNvSpPr txBox="1"/>
              <p:nvPr/>
            </p:nvSpPr>
            <p:spPr>
              <a:xfrm>
                <a:off x="3792870" y="4759186"/>
                <a:ext cx="369012"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m:t>
                      </m:r>
                    </m:oMath>
                  </m:oMathPara>
                </a14:m>
                <a:endParaRPr lang="zh-CN" altLang="en-US" sz="2400" dirty="0">
                  <a:solidFill>
                    <a:prstClr val="black"/>
                  </a:solidFill>
                  <a:latin typeface="Lucida Sans"/>
                  <a:ea typeface="黑体"/>
                </a:endParaRPr>
              </a:p>
            </p:txBody>
          </p:sp>
        </mc:Choice>
        <mc:Fallback xmlns="">
          <p:sp>
            <p:nvSpPr>
              <p:cNvPr id="53" name="TextBox 52">
                <a:extLst>
                  <a:ext uri="{FF2B5EF4-FFF2-40B4-BE49-F238E27FC236}">
                    <a16:creationId xmlns:a16="http://schemas.microsoft.com/office/drawing/2014/main" id="{AC188F5D-51D1-0BD2-808D-EA857EAFFE78}"/>
                  </a:ext>
                </a:extLst>
              </p:cNvPr>
              <p:cNvSpPr txBox="1">
                <a:spLocks noRot="1" noChangeAspect="1" noMove="1" noResize="1" noEditPoints="1" noAdjustHandles="1" noChangeArrowheads="1" noChangeShapeType="1" noTextEdit="1"/>
              </p:cNvSpPr>
              <p:nvPr/>
            </p:nvSpPr>
            <p:spPr>
              <a:xfrm>
                <a:off x="3792870" y="4759186"/>
                <a:ext cx="369012" cy="461665"/>
              </a:xfrm>
              <a:prstGeom prst="rect">
                <a:avLst/>
              </a:prstGeom>
              <a:blipFill>
                <a:blip r:embed="rId11"/>
                <a:stretch>
                  <a:fillRect/>
                </a:stretch>
              </a:blipFill>
            </p:spPr>
            <p:txBody>
              <a:bodyPr/>
              <a:lstStyle/>
              <a:p>
                <a:r>
                  <a:rPr lang="zh-CN" altLang="en-US">
                    <a:noFill/>
                  </a:rPr>
                  <a:t> </a:t>
                </a:r>
              </a:p>
            </p:txBody>
          </p:sp>
        </mc:Fallback>
      </mc:AlternateContent>
      <p:sp>
        <p:nvSpPr>
          <p:cNvPr id="54" name="!!矩形 705">
            <a:extLst>
              <a:ext uri="{FF2B5EF4-FFF2-40B4-BE49-F238E27FC236}">
                <a16:creationId xmlns:a16="http://schemas.microsoft.com/office/drawing/2014/main" id="{59A7368A-0F2C-7A96-93F2-C3AC39293DF7}"/>
              </a:ext>
            </a:extLst>
          </p:cNvPr>
          <p:cNvSpPr/>
          <p:nvPr/>
        </p:nvSpPr>
        <p:spPr>
          <a:xfrm rot="5400000">
            <a:off x="6688908" y="4854453"/>
            <a:ext cx="904163" cy="1356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FE61471-FB27-DB3B-DE71-92ECD2B37F8C}"/>
                  </a:ext>
                </a:extLst>
              </p:cNvPr>
              <p:cNvSpPr txBox="1"/>
              <p:nvPr/>
            </p:nvSpPr>
            <p:spPr>
              <a:xfrm>
                <a:off x="6669057" y="4759186"/>
                <a:ext cx="369012"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m:t>
                      </m:r>
                    </m:oMath>
                  </m:oMathPara>
                </a14:m>
                <a:endParaRPr lang="zh-CN" altLang="en-US" sz="2400" dirty="0">
                  <a:solidFill>
                    <a:prstClr val="black"/>
                  </a:solidFill>
                  <a:latin typeface="Lucida Sans"/>
                  <a:ea typeface="黑体"/>
                </a:endParaRPr>
              </a:p>
            </p:txBody>
          </p:sp>
        </mc:Choice>
        <mc:Fallback xmlns="">
          <p:sp>
            <p:nvSpPr>
              <p:cNvPr id="55" name="TextBox 54">
                <a:extLst>
                  <a:ext uri="{FF2B5EF4-FFF2-40B4-BE49-F238E27FC236}">
                    <a16:creationId xmlns:a16="http://schemas.microsoft.com/office/drawing/2014/main" id="{5FE61471-FB27-DB3B-DE71-92ECD2B37F8C}"/>
                  </a:ext>
                </a:extLst>
              </p:cNvPr>
              <p:cNvSpPr txBox="1">
                <a:spLocks noRot="1" noChangeAspect="1" noMove="1" noResize="1" noEditPoints="1" noAdjustHandles="1" noChangeArrowheads="1" noChangeShapeType="1" noTextEdit="1"/>
              </p:cNvSpPr>
              <p:nvPr/>
            </p:nvSpPr>
            <p:spPr>
              <a:xfrm>
                <a:off x="6669057" y="4759186"/>
                <a:ext cx="369012" cy="461665"/>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80B370BA-F6EC-0749-DB4F-152F027FFACA}"/>
                  </a:ext>
                </a:extLst>
              </p:cNvPr>
              <p:cNvSpPr txBox="1"/>
              <p:nvPr/>
            </p:nvSpPr>
            <p:spPr>
              <a:xfrm>
                <a:off x="6887771" y="5595404"/>
                <a:ext cx="460382"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𝒙</m:t>
                      </m:r>
                    </m:oMath>
                  </m:oMathPara>
                </a14:m>
                <a:endParaRPr lang="zh-CN" altLang="en-US" sz="2400" b="1" dirty="0">
                  <a:solidFill>
                    <a:prstClr val="black"/>
                  </a:solidFill>
                  <a:latin typeface="Lucida Sans"/>
                  <a:ea typeface="黑体"/>
                </a:endParaRPr>
              </a:p>
            </p:txBody>
          </p:sp>
        </mc:Choice>
        <mc:Fallback xmlns="">
          <p:sp>
            <p:nvSpPr>
              <p:cNvPr id="56" name="TextBox 55">
                <a:extLst>
                  <a:ext uri="{FF2B5EF4-FFF2-40B4-BE49-F238E27FC236}">
                    <a16:creationId xmlns:a16="http://schemas.microsoft.com/office/drawing/2014/main" id="{80B370BA-F6EC-0749-DB4F-152F027FFACA}"/>
                  </a:ext>
                </a:extLst>
              </p:cNvPr>
              <p:cNvSpPr txBox="1">
                <a:spLocks noRot="1" noChangeAspect="1" noMove="1" noResize="1" noEditPoints="1" noAdjustHandles="1" noChangeArrowheads="1" noChangeShapeType="1" noTextEdit="1"/>
              </p:cNvSpPr>
              <p:nvPr/>
            </p:nvSpPr>
            <p:spPr>
              <a:xfrm>
                <a:off x="6887771" y="5595404"/>
                <a:ext cx="460382" cy="461665"/>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5F8B0D3E-D27B-AA5F-D580-CD399E626C60}"/>
                  </a:ext>
                </a:extLst>
              </p:cNvPr>
              <p:cNvSpPr txBox="1"/>
              <p:nvPr/>
            </p:nvSpPr>
            <p:spPr>
              <a:xfrm>
                <a:off x="4562061" y="5595404"/>
                <a:ext cx="1118127"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2400" i="1" smtClean="0">
                              <a:solidFill>
                                <a:prstClr val="black"/>
                              </a:solidFill>
                              <a:latin typeface="Cambria Math" panose="02040503050406030204" pitchFamily="18" charset="0"/>
                            </a:rPr>
                          </m:ctrlPr>
                        </m:sSupPr>
                        <m:e>
                          <m:r>
                            <a:rPr lang="en-US" altLang="zh-CN" sz="2400" b="0" i="1" smtClean="0">
                              <a:solidFill>
                                <a:prstClr val="black"/>
                              </a:solidFill>
                              <a:latin typeface="Cambria Math" panose="02040503050406030204" pitchFamily="18" charset="0"/>
                            </a:rPr>
                            <m:t>‖</m:t>
                          </m:r>
                        </m:e>
                        <m:sup>
                          <m:r>
                            <a:rPr lang="en-US" altLang="zh-CN" sz="2400" i="1">
                              <a:solidFill>
                                <a:prstClr val="black"/>
                              </a:solidFill>
                              <a:latin typeface="Cambria Math" panose="02040503050406030204" pitchFamily="18" charset="0"/>
                            </a:rPr>
                            <m:t>2</m:t>
                          </m:r>
                        </m:sup>
                      </m:sSup>
                      <m:r>
                        <a:rPr lang="en-US" altLang="zh-CN" sz="2400" i="1">
                          <a:solidFill>
                            <a:prstClr val="black"/>
                          </a:solidFill>
                          <a:latin typeface="Cambria Math" panose="02040503050406030204" pitchFamily="18" charset="0"/>
                        </a:rPr>
                        <m:t>−</m:t>
                      </m:r>
                      <m:r>
                        <a:rPr lang="en-US" altLang="zh-CN" sz="2400" b="0" i="1" smtClean="0">
                          <a:solidFill>
                            <a:prstClr val="black"/>
                          </a:solidFill>
                          <a:latin typeface="Cambria Math" panose="02040503050406030204" pitchFamily="18" charset="0"/>
                        </a:rPr>
                        <m:t>‖</m:t>
                      </m:r>
                    </m:oMath>
                  </m:oMathPara>
                </a14:m>
                <a:endParaRPr lang="zh-CN" altLang="en-US" sz="2400" dirty="0">
                  <a:solidFill>
                    <a:prstClr val="black"/>
                  </a:solidFill>
                  <a:latin typeface="Lucida Sans"/>
                  <a:ea typeface="黑体"/>
                </a:endParaRPr>
              </a:p>
            </p:txBody>
          </p:sp>
        </mc:Choice>
        <mc:Fallback xmlns="">
          <p:sp>
            <p:nvSpPr>
              <p:cNvPr id="57" name="TextBox 56">
                <a:extLst>
                  <a:ext uri="{FF2B5EF4-FFF2-40B4-BE49-F238E27FC236}">
                    <a16:creationId xmlns:a16="http://schemas.microsoft.com/office/drawing/2014/main" id="{5F8B0D3E-D27B-AA5F-D580-CD399E626C60}"/>
                  </a:ext>
                </a:extLst>
              </p:cNvPr>
              <p:cNvSpPr txBox="1">
                <a:spLocks noRot="1" noChangeAspect="1" noMove="1" noResize="1" noEditPoints="1" noAdjustHandles="1" noChangeArrowheads="1" noChangeShapeType="1" noTextEdit="1"/>
              </p:cNvSpPr>
              <p:nvPr/>
            </p:nvSpPr>
            <p:spPr>
              <a:xfrm>
                <a:off x="4562061" y="5595404"/>
                <a:ext cx="1118127" cy="461665"/>
              </a:xfrm>
              <a:prstGeom prst="rect">
                <a:avLst/>
              </a:prstGeom>
              <a:blipFill>
                <a:blip r:embed="rId14"/>
                <a:stretch>
                  <a:fillRect b="-197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7BE83A43-DD72-EC92-C971-B42B90F32268}"/>
                  </a:ext>
                </a:extLst>
              </p:cNvPr>
              <p:cNvSpPr txBox="1"/>
              <p:nvPr/>
            </p:nvSpPr>
            <p:spPr>
              <a:xfrm>
                <a:off x="2404807" y="5595406"/>
                <a:ext cx="445956"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0" i="1" smtClean="0">
                          <a:solidFill>
                            <a:prstClr val="black"/>
                          </a:solidFill>
                          <a:latin typeface="Cambria Math" panose="02040503050406030204" pitchFamily="18" charset="0"/>
                          <a:ea typeface="黑体"/>
                        </a:rPr>
                        <m:t>‖</m:t>
                      </m:r>
                    </m:oMath>
                  </m:oMathPara>
                </a14:m>
                <a:endParaRPr lang="zh-CN" altLang="en-US" sz="2400" dirty="0">
                  <a:solidFill>
                    <a:prstClr val="black"/>
                  </a:solidFill>
                  <a:latin typeface="Lucida Sans"/>
                  <a:ea typeface="黑体"/>
                </a:endParaRPr>
              </a:p>
            </p:txBody>
          </p:sp>
        </mc:Choice>
        <mc:Fallback xmlns="">
          <p:sp>
            <p:nvSpPr>
              <p:cNvPr id="58" name="TextBox 57">
                <a:extLst>
                  <a:ext uri="{FF2B5EF4-FFF2-40B4-BE49-F238E27FC236}">
                    <a16:creationId xmlns:a16="http://schemas.microsoft.com/office/drawing/2014/main" id="{7BE83A43-DD72-EC92-C971-B42B90F32268}"/>
                  </a:ext>
                </a:extLst>
              </p:cNvPr>
              <p:cNvSpPr txBox="1">
                <a:spLocks noRot="1" noChangeAspect="1" noMove="1" noResize="1" noEditPoints="1" noAdjustHandles="1" noChangeArrowheads="1" noChangeShapeType="1" noTextEdit="1"/>
              </p:cNvSpPr>
              <p:nvPr/>
            </p:nvSpPr>
            <p:spPr>
              <a:xfrm>
                <a:off x="2404807" y="5595406"/>
                <a:ext cx="445956" cy="461665"/>
              </a:xfrm>
              <a:prstGeom prst="rect">
                <a:avLst/>
              </a:prstGeom>
              <a:blipFill>
                <a:blip r:embed="rId15"/>
                <a:stretch>
                  <a:fillRect b="-197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E30C910-E77C-84C2-0D6F-5FFE0EC6EDE3}"/>
                  </a:ext>
                </a:extLst>
              </p:cNvPr>
              <p:cNvSpPr txBox="1"/>
              <p:nvPr/>
            </p:nvSpPr>
            <p:spPr>
              <a:xfrm>
                <a:off x="4571047" y="4796135"/>
                <a:ext cx="991553"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smtClean="0">
                          <a:solidFill>
                            <a:prstClr val="black"/>
                          </a:solidFill>
                          <a:latin typeface="Cambria Math" panose="02040503050406030204" pitchFamily="18" charset="0"/>
                        </a:rPr>
                        <m:t>ℓ−</m:t>
                      </m:r>
                      <m:r>
                        <a:rPr lang="en-US" altLang="zh-CN" sz="2400" b="0" i="1" smtClean="0">
                          <a:solidFill>
                            <a:prstClr val="black"/>
                          </a:solidFill>
                          <a:latin typeface="Cambria Math" panose="02040503050406030204" pitchFamily="18" charset="0"/>
                        </a:rPr>
                        <m:t>1</m:t>
                      </m:r>
                    </m:oMath>
                  </m:oMathPara>
                </a14:m>
                <a:endParaRPr lang="zh-CN" altLang="en-US" sz="2400" b="0" dirty="0">
                  <a:solidFill>
                    <a:prstClr val="black"/>
                  </a:solidFill>
                  <a:latin typeface="Lucida Sans"/>
                  <a:ea typeface="黑体"/>
                </a:endParaRPr>
              </a:p>
            </p:txBody>
          </p:sp>
        </mc:Choice>
        <mc:Fallback xmlns="">
          <p:sp>
            <p:nvSpPr>
              <p:cNvPr id="10" name="TextBox 9">
                <a:extLst>
                  <a:ext uri="{FF2B5EF4-FFF2-40B4-BE49-F238E27FC236}">
                    <a16:creationId xmlns:a16="http://schemas.microsoft.com/office/drawing/2014/main" id="{DE30C910-E77C-84C2-0D6F-5FFE0EC6EDE3}"/>
                  </a:ext>
                </a:extLst>
              </p:cNvPr>
              <p:cNvSpPr txBox="1">
                <a:spLocks noRot="1" noChangeAspect="1" noMove="1" noResize="1" noEditPoints="1" noAdjustHandles="1" noChangeArrowheads="1" noChangeShapeType="1" noTextEdit="1"/>
              </p:cNvSpPr>
              <p:nvPr/>
            </p:nvSpPr>
            <p:spPr>
              <a:xfrm>
                <a:off x="4571047" y="4796135"/>
                <a:ext cx="991553" cy="461665"/>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Shape 42">
                <a:extLst>
                  <a:ext uri="{FF2B5EF4-FFF2-40B4-BE49-F238E27FC236}">
                    <a16:creationId xmlns:a16="http://schemas.microsoft.com/office/drawing/2014/main" id="{5D0D6009-7C36-1054-9096-F742027197E0}"/>
                  </a:ext>
                </a:extLst>
              </p:cNvPr>
              <p:cNvSpPr txBox="1">
                <a:spLocks/>
              </p:cNvSpPr>
              <p:nvPr/>
            </p:nvSpPr>
            <p:spPr>
              <a:xfrm>
                <a:off x="854635" y="1280160"/>
                <a:ext cx="10482730" cy="2377440"/>
              </a:xfrm>
              <a:prstGeom prst="rect">
                <a:avLst/>
              </a:prstGeom>
            </p:spPr>
            <p:txBody>
              <a:bodyPr vert="horz" lIns="91435" tIns="45717" rIns="91435" bIns="45717" rtlCol="0">
                <a:normAutofit fontScale="92500" lnSpcReduction="20000"/>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defTabSz="914140">
                  <a:spcBef>
                    <a:spcPts val="635"/>
                  </a:spcBef>
                  <a:buClr>
                    <a:srgbClr val="02407B"/>
                  </a:buClr>
                  <a:buSzPct val="75000"/>
                  <a:buFont typeface="Wingdings" panose="05000000000000000000" pitchFamily="2" charset="2"/>
                  <a:buChar char="n"/>
                  <a:defRPr sz="1800"/>
                </a:pPr>
                <a:r>
                  <a:rPr lang="zh-CN" altLang="en-US" sz="2400" dirty="0">
                    <a:solidFill>
                      <a:prstClr val="black"/>
                    </a:solidFill>
                    <a:latin typeface="Lucida Sans"/>
                    <a:ea typeface="黑体"/>
                  </a:rPr>
                  <a:t>对数据流中出现的向量组成的矩阵，近似其线性变换的“作用”</a:t>
                </a:r>
              </a:p>
              <a:p>
                <a:pPr defTabSz="914140">
                  <a:spcBef>
                    <a:spcPts val="635"/>
                  </a:spcBef>
                  <a:buClr>
                    <a:srgbClr val="02407B"/>
                  </a:buClr>
                  <a:buSzPct val="75000"/>
                  <a:buFont typeface="Wingdings" panose="05000000000000000000" pitchFamily="2" charset="2"/>
                  <a:buChar char="n"/>
                  <a:defRPr sz="1800"/>
                </a:pPr>
                <a:r>
                  <a:rPr lang="zh-CN" altLang="en-US" sz="2400" dirty="0">
                    <a:solidFill>
                      <a:prstClr val="black"/>
                    </a:solidFill>
                    <a:latin typeface="Lucida Sans"/>
                    <a:ea typeface="黑体"/>
                  </a:rPr>
                  <a:t>精确统计需要 </a:t>
                </a:r>
                <a14:m>
                  <m:oMath xmlns:m="http://schemas.openxmlformats.org/officeDocument/2006/math">
                    <m:r>
                      <m:rPr>
                        <m:sty m:val="p"/>
                      </m:rPr>
                      <a:rPr lang="en-US" altLang="zh-CN" sz="2400" dirty="0">
                        <a:solidFill>
                          <a:prstClr val="black"/>
                        </a:solidFill>
                        <a:latin typeface="Cambria Math" panose="02040503050406030204" pitchFamily="18" charset="0"/>
                        <a:ea typeface="黑体"/>
                      </a:rPr>
                      <m:t>Ω</m:t>
                    </m:r>
                    <m:d>
                      <m:dPr>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𝑑</m:t>
                        </m:r>
                        <m:r>
                          <a:rPr lang="en-US" altLang="zh-CN" sz="2400" i="1" baseline="30000" dirty="0">
                            <a:solidFill>
                              <a:prstClr val="black"/>
                            </a:solidFill>
                            <a:latin typeface="Cambria Math" panose="02040503050406030204" pitchFamily="18" charset="0"/>
                            <a:ea typeface="黑体"/>
                          </a:rPr>
                          <m:t>2</m:t>
                        </m:r>
                      </m:e>
                    </m:d>
                  </m:oMath>
                </a14:m>
                <a:r>
                  <a:rPr lang="zh-CN" altLang="en-US" sz="2400" dirty="0">
                    <a:solidFill>
                      <a:prstClr val="black"/>
                    </a:solidFill>
                    <a:latin typeface="Lucida Sans"/>
                    <a:ea typeface="黑体"/>
                  </a:rPr>
                  <a:t> 空间</a:t>
                </a:r>
              </a:p>
              <a:p>
                <a:pPr defTabSz="914140">
                  <a:spcBef>
                    <a:spcPts val="635"/>
                  </a:spcBef>
                  <a:buClr>
                    <a:srgbClr val="02407B"/>
                  </a:buClr>
                  <a:buSzPct val="75000"/>
                  <a:buFont typeface="Wingdings" panose="05000000000000000000" pitchFamily="2" charset="2"/>
                  <a:buChar char="n"/>
                  <a:defRPr sz="1800"/>
                </a:pPr>
                <a:r>
                  <a:rPr lang="zh-CN" altLang="en-US" sz="2400" dirty="0">
                    <a:solidFill>
                      <a:prstClr val="black"/>
                    </a:solidFill>
                    <a:latin typeface="Lucida Sans"/>
                    <a:ea typeface="黑体"/>
                  </a:rPr>
                  <a:t>给定误差参数</a:t>
                </a:r>
                <a14:m>
                  <m:oMath xmlns:m="http://schemas.openxmlformats.org/officeDocument/2006/math">
                    <m:r>
                      <a:rPr lang="zh-CN" altLang="en-US" sz="2400" i="1" dirty="0">
                        <a:solidFill>
                          <a:prstClr val="black"/>
                        </a:solidFill>
                        <a:latin typeface="Cambria Math" panose="02040503050406030204" pitchFamily="18" charset="0"/>
                        <a:ea typeface="黑体"/>
                      </a:rPr>
                      <m:t>𝜀</m:t>
                    </m:r>
                    <m:r>
                      <a:rPr lang="en-US" altLang="zh-CN" sz="2400" i="1" dirty="0">
                        <a:solidFill>
                          <a:prstClr val="black"/>
                        </a:solidFill>
                        <a:latin typeface="Cambria Math" panose="02040503050406030204" pitchFamily="18" charset="0"/>
                        <a:ea typeface="黑体"/>
                      </a:rPr>
                      <m:t>=</m:t>
                    </m:r>
                    <m:f>
                      <m:fPr>
                        <m:ctrlPr>
                          <a:rPr lang="en-US" altLang="zh-CN" sz="2400" i="1" dirty="0">
                            <a:solidFill>
                              <a:prstClr val="black"/>
                            </a:solidFill>
                            <a:latin typeface="Cambria Math" panose="02040503050406030204" pitchFamily="18" charset="0"/>
                            <a:ea typeface="黑体"/>
                          </a:rPr>
                        </m:ctrlPr>
                      </m:fPr>
                      <m:num>
                        <m:r>
                          <a:rPr lang="en-US" altLang="zh-CN" sz="2400" b="0" i="1" dirty="0">
                            <a:solidFill>
                              <a:prstClr val="black"/>
                            </a:solidFill>
                            <a:latin typeface="Cambria Math" panose="02040503050406030204" pitchFamily="18" charset="0"/>
                            <a:ea typeface="黑体"/>
                          </a:rPr>
                          <m:t>1</m:t>
                        </m:r>
                      </m:num>
                      <m:den>
                        <m:r>
                          <a:rPr lang="en-US" altLang="zh-CN" sz="2400" i="1" dirty="0">
                            <a:solidFill>
                              <a:prstClr val="black"/>
                            </a:solidFill>
                            <a:latin typeface="Cambria Math" panose="02040503050406030204" pitchFamily="18" charset="0"/>
                            <a:ea typeface="黑体"/>
                          </a:rPr>
                          <m:t>ℓ</m:t>
                        </m:r>
                      </m:den>
                    </m:f>
                    <m:r>
                      <a:rPr lang="zh-CN" altLang="en-US" sz="2400" i="1" dirty="0">
                        <a:solidFill>
                          <a:prstClr val="black"/>
                        </a:solidFill>
                        <a:latin typeface="Cambria Math" panose="02040503050406030204" pitchFamily="18" charset="0"/>
                        <a:ea typeface="黑体"/>
                      </a:rPr>
                      <m:t>∈</m:t>
                    </m:r>
                    <m:d>
                      <m:dPr>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0,1</m:t>
                        </m:r>
                      </m:e>
                    </m:d>
                  </m:oMath>
                </a14:m>
                <a:r>
                  <a:rPr lang="en-US" altLang="zh-CN" sz="2400" dirty="0">
                    <a:solidFill>
                      <a:prstClr val="black"/>
                    </a:solidFill>
                    <a:latin typeface="Lucida Sans"/>
                    <a:ea typeface="黑体"/>
                  </a:rPr>
                  <a:t>, </a:t>
                </a:r>
                <a:r>
                  <a:rPr lang="zh-CN" altLang="en-US" sz="2400" dirty="0">
                    <a:solidFill>
                      <a:prstClr val="black"/>
                    </a:solidFill>
                    <a:latin typeface="Lucida Sans"/>
                    <a:ea typeface="黑体"/>
                  </a:rPr>
                  <a:t>以 </a:t>
                </a:r>
                <a14:m>
                  <m:oMath xmlns:m="http://schemas.openxmlformats.org/officeDocument/2006/math">
                    <m:f>
                      <m:fPr>
                        <m:ctrlPr>
                          <a:rPr lang="en-US" altLang="zh-CN" sz="2400" i="1" dirty="0">
                            <a:solidFill>
                              <a:prstClr val="black"/>
                            </a:solidFill>
                            <a:latin typeface="Cambria Math" panose="02040503050406030204" pitchFamily="18" charset="0"/>
                            <a:ea typeface="黑体"/>
                          </a:rPr>
                        </m:ctrlPr>
                      </m:fPr>
                      <m:num>
                        <m:sSubSup>
                          <m:sSubSupPr>
                            <m:ctrlPr>
                              <a:rPr lang="en-US" altLang="zh-CN" sz="2400" i="1" dirty="0">
                                <a:solidFill>
                                  <a:prstClr val="black"/>
                                </a:solidFill>
                                <a:latin typeface="Cambria Math" panose="02040503050406030204" pitchFamily="18" charset="0"/>
                                <a:ea typeface="黑体"/>
                              </a:rPr>
                            </m:ctrlPr>
                          </m:sSubSupPr>
                          <m:e>
                            <m:d>
                              <m:dPr>
                                <m:begChr m:val="‖"/>
                                <m:endChr m:val="‖"/>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𝑨</m:t>
                                </m:r>
                              </m:e>
                            </m:d>
                          </m:e>
                          <m:sub>
                            <m:r>
                              <a:rPr lang="en-US" altLang="zh-CN" sz="2400" b="0" i="1" dirty="0">
                                <a:solidFill>
                                  <a:prstClr val="black"/>
                                </a:solidFill>
                                <a:latin typeface="Cambria Math" panose="02040503050406030204" pitchFamily="18" charset="0"/>
                                <a:ea typeface="黑体"/>
                              </a:rPr>
                              <m:t>𝐹</m:t>
                            </m:r>
                          </m:sub>
                          <m:sup>
                            <m:r>
                              <a:rPr lang="en-US" altLang="zh-CN" sz="2400" b="0" i="1" dirty="0">
                                <a:solidFill>
                                  <a:prstClr val="black"/>
                                </a:solidFill>
                                <a:latin typeface="Cambria Math" panose="02040503050406030204" pitchFamily="18" charset="0"/>
                                <a:ea typeface="黑体"/>
                              </a:rPr>
                              <m:t>2</m:t>
                            </m:r>
                          </m:sup>
                        </m:sSubSup>
                      </m:num>
                      <m:den>
                        <m:r>
                          <a:rPr lang="en-US" altLang="zh-CN" sz="2400" i="1" dirty="0">
                            <a:solidFill>
                              <a:prstClr val="black"/>
                            </a:solidFill>
                            <a:latin typeface="Cambria Math" panose="02040503050406030204" pitchFamily="18" charset="0"/>
                            <a:ea typeface="黑体"/>
                          </a:rPr>
                          <m:t>ℓ</m:t>
                        </m:r>
                      </m:den>
                    </m:f>
                  </m:oMath>
                </a14:m>
                <a:r>
                  <a:rPr lang="zh-CN" altLang="en-US" sz="2400" dirty="0">
                    <a:solidFill>
                      <a:prstClr val="black"/>
                    </a:solidFill>
                    <a:latin typeface="Lucida Sans"/>
                    <a:ea typeface="黑体"/>
                  </a:rPr>
                  <a:t> 的</a:t>
                </a:r>
                <a:r>
                  <a:rPr lang="zh-CN" altLang="en-US" sz="2400" dirty="0">
                    <a:solidFill>
                      <a:srgbClr val="FF0000"/>
                    </a:solidFill>
                    <a:latin typeface="Lucida Sans"/>
                    <a:ea typeface="黑体"/>
                  </a:rPr>
                  <a:t>绝对误差</a:t>
                </a:r>
                <a:r>
                  <a:rPr lang="zh-CN" altLang="en-US" sz="2400" dirty="0">
                    <a:solidFill>
                      <a:prstClr val="black"/>
                    </a:solidFill>
                    <a:latin typeface="Lucida Sans"/>
                    <a:ea typeface="黑体"/>
                  </a:rPr>
                  <a:t>估计</a:t>
                </a:r>
                <a14:m>
                  <m:oMath xmlns:m="http://schemas.openxmlformats.org/officeDocument/2006/math">
                    <m:r>
                      <a:rPr lang="en-US" altLang="zh-CN" sz="2400" i="1">
                        <a:solidFill>
                          <a:prstClr val="black"/>
                        </a:solidFill>
                        <a:latin typeface="Cambria Math" panose="02040503050406030204" pitchFamily="18" charset="0"/>
                      </a:rPr>
                      <m:t>𝑨𝒙</m:t>
                    </m:r>
                  </m:oMath>
                </a14:m>
                <a:endParaRPr lang="en-US" altLang="zh-CN" sz="2400" i="1" dirty="0">
                  <a:solidFill>
                    <a:prstClr val="black"/>
                  </a:solidFill>
                  <a:latin typeface="Lucida Sans"/>
                  <a:ea typeface="黑体"/>
                </a:endParaRPr>
              </a:p>
              <a:p>
                <a:pPr marL="0" indent="0" defTabSz="914140">
                  <a:spcBef>
                    <a:spcPts val="635"/>
                  </a:spcBef>
                  <a:buNone/>
                  <a:defRPr sz="1800"/>
                </a:pPr>
                <a14:m>
                  <m:oMathPara xmlns:m="http://schemas.openxmlformats.org/officeDocument/2006/math">
                    <m:oMathParaPr>
                      <m:jc m:val="centerGroup"/>
                    </m:oMathParaPr>
                    <m:oMath xmlns:m="http://schemas.openxmlformats.org/officeDocument/2006/math">
                      <m:d>
                        <m:dPr>
                          <m:begChr m:val="|"/>
                          <m:endChr m:val="|"/>
                          <m:ctrlPr>
                            <a:rPr lang="en-US" altLang="zh-CN" sz="2400" i="1">
                              <a:solidFill>
                                <a:prstClr val="black"/>
                              </a:solidFill>
                              <a:latin typeface="Cambria Math" panose="02040503050406030204" pitchFamily="18" charset="0"/>
                            </a:rPr>
                          </m:ctrlPr>
                        </m:dPr>
                        <m:e>
                          <m:sSup>
                            <m:sSupPr>
                              <m:ctrlPr>
                                <a:rPr lang="en-US" altLang="zh-CN" sz="2400" i="1">
                                  <a:solidFill>
                                    <a:prstClr val="black"/>
                                  </a:solidFill>
                                  <a:latin typeface="Cambria Math" panose="02040503050406030204" pitchFamily="18" charset="0"/>
                                </a:rPr>
                              </m:ctrlPr>
                            </m:sSupPr>
                            <m:e>
                              <m:r>
                                <a:rPr lang="en-US" altLang="zh-CN" sz="2400" i="1">
                                  <a:solidFill>
                                    <a:prstClr val="black"/>
                                  </a:solidFill>
                                  <a:latin typeface="Cambria Math" panose="02040503050406030204" pitchFamily="18" charset="0"/>
                                </a:rPr>
                                <m:t> </m:t>
                              </m:r>
                              <m:d>
                                <m:dPr>
                                  <m:begChr m:val="‖"/>
                                  <m:endChr m:val="‖"/>
                                  <m:ctrlPr>
                                    <a:rPr lang="en-US" altLang="zh-CN" sz="2400" i="1">
                                      <a:solidFill>
                                        <a:prstClr val="black"/>
                                      </a:solidFill>
                                      <a:latin typeface="Cambria Math" panose="02040503050406030204" pitchFamily="18" charset="0"/>
                                    </a:rPr>
                                  </m:ctrlPr>
                                </m:dPr>
                                <m:e>
                                  <m:r>
                                    <a:rPr lang="en-US" altLang="zh-CN" sz="2400" i="1">
                                      <a:solidFill>
                                        <a:prstClr val="black"/>
                                      </a:solidFill>
                                      <a:latin typeface="Cambria Math" panose="02040503050406030204" pitchFamily="18" charset="0"/>
                                    </a:rPr>
                                    <m:t>𝑨𝒙</m:t>
                                  </m:r>
                                </m:e>
                              </m:d>
                            </m:e>
                            <m:sup>
                              <m:r>
                                <a:rPr lang="en-US" altLang="zh-CN" sz="2400" i="1">
                                  <a:solidFill>
                                    <a:prstClr val="black"/>
                                  </a:solidFill>
                                  <a:latin typeface="Cambria Math" panose="02040503050406030204" pitchFamily="18" charset="0"/>
                                </a:rPr>
                                <m:t>2</m:t>
                              </m:r>
                            </m:sup>
                          </m:sSup>
                          <m:r>
                            <a:rPr lang="en-US" altLang="zh-CN" sz="2400" i="1">
                              <a:solidFill>
                                <a:prstClr val="black"/>
                              </a:solidFill>
                              <a:latin typeface="Cambria Math" panose="02040503050406030204" pitchFamily="18" charset="0"/>
                            </a:rPr>
                            <m:t>−</m:t>
                          </m:r>
                          <m:sSup>
                            <m:sSupPr>
                              <m:ctrlPr>
                                <a:rPr lang="en-US" altLang="zh-CN" sz="2400" i="1">
                                  <a:solidFill>
                                    <a:prstClr val="black"/>
                                  </a:solidFill>
                                  <a:latin typeface="Cambria Math" panose="02040503050406030204" pitchFamily="18" charset="0"/>
                                </a:rPr>
                              </m:ctrlPr>
                            </m:sSupPr>
                            <m:e>
                              <m:d>
                                <m:dPr>
                                  <m:begChr m:val="‖"/>
                                  <m:endChr m:val="‖"/>
                                  <m:ctrlPr>
                                    <a:rPr lang="en-US" altLang="zh-CN" sz="2400" i="1">
                                      <a:solidFill>
                                        <a:prstClr val="black"/>
                                      </a:solidFill>
                                      <a:latin typeface="Cambria Math" panose="02040503050406030204" pitchFamily="18" charset="0"/>
                                    </a:rPr>
                                  </m:ctrlPr>
                                </m:dPr>
                                <m:e>
                                  <m:r>
                                    <a:rPr lang="en-US" altLang="zh-CN" sz="2400" i="1">
                                      <a:solidFill>
                                        <a:prstClr val="black"/>
                                      </a:solidFill>
                                      <a:latin typeface="Cambria Math" panose="02040503050406030204" pitchFamily="18" charset="0"/>
                                    </a:rPr>
                                    <m:t>𝑩𝒙</m:t>
                                  </m:r>
                                </m:e>
                              </m:d>
                            </m:e>
                            <m:sup>
                              <m:r>
                                <a:rPr lang="en-US" altLang="zh-CN" sz="2400" i="1">
                                  <a:solidFill>
                                    <a:prstClr val="black"/>
                                  </a:solidFill>
                                  <a:latin typeface="Cambria Math" panose="02040503050406030204" pitchFamily="18" charset="0"/>
                                </a:rPr>
                                <m:t>2</m:t>
                              </m:r>
                            </m:sup>
                          </m:sSup>
                          <m:r>
                            <a:rPr lang="en-US" altLang="zh-CN" sz="2400" i="1">
                              <a:solidFill>
                                <a:prstClr val="black"/>
                              </a:solidFill>
                              <a:latin typeface="Cambria Math" panose="02040503050406030204" pitchFamily="18" charset="0"/>
                            </a:rPr>
                            <m:t> </m:t>
                          </m:r>
                        </m:e>
                      </m:d>
                      <m:r>
                        <a:rPr lang="en-US" altLang="zh-CN" sz="2400" i="1">
                          <a:solidFill>
                            <a:prstClr val="black"/>
                          </a:solidFill>
                          <a:latin typeface="Cambria Math" panose="02040503050406030204" pitchFamily="18" charset="0"/>
                        </a:rPr>
                        <m:t>≤</m:t>
                      </m:r>
                      <m:f>
                        <m:fPr>
                          <m:ctrlPr>
                            <a:rPr lang="en-US" altLang="zh-CN" sz="2400" i="1" dirty="0">
                              <a:solidFill>
                                <a:prstClr val="black"/>
                              </a:solidFill>
                              <a:latin typeface="Cambria Math" panose="02040503050406030204" pitchFamily="18" charset="0"/>
                              <a:ea typeface="黑体"/>
                            </a:rPr>
                          </m:ctrlPr>
                        </m:fPr>
                        <m:num>
                          <m:sSubSup>
                            <m:sSubSupPr>
                              <m:ctrlPr>
                                <a:rPr lang="en-US" altLang="zh-CN" sz="2400" i="1" dirty="0">
                                  <a:solidFill>
                                    <a:prstClr val="black"/>
                                  </a:solidFill>
                                  <a:latin typeface="Cambria Math" panose="02040503050406030204" pitchFamily="18" charset="0"/>
                                  <a:ea typeface="黑体"/>
                                </a:rPr>
                              </m:ctrlPr>
                            </m:sSubSupPr>
                            <m:e>
                              <m:d>
                                <m:dPr>
                                  <m:begChr m:val="‖"/>
                                  <m:endChr m:val="‖"/>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𝑨</m:t>
                                  </m:r>
                                </m:e>
                              </m:d>
                            </m:e>
                            <m:sub>
                              <m:r>
                                <a:rPr lang="en-US" altLang="zh-CN" sz="2400" b="0" i="1" dirty="0">
                                  <a:solidFill>
                                    <a:prstClr val="black"/>
                                  </a:solidFill>
                                  <a:latin typeface="Cambria Math" panose="02040503050406030204" pitchFamily="18" charset="0"/>
                                  <a:ea typeface="黑体"/>
                                </a:rPr>
                                <m:t>𝐹</m:t>
                              </m:r>
                            </m:sub>
                            <m:sup>
                              <m:r>
                                <a:rPr lang="en-US" altLang="zh-CN" sz="2400" b="0" i="1" dirty="0">
                                  <a:solidFill>
                                    <a:prstClr val="black"/>
                                  </a:solidFill>
                                  <a:latin typeface="Cambria Math" panose="02040503050406030204" pitchFamily="18" charset="0"/>
                                  <a:ea typeface="黑体"/>
                                </a:rPr>
                                <m:t>2</m:t>
                              </m:r>
                            </m:sup>
                          </m:sSubSup>
                        </m:num>
                        <m:den>
                          <m:r>
                            <a:rPr lang="en-US" altLang="zh-CN" sz="2400" i="1" dirty="0">
                              <a:solidFill>
                                <a:prstClr val="black"/>
                              </a:solidFill>
                              <a:latin typeface="Cambria Math" panose="02040503050406030204" pitchFamily="18" charset="0"/>
                              <a:ea typeface="黑体"/>
                            </a:rPr>
                            <m:t>ℓ</m:t>
                          </m:r>
                        </m:den>
                      </m:f>
                      <m:r>
                        <a:rPr lang="en-US" altLang="zh-CN" sz="2400" i="1" dirty="0">
                          <a:solidFill>
                            <a:prstClr val="black"/>
                          </a:solidFill>
                          <a:latin typeface="Cambria Math" panose="02040503050406030204" pitchFamily="18" charset="0"/>
                          <a:ea typeface="黑体"/>
                        </a:rPr>
                        <m:t>         </m:t>
                      </m:r>
                      <m:sSub>
                        <m:sSubPr>
                          <m:ctrlPr>
                            <a:rPr lang="en-US" altLang="zh-CN" sz="2400" i="1">
                              <a:solidFill>
                                <a:prstClr val="black"/>
                              </a:solidFill>
                              <a:latin typeface="Cambria Math" panose="02040503050406030204" pitchFamily="18" charset="0"/>
                            </a:rPr>
                          </m:ctrlPr>
                        </m:sSubPr>
                        <m:e>
                          <m:d>
                            <m:dPr>
                              <m:begChr m:val="‖"/>
                              <m:endChr m:val="‖"/>
                              <m:ctrlPr>
                                <a:rPr lang="en-US" altLang="zh-CN" sz="2400" b="0" i="1">
                                  <a:solidFill>
                                    <a:prstClr val="black"/>
                                  </a:solidFill>
                                  <a:latin typeface="Cambria Math" panose="02040503050406030204" pitchFamily="18" charset="0"/>
                                </a:rPr>
                              </m:ctrlPr>
                            </m:dPr>
                            <m:e>
                              <m:sSup>
                                <m:sSupPr>
                                  <m:ctrlPr>
                                    <a:rPr lang="en-US" altLang="zh-CN" sz="2400" i="1">
                                      <a:solidFill>
                                        <a:prstClr val="black"/>
                                      </a:solidFill>
                                      <a:latin typeface="Cambria Math" panose="02040503050406030204" pitchFamily="18" charset="0"/>
                                    </a:rPr>
                                  </m:ctrlPr>
                                </m:sSupPr>
                                <m:e>
                                  <m:r>
                                    <a:rPr lang="en-US" altLang="zh-CN" sz="2400" i="1">
                                      <a:solidFill>
                                        <a:prstClr val="black"/>
                                      </a:solidFill>
                                      <a:latin typeface="Cambria Math" panose="02040503050406030204" pitchFamily="18" charset="0"/>
                                    </a:rPr>
                                    <m:t>𝑨</m:t>
                                  </m:r>
                                </m:e>
                                <m:sup>
                                  <m:r>
                                    <a:rPr lang="en-US" altLang="zh-CN" sz="2400" i="1">
                                      <a:solidFill>
                                        <a:prstClr val="black"/>
                                      </a:solidFill>
                                      <a:latin typeface="Cambria Math" panose="02040503050406030204" pitchFamily="18" charset="0"/>
                                    </a:rPr>
                                    <m:t>⊤</m:t>
                                  </m:r>
                                </m:sup>
                              </m:sSup>
                              <m:r>
                                <a:rPr lang="en-US" altLang="zh-CN" sz="2400" i="1">
                                  <a:solidFill>
                                    <a:prstClr val="black"/>
                                  </a:solidFill>
                                  <a:latin typeface="Cambria Math" panose="02040503050406030204" pitchFamily="18" charset="0"/>
                                </a:rPr>
                                <m:t>𝑨</m:t>
                              </m:r>
                              <m:r>
                                <a:rPr lang="en-US" altLang="zh-CN" sz="2400" i="1">
                                  <a:solidFill>
                                    <a:prstClr val="black"/>
                                  </a:solidFill>
                                  <a:latin typeface="Cambria Math" panose="02040503050406030204" pitchFamily="18" charset="0"/>
                                </a:rPr>
                                <m:t>−</m:t>
                              </m:r>
                              <m:sSup>
                                <m:sSupPr>
                                  <m:ctrlPr>
                                    <a:rPr lang="en-US" altLang="zh-CN" sz="2400" i="1">
                                      <a:solidFill>
                                        <a:prstClr val="black"/>
                                      </a:solidFill>
                                      <a:latin typeface="Cambria Math" panose="02040503050406030204" pitchFamily="18" charset="0"/>
                                    </a:rPr>
                                  </m:ctrlPr>
                                </m:sSupPr>
                                <m:e>
                                  <m:r>
                                    <a:rPr lang="en-US" altLang="zh-CN" sz="2400" i="1">
                                      <a:solidFill>
                                        <a:prstClr val="black"/>
                                      </a:solidFill>
                                      <a:latin typeface="Cambria Math" panose="02040503050406030204" pitchFamily="18" charset="0"/>
                                    </a:rPr>
                                    <m:t>𝑩</m:t>
                                  </m:r>
                                </m:e>
                                <m:sup>
                                  <m:r>
                                    <a:rPr lang="en-US" altLang="zh-CN" sz="2400" i="1">
                                      <a:solidFill>
                                        <a:prstClr val="black"/>
                                      </a:solidFill>
                                      <a:latin typeface="Cambria Math" panose="02040503050406030204" pitchFamily="18" charset="0"/>
                                    </a:rPr>
                                    <m:t>⊤</m:t>
                                  </m:r>
                                </m:sup>
                              </m:sSup>
                              <m:r>
                                <a:rPr lang="en-US" altLang="zh-CN" sz="2400" i="1">
                                  <a:solidFill>
                                    <a:prstClr val="black"/>
                                  </a:solidFill>
                                  <a:latin typeface="Cambria Math" panose="02040503050406030204" pitchFamily="18" charset="0"/>
                                </a:rPr>
                                <m:t>𝑩</m:t>
                              </m:r>
                            </m:e>
                          </m:d>
                        </m:e>
                        <m:sub>
                          <m:r>
                            <a:rPr lang="en-US" altLang="zh-CN" sz="2400" i="1">
                              <a:solidFill>
                                <a:prstClr val="black"/>
                              </a:solidFill>
                              <a:latin typeface="Cambria Math" panose="02040503050406030204" pitchFamily="18" charset="0"/>
                            </a:rPr>
                            <m:t>2</m:t>
                          </m:r>
                        </m:sub>
                      </m:sSub>
                      <m:r>
                        <a:rPr lang="en-US" altLang="zh-CN" sz="2400" i="1">
                          <a:solidFill>
                            <a:prstClr val="black"/>
                          </a:solidFill>
                          <a:latin typeface="Cambria Math" panose="02040503050406030204" pitchFamily="18" charset="0"/>
                        </a:rPr>
                        <m:t>≤</m:t>
                      </m:r>
                      <m:f>
                        <m:fPr>
                          <m:ctrlPr>
                            <a:rPr lang="en-US" altLang="zh-CN" sz="2400" i="1" dirty="0">
                              <a:solidFill>
                                <a:prstClr val="black"/>
                              </a:solidFill>
                              <a:latin typeface="Cambria Math" panose="02040503050406030204" pitchFamily="18" charset="0"/>
                            </a:rPr>
                          </m:ctrlPr>
                        </m:fPr>
                        <m:num>
                          <m:sSubSup>
                            <m:sSubSupPr>
                              <m:ctrlPr>
                                <a:rPr lang="en-US" altLang="zh-CN" sz="2400" i="1" dirty="0">
                                  <a:solidFill>
                                    <a:prstClr val="black"/>
                                  </a:solidFill>
                                  <a:latin typeface="Cambria Math" panose="02040503050406030204" pitchFamily="18" charset="0"/>
                                  <a:ea typeface="黑体"/>
                                </a:rPr>
                              </m:ctrlPr>
                            </m:sSubSupPr>
                            <m:e>
                              <m:d>
                                <m:dPr>
                                  <m:begChr m:val="‖"/>
                                  <m:endChr m:val="‖"/>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𝑨</m:t>
                                  </m:r>
                                </m:e>
                              </m:d>
                            </m:e>
                            <m:sub>
                              <m:r>
                                <a:rPr lang="en-US" altLang="zh-CN" sz="2400" b="0" i="1" dirty="0">
                                  <a:solidFill>
                                    <a:prstClr val="black"/>
                                  </a:solidFill>
                                  <a:latin typeface="Cambria Math" panose="02040503050406030204" pitchFamily="18" charset="0"/>
                                  <a:ea typeface="黑体"/>
                                </a:rPr>
                                <m:t>𝐹</m:t>
                              </m:r>
                            </m:sub>
                            <m:sup>
                              <m:r>
                                <a:rPr lang="en-US" altLang="zh-CN" sz="2400" b="0" i="1" dirty="0">
                                  <a:solidFill>
                                    <a:prstClr val="black"/>
                                  </a:solidFill>
                                  <a:latin typeface="Cambria Math" panose="02040503050406030204" pitchFamily="18" charset="0"/>
                                  <a:ea typeface="黑体"/>
                                </a:rPr>
                                <m:t>2</m:t>
                              </m:r>
                            </m:sup>
                          </m:sSubSup>
                        </m:num>
                        <m:den>
                          <m:r>
                            <a:rPr lang="en-US" altLang="zh-CN" sz="2400" i="1" dirty="0">
                              <a:solidFill>
                                <a:prstClr val="black"/>
                              </a:solidFill>
                              <a:latin typeface="Cambria Math" panose="02040503050406030204" pitchFamily="18" charset="0"/>
                              <a:ea typeface="黑体"/>
                            </a:rPr>
                            <m:t>ℓ</m:t>
                          </m:r>
                        </m:den>
                      </m:f>
                    </m:oMath>
                  </m:oMathPara>
                </a14:m>
                <a:endParaRPr lang="en-US" altLang="zh-CN" sz="2400" i="1" dirty="0">
                  <a:solidFill>
                    <a:prstClr val="black"/>
                  </a:solidFill>
                  <a:latin typeface="Lucida Sans"/>
                  <a:ea typeface="黑体"/>
                </a:endParaRPr>
              </a:p>
            </p:txBody>
          </p:sp>
        </mc:Choice>
        <mc:Fallback xmlns="">
          <p:sp>
            <p:nvSpPr>
              <p:cNvPr id="12" name="Shape 42">
                <a:extLst>
                  <a:ext uri="{FF2B5EF4-FFF2-40B4-BE49-F238E27FC236}">
                    <a16:creationId xmlns:a16="http://schemas.microsoft.com/office/drawing/2014/main" id="{5D0D6009-7C36-1054-9096-F742027197E0}"/>
                  </a:ext>
                </a:extLst>
              </p:cNvPr>
              <p:cNvSpPr txBox="1">
                <a:spLocks noRot="1" noChangeAspect="1" noMove="1" noResize="1" noEditPoints="1" noAdjustHandles="1" noChangeArrowheads="1" noChangeShapeType="1" noTextEdit="1"/>
              </p:cNvSpPr>
              <p:nvPr/>
            </p:nvSpPr>
            <p:spPr>
              <a:xfrm>
                <a:off x="854635" y="1280160"/>
                <a:ext cx="10482730" cy="2377440"/>
              </a:xfrm>
              <a:prstGeom prst="rect">
                <a:avLst/>
              </a:prstGeom>
              <a:blipFill>
                <a:blip r:embed="rId16"/>
                <a:stretch>
                  <a:fillRect l="-233" t="-25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3ECAAC5-4A66-F263-CB33-829F28E56974}"/>
                  </a:ext>
                </a:extLst>
              </p:cNvPr>
              <p:cNvSpPr txBox="1"/>
              <p:nvPr/>
            </p:nvSpPr>
            <p:spPr>
              <a:xfrm>
                <a:off x="7392240" y="5454969"/>
                <a:ext cx="2014206" cy="682110"/>
              </a:xfrm>
              <a:prstGeom prst="rect">
                <a:avLst/>
              </a:prstGeom>
              <a:noFill/>
            </p:spPr>
            <p:txBody>
              <a:bodyPr wrap="none" rtlCol="0">
                <a:spAutoFit/>
              </a:bodyPr>
              <a:lstStyle/>
              <a:p>
                <a:pPr defTabSz="914140"/>
                <a14:m>
                  <m:oMath xmlns:m="http://schemas.openxmlformats.org/officeDocument/2006/math">
                    <m:sSup>
                      <m:sSupPr>
                        <m:ctrlPr>
                          <a:rPr lang="en-US" altLang="zh-CN" sz="2400" i="1" smtClean="0">
                            <a:solidFill>
                              <a:prstClr val="black"/>
                            </a:solidFill>
                            <a:latin typeface="Cambria Math" panose="02040503050406030204" pitchFamily="18" charset="0"/>
                          </a:rPr>
                        </m:ctrlPr>
                      </m:sSupPr>
                      <m:e>
                        <m:r>
                          <a:rPr lang="en-US" altLang="zh-CN" sz="2400" b="0" i="1" smtClean="0">
                            <a:solidFill>
                              <a:prstClr val="black"/>
                            </a:solidFill>
                            <a:latin typeface="Cambria Math" panose="02040503050406030204" pitchFamily="18" charset="0"/>
                          </a:rPr>
                          <m:t>‖</m:t>
                        </m:r>
                      </m:e>
                      <m:sup>
                        <m:r>
                          <a:rPr lang="en-US" altLang="zh-CN" sz="2400">
                            <a:solidFill>
                              <a:prstClr val="black"/>
                            </a:solidFill>
                            <a:latin typeface="Cambria Math" panose="02040503050406030204" pitchFamily="18" charset="0"/>
                          </a:rPr>
                          <m:t>2</m:t>
                        </m:r>
                      </m:sup>
                    </m:sSup>
                  </m:oMath>
                </a14:m>
                <a:r>
                  <a:rPr lang="en-US" altLang="zh-CN" sz="2400" dirty="0">
                    <a:solidFill>
                      <a:prstClr val="black"/>
                    </a:solidFill>
                  </a:rPr>
                  <a:t> </a:t>
                </a:r>
                <a14:m>
                  <m:oMath xmlns:m="http://schemas.openxmlformats.org/officeDocument/2006/math">
                    <m:r>
                      <a:rPr lang="en-US" altLang="zh-CN" sz="2400" b="1" i="0" smtClean="0">
                        <a:solidFill>
                          <a:prstClr val="black"/>
                        </a:solidFill>
                        <a:latin typeface="Cambria Math" panose="02040503050406030204" pitchFamily="18" charset="0"/>
                      </a:rPr>
                      <m:t>      </m:t>
                    </m:r>
                    <m:r>
                      <a:rPr lang="en-US" altLang="zh-CN" sz="2400" i="1">
                        <a:solidFill>
                          <a:prstClr val="black"/>
                        </a:solidFill>
                        <a:latin typeface="Cambria Math" panose="02040503050406030204" pitchFamily="18" charset="0"/>
                      </a:rPr>
                      <m:t>≤</m:t>
                    </m:r>
                    <m:r>
                      <a:rPr lang="en-US" altLang="zh-CN" sz="2400" b="1" i="1" smtClean="0">
                        <a:solidFill>
                          <a:prstClr val="black"/>
                        </a:solidFill>
                        <a:latin typeface="Cambria Math" panose="02040503050406030204" pitchFamily="18" charset="0"/>
                      </a:rPr>
                      <m:t>   </m:t>
                    </m:r>
                    <m:f>
                      <m:fPr>
                        <m:ctrlPr>
                          <a:rPr lang="en-US" altLang="zh-CN" sz="2400" b="0" i="1" dirty="0" smtClean="0">
                            <a:solidFill>
                              <a:prstClr val="black"/>
                            </a:solidFill>
                            <a:latin typeface="Cambria Math" panose="02040503050406030204" pitchFamily="18" charset="0"/>
                          </a:rPr>
                        </m:ctrlPr>
                      </m:fPr>
                      <m:num>
                        <m:sSubSup>
                          <m:sSubSupPr>
                            <m:ctrlPr>
                              <a:rPr lang="en-US" altLang="zh-CN" sz="2400" i="1" dirty="0">
                                <a:solidFill>
                                  <a:prstClr val="black"/>
                                </a:solidFill>
                                <a:latin typeface="Cambria Math" panose="02040503050406030204" pitchFamily="18" charset="0"/>
                                <a:ea typeface="黑体"/>
                              </a:rPr>
                            </m:ctrlPr>
                          </m:sSubSupPr>
                          <m:e>
                            <m:d>
                              <m:dPr>
                                <m:begChr m:val="‖"/>
                                <m:endChr m:val="‖"/>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𝑨</m:t>
                                </m:r>
                              </m:e>
                            </m:d>
                          </m:e>
                          <m:sub>
                            <m:r>
                              <a:rPr lang="en-US" altLang="zh-CN" sz="2400" b="0" i="1" dirty="0">
                                <a:solidFill>
                                  <a:prstClr val="black"/>
                                </a:solidFill>
                                <a:latin typeface="Cambria Math" panose="02040503050406030204" pitchFamily="18" charset="0"/>
                                <a:ea typeface="黑体"/>
                              </a:rPr>
                              <m:t>𝐹</m:t>
                            </m:r>
                          </m:sub>
                          <m:sup>
                            <m:r>
                              <a:rPr lang="en-US" altLang="zh-CN" sz="2400" b="0" i="1" dirty="0">
                                <a:solidFill>
                                  <a:prstClr val="black"/>
                                </a:solidFill>
                                <a:latin typeface="Cambria Math" panose="02040503050406030204" pitchFamily="18" charset="0"/>
                                <a:ea typeface="黑体"/>
                              </a:rPr>
                              <m:t>2</m:t>
                            </m:r>
                          </m:sup>
                        </m:sSubSup>
                      </m:num>
                      <m:den>
                        <m:r>
                          <a:rPr lang="en-US" altLang="zh-CN" sz="2400" b="0" i="1" dirty="0" smtClean="0">
                            <a:solidFill>
                              <a:prstClr val="black"/>
                            </a:solidFill>
                            <a:latin typeface="Cambria Math" panose="02040503050406030204" pitchFamily="18" charset="0"/>
                            <a:ea typeface="黑体"/>
                          </a:rPr>
                          <m:t>ℓ</m:t>
                        </m:r>
                      </m:den>
                    </m:f>
                  </m:oMath>
                </a14:m>
                <a:endParaRPr lang="zh-CN" altLang="en-US" sz="2400" dirty="0">
                  <a:solidFill>
                    <a:prstClr val="black"/>
                  </a:solidFill>
                  <a:latin typeface="Lucida Sans"/>
                  <a:ea typeface="黑体"/>
                </a:endParaRPr>
              </a:p>
            </p:txBody>
          </p:sp>
        </mc:Choice>
        <mc:Fallback xmlns="">
          <p:sp>
            <p:nvSpPr>
              <p:cNvPr id="14" name="TextBox 13">
                <a:extLst>
                  <a:ext uri="{FF2B5EF4-FFF2-40B4-BE49-F238E27FC236}">
                    <a16:creationId xmlns:a16="http://schemas.microsoft.com/office/drawing/2014/main" id="{63ECAAC5-4A66-F263-CB33-829F28E56974}"/>
                  </a:ext>
                </a:extLst>
              </p:cNvPr>
              <p:cNvSpPr txBox="1">
                <a:spLocks noRot="1" noChangeAspect="1" noMove="1" noResize="1" noEditPoints="1" noAdjustHandles="1" noChangeArrowheads="1" noChangeShapeType="1" noTextEdit="1"/>
              </p:cNvSpPr>
              <p:nvPr/>
            </p:nvSpPr>
            <p:spPr>
              <a:xfrm>
                <a:off x="7392240" y="5454969"/>
                <a:ext cx="2014206" cy="682110"/>
              </a:xfrm>
              <a:prstGeom prst="rect">
                <a:avLst/>
              </a:prstGeom>
              <a:blipFill>
                <a:blip r:embed="rId1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4448867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00F3A2-04C4-FF98-3101-D0D0E1635D6E}"/>
              </a:ext>
            </a:extLst>
          </p:cNvPr>
          <p:cNvSpPr>
            <a:spLocks noGrp="1"/>
          </p:cNvSpPr>
          <p:nvPr>
            <p:ph type="title"/>
          </p:nvPr>
        </p:nvSpPr>
        <p:spPr/>
        <p:txBody>
          <a:bodyPr/>
          <a:lstStyle/>
          <a:p>
            <a:r>
              <a:rPr kumimoji="1" lang="zh-CN" altLang="en-US" dirty="0"/>
              <a:t>矩阵近似问题</a:t>
            </a:r>
          </a:p>
        </p:txBody>
      </p:sp>
      <p:sp>
        <p:nvSpPr>
          <p:cNvPr id="3" name="!!矩形 67">
            <a:extLst>
              <a:ext uri="{FF2B5EF4-FFF2-40B4-BE49-F238E27FC236}">
                <a16:creationId xmlns:a16="http://schemas.microsoft.com/office/drawing/2014/main" id="{DBFE6713-69CF-C2A9-4B77-29C8A88A7BD3}"/>
              </a:ext>
            </a:extLst>
          </p:cNvPr>
          <p:cNvSpPr/>
          <p:nvPr/>
        </p:nvSpPr>
        <p:spPr>
          <a:xfrm>
            <a:off x="2846185" y="4422652"/>
            <a:ext cx="904163" cy="13562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6" name="!!矩形 68">
            <a:extLst>
              <a:ext uri="{FF2B5EF4-FFF2-40B4-BE49-F238E27FC236}">
                <a16:creationId xmlns:a16="http://schemas.microsoft.com/office/drawing/2014/main" id="{6438FFE4-1D6F-3971-9616-4E37002AC2EB}"/>
              </a:ext>
            </a:extLst>
          </p:cNvPr>
          <p:cNvSpPr/>
          <p:nvPr/>
        </p:nvSpPr>
        <p:spPr>
          <a:xfrm>
            <a:off x="2846186" y="4558276"/>
            <a:ext cx="904163" cy="135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7" name="!!矩形 69">
            <a:extLst>
              <a:ext uri="{FF2B5EF4-FFF2-40B4-BE49-F238E27FC236}">
                <a16:creationId xmlns:a16="http://schemas.microsoft.com/office/drawing/2014/main" id="{6BED862C-1038-CFF6-F2F1-F0D0160B0C6E}"/>
              </a:ext>
            </a:extLst>
          </p:cNvPr>
          <p:cNvSpPr/>
          <p:nvPr/>
        </p:nvSpPr>
        <p:spPr>
          <a:xfrm>
            <a:off x="2846185" y="4693900"/>
            <a:ext cx="904163" cy="13562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8" name="!!矩形 70">
            <a:extLst>
              <a:ext uri="{FF2B5EF4-FFF2-40B4-BE49-F238E27FC236}">
                <a16:creationId xmlns:a16="http://schemas.microsoft.com/office/drawing/2014/main" id="{F851BDE0-D174-9E51-BDCF-138C4E5340DD}"/>
              </a:ext>
            </a:extLst>
          </p:cNvPr>
          <p:cNvSpPr/>
          <p:nvPr/>
        </p:nvSpPr>
        <p:spPr>
          <a:xfrm>
            <a:off x="2846185" y="4829525"/>
            <a:ext cx="904163" cy="1356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9" name="!!矩形 72">
            <a:extLst>
              <a:ext uri="{FF2B5EF4-FFF2-40B4-BE49-F238E27FC236}">
                <a16:creationId xmlns:a16="http://schemas.microsoft.com/office/drawing/2014/main" id="{B3FF8CBE-DBC0-F02A-DF8E-AA906F079632}"/>
              </a:ext>
            </a:extLst>
          </p:cNvPr>
          <p:cNvSpPr/>
          <p:nvPr/>
        </p:nvSpPr>
        <p:spPr>
          <a:xfrm>
            <a:off x="2846185" y="4287027"/>
            <a:ext cx="904163" cy="1356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11" name="!!矩形 701">
            <a:extLst>
              <a:ext uri="{FF2B5EF4-FFF2-40B4-BE49-F238E27FC236}">
                <a16:creationId xmlns:a16="http://schemas.microsoft.com/office/drawing/2014/main" id="{1A440FB6-7631-A2F3-BE72-0DB4CD8A8732}"/>
              </a:ext>
            </a:extLst>
          </p:cNvPr>
          <p:cNvSpPr/>
          <p:nvPr/>
        </p:nvSpPr>
        <p:spPr>
          <a:xfrm>
            <a:off x="2846185" y="5421884"/>
            <a:ext cx="904163" cy="1356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19" name="TextBox 18">
            <a:extLst>
              <a:ext uri="{FF2B5EF4-FFF2-40B4-BE49-F238E27FC236}">
                <a16:creationId xmlns:a16="http://schemas.microsoft.com/office/drawing/2014/main" id="{8212222C-4A10-E477-5B2F-1CD32E7C1164}"/>
              </a:ext>
            </a:extLst>
          </p:cNvPr>
          <p:cNvSpPr txBox="1"/>
          <p:nvPr/>
        </p:nvSpPr>
        <p:spPr>
          <a:xfrm rot="5400000">
            <a:off x="3162545" y="4957035"/>
            <a:ext cx="492443" cy="461666"/>
          </a:xfrm>
          <a:prstGeom prst="rect">
            <a:avLst/>
          </a:prstGeom>
          <a:noFill/>
        </p:spPr>
        <p:txBody>
          <a:bodyPr wrap="none" rtlCol="0">
            <a:spAutoFit/>
          </a:bodyPr>
          <a:lstStyle/>
          <a:p>
            <a:pPr defTabSz="914140"/>
            <a:r>
              <a:rPr lang="en-US" altLang="zh-CN" sz="2400" dirty="0">
                <a:solidFill>
                  <a:prstClr val="black"/>
                </a:solidFill>
                <a:latin typeface="Lucida Sans"/>
                <a:ea typeface="黑体"/>
              </a:rPr>
              <a:t>…</a:t>
            </a:r>
            <a:endParaRPr lang="zh-CN" altLang="en-US" sz="2400" dirty="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CCCD920-2BD1-2B18-BA36-125009B974B2}"/>
                  </a:ext>
                </a:extLst>
              </p:cNvPr>
              <p:cNvSpPr txBox="1"/>
              <p:nvPr/>
            </p:nvSpPr>
            <p:spPr>
              <a:xfrm>
                <a:off x="3124948" y="6086343"/>
                <a:ext cx="486030"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𝑨</m:t>
                      </m:r>
                    </m:oMath>
                  </m:oMathPara>
                </a14:m>
                <a:endParaRPr lang="zh-CN" altLang="en-US" sz="2400" b="1" dirty="0">
                  <a:solidFill>
                    <a:prstClr val="black"/>
                  </a:solidFill>
                  <a:latin typeface="Lucida Sans"/>
                  <a:ea typeface="黑体"/>
                </a:endParaRPr>
              </a:p>
            </p:txBody>
          </p:sp>
        </mc:Choice>
        <mc:Fallback xmlns="">
          <p:sp>
            <p:nvSpPr>
              <p:cNvPr id="21" name="TextBox 20">
                <a:extLst>
                  <a:ext uri="{FF2B5EF4-FFF2-40B4-BE49-F238E27FC236}">
                    <a16:creationId xmlns:a16="http://schemas.microsoft.com/office/drawing/2014/main" id="{9CCCD920-2BD1-2B18-BA36-125009B974B2}"/>
                  </a:ext>
                </a:extLst>
              </p:cNvPr>
              <p:cNvSpPr txBox="1">
                <a:spLocks noRot="1" noChangeAspect="1" noMove="1" noResize="1" noEditPoints="1" noAdjustHandles="1" noChangeArrowheads="1" noChangeShapeType="1" noTextEdit="1"/>
              </p:cNvSpPr>
              <p:nvPr/>
            </p:nvSpPr>
            <p:spPr>
              <a:xfrm>
                <a:off x="3124948" y="6086343"/>
                <a:ext cx="486030" cy="461665"/>
              </a:xfrm>
              <a:prstGeom prst="rect">
                <a:avLst/>
              </a:prstGeom>
              <a:blipFill>
                <a:blip r:embed="rId4"/>
                <a:stretch>
                  <a:fillRect/>
                </a:stretch>
              </a:blipFill>
            </p:spPr>
            <p:txBody>
              <a:bodyPr/>
              <a:lstStyle/>
              <a:p>
                <a:r>
                  <a:rPr lang="zh-CN" altLang="en-US">
                    <a:noFill/>
                  </a:rPr>
                  <a:t> </a:t>
                </a:r>
              </a:p>
            </p:txBody>
          </p:sp>
        </mc:Fallback>
      </mc:AlternateContent>
      <p:sp>
        <p:nvSpPr>
          <p:cNvPr id="25" name="Left Brace 24">
            <a:extLst>
              <a:ext uri="{FF2B5EF4-FFF2-40B4-BE49-F238E27FC236}">
                <a16:creationId xmlns:a16="http://schemas.microsoft.com/office/drawing/2014/main" id="{789324BC-7498-E268-EDC3-8B565103A8FF}"/>
              </a:ext>
            </a:extLst>
          </p:cNvPr>
          <p:cNvSpPr/>
          <p:nvPr/>
        </p:nvSpPr>
        <p:spPr>
          <a:xfrm>
            <a:off x="2561377" y="4287027"/>
            <a:ext cx="213605" cy="1270481"/>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20E99BE-7DCB-3096-BA7A-047135D3B905}"/>
                  </a:ext>
                </a:extLst>
              </p:cNvPr>
              <p:cNvSpPr txBox="1"/>
              <p:nvPr/>
            </p:nvSpPr>
            <p:spPr>
              <a:xfrm>
                <a:off x="2158424" y="4676697"/>
                <a:ext cx="474809"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0" i="1" smtClean="0">
                          <a:solidFill>
                            <a:prstClr val="black"/>
                          </a:solidFill>
                          <a:latin typeface="Cambria Math" panose="02040503050406030204" pitchFamily="18" charset="0"/>
                          <a:ea typeface="黑体"/>
                        </a:rPr>
                        <m:t>𝑇</m:t>
                      </m:r>
                    </m:oMath>
                  </m:oMathPara>
                </a14:m>
                <a:endParaRPr lang="zh-CN" altLang="en-US" sz="2400" b="0" dirty="0">
                  <a:solidFill>
                    <a:prstClr val="black"/>
                  </a:solidFill>
                  <a:latin typeface="Lucida Sans"/>
                  <a:ea typeface="黑体"/>
                </a:endParaRPr>
              </a:p>
            </p:txBody>
          </p:sp>
        </mc:Choice>
        <mc:Fallback xmlns="">
          <p:sp>
            <p:nvSpPr>
              <p:cNvPr id="37" name="TextBox 36">
                <a:extLst>
                  <a:ext uri="{FF2B5EF4-FFF2-40B4-BE49-F238E27FC236}">
                    <a16:creationId xmlns:a16="http://schemas.microsoft.com/office/drawing/2014/main" id="{120E99BE-7DCB-3096-BA7A-047135D3B905}"/>
                  </a:ext>
                </a:extLst>
              </p:cNvPr>
              <p:cNvSpPr txBox="1">
                <a:spLocks noRot="1" noChangeAspect="1" noMove="1" noResize="1" noEditPoints="1" noAdjustHandles="1" noChangeArrowheads="1" noChangeShapeType="1" noTextEdit="1"/>
              </p:cNvSpPr>
              <p:nvPr/>
            </p:nvSpPr>
            <p:spPr>
              <a:xfrm>
                <a:off x="2158424" y="4676697"/>
                <a:ext cx="474809" cy="461665"/>
              </a:xfrm>
              <a:prstGeom prst="rect">
                <a:avLst/>
              </a:prstGeom>
              <a:blipFill>
                <a:blip r:embed="rId5"/>
                <a:stretch>
                  <a:fillRect/>
                </a:stretch>
              </a:blipFill>
            </p:spPr>
            <p:txBody>
              <a:bodyPr/>
              <a:lstStyle/>
              <a:p>
                <a:r>
                  <a:rPr lang="zh-CN" altLang="en-US">
                    <a:noFill/>
                  </a:rPr>
                  <a:t> </a:t>
                </a:r>
              </a:p>
            </p:txBody>
          </p:sp>
        </mc:Fallback>
      </mc:AlternateContent>
      <p:sp>
        <p:nvSpPr>
          <p:cNvPr id="38" name="Left Brace 37">
            <a:extLst>
              <a:ext uri="{FF2B5EF4-FFF2-40B4-BE49-F238E27FC236}">
                <a16:creationId xmlns:a16="http://schemas.microsoft.com/office/drawing/2014/main" id="{E02E88B0-0D20-D4D8-6F5E-9E651BEC1371}"/>
              </a:ext>
            </a:extLst>
          </p:cNvPr>
          <p:cNvSpPr/>
          <p:nvPr/>
        </p:nvSpPr>
        <p:spPr>
          <a:xfrm rot="5400000">
            <a:off x="3191464" y="3632449"/>
            <a:ext cx="213605" cy="90416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50530E91-1389-C19E-CF63-70E6DFE40CE0}"/>
                  </a:ext>
                </a:extLst>
              </p:cNvPr>
              <p:cNvSpPr txBox="1"/>
              <p:nvPr/>
            </p:nvSpPr>
            <p:spPr>
              <a:xfrm>
                <a:off x="3050458" y="3566456"/>
                <a:ext cx="470129"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41" name="TextBox 40">
                <a:extLst>
                  <a:ext uri="{FF2B5EF4-FFF2-40B4-BE49-F238E27FC236}">
                    <a16:creationId xmlns:a16="http://schemas.microsoft.com/office/drawing/2014/main" id="{50530E91-1389-C19E-CF63-70E6DFE40CE0}"/>
                  </a:ext>
                </a:extLst>
              </p:cNvPr>
              <p:cNvSpPr txBox="1">
                <a:spLocks noRot="1" noChangeAspect="1" noMove="1" noResize="1" noEditPoints="1" noAdjustHandles="1" noChangeArrowheads="1" noChangeShapeType="1" noTextEdit="1"/>
              </p:cNvSpPr>
              <p:nvPr/>
            </p:nvSpPr>
            <p:spPr>
              <a:xfrm>
                <a:off x="3050458" y="3566456"/>
                <a:ext cx="470129" cy="461665"/>
              </a:xfrm>
              <a:prstGeom prst="rect">
                <a:avLst/>
              </a:prstGeom>
              <a:blipFill>
                <a:blip r:embed="rId6"/>
                <a:stretch>
                  <a:fillRect/>
                </a:stretch>
              </a:blipFill>
            </p:spPr>
            <p:txBody>
              <a:bodyPr/>
              <a:lstStyle/>
              <a:p>
                <a:r>
                  <a:rPr lang="zh-CN" altLang="en-US">
                    <a:noFill/>
                  </a:rPr>
                  <a:t> </a:t>
                </a:r>
              </a:p>
            </p:txBody>
          </p:sp>
        </mc:Fallback>
      </mc:AlternateContent>
      <p:sp>
        <p:nvSpPr>
          <p:cNvPr id="42" name="!!矩形 702">
            <a:extLst>
              <a:ext uri="{FF2B5EF4-FFF2-40B4-BE49-F238E27FC236}">
                <a16:creationId xmlns:a16="http://schemas.microsoft.com/office/drawing/2014/main" id="{825347FC-021E-9A46-0BC6-FB2251B94314}"/>
              </a:ext>
            </a:extLst>
          </p:cNvPr>
          <p:cNvSpPr/>
          <p:nvPr/>
        </p:nvSpPr>
        <p:spPr>
          <a:xfrm rot="5400000">
            <a:off x="3812720" y="4854455"/>
            <a:ext cx="904163" cy="1356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3A2E769-1021-BCEF-9625-14119173AFD6}"/>
                  </a:ext>
                </a:extLst>
              </p:cNvPr>
              <p:cNvSpPr txBox="1"/>
              <p:nvPr/>
            </p:nvSpPr>
            <p:spPr>
              <a:xfrm>
                <a:off x="4039695" y="6086343"/>
                <a:ext cx="460382"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𝒙</m:t>
                      </m:r>
                    </m:oMath>
                  </m:oMathPara>
                </a14:m>
                <a:endParaRPr lang="zh-CN" altLang="en-US" sz="2400" b="1" dirty="0">
                  <a:solidFill>
                    <a:prstClr val="black"/>
                  </a:solidFill>
                  <a:latin typeface="Lucida Sans"/>
                  <a:ea typeface="黑体"/>
                </a:endParaRPr>
              </a:p>
            </p:txBody>
          </p:sp>
        </mc:Choice>
        <mc:Fallback xmlns="">
          <p:sp>
            <p:nvSpPr>
              <p:cNvPr id="43" name="TextBox 42">
                <a:extLst>
                  <a:ext uri="{FF2B5EF4-FFF2-40B4-BE49-F238E27FC236}">
                    <a16:creationId xmlns:a16="http://schemas.microsoft.com/office/drawing/2014/main" id="{D3A2E769-1021-BCEF-9625-14119173AFD6}"/>
                  </a:ext>
                </a:extLst>
              </p:cNvPr>
              <p:cNvSpPr txBox="1">
                <a:spLocks noRot="1" noChangeAspect="1" noMove="1" noResize="1" noEditPoints="1" noAdjustHandles="1" noChangeArrowheads="1" noChangeShapeType="1" noTextEdit="1"/>
              </p:cNvSpPr>
              <p:nvPr/>
            </p:nvSpPr>
            <p:spPr>
              <a:xfrm>
                <a:off x="4039695" y="6086343"/>
                <a:ext cx="460382" cy="461665"/>
              </a:xfrm>
              <a:prstGeom prst="rect">
                <a:avLst/>
              </a:prstGeom>
              <a:blipFill>
                <a:blip r:embed="rId7"/>
                <a:stretch>
                  <a:fillRect/>
                </a:stretch>
              </a:blipFill>
            </p:spPr>
            <p:txBody>
              <a:bodyPr/>
              <a:lstStyle/>
              <a:p>
                <a:r>
                  <a:rPr lang="zh-CN" altLang="en-US">
                    <a:noFill/>
                  </a:rPr>
                  <a:t> </a:t>
                </a:r>
              </a:p>
            </p:txBody>
          </p:sp>
        </mc:Fallback>
      </mc:AlternateContent>
      <p:sp>
        <p:nvSpPr>
          <p:cNvPr id="44" name="!!矩形 681">
            <a:extLst>
              <a:ext uri="{FF2B5EF4-FFF2-40B4-BE49-F238E27FC236}">
                <a16:creationId xmlns:a16="http://schemas.microsoft.com/office/drawing/2014/main" id="{B7B65485-0ABF-D687-F79C-DF8E671BD945}"/>
              </a:ext>
            </a:extLst>
          </p:cNvPr>
          <p:cNvSpPr/>
          <p:nvPr/>
        </p:nvSpPr>
        <p:spPr>
          <a:xfrm>
            <a:off x="5715721" y="4897161"/>
            <a:ext cx="904163" cy="135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45" name="!!矩形 703">
            <a:extLst>
              <a:ext uri="{FF2B5EF4-FFF2-40B4-BE49-F238E27FC236}">
                <a16:creationId xmlns:a16="http://schemas.microsoft.com/office/drawing/2014/main" id="{60F430A3-1817-D723-482A-B2F3A1F41CA7}"/>
              </a:ext>
            </a:extLst>
          </p:cNvPr>
          <p:cNvSpPr/>
          <p:nvPr/>
        </p:nvSpPr>
        <p:spPr>
          <a:xfrm>
            <a:off x="5715721" y="5029838"/>
            <a:ext cx="904163" cy="1356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46" name="!!矩形 721">
            <a:extLst>
              <a:ext uri="{FF2B5EF4-FFF2-40B4-BE49-F238E27FC236}">
                <a16:creationId xmlns:a16="http://schemas.microsoft.com/office/drawing/2014/main" id="{94EAA87D-DA30-397A-1F87-2D9A270765E7}"/>
              </a:ext>
            </a:extLst>
          </p:cNvPr>
          <p:cNvSpPr/>
          <p:nvPr/>
        </p:nvSpPr>
        <p:spPr>
          <a:xfrm>
            <a:off x="5715721" y="4761539"/>
            <a:ext cx="904163" cy="1356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47" name="!!矩形 704">
            <a:extLst>
              <a:ext uri="{FF2B5EF4-FFF2-40B4-BE49-F238E27FC236}">
                <a16:creationId xmlns:a16="http://schemas.microsoft.com/office/drawing/2014/main" id="{C050A15D-171D-302A-6240-8AEE3C2C04E8}"/>
              </a:ext>
            </a:extLst>
          </p:cNvPr>
          <p:cNvSpPr/>
          <p:nvPr/>
        </p:nvSpPr>
        <p:spPr>
          <a:xfrm>
            <a:off x="5715721" y="5159225"/>
            <a:ext cx="904163" cy="1356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A552D975-E072-1260-9146-D4417DD199E7}"/>
                  </a:ext>
                </a:extLst>
              </p:cNvPr>
              <p:cNvSpPr txBox="1"/>
              <p:nvPr/>
            </p:nvSpPr>
            <p:spPr>
              <a:xfrm>
                <a:off x="5948559" y="6086343"/>
                <a:ext cx="505267"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𝑩</m:t>
                      </m:r>
                    </m:oMath>
                  </m:oMathPara>
                </a14:m>
                <a:endParaRPr lang="zh-CN" altLang="en-US" sz="2400" b="1" dirty="0">
                  <a:solidFill>
                    <a:prstClr val="black"/>
                  </a:solidFill>
                  <a:latin typeface="Lucida Sans"/>
                  <a:ea typeface="黑体"/>
                </a:endParaRPr>
              </a:p>
            </p:txBody>
          </p:sp>
        </mc:Choice>
        <mc:Fallback xmlns="">
          <p:sp>
            <p:nvSpPr>
              <p:cNvPr id="48" name="TextBox 47">
                <a:extLst>
                  <a:ext uri="{FF2B5EF4-FFF2-40B4-BE49-F238E27FC236}">
                    <a16:creationId xmlns:a16="http://schemas.microsoft.com/office/drawing/2014/main" id="{A552D975-E072-1260-9146-D4417DD199E7}"/>
                  </a:ext>
                </a:extLst>
              </p:cNvPr>
              <p:cNvSpPr txBox="1">
                <a:spLocks noRot="1" noChangeAspect="1" noMove="1" noResize="1" noEditPoints="1" noAdjustHandles="1" noChangeArrowheads="1" noChangeShapeType="1" noTextEdit="1"/>
              </p:cNvSpPr>
              <p:nvPr/>
            </p:nvSpPr>
            <p:spPr>
              <a:xfrm>
                <a:off x="5948559" y="6086343"/>
                <a:ext cx="505267" cy="461665"/>
              </a:xfrm>
              <a:prstGeom prst="rect">
                <a:avLst/>
              </a:prstGeom>
              <a:blipFill>
                <a:blip r:embed="rId8"/>
                <a:stretch>
                  <a:fillRect/>
                </a:stretch>
              </a:blipFill>
            </p:spPr>
            <p:txBody>
              <a:bodyPr/>
              <a:lstStyle/>
              <a:p>
                <a:r>
                  <a:rPr lang="zh-CN" altLang="en-US">
                    <a:noFill/>
                  </a:rPr>
                  <a:t> </a:t>
                </a:r>
              </a:p>
            </p:txBody>
          </p:sp>
        </mc:Fallback>
      </mc:AlternateContent>
      <p:sp>
        <p:nvSpPr>
          <p:cNvPr id="49" name="Left Brace 48">
            <a:extLst>
              <a:ext uri="{FF2B5EF4-FFF2-40B4-BE49-F238E27FC236}">
                <a16:creationId xmlns:a16="http://schemas.microsoft.com/office/drawing/2014/main" id="{43679F39-C825-88D0-2978-BAAAB76A5C20}"/>
              </a:ext>
            </a:extLst>
          </p:cNvPr>
          <p:cNvSpPr/>
          <p:nvPr/>
        </p:nvSpPr>
        <p:spPr>
          <a:xfrm>
            <a:off x="5430915" y="4761539"/>
            <a:ext cx="213605" cy="533311"/>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p:sp>
        <p:nvSpPr>
          <p:cNvPr id="51" name="Left Brace 50">
            <a:extLst>
              <a:ext uri="{FF2B5EF4-FFF2-40B4-BE49-F238E27FC236}">
                <a16:creationId xmlns:a16="http://schemas.microsoft.com/office/drawing/2014/main" id="{8A0E0237-7462-A528-2B00-A3E5812F43D6}"/>
              </a:ext>
            </a:extLst>
          </p:cNvPr>
          <p:cNvSpPr/>
          <p:nvPr/>
        </p:nvSpPr>
        <p:spPr>
          <a:xfrm rot="5400000">
            <a:off x="6061001" y="4106961"/>
            <a:ext cx="213605" cy="90416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2E6917D-5B3B-6CCB-17B2-E97C25EE9CFA}"/>
                  </a:ext>
                </a:extLst>
              </p:cNvPr>
              <p:cNvSpPr txBox="1"/>
              <p:nvPr/>
            </p:nvSpPr>
            <p:spPr>
              <a:xfrm>
                <a:off x="5933055" y="3988151"/>
                <a:ext cx="470129"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52" name="TextBox 51">
                <a:extLst>
                  <a:ext uri="{FF2B5EF4-FFF2-40B4-BE49-F238E27FC236}">
                    <a16:creationId xmlns:a16="http://schemas.microsoft.com/office/drawing/2014/main" id="{C2E6917D-5B3B-6CCB-17B2-E97C25EE9CFA}"/>
                  </a:ext>
                </a:extLst>
              </p:cNvPr>
              <p:cNvSpPr txBox="1">
                <a:spLocks noRot="1" noChangeAspect="1" noMove="1" noResize="1" noEditPoints="1" noAdjustHandles="1" noChangeArrowheads="1" noChangeShapeType="1" noTextEdit="1"/>
              </p:cNvSpPr>
              <p:nvPr/>
            </p:nvSpPr>
            <p:spPr>
              <a:xfrm>
                <a:off x="5933055" y="3988151"/>
                <a:ext cx="470129" cy="461665"/>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AC188F5D-51D1-0BD2-808D-EA857EAFFE78}"/>
                  </a:ext>
                </a:extLst>
              </p:cNvPr>
              <p:cNvSpPr txBox="1"/>
              <p:nvPr/>
            </p:nvSpPr>
            <p:spPr>
              <a:xfrm>
                <a:off x="3792870" y="4759186"/>
                <a:ext cx="369012"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m:t>
                      </m:r>
                    </m:oMath>
                  </m:oMathPara>
                </a14:m>
                <a:endParaRPr lang="zh-CN" altLang="en-US" sz="2400" dirty="0">
                  <a:solidFill>
                    <a:prstClr val="black"/>
                  </a:solidFill>
                  <a:latin typeface="Lucida Sans"/>
                  <a:ea typeface="黑体"/>
                </a:endParaRPr>
              </a:p>
            </p:txBody>
          </p:sp>
        </mc:Choice>
        <mc:Fallback xmlns="">
          <p:sp>
            <p:nvSpPr>
              <p:cNvPr id="53" name="TextBox 52">
                <a:extLst>
                  <a:ext uri="{FF2B5EF4-FFF2-40B4-BE49-F238E27FC236}">
                    <a16:creationId xmlns:a16="http://schemas.microsoft.com/office/drawing/2014/main" id="{AC188F5D-51D1-0BD2-808D-EA857EAFFE78}"/>
                  </a:ext>
                </a:extLst>
              </p:cNvPr>
              <p:cNvSpPr txBox="1">
                <a:spLocks noRot="1" noChangeAspect="1" noMove="1" noResize="1" noEditPoints="1" noAdjustHandles="1" noChangeArrowheads="1" noChangeShapeType="1" noTextEdit="1"/>
              </p:cNvSpPr>
              <p:nvPr/>
            </p:nvSpPr>
            <p:spPr>
              <a:xfrm>
                <a:off x="3792870" y="4759186"/>
                <a:ext cx="369012" cy="461665"/>
              </a:xfrm>
              <a:prstGeom prst="rect">
                <a:avLst/>
              </a:prstGeom>
              <a:blipFill>
                <a:blip r:embed="rId11"/>
                <a:stretch>
                  <a:fillRect/>
                </a:stretch>
              </a:blipFill>
            </p:spPr>
            <p:txBody>
              <a:bodyPr/>
              <a:lstStyle/>
              <a:p>
                <a:r>
                  <a:rPr lang="zh-CN" altLang="en-US">
                    <a:noFill/>
                  </a:rPr>
                  <a:t> </a:t>
                </a:r>
              </a:p>
            </p:txBody>
          </p:sp>
        </mc:Fallback>
      </mc:AlternateContent>
      <p:sp>
        <p:nvSpPr>
          <p:cNvPr id="54" name="!!矩形 705">
            <a:extLst>
              <a:ext uri="{FF2B5EF4-FFF2-40B4-BE49-F238E27FC236}">
                <a16:creationId xmlns:a16="http://schemas.microsoft.com/office/drawing/2014/main" id="{59A7368A-0F2C-7A96-93F2-C3AC39293DF7}"/>
              </a:ext>
            </a:extLst>
          </p:cNvPr>
          <p:cNvSpPr/>
          <p:nvPr/>
        </p:nvSpPr>
        <p:spPr>
          <a:xfrm rot="5400000">
            <a:off x="6688908" y="4854453"/>
            <a:ext cx="904163" cy="1356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FE61471-FB27-DB3B-DE71-92ECD2B37F8C}"/>
                  </a:ext>
                </a:extLst>
              </p:cNvPr>
              <p:cNvSpPr txBox="1"/>
              <p:nvPr/>
            </p:nvSpPr>
            <p:spPr>
              <a:xfrm>
                <a:off x="6669057" y="4759186"/>
                <a:ext cx="369012"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m:t>
                      </m:r>
                    </m:oMath>
                  </m:oMathPara>
                </a14:m>
                <a:endParaRPr lang="zh-CN" altLang="en-US" sz="2400" dirty="0">
                  <a:solidFill>
                    <a:prstClr val="black"/>
                  </a:solidFill>
                  <a:latin typeface="Lucida Sans"/>
                  <a:ea typeface="黑体"/>
                </a:endParaRPr>
              </a:p>
            </p:txBody>
          </p:sp>
        </mc:Choice>
        <mc:Fallback xmlns="">
          <p:sp>
            <p:nvSpPr>
              <p:cNvPr id="55" name="TextBox 54">
                <a:extLst>
                  <a:ext uri="{FF2B5EF4-FFF2-40B4-BE49-F238E27FC236}">
                    <a16:creationId xmlns:a16="http://schemas.microsoft.com/office/drawing/2014/main" id="{5FE61471-FB27-DB3B-DE71-92ECD2B37F8C}"/>
                  </a:ext>
                </a:extLst>
              </p:cNvPr>
              <p:cNvSpPr txBox="1">
                <a:spLocks noRot="1" noChangeAspect="1" noMove="1" noResize="1" noEditPoints="1" noAdjustHandles="1" noChangeArrowheads="1" noChangeShapeType="1" noTextEdit="1"/>
              </p:cNvSpPr>
              <p:nvPr/>
            </p:nvSpPr>
            <p:spPr>
              <a:xfrm>
                <a:off x="6669057" y="4759186"/>
                <a:ext cx="369012" cy="461665"/>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80B370BA-F6EC-0749-DB4F-152F027FFACA}"/>
                  </a:ext>
                </a:extLst>
              </p:cNvPr>
              <p:cNvSpPr txBox="1"/>
              <p:nvPr/>
            </p:nvSpPr>
            <p:spPr>
              <a:xfrm>
                <a:off x="6887771" y="6086343"/>
                <a:ext cx="460382"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𝒙</m:t>
                      </m:r>
                    </m:oMath>
                  </m:oMathPara>
                </a14:m>
                <a:endParaRPr lang="zh-CN" altLang="en-US" sz="2400" b="1" dirty="0">
                  <a:solidFill>
                    <a:prstClr val="black"/>
                  </a:solidFill>
                  <a:latin typeface="Lucida Sans"/>
                  <a:ea typeface="黑体"/>
                </a:endParaRPr>
              </a:p>
            </p:txBody>
          </p:sp>
        </mc:Choice>
        <mc:Fallback xmlns="">
          <p:sp>
            <p:nvSpPr>
              <p:cNvPr id="56" name="TextBox 55">
                <a:extLst>
                  <a:ext uri="{FF2B5EF4-FFF2-40B4-BE49-F238E27FC236}">
                    <a16:creationId xmlns:a16="http://schemas.microsoft.com/office/drawing/2014/main" id="{80B370BA-F6EC-0749-DB4F-152F027FFACA}"/>
                  </a:ext>
                </a:extLst>
              </p:cNvPr>
              <p:cNvSpPr txBox="1">
                <a:spLocks noRot="1" noChangeAspect="1" noMove="1" noResize="1" noEditPoints="1" noAdjustHandles="1" noChangeArrowheads="1" noChangeShapeType="1" noTextEdit="1"/>
              </p:cNvSpPr>
              <p:nvPr/>
            </p:nvSpPr>
            <p:spPr>
              <a:xfrm>
                <a:off x="6887771" y="6086343"/>
                <a:ext cx="460382" cy="461665"/>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5F8B0D3E-D27B-AA5F-D580-CD399E626C60}"/>
                  </a:ext>
                </a:extLst>
              </p:cNvPr>
              <p:cNvSpPr txBox="1"/>
              <p:nvPr/>
            </p:nvSpPr>
            <p:spPr>
              <a:xfrm>
                <a:off x="4562061" y="6086343"/>
                <a:ext cx="1118127"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2400" i="1" smtClean="0">
                              <a:solidFill>
                                <a:prstClr val="black"/>
                              </a:solidFill>
                              <a:latin typeface="Cambria Math" panose="02040503050406030204" pitchFamily="18" charset="0"/>
                            </a:rPr>
                          </m:ctrlPr>
                        </m:sSupPr>
                        <m:e>
                          <m:r>
                            <a:rPr lang="en-US" altLang="zh-CN" sz="2400" b="0" i="1" smtClean="0">
                              <a:solidFill>
                                <a:prstClr val="black"/>
                              </a:solidFill>
                              <a:latin typeface="Cambria Math" panose="02040503050406030204" pitchFamily="18" charset="0"/>
                            </a:rPr>
                            <m:t>‖</m:t>
                          </m:r>
                        </m:e>
                        <m:sup>
                          <m:r>
                            <a:rPr lang="en-US" altLang="zh-CN" sz="2400" i="1">
                              <a:solidFill>
                                <a:prstClr val="black"/>
                              </a:solidFill>
                              <a:latin typeface="Cambria Math" panose="02040503050406030204" pitchFamily="18" charset="0"/>
                            </a:rPr>
                            <m:t>2</m:t>
                          </m:r>
                        </m:sup>
                      </m:sSup>
                      <m:r>
                        <a:rPr lang="en-US" altLang="zh-CN" sz="2400" i="1">
                          <a:solidFill>
                            <a:prstClr val="black"/>
                          </a:solidFill>
                          <a:latin typeface="Cambria Math" panose="02040503050406030204" pitchFamily="18" charset="0"/>
                        </a:rPr>
                        <m:t>−</m:t>
                      </m:r>
                      <m:r>
                        <a:rPr lang="en-US" altLang="zh-CN" sz="2400" b="0" i="1" smtClean="0">
                          <a:solidFill>
                            <a:prstClr val="black"/>
                          </a:solidFill>
                          <a:latin typeface="Cambria Math" panose="02040503050406030204" pitchFamily="18" charset="0"/>
                        </a:rPr>
                        <m:t>‖</m:t>
                      </m:r>
                    </m:oMath>
                  </m:oMathPara>
                </a14:m>
                <a:endParaRPr lang="zh-CN" altLang="en-US" sz="2400" dirty="0">
                  <a:solidFill>
                    <a:prstClr val="black"/>
                  </a:solidFill>
                  <a:latin typeface="Lucida Sans"/>
                  <a:ea typeface="黑体"/>
                </a:endParaRPr>
              </a:p>
            </p:txBody>
          </p:sp>
        </mc:Choice>
        <mc:Fallback xmlns="">
          <p:sp>
            <p:nvSpPr>
              <p:cNvPr id="57" name="TextBox 56">
                <a:extLst>
                  <a:ext uri="{FF2B5EF4-FFF2-40B4-BE49-F238E27FC236}">
                    <a16:creationId xmlns:a16="http://schemas.microsoft.com/office/drawing/2014/main" id="{5F8B0D3E-D27B-AA5F-D580-CD399E626C60}"/>
                  </a:ext>
                </a:extLst>
              </p:cNvPr>
              <p:cNvSpPr txBox="1">
                <a:spLocks noRot="1" noChangeAspect="1" noMove="1" noResize="1" noEditPoints="1" noAdjustHandles="1" noChangeArrowheads="1" noChangeShapeType="1" noTextEdit="1"/>
              </p:cNvSpPr>
              <p:nvPr/>
            </p:nvSpPr>
            <p:spPr>
              <a:xfrm>
                <a:off x="4562061" y="6086343"/>
                <a:ext cx="1118127" cy="461665"/>
              </a:xfrm>
              <a:prstGeom prst="rect">
                <a:avLst/>
              </a:prstGeom>
              <a:blipFill>
                <a:blip r:embed="rId14"/>
                <a:stretch>
                  <a:fillRect b="-197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7BE83A43-DD72-EC92-C971-B42B90F32268}"/>
                  </a:ext>
                </a:extLst>
              </p:cNvPr>
              <p:cNvSpPr txBox="1"/>
              <p:nvPr/>
            </p:nvSpPr>
            <p:spPr>
              <a:xfrm>
                <a:off x="2404807" y="6086345"/>
                <a:ext cx="445956"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0" i="1" smtClean="0">
                          <a:solidFill>
                            <a:prstClr val="black"/>
                          </a:solidFill>
                          <a:latin typeface="Cambria Math" panose="02040503050406030204" pitchFamily="18" charset="0"/>
                          <a:ea typeface="黑体"/>
                        </a:rPr>
                        <m:t>‖</m:t>
                      </m:r>
                    </m:oMath>
                  </m:oMathPara>
                </a14:m>
                <a:endParaRPr lang="zh-CN" altLang="en-US" sz="2400" dirty="0">
                  <a:solidFill>
                    <a:prstClr val="black"/>
                  </a:solidFill>
                  <a:latin typeface="Lucida Sans"/>
                  <a:ea typeface="黑体"/>
                </a:endParaRPr>
              </a:p>
            </p:txBody>
          </p:sp>
        </mc:Choice>
        <mc:Fallback xmlns="">
          <p:sp>
            <p:nvSpPr>
              <p:cNvPr id="58" name="TextBox 57">
                <a:extLst>
                  <a:ext uri="{FF2B5EF4-FFF2-40B4-BE49-F238E27FC236}">
                    <a16:creationId xmlns:a16="http://schemas.microsoft.com/office/drawing/2014/main" id="{7BE83A43-DD72-EC92-C971-B42B90F32268}"/>
                  </a:ext>
                </a:extLst>
              </p:cNvPr>
              <p:cNvSpPr txBox="1">
                <a:spLocks noRot="1" noChangeAspect="1" noMove="1" noResize="1" noEditPoints="1" noAdjustHandles="1" noChangeArrowheads="1" noChangeShapeType="1" noTextEdit="1"/>
              </p:cNvSpPr>
              <p:nvPr/>
            </p:nvSpPr>
            <p:spPr>
              <a:xfrm>
                <a:off x="2404807" y="6086345"/>
                <a:ext cx="445956" cy="461665"/>
              </a:xfrm>
              <a:prstGeom prst="rect">
                <a:avLst/>
              </a:prstGeom>
              <a:blipFill>
                <a:blip r:embed="rId15"/>
                <a:stretch>
                  <a:fillRect b="-19737"/>
                </a:stretch>
              </a:blipFill>
            </p:spPr>
            <p:txBody>
              <a:bodyPr/>
              <a:lstStyle/>
              <a:p>
                <a:r>
                  <a:rPr lang="zh-CN" altLang="en-US">
                    <a:noFill/>
                  </a:rPr>
                  <a:t> </a:t>
                </a:r>
              </a:p>
            </p:txBody>
          </p:sp>
        </mc:Fallback>
      </mc:AlternateContent>
      <p:sp>
        <p:nvSpPr>
          <p:cNvPr id="5" name="TextBox 4">
            <a:extLst>
              <a:ext uri="{FF2B5EF4-FFF2-40B4-BE49-F238E27FC236}">
                <a16:creationId xmlns:a16="http://schemas.microsoft.com/office/drawing/2014/main" id="{3C6E7921-D12F-EE29-DA63-051482D8A1D2}"/>
              </a:ext>
            </a:extLst>
          </p:cNvPr>
          <p:cNvSpPr txBox="1"/>
          <p:nvPr/>
        </p:nvSpPr>
        <p:spPr>
          <a:xfrm rot="5400000">
            <a:off x="3162545" y="5561600"/>
            <a:ext cx="492443" cy="461666"/>
          </a:xfrm>
          <a:prstGeom prst="rect">
            <a:avLst/>
          </a:prstGeom>
          <a:noFill/>
        </p:spPr>
        <p:txBody>
          <a:bodyPr wrap="none" rtlCol="0">
            <a:spAutoFit/>
          </a:bodyPr>
          <a:lstStyle/>
          <a:p>
            <a:pPr defTabSz="914140"/>
            <a:r>
              <a:rPr lang="en-US" altLang="zh-CN" sz="2400" dirty="0">
                <a:solidFill>
                  <a:prstClr val="black"/>
                </a:solidFill>
                <a:latin typeface="Lucida Sans"/>
                <a:ea typeface="黑体"/>
              </a:rPr>
              <a:t>…</a:t>
            </a:r>
            <a:endParaRPr lang="zh-CN" altLang="en-US" sz="2400" dirty="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AEBD49-4CAE-EB0C-F70D-4609699D3F9D}"/>
                  </a:ext>
                </a:extLst>
              </p:cNvPr>
              <p:cNvSpPr txBox="1"/>
              <p:nvPr/>
            </p:nvSpPr>
            <p:spPr>
              <a:xfrm>
                <a:off x="4571047" y="4796135"/>
                <a:ext cx="991553"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smtClean="0">
                          <a:solidFill>
                            <a:prstClr val="black"/>
                          </a:solidFill>
                          <a:latin typeface="Cambria Math" panose="02040503050406030204" pitchFamily="18" charset="0"/>
                        </a:rPr>
                        <m:t>ℓ−</m:t>
                      </m:r>
                      <m:r>
                        <a:rPr lang="en-US" altLang="zh-CN" sz="2400" b="0" i="1" smtClean="0">
                          <a:solidFill>
                            <a:prstClr val="black"/>
                          </a:solidFill>
                          <a:latin typeface="Cambria Math" panose="02040503050406030204" pitchFamily="18" charset="0"/>
                        </a:rPr>
                        <m:t>1</m:t>
                      </m:r>
                    </m:oMath>
                  </m:oMathPara>
                </a14:m>
                <a:endParaRPr lang="zh-CN" altLang="en-US" sz="2400" b="0" dirty="0">
                  <a:solidFill>
                    <a:prstClr val="black"/>
                  </a:solidFill>
                  <a:latin typeface="Lucida Sans"/>
                  <a:ea typeface="黑体"/>
                </a:endParaRPr>
              </a:p>
            </p:txBody>
          </p:sp>
        </mc:Choice>
        <mc:Fallback xmlns="">
          <p:sp>
            <p:nvSpPr>
              <p:cNvPr id="12" name="TextBox 11">
                <a:extLst>
                  <a:ext uri="{FF2B5EF4-FFF2-40B4-BE49-F238E27FC236}">
                    <a16:creationId xmlns:a16="http://schemas.microsoft.com/office/drawing/2014/main" id="{ABAEBD49-4CAE-EB0C-F70D-4609699D3F9D}"/>
                  </a:ext>
                </a:extLst>
              </p:cNvPr>
              <p:cNvSpPr txBox="1">
                <a:spLocks noRot="1" noChangeAspect="1" noMove="1" noResize="1" noEditPoints="1" noAdjustHandles="1" noChangeArrowheads="1" noChangeShapeType="1" noTextEdit="1"/>
              </p:cNvSpPr>
              <p:nvPr/>
            </p:nvSpPr>
            <p:spPr>
              <a:xfrm>
                <a:off x="4571047" y="4796135"/>
                <a:ext cx="991553" cy="461665"/>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Shape 42">
                <a:extLst>
                  <a:ext uri="{FF2B5EF4-FFF2-40B4-BE49-F238E27FC236}">
                    <a16:creationId xmlns:a16="http://schemas.microsoft.com/office/drawing/2014/main" id="{A0DF7E16-B86E-7E07-C4A4-2049F390C0D4}"/>
                  </a:ext>
                </a:extLst>
              </p:cNvPr>
              <p:cNvSpPr txBox="1">
                <a:spLocks/>
              </p:cNvSpPr>
              <p:nvPr/>
            </p:nvSpPr>
            <p:spPr>
              <a:xfrm>
                <a:off x="854635" y="1280160"/>
                <a:ext cx="10482730" cy="2377440"/>
              </a:xfrm>
              <a:prstGeom prst="rect">
                <a:avLst/>
              </a:prstGeom>
            </p:spPr>
            <p:txBody>
              <a:bodyPr vert="horz" lIns="91435" tIns="45717" rIns="91435" bIns="45717" rtlCol="0">
                <a:normAutofit fontScale="92500" lnSpcReduction="20000"/>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defTabSz="914140">
                  <a:spcBef>
                    <a:spcPts val="635"/>
                  </a:spcBef>
                  <a:buClr>
                    <a:srgbClr val="02407B"/>
                  </a:buClr>
                  <a:buSzPct val="75000"/>
                  <a:buFont typeface="Wingdings" panose="05000000000000000000" pitchFamily="2" charset="2"/>
                  <a:buChar char="n"/>
                  <a:defRPr sz="1800"/>
                </a:pPr>
                <a:r>
                  <a:rPr lang="zh-CN" altLang="en-US" sz="2400" dirty="0">
                    <a:solidFill>
                      <a:prstClr val="black"/>
                    </a:solidFill>
                    <a:latin typeface="Lucida Sans"/>
                    <a:ea typeface="黑体"/>
                  </a:rPr>
                  <a:t>对数据流中出现的向量组成的矩阵，近似其线性变换的“作用”</a:t>
                </a:r>
              </a:p>
              <a:p>
                <a:pPr defTabSz="914140">
                  <a:spcBef>
                    <a:spcPts val="635"/>
                  </a:spcBef>
                  <a:buClr>
                    <a:srgbClr val="02407B"/>
                  </a:buClr>
                  <a:buSzPct val="75000"/>
                  <a:buFont typeface="Wingdings" panose="05000000000000000000" pitchFamily="2" charset="2"/>
                  <a:buChar char="n"/>
                  <a:defRPr sz="1800"/>
                </a:pPr>
                <a:r>
                  <a:rPr lang="zh-CN" altLang="en-US" sz="2400" dirty="0">
                    <a:solidFill>
                      <a:prstClr val="black"/>
                    </a:solidFill>
                    <a:latin typeface="Lucida Sans"/>
                    <a:ea typeface="黑体"/>
                  </a:rPr>
                  <a:t>精确统计需要 </a:t>
                </a:r>
                <a14:m>
                  <m:oMath xmlns:m="http://schemas.openxmlformats.org/officeDocument/2006/math">
                    <m:r>
                      <m:rPr>
                        <m:sty m:val="p"/>
                      </m:rPr>
                      <a:rPr lang="en-US" altLang="zh-CN" sz="2400" dirty="0">
                        <a:solidFill>
                          <a:prstClr val="black"/>
                        </a:solidFill>
                        <a:latin typeface="Cambria Math" panose="02040503050406030204" pitchFamily="18" charset="0"/>
                        <a:ea typeface="黑体"/>
                      </a:rPr>
                      <m:t>Ω</m:t>
                    </m:r>
                    <m:d>
                      <m:dPr>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𝑑</m:t>
                        </m:r>
                        <m:r>
                          <a:rPr lang="en-US" altLang="zh-CN" sz="2400" i="1" baseline="30000" dirty="0">
                            <a:solidFill>
                              <a:prstClr val="black"/>
                            </a:solidFill>
                            <a:latin typeface="Cambria Math" panose="02040503050406030204" pitchFamily="18" charset="0"/>
                            <a:ea typeface="黑体"/>
                          </a:rPr>
                          <m:t>2</m:t>
                        </m:r>
                      </m:e>
                    </m:d>
                  </m:oMath>
                </a14:m>
                <a:r>
                  <a:rPr lang="zh-CN" altLang="en-US" sz="2400" dirty="0">
                    <a:solidFill>
                      <a:prstClr val="black"/>
                    </a:solidFill>
                    <a:latin typeface="Lucida Sans"/>
                    <a:ea typeface="黑体"/>
                  </a:rPr>
                  <a:t> 空间</a:t>
                </a:r>
              </a:p>
              <a:p>
                <a:pPr defTabSz="914140">
                  <a:spcBef>
                    <a:spcPts val="635"/>
                  </a:spcBef>
                  <a:buClr>
                    <a:srgbClr val="02407B"/>
                  </a:buClr>
                  <a:buSzPct val="75000"/>
                  <a:buFont typeface="Wingdings" panose="05000000000000000000" pitchFamily="2" charset="2"/>
                  <a:buChar char="n"/>
                  <a:defRPr sz="1800"/>
                </a:pPr>
                <a:r>
                  <a:rPr lang="zh-CN" altLang="en-US" sz="2400" dirty="0">
                    <a:solidFill>
                      <a:prstClr val="black"/>
                    </a:solidFill>
                    <a:latin typeface="Lucida Sans"/>
                    <a:ea typeface="黑体"/>
                  </a:rPr>
                  <a:t>给定误差参数</a:t>
                </a:r>
                <a14:m>
                  <m:oMath xmlns:m="http://schemas.openxmlformats.org/officeDocument/2006/math">
                    <m:r>
                      <a:rPr lang="zh-CN" altLang="en-US" sz="2400" i="1" dirty="0">
                        <a:solidFill>
                          <a:prstClr val="black"/>
                        </a:solidFill>
                        <a:latin typeface="Cambria Math" panose="02040503050406030204" pitchFamily="18" charset="0"/>
                        <a:ea typeface="黑体"/>
                      </a:rPr>
                      <m:t>𝜀</m:t>
                    </m:r>
                    <m:r>
                      <a:rPr lang="en-US" altLang="zh-CN" sz="2400" i="1" dirty="0">
                        <a:solidFill>
                          <a:prstClr val="black"/>
                        </a:solidFill>
                        <a:latin typeface="Cambria Math" panose="02040503050406030204" pitchFamily="18" charset="0"/>
                        <a:ea typeface="黑体"/>
                      </a:rPr>
                      <m:t>=</m:t>
                    </m:r>
                    <m:f>
                      <m:fPr>
                        <m:ctrlPr>
                          <a:rPr lang="en-US" altLang="zh-CN" sz="2400" i="1" dirty="0">
                            <a:solidFill>
                              <a:prstClr val="black"/>
                            </a:solidFill>
                            <a:latin typeface="Cambria Math" panose="02040503050406030204" pitchFamily="18" charset="0"/>
                            <a:ea typeface="黑体"/>
                          </a:rPr>
                        </m:ctrlPr>
                      </m:fPr>
                      <m:num>
                        <m:r>
                          <a:rPr lang="en-US" altLang="zh-CN" sz="2400" b="0" i="1" dirty="0">
                            <a:solidFill>
                              <a:prstClr val="black"/>
                            </a:solidFill>
                            <a:latin typeface="Cambria Math" panose="02040503050406030204" pitchFamily="18" charset="0"/>
                            <a:ea typeface="黑体"/>
                          </a:rPr>
                          <m:t>1</m:t>
                        </m:r>
                      </m:num>
                      <m:den>
                        <m:r>
                          <a:rPr lang="en-US" altLang="zh-CN" sz="2400" i="1" dirty="0">
                            <a:solidFill>
                              <a:prstClr val="black"/>
                            </a:solidFill>
                            <a:latin typeface="Cambria Math" panose="02040503050406030204" pitchFamily="18" charset="0"/>
                            <a:ea typeface="黑体"/>
                          </a:rPr>
                          <m:t>ℓ</m:t>
                        </m:r>
                      </m:den>
                    </m:f>
                    <m:r>
                      <a:rPr lang="zh-CN" altLang="en-US" sz="2400" i="1" dirty="0">
                        <a:solidFill>
                          <a:prstClr val="black"/>
                        </a:solidFill>
                        <a:latin typeface="Cambria Math" panose="02040503050406030204" pitchFamily="18" charset="0"/>
                        <a:ea typeface="黑体"/>
                      </a:rPr>
                      <m:t>∈</m:t>
                    </m:r>
                    <m:d>
                      <m:dPr>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0,1</m:t>
                        </m:r>
                      </m:e>
                    </m:d>
                  </m:oMath>
                </a14:m>
                <a:r>
                  <a:rPr lang="en-US" altLang="zh-CN" sz="2400" dirty="0">
                    <a:solidFill>
                      <a:prstClr val="black"/>
                    </a:solidFill>
                    <a:latin typeface="Lucida Sans"/>
                    <a:ea typeface="黑体"/>
                  </a:rPr>
                  <a:t>, </a:t>
                </a:r>
                <a:r>
                  <a:rPr lang="zh-CN" altLang="en-US" sz="2400" dirty="0">
                    <a:solidFill>
                      <a:prstClr val="black"/>
                    </a:solidFill>
                    <a:latin typeface="Lucida Sans"/>
                    <a:ea typeface="黑体"/>
                  </a:rPr>
                  <a:t>以 </a:t>
                </a:r>
                <a14:m>
                  <m:oMath xmlns:m="http://schemas.openxmlformats.org/officeDocument/2006/math">
                    <m:f>
                      <m:fPr>
                        <m:ctrlPr>
                          <a:rPr lang="en-US" altLang="zh-CN" sz="2400" i="1" dirty="0">
                            <a:solidFill>
                              <a:prstClr val="black"/>
                            </a:solidFill>
                            <a:latin typeface="Cambria Math" panose="02040503050406030204" pitchFamily="18" charset="0"/>
                            <a:ea typeface="黑体"/>
                          </a:rPr>
                        </m:ctrlPr>
                      </m:fPr>
                      <m:num>
                        <m:sSubSup>
                          <m:sSubSupPr>
                            <m:ctrlPr>
                              <a:rPr lang="en-US" altLang="zh-CN" sz="2400" i="1" dirty="0">
                                <a:solidFill>
                                  <a:prstClr val="black"/>
                                </a:solidFill>
                                <a:latin typeface="Cambria Math" panose="02040503050406030204" pitchFamily="18" charset="0"/>
                                <a:ea typeface="黑体"/>
                              </a:rPr>
                            </m:ctrlPr>
                          </m:sSubSupPr>
                          <m:e>
                            <m:d>
                              <m:dPr>
                                <m:begChr m:val="‖"/>
                                <m:endChr m:val="‖"/>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𝑨</m:t>
                                </m:r>
                              </m:e>
                            </m:d>
                          </m:e>
                          <m:sub>
                            <m:r>
                              <a:rPr lang="en-US" altLang="zh-CN" sz="2400" b="0" i="1" dirty="0">
                                <a:solidFill>
                                  <a:prstClr val="black"/>
                                </a:solidFill>
                                <a:latin typeface="Cambria Math" panose="02040503050406030204" pitchFamily="18" charset="0"/>
                                <a:ea typeface="黑体"/>
                              </a:rPr>
                              <m:t>𝐹</m:t>
                            </m:r>
                          </m:sub>
                          <m:sup>
                            <m:r>
                              <a:rPr lang="en-US" altLang="zh-CN" sz="2400" b="0" i="1" dirty="0">
                                <a:solidFill>
                                  <a:prstClr val="black"/>
                                </a:solidFill>
                                <a:latin typeface="Cambria Math" panose="02040503050406030204" pitchFamily="18" charset="0"/>
                                <a:ea typeface="黑体"/>
                              </a:rPr>
                              <m:t>2</m:t>
                            </m:r>
                          </m:sup>
                        </m:sSubSup>
                      </m:num>
                      <m:den>
                        <m:r>
                          <a:rPr lang="en-US" altLang="zh-CN" sz="2400" i="1" dirty="0">
                            <a:solidFill>
                              <a:prstClr val="black"/>
                            </a:solidFill>
                            <a:latin typeface="Cambria Math" panose="02040503050406030204" pitchFamily="18" charset="0"/>
                            <a:ea typeface="黑体"/>
                          </a:rPr>
                          <m:t>ℓ</m:t>
                        </m:r>
                      </m:den>
                    </m:f>
                  </m:oMath>
                </a14:m>
                <a:r>
                  <a:rPr lang="zh-CN" altLang="en-US" sz="2400" dirty="0">
                    <a:solidFill>
                      <a:prstClr val="black"/>
                    </a:solidFill>
                    <a:latin typeface="Lucida Sans"/>
                    <a:ea typeface="黑体"/>
                  </a:rPr>
                  <a:t> 的</a:t>
                </a:r>
                <a:r>
                  <a:rPr lang="zh-CN" altLang="en-US" sz="2400" dirty="0">
                    <a:solidFill>
                      <a:srgbClr val="FF0000"/>
                    </a:solidFill>
                    <a:latin typeface="Lucida Sans"/>
                    <a:ea typeface="黑体"/>
                  </a:rPr>
                  <a:t>绝对误差</a:t>
                </a:r>
                <a:r>
                  <a:rPr lang="zh-CN" altLang="en-US" sz="2400" dirty="0">
                    <a:solidFill>
                      <a:prstClr val="black"/>
                    </a:solidFill>
                    <a:latin typeface="Lucida Sans"/>
                    <a:ea typeface="黑体"/>
                  </a:rPr>
                  <a:t>估计</a:t>
                </a:r>
                <a14:m>
                  <m:oMath xmlns:m="http://schemas.openxmlformats.org/officeDocument/2006/math">
                    <m:r>
                      <a:rPr lang="en-US" altLang="zh-CN" sz="2400" i="1">
                        <a:solidFill>
                          <a:prstClr val="black"/>
                        </a:solidFill>
                        <a:latin typeface="Cambria Math" panose="02040503050406030204" pitchFamily="18" charset="0"/>
                      </a:rPr>
                      <m:t>𝑨𝒙</m:t>
                    </m:r>
                  </m:oMath>
                </a14:m>
                <a:endParaRPr lang="en-US" altLang="zh-CN" sz="2400" i="1" dirty="0">
                  <a:solidFill>
                    <a:prstClr val="black"/>
                  </a:solidFill>
                  <a:latin typeface="Lucida Sans"/>
                  <a:ea typeface="黑体"/>
                </a:endParaRPr>
              </a:p>
              <a:p>
                <a:pPr marL="0" indent="0" defTabSz="914140">
                  <a:spcBef>
                    <a:spcPts val="635"/>
                  </a:spcBef>
                  <a:buNone/>
                  <a:defRPr sz="1800"/>
                </a:pPr>
                <a14:m>
                  <m:oMathPara xmlns:m="http://schemas.openxmlformats.org/officeDocument/2006/math">
                    <m:oMathParaPr>
                      <m:jc m:val="centerGroup"/>
                    </m:oMathParaPr>
                    <m:oMath xmlns:m="http://schemas.openxmlformats.org/officeDocument/2006/math">
                      <m:d>
                        <m:dPr>
                          <m:begChr m:val="|"/>
                          <m:endChr m:val="|"/>
                          <m:ctrlPr>
                            <a:rPr lang="en-US" altLang="zh-CN" sz="2400" i="1">
                              <a:solidFill>
                                <a:prstClr val="black"/>
                              </a:solidFill>
                              <a:latin typeface="Cambria Math" panose="02040503050406030204" pitchFamily="18" charset="0"/>
                            </a:rPr>
                          </m:ctrlPr>
                        </m:dPr>
                        <m:e>
                          <m:sSup>
                            <m:sSupPr>
                              <m:ctrlPr>
                                <a:rPr lang="en-US" altLang="zh-CN" sz="2400" i="1">
                                  <a:solidFill>
                                    <a:prstClr val="black"/>
                                  </a:solidFill>
                                  <a:latin typeface="Cambria Math" panose="02040503050406030204" pitchFamily="18" charset="0"/>
                                </a:rPr>
                              </m:ctrlPr>
                            </m:sSupPr>
                            <m:e>
                              <m:r>
                                <a:rPr lang="en-US" altLang="zh-CN" sz="2400" i="1">
                                  <a:solidFill>
                                    <a:prstClr val="black"/>
                                  </a:solidFill>
                                  <a:latin typeface="Cambria Math" panose="02040503050406030204" pitchFamily="18" charset="0"/>
                                </a:rPr>
                                <m:t> </m:t>
                              </m:r>
                              <m:d>
                                <m:dPr>
                                  <m:begChr m:val="‖"/>
                                  <m:endChr m:val="‖"/>
                                  <m:ctrlPr>
                                    <a:rPr lang="en-US" altLang="zh-CN" sz="2400" i="1">
                                      <a:solidFill>
                                        <a:prstClr val="black"/>
                                      </a:solidFill>
                                      <a:latin typeface="Cambria Math" panose="02040503050406030204" pitchFamily="18" charset="0"/>
                                    </a:rPr>
                                  </m:ctrlPr>
                                </m:dPr>
                                <m:e>
                                  <m:r>
                                    <a:rPr lang="en-US" altLang="zh-CN" sz="2400" i="1">
                                      <a:solidFill>
                                        <a:prstClr val="black"/>
                                      </a:solidFill>
                                      <a:latin typeface="Cambria Math" panose="02040503050406030204" pitchFamily="18" charset="0"/>
                                    </a:rPr>
                                    <m:t>𝑨𝒙</m:t>
                                  </m:r>
                                </m:e>
                              </m:d>
                            </m:e>
                            <m:sup>
                              <m:r>
                                <a:rPr lang="en-US" altLang="zh-CN" sz="2400" i="1">
                                  <a:solidFill>
                                    <a:prstClr val="black"/>
                                  </a:solidFill>
                                  <a:latin typeface="Cambria Math" panose="02040503050406030204" pitchFamily="18" charset="0"/>
                                </a:rPr>
                                <m:t>2</m:t>
                              </m:r>
                            </m:sup>
                          </m:sSup>
                          <m:r>
                            <a:rPr lang="en-US" altLang="zh-CN" sz="2400" i="1">
                              <a:solidFill>
                                <a:prstClr val="black"/>
                              </a:solidFill>
                              <a:latin typeface="Cambria Math" panose="02040503050406030204" pitchFamily="18" charset="0"/>
                            </a:rPr>
                            <m:t>−</m:t>
                          </m:r>
                          <m:sSup>
                            <m:sSupPr>
                              <m:ctrlPr>
                                <a:rPr lang="en-US" altLang="zh-CN" sz="2400" i="1">
                                  <a:solidFill>
                                    <a:prstClr val="black"/>
                                  </a:solidFill>
                                  <a:latin typeface="Cambria Math" panose="02040503050406030204" pitchFamily="18" charset="0"/>
                                </a:rPr>
                              </m:ctrlPr>
                            </m:sSupPr>
                            <m:e>
                              <m:d>
                                <m:dPr>
                                  <m:begChr m:val="‖"/>
                                  <m:endChr m:val="‖"/>
                                  <m:ctrlPr>
                                    <a:rPr lang="en-US" altLang="zh-CN" sz="2400" i="1">
                                      <a:solidFill>
                                        <a:prstClr val="black"/>
                                      </a:solidFill>
                                      <a:latin typeface="Cambria Math" panose="02040503050406030204" pitchFamily="18" charset="0"/>
                                    </a:rPr>
                                  </m:ctrlPr>
                                </m:dPr>
                                <m:e>
                                  <m:r>
                                    <a:rPr lang="en-US" altLang="zh-CN" sz="2400" i="1">
                                      <a:solidFill>
                                        <a:prstClr val="black"/>
                                      </a:solidFill>
                                      <a:latin typeface="Cambria Math" panose="02040503050406030204" pitchFamily="18" charset="0"/>
                                    </a:rPr>
                                    <m:t>𝑩𝒙</m:t>
                                  </m:r>
                                </m:e>
                              </m:d>
                            </m:e>
                            <m:sup>
                              <m:r>
                                <a:rPr lang="en-US" altLang="zh-CN" sz="2400" i="1">
                                  <a:solidFill>
                                    <a:prstClr val="black"/>
                                  </a:solidFill>
                                  <a:latin typeface="Cambria Math" panose="02040503050406030204" pitchFamily="18" charset="0"/>
                                </a:rPr>
                                <m:t>2</m:t>
                              </m:r>
                            </m:sup>
                          </m:sSup>
                          <m:r>
                            <a:rPr lang="en-US" altLang="zh-CN" sz="2400" i="1">
                              <a:solidFill>
                                <a:prstClr val="black"/>
                              </a:solidFill>
                              <a:latin typeface="Cambria Math" panose="02040503050406030204" pitchFamily="18" charset="0"/>
                            </a:rPr>
                            <m:t> </m:t>
                          </m:r>
                        </m:e>
                      </m:d>
                      <m:r>
                        <a:rPr lang="en-US" altLang="zh-CN" sz="2400" i="1">
                          <a:solidFill>
                            <a:prstClr val="black"/>
                          </a:solidFill>
                          <a:latin typeface="Cambria Math" panose="02040503050406030204" pitchFamily="18" charset="0"/>
                        </a:rPr>
                        <m:t>≤</m:t>
                      </m:r>
                      <m:f>
                        <m:fPr>
                          <m:ctrlPr>
                            <a:rPr lang="en-US" altLang="zh-CN" sz="2400" i="1" dirty="0">
                              <a:solidFill>
                                <a:prstClr val="black"/>
                              </a:solidFill>
                              <a:latin typeface="Cambria Math" panose="02040503050406030204" pitchFamily="18" charset="0"/>
                              <a:ea typeface="黑体"/>
                            </a:rPr>
                          </m:ctrlPr>
                        </m:fPr>
                        <m:num>
                          <m:sSubSup>
                            <m:sSubSupPr>
                              <m:ctrlPr>
                                <a:rPr lang="en-US" altLang="zh-CN" sz="2400" i="1" dirty="0">
                                  <a:solidFill>
                                    <a:prstClr val="black"/>
                                  </a:solidFill>
                                  <a:latin typeface="Cambria Math" panose="02040503050406030204" pitchFamily="18" charset="0"/>
                                  <a:ea typeface="黑体"/>
                                </a:rPr>
                              </m:ctrlPr>
                            </m:sSubSupPr>
                            <m:e>
                              <m:d>
                                <m:dPr>
                                  <m:begChr m:val="‖"/>
                                  <m:endChr m:val="‖"/>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𝑨</m:t>
                                  </m:r>
                                </m:e>
                              </m:d>
                            </m:e>
                            <m:sub>
                              <m:r>
                                <a:rPr lang="en-US" altLang="zh-CN" sz="2400" b="0" i="1" dirty="0">
                                  <a:solidFill>
                                    <a:prstClr val="black"/>
                                  </a:solidFill>
                                  <a:latin typeface="Cambria Math" panose="02040503050406030204" pitchFamily="18" charset="0"/>
                                  <a:ea typeface="黑体"/>
                                </a:rPr>
                                <m:t>𝐹</m:t>
                              </m:r>
                            </m:sub>
                            <m:sup>
                              <m:r>
                                <a:rPr lang="en-US" altLang="zh-CN" sz="2400" b="0" i="1" dirty="0">
                                  <a:solidFill>
                                    <a:prstClr val="black"/>
                                  </a:solidFill>
                                  <a:latin typeface="Cambria Math" panose="02040503050406030204" pitchFamily="18" charset="0"/>
                                  <a:ea typeface="黑体"/>
                                </a:rPr>
                                <m:t>2</m:t>
                              </m:r>
                            </m:sup>
                          </m:sSubSup>
                        </m:num>
                        <m:den>
                          <m:r>
                            <a:rPr lang="en-US" altLang="zh-CN" sz="2400" i="1" dirty="0">
                              <a:solidFill>
                                <a:prstClr val="black"/>
                              </a:solidFill>
                              <a:latin typeface="Cambria Math" panose="02040503050406030204" pitchFamily="18" charset="0"/>
                              <a:ea typeface="黑体"/>
                            </a:rPr>
                            <m:t>ℓ</m:t>
                          </m:r>
                        </m:den>
                      </m:f>
                      <m:r>
                        <a:rPr lang="en-US" altLang="zh-CN" sz="2400" i="1" dirty="0">
                          <a:solidFill>
                            <a:prstClr val="black"/>
                          </a:solidFill>
                          <a:latin typeface="Cambria Math" panose="02040503050406030204" pitchFamily="18" charset="0"/>
                          <a:ea typeface="黑体"/>
                        </a:rPr>
                        <m:t>         </m:t>
                      </m:r>
                      <m:sSub>
                        <m:sSubPr>
                          <m:ctrlPr>
                            <a:rPr lang="en-US" altLang="zh-CN" sz="2400" i="1">
                              <a:solidFill>
                                <a:prstClr val="black"/>
                              </a:solidFill>
                              <a:latin typeface="Cambria Math" panose="02040503050406030204" pitchFamily="18" charset="0"/>
                            </a:rPr>
                          </m:ctrlPr>
                        </m:sSubPr>
                        <m:e>
                          <m:d>
                            <m:dPr>
                              <m:begChr m:val="‖"/>
                              <m:endChr m:val="‖"/>
                              <m:ctrlPr>
                                <a:rPr lang="en-US" altLang="zh-CN" sz="2400" b="0" i="1">
                                  <a:solidFill>
                                    <a:prstClr val="black"/>
                                  </a:solidFill>
                                  <a:latin typeface="Cambria Math" panose="02040503050406030204" pitchFamily="18" charset="0"/>
                                </a:rPr>
                              </m:ctrlPr>
                            </m:dPr>
                            <m:e>
                              <m:sSup>
                                <m:sSupPr>
                                  <m:ctrlPr>
                                    <a:rPr lang="en-US" altLang="zh-CN" sz="2400" i="1">
                                      <a:solidFill>
                                        <a:prstClr val="black"/>
                                      </a:solidFill>
                                      <a:latin typeface="Cambria Math" panose="02040503050406030204" pitchFamily="18" charset="0"/>
                                    </a:rPr>
                                  </m:ctrlPr>
                                </m:sSupPr>
                                <m:e>
                                  <m:r>
                                    <a:rPr lang="en-US" altLang="zh-CN" sz="2400" i="1">
                                      <a:solidFill>
                                        <a:prstClr val="black"/>
                                      </a:solidFill>
                                      <a:latin typeface="Cambria Math" panose="02040503050406030204" pitchFamily="18" charset="0"/>
                                    </a:rPr>
                                    <m:t>𝑨</m:t>
                                  </m:r>
                                </m:e>
                                <m:sup>
                                  <m:r>
                                    <a:rPr lang="en-US" altLang="zh-CN" sz="2400" i="1">
                                      <a:solidFill>
                                        <a:prstClr val="black"/>
                                      </a:solidFill>
                                      <a:latin typeface="Cambria Math" panose="02040503050406030204" pitchFamily="18" charset="0"/>
                                    </a:rPr>
                                    <m:t>⊤</m:t>
                                  </m:r>
                                </m:sup>
                              </m:sSup>
                              <m:r>
                                <a:rPr lang="en-US" altLang="zh-CN" sz="2400" i="1">
                                  <a:solidFill>
                                    <a:prstClr val="black"/>
                                  </a:solidFill>
                                  <a:latin typeface="Cambria Math" panose="02040503050406030204" pitchFamily="18" charset="0"/>
                                </a:rPr>
                                <m:t>𝑨</m:t>
                              </m:r>
                              <m:r>
                                <a:rPr lang="en-US" altLang="zh-CN" sz="2400" i="1">
                                  <a:solidFill>
                                    <a:prstClr val="black"/>
                                  </a:solidFill>
                                  <a:latin typeface="Cambria Math" panose="02040503050406030204" pitchFamily="18" charset="0"/>
                                </a:rPr>
                                <m:t>−</m:t>
                              </m:r>
                              <m:sSup>
                                <m:sSupPr>
                                  <m:ctrlPr>
                                    <a:rPr lang="en-US" altLang="zh-CN" sz="2400" i="1">
                                      <a:solidFill>
                                        <a:prstClr val="black"/>
                                      </a:solidFill>
                                      <a:latin typeface="Cambria Math" panose="02040503050406030204" pitchFamily="18" charset="0"/>
                                    </a:rPr>
                                  </m:ctrlPr>
                                </m:sSupPr>
                                <m:e>
                                  <m:r>
                                    <a:rPr lang="en-US" altLang="zh-CN" sz="2400" i="1">
                                      <a:solidFill>
                                        <a:prstClr val="black"/>
                                      </a:solidFill>
                                      <a:latin typeface="Cambria Math" panose="02040503050406030204" pitchFamily="18" charset="0"/>
                                    </a:rPr>
                                    <m:t>𝑩</m:t>
                                  </m:r>
                                </m:e>
                                <m:sup>
                                  <m:r>
                                    <a:rPr lang="en-US" altLang="zh-CN" sz="2400" i="1">
                                      <a:solidFill>
                                        <a:prstClr val="black"/>
                                      </a:solidFill>
                                      <a:latin typeface="Cambria Math" panose="02040503050406030204" pitchFamily="18" charset="0"/>
                                    </a:rPr>
                                    <m:t>⊤</m:t>
                                  </m:r>
                                </m:sup>
                              </m:sSup>
                              <m:r>
                                <a:rPr lang="en-US" altLang="zh-CN" sz="2400" i="1">
                                  <a:solidFill>
                                    <a:prstClr val="black"/>
                                  </a:solidFill>
                                  <a:latin typeface="Cambria Math" panose="02040503050406030204" pitchFamily="18" charset="0"/>
                                </a:rPr>
                                <m:t>𝑩</m:t>
                              </m:r>
                            </m:e>
                          </m:d>
                        </m:e>
                        <m:sub>
                          <m:r>
                            <a:rPr lang="en-US" altLang="zh-CN" sz="2400" i="1">
                              <a:solidFill>
                                <a:prstClr val="black"/>
                              </a:solidFill>
                              <a:latin typeface="Cambria Math" panose="02040503050406030204" pitchFamily="18" charset="0"/>
                            </a:rPr>
                            <m:t>2</m:t>
                          </m:r>
                        </m:sub>
                      </m:sSub>
                      <m:r>
                        <a:rPr lang="en-US" altLang="zh-CN" sz="2400" i="1">
                          <a:solidFill>
                            <a:prstClr val="black"/>
                          </a:solidFill>
                          <a:latin typeface="Cambria Math" panose="02040503050406030204" pitchFamily="18" charset="0"/>
                        </a:rPr>
                        <m:t>≤</m:t>
                      </m:r>
                      <m:f>
                        <m:fPr>
                          <m:ctrlPr>
                            <a:rPr lang="en-US" altLang="zh-CN" sz="2400" i="1" dirty="0">
                              <a:solidFill>
                                <a:prstClr val="black"/>
                              </a:solidFill>
                              <a:latin typeface="Cambria Math" panose="02040503050406030204" pitchFamily="18" charset="0"/>
                            </a:rPr>
                          </m:ctrlPr>
                        </m:fPr>
                        <m:num>
                          <m:sSubSup>
                            <m:sSubSupPr>
                              <m:ctrlPr>
                                <a:rPr lang="en-US" altLang="zh-CN" sz="2400" i="1" dirty="0">
                                  <a:solidFill>
                                    <a:prstClr val="black"/>
                                  </a:solidFill>
                                  <a:latin typeface="Cambria Math" panose="02040503050406030204" pitchFamily="18" charset="0"/>
                                  <a:ea typeface="黑体"/>
                                </a:rPr>
                              </m:ctrlPr>
                            </m:sSubSupPr>
                            <m:e>
                              <m:d>
                                <m:dPr>
                                  <m:begChr m:val="‖"/>
                                  <m:endChr m:val="‖"/>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𝑨</m:t>
                                  </m:r>
                                </m:e>
                              </m:d>
                            </m:e>
                            <m:sub>
                              <m:r>
                                <a:rPr lang="en-US" altLang="zh-CN" sz="2400" b="0" i="1" dirty="0">
                                  <a:solidFill>
                                    <a:prstClr val="black"/>
                                  </a:solidFill>
                                  <a:latin typeface="Cambria Math" panose="02040503050406030204" pitchFamily="18" charset="0"/>
                                  <a:ea typeface="黑体"/>
                                </a:rPr>
                                <m:t>𝐹</m:t>
                              </m:r>
                            </m:sub>
                            <m:sup>
                              <m:r>
                                <a:rPr lang="en-US" altLang="zh-CN" sz="2400" b="0" i="1" dirty="0">
                                  <a:solidFill>
                                    <a:prstClr val="black"/>
                                  </a:solidFill>
                                  <a:latin typeface="Cambria Math" panose="02040503050406030204" pitchFamily="18" charset="0"/>
                                  <a:ea typeface="黑体"/>
                                </a:rPr>
                                <m:t>2</m:t>
                              </m:r>
                            </m:sup>
                          </m:sSubSup>
                        </m:num>
                        <m:den>
                          <m:r>
                            <a:rPr lang="en-US" altLang="zh-CN" sz="2400" i="1" dirty="0">
                              <a:solidFill>
                                <a:prstClr val="black"/>
                              </a:solidFill>
                              <a:latin typeface="Cambria Math" panose="02040503050406030204" pitchFamily="18" charset="0"/>
                              <a:ea typeface="黑体"/>
                            </a:rPr>
                            <m:t>ℓ</m:t>
                          </m:r>
                        </m:den>
                      </m:f>
                    </m:oMath>
                  </m:oMathPara>
                </a14:m>
                <a:endParaRPr lang="en-US" altLang="zh-CN" sz="2400" i="1" dirty="0">
                  <a:solidFill>
                    <a:prstClr val="black"/>
                  </a:solidFill>
                  <a:latin typeface="Lucida Sans"/>
                  <a:ea typeface="黑体"/>
                </a:endParaRPr>
              </a:p>
            </p:txBody>
          </p:sp>
        </mc:Choice>
        <mc:Fallback xmlns="">
          <p:sp>
            <p:nvSpPr>
              <p:cNvPr id="13" name="Shape 42">
                <a:extLst>
                  <a:ext uri="{FF2B5EF4-FFF2-40B4-BE49-F238E27FC236}">
                    <a16:creationId xmlns:a16="http://schemas.microsoft.com/office/drawing/2014/main" id="{A0DF7E16-B86E-7E07-C4A4-2049F390C0D4}"/>
                  </a:ext>
                </a:extLst>
              </p:cNvPr>
              <p:cNvSpPr txBox="1">
                <a:spLocks noRot="1" noChangeAspect="1" noMove="1" noResize="1" noEditPoints="1" noAdjustHandles="1" noChangeArrowheads="1" noChangeShapeType="1" noTextEdit="1"/>
              </p:cNvSpPr>
              <p:nvPr/>
            </p:nvSpPr>
            <p:spPr>
              <a:xfrm>
                <a:off x="854635" y="1280160"/>
                <a:ext cx="10482730" cy="2377440"/>
              </a:xfrm>
              <a:prstGeom prst="rect">
                <a:avLst/>
              </a:prstGeom>
              <a:blipFill>
                <a:blip r:embed="rId16"/>
                <a:stretch>
                  <a:fillRect l="-233" t="-25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6B09EBE-D683-BB11-D1FA-DFDB290378DB}"/>
                  </a:ext>
                </a:extLst>
              </p:cNvPr>
              <p:cNvSpPr txBox="1"/>
              <p:nvPr/>
            </p:nvSpPr>
            <p:spPr>
              <a:xfrm>
                <a:off x="7392240" y="5942649"/>
                <a:ext cx="2014206" cy="682110"/>
              </a:xfrm>
              <a:prstGeom prst="rect">
                <a:avLst/>
              </a:prstGeom>
              <a:noFill/>
            </p:spPr>
            <p:txBody>
              <a:bodyPr wrap="none" rtlCol="0">
                <a:spAutoFit/>
              </a:bodyPr>
              <a:lstStyle/>
              <a:p>
                <a:pPr defTabSz="914140"/>
                <a14:m>
                  <m:oMath xmlns:m="http://schemas.openxmlformats.org/officeDocument/2006/math">
                    <m:sSup>
                      <m:sSupPr>
                        <m:ctrlPr>
                          <a:rPr lang="en-US" altLang="zh-CN" sz="2400" i="1" smtClean="0">
                            <a:solidFill>
                              <a:prstClr val="black"/>
                            </a:solidFill>
                            <a:latin typeface="Cambria Math" panose="02040503050406030204" pitchFamily="18" charset="0"/>
                          </a:rPr>
                        </m:ctrlPr>
                      </m:sSupPr>
                      <m:e>
                        <m:r>
                          <a:rPr lang="en-US" altLang="zh-CN" sz="2400" b="0" i="1" smtClean="0">
                            <a:solidFill>
                              <a:prstClr val="black"/>
                            </a:solidFill>
                            <a:latin typeface="Cambria Math" panose="02040503050406030204" pitchFamily="18" charset="0"/>
                          </a:rPr>
                          <m:t>‖</m:t>
                        </m:r>
                      </m:e>
                      <m:sup>
                        <m:r>
                          <a:rPr lang="en-US" altLang="zh-CN" sz="2400">
                            <a:solidFill>
                              <a:prstClr val="black"/>
                            </a:solidFill>
                            <a:latin typeface="Cambria Math" panose="02040503050406030204" pitchFamily="18" charset="0"/>
                          </a:rPr>
                          <m:t>2</m:t>
                        </m:r>
                      </m:sup>
                    </m:sSup>
                  </m:oMath>
                </a14:m>
                <a:r>
                  <a:rPr lang="en-US" altLang="zh-CN" sz="2400" dirty="0">
                    <a:solidFill>
                      <a:prstClr val="black"/>
                    </a:solidFill>
                  </a:rPr>
                  <a:t> </a:t>
                </a:r>
                <a14:m>
                  <m:oMath xmlns:m="http://schemas.openxmlformats.org/officeDocument/2006/math">
                    <m:r>
                      <a:rPr lang="en-US" altLang="zh-CN" sz="2400" b="1" i="0" smtClean="0">
                        <a:solidFill>
                          <a:prstClr val="black"/>
                        </a:solidFill>
                        <a:latin typeface="Cambria Math" panose="02040503050406030204" pitchFamily="18" charset="0"/>
                      </a:rPr>
                      <m:t>      </m:t>
                    </m:r>
                    <m:r>
                      <a:rPr lang="en-US" altLang="zh-CN" sz="2400" i="1">
                        <a:solidFill>
                          <a:prstClr val="black"/>
                        </a:solidFill>
                        <a:latin typeface="Cambria Math" panose="02040503050406030204" pitchFamily="18" charset="0"/>
                      </a:rPr>
                      <m:t>≤</m:t>
                    </m:r>
                    <m:r>
                      <a:rPr lang="en-US" altLang="zh-CN" sz="2400" b="1" i="1" smtClean="0">
                        <a:solidFill>
                          <a:prstClr val="black"/>
                        </a:solidFill>
                        <a:latin typeface="Cambria Math" panose="02040503050406030204" pitchFamily="18" charset="0"/>
                      </a:rPr>
                      <m:t>   </m:t>
                    </m:r>
                    <m:f>
                      <m:fPr>
                        <m:ctrlPr>
                          <a:rPr lang="en-US" altLang="zh-CN" sz="2400" b="0" i="1" dirty="0" smtClean="0">
                            <a:solidFill>
                              <a:prstClr val="black"/>
                            </a:solidFill>
                            <a:latin typeface="Cambria Math" panose="02040503050406030204" pitchFamily="18" charset="0"/>
                          </a:rPr>
                        </m:ctrlPr>
                      </m:fPr>
                      <m:num>
                        <m:sSubSup>
                          <m:sSubSupPr>
                            <m:ctrlPr>
                              <a:rPr lang="en-US" altLang="zh-CN" sz="2400" i="1" dirty="0">
                                <a:solidFill>
                                  <a:prstClr val="black"/>
                                </a:solidFill>
                                <a:latin typeface="Cambria Math" panose="02040503050406030204" pitchFamily="18" charset="0"/>
                                <a:ea typeface="黑体"/>
                              </a:rPr>
                            </m:ctrlPr>
                          </m:sSubSupPr>
                          <m:e>
                            <m:d>
                              <m:dPr>
                                <m:begChr m:val="‖"/>
                                <m:endChr m:val="‖"/>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𝑨</m:t>
                                </m:r>
                              </m:e>
                            </m:d>
                          </m:e>
                          <m:sub>
                            <m:r>
                              <a:rPr lang="en-US" altLang="zh-CN" sz="2400" b="0" i="1" dirty="0">
                                <a:solidFill>
                                  <a:prstClr val="black"/>
                                </a:solidFill>
                                <a:latin typeface="Cambria Math" panose="02040503050406030204" pitchFamily="18" charset="0"/>
                                <a:ea typeface="黑体"/>
                              </a:rPr>
                              <m:t>𝐹</m:t>
                            </m:r>
                          </m:sub>
                          <m:sup>
                            <m:r>
                              <a:rPr lang="en-US" altLang="zh-CN" sz="2400" b="0" i="1" dirty="0">
                                <a:solidFill>
                                  <a:prstClr val="black"/>
                                </a:solidFill>
                                <a:latin typeface="Cambria Math" panose="02040503050406030204" pitchFamily="18" charset="0"/>
                                <a:ea typeface="黑体"/>
                              </a:rPr>
                              <m:t>2</m:t>
                            </m:r>
                          </m:sup>
                        </m:sSubSup>
                      </m:num>
                      <m:den>
                        <m:r>
                          <a:rPr lang="en-US" altLang="zh-CN" sz="2400" b="0" i="1" dirty="0" smtClean="0">
                            <a:solidFill>
                              <a:prstClr val="black"/>
                            </a:solidFill>
                            <a:latin typeface="Cambria Math" panose="02040503050406030204" pitchFamily="18" charset="0"/>
                            <a:ea typeface="黑体"/>
                          </a:rPr>
                          <m:t>ℓ</m:t>
                        </m:r>
                      </m:den>
                    </m:f>
                  </m:oMath>
                </a14:m>
                <a:endParaRPr lang="zh-CN" altLang="en-US" sz="2400" dirty="0">
                  <a:solidFill>
                    <a:prstClr val="black"/>
                  </a:solidFill>
                  <a:latin typeface="Lucida Sans"/>
                  <a:ea typeface="黑体"/>
                </a:endParaRPr>
              </a:p>
            </p:txBody>
          </p:sp>
        </mc:Choice>
        <mc:Fallback xmlns="">
          <p:sp>
            <p:nvSpPr>
              <p:cNvPr id="15" name="TextBox 14">
                <a:extLst>
                  <a:ext uri="{FF2B5EF4-FFF2-40B4-BE49-F238E27FC236}">
                    <a16:creationId xmlns:a16="http://schemas.microsoft.com/office/drawing/2014/main" id="{C6B09EBE-D683-BB11-D1FA-DFDB290378DB}"/>
                  </a:ext>
                </a:extLst>
              </p:cNvPr>
              <p:cNvSpPr txBox="1">
                <a:spLocks noRot="1" noChangeAspect="1" noMove="1" noResize="1" noEditPoints="1" noAdjustHandles="1" noChangeArrowheads="1" noChangeShapeType="1" noTextEdit="1"/>
              </p:cNvSpPr>
              <p:nvPr/>
            </p:nvSpPr>
            <p:spPr>
              <a:xfrm>
                <a:off x="7392240" y="5942649"/>
                <a:ext cx="2014206" cy="682110"/>
              </a:xfrm>
              <a:prstGeom prst="rect">
                <a:avLst/>
              </a:prstGeom>
              <a:blipFill>
                <a:blip r:embed="rId1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4141196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71E476-B49C-9FEA-6F43-7924A6AD9A55}"/>
              </a:ext>
            </a:extLst>
          </p:cNvPr>
          <p:cNvSpPr>
            <a:spLocks noGrp="1"/>
          </p:cNvSpPr>
          <p:nvPr>
            <p:ph type="title"/>
          </p:nvPr>
        </p:nvSpPr>
        <p:spPr>
          <a:xfrm>
            <a:off x="1618488" y="115888"/>
            <a:ext cx="9620251" cy="1128712"/>
          </a:xfrm>
        </p:spPr>
        <p:txBody>
          <a:bodyPr/>
          <a:lstStyle/>
          <a:p>
            <a:r>
              <a:rPr kumimoji="1" lang="zh-CN" altLang="en-US" dirty="0"/>
              <a:t>矩阵略图 </a:t>
            </a:r>
            <a:r>
              <a:rPr kumimoji="1" lang="en-US" altLang="zh-CN" dirty="0"/>
              <a:t>(Matrix</a:t>
            </a:r>
            <a:r>
              <a:rPr kumimoji="1" lang="zh-CN" altLang="en-US" dirty="0"/>
              <a:t> </a:t>
            </a:r>
            <a:r>
              <a:rPr kumimoji="1" lang="en-US" altLang="zh-CN" dirty="0"/>
              <a:t>Sketch)</a:t>
            </a:r>
            <a:r>
              <a:rPr kumimoji="1" lang="zh-CN" altLang="en-US" dirty="0"/>
              <a:t> 相关工作</a:t>
            </a:r>
          </a:p>
        </p:txBody>
      </p:sp>
      <p:sp>
        <p:nvSpPr>
          <p:cNvPr id="5" name="文本框 4">
            <a:extLst>
              <a:ext uri="{FF2B5EF4-FFF2-40B4-BE49-F238E27FC236}">
                <a16:creationId xmlns:a16="http://schemas.microsoft.com/office/drawing/2014/main" id="{9C09C405-580B-4BEE-2728-5ECA435AF168}"/>
              </a:ext>
            </a:extLst>
          </p:cNvPr>
          <p:cNvSpPr txBox="1"/>
          <p:nvPr/>
        </p:nvSpPr>
        <p:spPr>
          <a:xfrm>
            <a:off x="315483" y="3352800"/>
            <a:ext cx="3680168" cy="523220"/>
          </a:xfrm>
          <a:prstGeom prst="rect">
            <a:avLst/>
          </a:prstGeom>
          <a:noFill/>
        </p:spPr>
        <p:txBody>
          <a:bodyPr wrap="square" rtlCol="0">
            <a:spAutoFit/>
          </a:bodyPr>
          <a:lstStyle/>
          <a:p>
            <a:pPr algn="ctr"/>
            <a:r>
              <a:rPr kumimoji="1" lang="en-US" altLang="zh-CN" sz="1400" b="0" dirty="0">
                <a:latin typeface="Arial" panose="020B0604020202020204" pitchFamily="34" charset="0"/>
                <a:cs typeface="Arial" panose="020B0604020202020204" pitchFamily="34" charset="0"/>
              </a:rPr>
              <a:t>Frequent Directions (FD) Sketch</a:t>
            </a:r>
          </a:p>
          <a:p>
            <a:pPr algn="ctr"/>
            <a:r>
              <a:rPr kumimoji="1" lang="en-US" altLang="zh-CN" sz="1400" b="0" dirty="0">
                <a:solidFill>
                  <a:srgbClr val="0070C0"/>
                </a:solidFill>
                <a:latin typeface="Arial" panose="020B0604020202020204" pitchFamily="34" charset="0"/>
                <a:cs typeface="Arial" panose="020B0604020202020204" pitchFamily="34" charset="0"/>
              </a:rPr>
              <a:t>[Liberty, KDD’13, </a:t>
            </a:r>
            <a:r>
              <a:rPr kumimoji="1" lang="en-US" altLang="zh-CN" sz="1400" dirty="0">
                <a:solidFill>
                  <a:srgbClr val="FF0000"/>
                </a:solidFill>
                <a:latin typeface="Arial" panose="020B0604020202020204" pitchFamily="34" charset="0"/>
                <a:cs typeface="Arial" panose="020B0604020202020204" pitchFamily="34" charset="0"/>
              </a:rPr>
              <a:t>Best Paper</a:t>
            </a:r>
            <a:r>
              <a:rPr kumimoji="1" lang="en-US" altLang="zh-CN" sz="1400" b="0" dirty="0">
                <a:solidFill>
                  <a:srgbClr val="0070C0"/>
                </a:solidFill>
                <a:latin typeface="Arial" panose="020B0604020202020204" pitchFamily="34" charset="0"/>
                <a:cs typeface="Arial" panose="020B0604020202020204" pitchFamily="34" charset="0"/>
              </a:rPr>
              <a:t>] </a:t>
            </a:r>
            <a:r>
              <a:rPr kumimoji="1" lang="en-US" altLang="zh-CN" sz="1400" b="0" dirty="0">
                <a:latin typeface="Arial Unicode MS" panose="020B0604020202020204" pitchFamily="34" charset="-128"/>
                <a:ea typeface="黑体" panose="02010609060101010101" pitchFamily="49" charset="-122"/>
              </a:rPr>
              <a:t> </a:t>
            </a:r>
            <a:endParaRPr kumimoji="1" lang="zh-CN" altLang="en-US" sz="1400" b="0" dirty="0">
              <a:solidFill>
                <a:srgbClr val="0070C0"/>
              </a:solidFill>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2037013B-6259-85EE-5A17-267E4A7C59FD}"/>
              </a:ext>
            </a:extLst>
          </p:cNvPr>
          <p:cNvSpPr txBox="1"/>
          <p:nvPr/>
        </p:nvSpPr>
        <p:spPr>
          <a:xfrm>
            <a:off x="4348567" y="3352800"/>
            <a:ext cx="3680168" cy="523220"/>
          </a:xfrm>
          <a:prstGeom prst="rect">
            <a:avLst/>
          </a:prstGeom>
          <a:noFill/>
        </p:spPr>
        <p:txBody>
          <a:bodyPr wrap="square" rtlCol="0">
            <a:spAutoFit/>
          </a:bodyPr>
          <a:lstStyle/>
          <a:p>
            <a:pPr algn="ctr"/>
            <a:r>
              <a:rPr kumimoji="1" lang="en-US" altLang="zh-CN" sz="1400" b="0" dirty="0">
                <a:latin typeface="Arial" panose="020B0604020202020204" pitchFamily="34" charset="0"/>
                <a:cs typeface="Arial" panose="020B0604020202020204" pitchFamily="34" charset="0"/>
              </a:rPr>
              <a:t>LM-FD &amp; DI-FD Sketch</a:t>
            </a:r>
          </a:p>
          <a:p>
            <a:pPr algn="ctr"/>
            <a:r>
              <a:rPr kumimoji="1" lang="en-US" altLang="zh-CN" sz="1400" b="0" dirty="0">
                <a:solidFill>
                  <a:srgbClr val="0070C0"/>
                </a:solidFill>
                <a:latin typeface="Arial" panose="020B0604020202020204" pitchFamily="34" charset="0"/>
                <a:cs typeface="Arial" panose="020B0604020202020204" pitchFamily="34" charset="0"/>
              </a:rPr>
              <a:t>[Wei et al., SIGMOD’16] </a:t>
            </a:r>
            <a:r>
              <a:rPr kumimoji="1" lang="en-US" altLang="zh-CN" sz="1400" b="0" dirty="0">
                <a:latin typeface="Arial Unicode MS" panose="020B0604020202020204" pitchFamily="34" charset="-128"/>
                <a:ea typeface="黑体" panose="02010609060101010101" pitchFamily="49" charset="-122"/>
              </a:rPr>
              <a:t> </a:t>
            </a:r>
            <a:endParaRPr kumimoji="1" lang="zh-CN" altLang="en-US" sz="1400" b="0" dirty="0">
              <a:solidFill>
                <a:srgbClr val="0070C0"/>
              </a:solidFill>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BCF93157-4FF6-1C79-A98F-8AD3214B1FD3}"/>
              </a:ext>
            </a:extLst>
          </p:cNvPr>
          <p:cNvSpPr txBox="1"/>
          <p:nvPr/>
        </p:nvSpPr>
        <p:spPr>
          <a:xfrm>
            <a:off x="8354384" y="3352800"/>
            <a:ext cx="3680168" cy="523220"/>
          </a:xfrm>
          <a:prstGeom prst="rect">
            <a:avLst/>
          </a:prstGeom>
          <a:noFill/>
        </p:spPr>
        <p:txBody>
          <a:bodyPr wrap="square" rtlCol="0">
            <a:spAutoFit/>
          </a:bodyPr>
          <a:lstStyle/>
          <a:p>
            <a:pPr algn="ctr"/>
            <a:r>
              <a:rPr kumimoji="1" lang="en-US" altLang="zh-CN" sz="1400" b="0" dirty="0">
                <a:latin typeface="Arial" panose="020B0604020202020204" pitchFamily="34" charset="0"/>
                <a:cs typeface="Arial" panose="020B0604020202020204" pitchFamily="34" charset="0"/>
              </a:rPr>
              <a:t>Sparse FD Sketch</a:t>
            </a:r>
          </a:p>
          <a:p>
            <a:pPr algn="ctr"/>
            <a:r>
              <a:rPr kumimoji="1" lang="en-US" altLang="zh-CN" sz="1400" b="0" dirty="0">
                <a:solidFill>
                  <a:srgbClr val="0070C0"/>
                </a:solidFill>
                <a:latin typeface="Arial" panose="020B0604020202020204" pitchFamily="34" charset="0"/>
                <a:cs typeface="Arial" panose="020B0604020202020204" pitchFamily="34" charset="0"/>
              </a:rPr>
              <a:t>[Huang, ICML’18, </a:t>
            </a:r>
            <a:r>
              <a:rPr kumimoji="1" lang="en-US" altLang="zh-CN" sz="1400" dirty="0">
                <a:solidFill>
                  <a:srgbClr val="FF0000"/>
                </a:solidFill>
                <a:latin typeface="Arial" panose="020B0604020202020204" pitchFamily="34" charset="0"/>
                <a:cs typeface="Arial" panose="020B0604020202020204" pitchFamily="34" charset="0"/>
              </a:rPr>
              <a:t>Best Paper runner up</a:t>
            </a:r>
            <a:r>
              <a:rPr kumimoji="1" lang="en-US" altLang="zh-CN" sz="1400" b="0" dirty="0">
                <a:solidFill>
                  <a:srgbClr val="0070C0"/>
                </a:solidFill>
                <a:latin typeface="Arial" panose="020B0604020202020204" pitchFamily="34" charset="0"/>
                <a:cs typeface="Arial" panose="020B0604020202020204" pitchFamily="34" charset="0"/>
              </a:rPr>
              <a:t>]</a:t>
            </a:r>
            <a:endParaRPr kumimoji="1" lang="zh-CN" altLang="en-US" sz="1400" b="0" dirty="0">
              <a:solidFill>
                <a:srgbClr val="0070C0"/>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B3E3A10D-E329-DF15-80DB-22BD6D1FEE0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43400" y="1826332"/>
            <a:ext cx="3597697" cy="1480286"/>
          </a:xfrm>
          <a:prstGeom prst="rect">
            <a:avLst/>
          </a:prstGeom>
          <a:noFill/>
        </p:spPr>
      </p:pic>
      <p:sp>
        <p:nvSpPr>
          <p:cNvPr id="47" name="TextBox 46">
            <a:extLst>
              <a:ext uri="{FF2B5EF4-FFF2-40B4-BE49-F238E27FC236}">
                <a16:creationId xmlns:a16="http://schemas.microsoft.com/office/drawing/2014/main" id="{6B6944A2-002D-B67E-431F-C46E3B517556}"/>
              </a:ext>
            </a:extLst>
          </p:cNvPr>
          <p:cNvSpPr txBox="1"/>
          <p:nvPr/>
        </p:nvSpPr>
        <p:spPr>
          <a:xfrm>
            <a:off x="4855593" y="1414046"/>
            <a:ext cx="2666114"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滑动窗口上的矩阵略图算法</a:t>
            </a:r>
          </a:p>
        </p:txBody>
      </p:sp>
      <p:sp>
        <p:nvSpPr>
          <p:cNvPr id="49" name="TextBox 48">
            <a:extLst>
              <a:ext uri="{FF2B5EF4-FFF2-40B4-BE49-F238E27FC236}">
                <a16:creationId xmlns:a16="http://schemas.microsoft.com/office/drawing/2014/main" id="{C7E9B81E-B825-A6E0-CE35-694327CF6077}"/>
              </a:ext>
            </a:extLst>
          </p:cNvPr>
          <p:cNvSpPr txBox="1"/>
          <p:nvPr/>
        </p:nvSpPr>
        <p:spPr>
          <a:xfrm>
            <a:off x="965277" y="1414046"/>
            <a:ext cx="2441694"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数据流上的矩阵略图算法</a:t>
            </a:r>
          </a:p>
        </p:txBody>
      </p:sp>
      <p:sp>
        <p:nvSpPr>
          <p:cNvPr id="52" name="TextBox 51">
            <a:extLst>
              <a:ext uri="{FF2B5EF4-FFF2-40B4-BE49-F238E27FC236}">
                <a16:creationId xmlns:a16="http://schemas.microsoft.com/office/drawing/2014/main" id="{8A04CAA2-4199-FE4E-9A20-2E571F28B452}"/>
              </a:ext>
            </a:extLst>
          </p:cNvPr>
          <p:cNvSpPr txBox="1"/>
          <p:nvPr/>
        </p:nvSpPr>
        <p:spPr>
          <a:xfrm>
            <a:off x="8668637" y="1414046"/>
            <a:ext cx="2901756"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稀疏向量流上的矩阵略图算法</a:t>
            </a:r>
          </a:p>
        </p:txBody>
      </p:sp>
      <p:sp>
        <p:nvSpPr>
          <p:cNvPr id="97" name="TextBox 96">
            <a:extLst>
              <a:ext uri="{FF2B5EF4-FFF2-40B4-BE49-F238E27FC236}">
                <a16:creationId xmlns:a16="http://schemas.microsoft.com/office/drawing/2014/main" id="{2820383D-1203-0DC6-2A57-28015C8E10AA}"/>
              </a:ext>
            </a:extLst>
          </p:cNvPr>
          <p:cNvSpPr txBox="1"/>
          <p:nvPr/>
        </p:nvSpPr>
        <p:spPr>
          <a:xfrm>
            <a:off x="2028067" y="4103197"/>
            <a:ext cx="2441694"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可持久化的矩阵略图算法</a:t>
            </a:r>
          </a:p>
        </p:txBody>
      </p:sp>
      <p:sp>
        <p:nvSpPr>
          <p:cNvPr id="98" name="文本框 5">
            <a:extLst>
              <a:ext uri="{FF2B5EF4-FFF2-40B4-BE49-F238E27FC236}">
                <a16:creationId xmlns:a16="http://schemas.microsoft.com/office/drawing/2014/main" id="{B81B8D2B-2C6D-8A83-4921-850A3BD2EB21}"/>
              </a:ext>
            </a:extLst>
          </p:cNvPr>
          <p:cNvSpPr txBox="1"/>
          <p:nvPr/>
        </p:nvSpPr>
        <p:spPr>
          <a:xfrm>
            <a:off x="1401273" y="6088914"/>
            <a:ext cx="3680168" cy="523220"/>
          </a:xfrm>
          <a:prstGeom prst="rect">
            <a:avLst/>
          </a:prstGeom>
          <a:noFill/>
        </p:spPr>
        <p:txBody>
          <a:bodyPr wrap="square" rtlCol="0">
            <a:spAutoFit/>
          </a:bodyPr>
          <a:lstStyle/>
          <a:p>
            <a:pPr algn="ctr"/>
            <a:r>
              <a:rPr kumimoji="1" lang="en-US" altLang="zh-CN" sz="1400" b="0" dirty="0">
                <a:latin typeface="Arial" panose="020B0604020202020204" pitchFamily="34" charset="0"/>
                <a:cs typeface="Arial" panose="020B0604020202020204" pitchFamily="34" charset="0"/>
              </a:rPr>
              <a:t>FD ATTP &amp; FD BITP Sketch</a:t>
            </a:r>
          </a:p>
          <a:p>
            <a:pPr algn="ctr"/>
            <a:r>
              <a:rPr kumimoji="1" lang="en-US" altLang="zh-CN" sz="1400" b="0" dirty="0">
                <a:solidFill>
                  <a:srgbClr val="0070C0"/>
                </a:solidFill>
                <a:latin typeface="Arial" panose="020B0604020202020204" pitchFamily="34" charset="0"/>
                <a:cs typeface="Arial" panose="020B0604020202020204" pitchFamily="34" charset="0"/>
              </a:rPr>
              <a:t>[Shi et al., SIGMOD’21]</a:t>
            </a:r>
            <a:endParaRPr kumimoji="1" lang="zh-CN" altLang="en-US" sz="1400" b="0" dirty="0">
              <a:solidFill>
                <a:srgbClr val="0070C0"/>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17A44523-3536-58BB-5A4B-CBA64C44B4D9}"/>
              </a:ext>
            </a:extLst>
          </p:cNvPr>
          <p:cNvSpPr txBox="1"/>
          <p:nvPr/>
        </p:nvSpPr>
        <p:spPr>
          <a:xfrm>
            <a:off x="7227012" y="4103197"/>
            <a:ext cx="3057247"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滑动窗口上的最优矩阵略图算法</a:t>
            </a:r>
          </a:p>
        </p:txBody>
      </p:sp>
      <p:sp>
        <p:nvSpPr>
          <p:cNvPr id="101" name="文本框 5">
            <a:extLst>
              <a:ext uri="{FF2B5EF4-FFF2-40B4-BE49-F238E27FC236}">
                <a16:creationId xmlns:a16="http://schemas.microsoft.com/office/drawing/2014/main" id="{4F6CDBA4-AFDF-3C2D-6E5E-556ECA744333}"/>
              </a:ext>
            </a:extLst>
          </p:cNvPr>
          <p:cNvSpPr txBox="1"/>
          <p:nvPr/>
        </p:nvSpPr>
        <p:spPr>
          <a:xfrm>
            <a:off x="6705600" y="6092158"/>
            <a:ext cx="4204493" cy="523220"/>
          </a:xfrm>
          <a:prstGeom prst="rect">
            <a:avLst/>
          </a:prstGeom>
          <a:noFill/>
        </p:spPr>
        <p:txBody>
          <a:bodyPr wrap="square" rtlCol="0">
            <a:spAutoFit/>
          </a:bodyPr>
          <a:lstStyle/>
          <a:p>
            <a:pPr algn="ctr"/>
            <a:r>
              <a:rPr kumimoji="1" lang="en-US" altLang="zh-CN" sz="1400" b="0" dirty="0">
                <a:latin typeface="Arial" panose="020B0604020202020204" pitchFamily="34" charset="0"/>
                <a:cs typeface="Arial" panose="020B0604020202020204" pitchFamily="34" charset="0"/>
              </a:rPr>
              <a:t>DS-FD Sketch</a:t>
            </a:r>
          </a:p>
          <a:p>
            <a:pPr algn="ctr"/>
            <a:r>
              <a:rPr kumimoji="1" lang="en-US" altLang="zh-CN" sz="1400" b="0" dirty="0">
                <a:solidFill>
                  <a:srgbClr val="0070C0"/>
                </a:solidFill>
                <a:latin typeface="Arial" panose="020B0604020202020204" pitchFamily="34" charset="0"/>
                <a:cs typeface="Arial" panose="020B0604020202020204" pitchFamily="34" charset="0"/>
              </a:rPr>
              <a:t>[Yin et al., VLDB’24, </a:t>
            </a:r>
            <a:r>
              <a:rPr kumimoji="1" lang="en-US" altLang="zh-CN" sz="1400" dirty="0">
                <a:solidFill>
                  <a:srgbClr val="FF0000"/>
                </a:solidFill>
                <a:latin typeface="Arial" panose="020B0604020202020204" pitchFamily="34" charset="0"/>
                <a:cs typeface="Arial" panose="020B0604020202020204" pitchFamily="34" charset="0"/>
              </a:rPr>
              <a:t>Best Paper Nomination</a:t>
            </a:r>
            <a:r>
              <a:rPr kumimoji="1" lang="en-US" altLang="zh-CN" sz="1400" b="0" dirty="0">
                <a:solidFill>
                  <a:srgbClr val="0070C0"/>
                </a:solidFill>
                <a:latin typeface="Arial" panose="020B0604020202020204" pitchFamily="34" charset="0"/>
                <a:cs typeface="Arial" panose="020B0604020202020204" pitchFamily="34" charset="0"/>
              </a:rPr>
              <a:t>]</a:t>
            </a:r>
            <a:r>
              <a:rPr kumimoji="1" lang="en-US" altLang="zh-CN" sz="1400" b="0" dirty="0">
                <a:latin typeface="Arial Unicode MS" panose="020B0604020202020204" pitchFamily="34" charset="-128"/>
                <a:ea typeface="黑体" panose="02010609060101010101" pitchFamily="49" charset="-122"/>
              </a:rPr>
              <a:t> </a:t>
            </a:r>
            <a:endParaRPr kumimoji="1" lang="zh-CN" altLang="en-US" sz="1400" b="0" dirty="0">
              <a:solidFill>
                <a:srgbClr val="0070C0"/>
              </a:solidFill>
              <a:latin typeface="Arial" panose="020B0604020202020204" pitchFamily="34" charset="0"/>
              <a:cs typeface="Arial" panose="020B0604020202020204" pitchFamily="34" charset="0"/>
            </a:endParaRPr>
          </a:p>
        </p:txBody>
      </p:sp>
      <p:pic>
        <p:nvPicPr>
          <p:cNvPr id="88" name="Picture 87">
            <a:extLst>
              <a:ext uri="{FF2B5EF4-FFF2-40B4-BE49-F238E27FC236}">
                <a16:creationId xmlns:a16="http://schemas.microsoft.com/office/drawing/2014/main" id="{40243AD5-1CAF-3443-F149-F1D584EB356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58273" y="1840299"/>
            <a:ext cx="4008927" cy="1447503"/>
          </a:xfrm>
          <a:prstGeom prst="rect">
            <a:avLst/>
          </a:prstGeom>
          <a:ln w="15875">
            <a:solidFill>
              <a:schemeClr val="tx1"/>
            </a:solidFill>
          </a:ln>
        </p:spPr>
      </p:pic>
      <p:pic>
        <p:nvPicPr>
          <p:cNvPr id="134" name="Picture 133">
            <a:extLst>
              <a:ext uri="{FF2B5EF4-FFF2-40B4-BE49-F238E27FC236}">
                <a16:creationId xmlns:a16="http://schemas.microsoft.com/office/drawing/2014/main" id="{6D33021B-8E3B-E7D3-CEF2-D82C87D6542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023851" y="1836387"/>
            <a:ext cx="3909876" cy="1455476"/>
          </a:xfrm>
          <a:prstGeom prst="rect">
            <a:avLst/>
          </a:prstGeom>
          <a:ln w="15875">
            <a:solidFill>
              <a:schemeClr val="tx1"/>
            </a:solidFill>
          </a:ln>
        </p:spPr>
      </p:pic>
      <p:pic>
        <p:nvPicPr>
          <p:cNvPr id="207" name="Picture 206">
            <a:extLst>
              <a:ext uri="{FF2B5EF4-FFF2-40B4-BE49-F238E27FC236}">
                <a16:creationId xmlns:a16="http://schemas.microsoft.com/office/drawing/2014/main" id="{7B812A5C-EE4C-410D-9750-BC773EE50C9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79791" y="4491941"/>
            <a:ext cx="4876801" cy="1501995"/>
          </a:xfrm>
          <a:prstGeom prst="rect">
            <a:avLst/>
          </a:prstGeom>
          <a:ln w="15875">
            <a:solidFill>
              <a:schemeClr val="tx1"/>
            </a:solidFill>
          </a:ln>
        </p:spPr>
      </p:pic>
      <p:pic>
        <p:nvPicPr>
          <p:cNvPr id="695" name="Picture 694">
            <a:extLst>
              <a:ext uri="{FF2B5EF4-FFF2-40B4-BE49-F238E27FC236}">
                <a16:creationId xmlns:a16="http://schemas.microsoft.com/office/drawing/2014/main" id="{D9F8E484-E90F-2FCA-20A0-1F642FAFFED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019800" y="4491941"/>
            <a:ext cx="5397281" cy="1501995"/>
          </a:xfrm>
          <a:prstGeom prst="rect">
            <a:avLst/>
          </a:prstGeom>
          <a:ln w="15875">
            <a:solidFill>
              <a:schemeClr val="dk1">
                <a:shade val="95000"/>
                <a:satMod val="105000"/>
              </a:schemeClr>
            </a:solidFill>
          </a:ln>
        </p:spPr>
      </p:pic>
    </p:spTree>
    <p:extLst>
      <p:ext uri="{BB962C8B-B14F-4D97-AF65-F5344CB8AC3E}">
        <p14:creationId xmlns:p14="http://schemas.microsoft.com/office/powerpoint/2010/main" val="3494974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0579D33B-3C4D-77FF-0D7A-839D4700E9F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72396" y="1914194"/>
            <a:ext cx="2251899" cy="1453757"/>
          </a:xfrm>
          <a:prstGeom prst="rect">
            <a:avLst/>
          </a:prstGeom>
        </p:spPr>
      </p:pic>
      <p:pic>
        <p:nvPicPr>
          <p:cNvPr id="26" name="图片 25">
            <a:extLst>
              <a:ext uri="{FF2B5EF4-FFF2-40B4-BE49-F238E27FC236}">
                <a16:creationId xmlns:a16="http://schemas.microsoft.com/office/drawing/2014/main" id="{0EC71B6A-1CBA-423D-250F-AA46837DA55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173493" y="1849090"/>
            <a:ext cx="1857877" cy="1520733"/>
          </a:xfrm>
          <a:prstGeom prst="rect">
            <a:avLst/>
          </a:prstGeom>
        </p:spPr>
      </p:pic>
      <p:pic>
        <p:nvPicPr>
          <p:cNvPr id="19" name="图片 18">
            <a:extLst>
              <a:ext uri="{FF2B5EF4-FFF2-40B4-BE49-F238E27FC236}">
                <a16:creationId xmlns:a16="http://schemas.microsoft.com/office/drawing/2014/main" id="{4D783162-D236-E832-48A5-D8769FF8282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993814" y="3371695"/>
            <a:ext cx="2217236" cy="1732464"/>
          </a:xfrm>
          <a:prstGeom prst="rect">
            <a:avLst/>
          </a:prstGeom>
        </p:spPr>
      </p:pic>
      <p:pic>
        <p:nvPicPr>
          <p:cNvPr id="17" name="图片 16">
            <a:extLst>
              <a:ext uri="{FF2B5EF4-FFF2-40B4-BE49-F238E27FC236}">
                <a16:creationId xmlns:a16="http://schemas.microsoft.com/office/drawing/2014/main" id="{44E69B7F-5ABE-AF29-6ADC-03F8084686C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029080" y="3289699"/>
            <a:ext cx="2256431" cy="1896456"/>
          </a:xfrm>
          <a:prstGeom prst="rect">
            <a:avLst/>
          </a:prstGeom>
        </p:spPr>
      </p:pic>
      <p:sp>
        <p:nvSpPr>
          <p:cNvPr id="2" name="标题 1">
            <a:extLst>
              <a:ext uri="{FF2B5EF4-FFF2-40B4-BE49-F238E27FC236}">
                <a16:creationId xmlns:a16="http://schemas.microsoft.com/office/drawing/2014/main" id="{AF71E476-B49C-9FEA-6F43-7924A6AD9A55}"/>
              </a:ext>
            </a:extLst>
          </p:cNvPr>
          <p:cNvSpPr>
            <a:spLocks noGrp="1"/>
          </p:cNvSpPr>
          <p:nvPr>
            <p:ph type="title"/>
          </p:nvPr>
        </p:nvSpPr>
        <p:spPr>
          <a:xfrm>
            <a:off x="1618488" y="115888"/>
            <a:ext cx="9620251" cy="1128712"/>
          </a:xfrm>
        </p:spPr>
        <p:txBody>
          <a:bodyPr/>
          <a:lstStyle/>
          <a:p>
            <a:r>
              <a:rPr kumimoji="1" lang="zh-CN" altLang="en-US" dirty="0"/>
              <a:t>矩阵略图在流式机器学习上的研究和应用</a:t>
            </a:r>
          </a:p>
        </p:txBody>
      </p:sp>
      <p:sp>
        <p:nvSpPr>
          <p:cNvPr id="3" name="文本框 2">
            <a:extLst>
              <a:ext uri="{FF2B5EF4-FFF2-40B4-BE49-F238E27FC236}">
                <a16:creationId xmlns:a16="http://schemas.microsoft.com/office/drawing/2014/main" id="{8BAD6034-A8C7-8ED9-FAF8-111E27926243}"/>
              </a:ext>
            </a:extLst>
          </p:cNvPr>
          <p:cNvSpPr txBox="1"/>
          <p:nvPr/>
        </p:nvSpPr>
        <p:spPr>
          <a:xfrm>
            <a:off x="-235812" y="5454319"/>
            <a:ext cx="4897213" cy="1538883"/>
          </a:xfrm>
          <a:prstGeom prst="rect">
            <a:avLst/>
          </a:prstGeom>
          <a:noFill/>
        </p:spPr>
        <p:txBody>
          <a:bodyPr wrap="square">
            <a:spAutoFit/>
          </a:bodyPr>
          <a:lstStyle/>
          <a:p>
            <a:pPr algn="ctr"/>
            <a:r>
              <a:rPr lang="zh-CN" altLang="en-US" sz="2000" b="0" dirty="0">
                <a:latin typeface="SimHei" panose="02010609060101010101" pitchFamily="49" charset="-122"/>
                <a:ea typeface="SimHei" panose="02010609060101010101" pitchFamily="49" charset="-122"/>
              </a:rPr>
              <a:t>线性老虎机算法</a:t>
            </a:r>
            <a:endParaRPr lang="en-US" altLang="zh-CN" sz="2000" b="0" dirty="0">
              <a:latin typeface="SimHei" panose="02010609060101010101" pitchFamily="49" charset="-122"/>
              <a:ea typeface="SimHei" panose="02010609060101010101" pitchFamily="49" charset="-122"/>
            </a:endParaRPr>
          </a:p>
          <a:p>
            <a:pPr algn="ctr"/>
            <a:r>
              <a:rPr kumimoji="1" lang="en-US" altLang="zh-CN" sz="1800" b="0" dirty="0">
                <a:solidFill>
                  <a:srgbClr val="0070C0"/>
                </a:solidFill>
                <a:latin typeface="Arial" panose="020B0604020202020204" pitchFamily="34" charset="0"/>
                <a:cs typeface="Arial" panose="020B0604020202020204" pitchFamily="34" charset="0"/>
              </a:rPr>
              <a:t>[</a:t>
            </a:r>
            <a:r>
              <a:rPr kumimoji="1" lang="en-US" altLang="zh-CN" sz="1800" b="0" dirty="0" err="1">
                <a:solidFill>
                  <a:srgbClr val="0070C0"/>
                </a:solidFill>
                <a:latin typeface="Arial" panose="020B0604020202020204" pitchFamily="34" charset="0"/>
                <a:cs typeface="Arial" panose="020B0604020202020204" pitchFamily="34" charset="0"/>
              </a:rPr>
              <a:t>Kuzborskij</a:t>
            </a:r>
            <a:r>
              <a:rPr kumimoji="1" lang="en-US" altLang="zh-CN" sz="1800" b="0" dirty="0">
                <a:solidFill>
                  <a:srgbClr val="0070C0"/>
                </a:solidFill>
                <a:latin typeface="Arial" panose="020B0604020202020204" pitchFamily="34" charset="0"/>
                <a:cs typeface="Arial" panose="020B0604020202020204" pitchFamily="34" charset="0"/>
              </a:rPr>
              <a:t> et al., AISTATS’19]</a:t>
            </a:r>
          </a:p>
          <a:p>
            <a:pPr algn="ctr"/>
            <a:r>
              <a:rPr kumimoji="1" lang="en-US" altLang="zh-CN" sz="1800" b="0" dirty="0">
                <a:solidFill>
                  <a:srgbClr val="0070C0"/>
                </a:solidFill>
                <a:latin typeface="Arial" panose="020B0604020202020204" pitchFamily="34" charset="0"/>
                <a:cs typeface="Arial" panose="020B0604020202020204" pitchFamily="34" charset="0"/>
              </a:rPr>
              <a:t>[Chen et al., IJCAI’20] </a:t>
            </a:r>
            <a:r>
              <a:rPr kumimoji="1" lang="en-US" altLang="zh-CN" sz="1800" b="0" dirty="0">
                <a:latin typeface="Arial Unicode MS" panose="020B0604020202020204" pitchFamily="34" charset="-128"/>
                <a:ea typeface="黑体" panose="02010609060101010101" pitchFamily="49" charset="-122"/>
              </a:rPr>
              <a:t> </a:t>
            </a:r>
            <a:endParaRPr kumimoji="1" lang="zh-CN" altLang="en-US" sz="1800" b="0" dirty="0">
              <a:solidFill>
                <a:srgbClr val="0070C0"/>
              </a:solidFill>
              <a:latin typeface="Arial" panose="020B0604020202020204" pitchFamily="34" charset="0"/>
              <a:cs typeface="Arial" panose="020B0604020202020204" pitchFamily="34" charset="0"/>
            </a:endParaRPr>
          </a:p>
          <a:p>
            <a:pPr algn="ctr"/>
            <a:endParaRPr kumimoji="0" lang="en-US" altLang="zh-CN" sz="1800" b="0" i="0" u="none" strike="noStrike" kern="0" cap="none" spc="0" normalizeH="0" baseline="0" noProof="0" dirty="0">
              <a:ln>
                <a:noFill/>
              </a:ln>
              <a:solidFill>
                <a:srgbClr val="0070C0"/>
              </a:solidFill>
              <a:effectLst/>
              <a:uLnTx/>
              <a:uFillTx/>
              <a:latin typeface="Arial"/>
              <a:ea typeface="黑体" pitchFamily="2" charset="-122"/>
            </a:endParaRPr>
          </a:p>
          <a:p>
            <a:endParaRPr lang="zh-CN" altLang="en-US" sz="2000" b="0" dirty="0">
              <a:latin typeface="+mn-lt"/>
            </a:endParaRPr>
          </a:p>
        </p:txBody>
      </p:sp>
      <p:pic>
        <p:nvPicPr>
          <p:cNvPr id="4" name="图片 3">
            <a:extLst>
              <a:ext uri="{FF2B5EF4-FFF2-40B4-BE49-F238E27FC236}">
                <a16:creationId xmlns:a16="http://schemas.microsoft.com/office/drawing/2014/main" id="{F795775C-C797-CCCB-720F-FA8C4D091A0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0" y="2474496"/>
            <a:ext cx="4325096" cy="2481330"/>
          </a:xfrm>
          <a:prstGeom prst="rect">
            <a:avLst/>
          </a:prstGeom>
        </p:spPr>
      </p:pic>
      <p:sp>
        <p:nvSpPr>
          <p:cNvPr id="8" name="文本框 7">
            <a:extLst>
              <a:ext uri="{FF2B5EF4-FFF2-40B4-BE49-F238E27FC236}">
                <a16:creationId xmlns:a16="http://schemas.microsoft.com/office/drawing/2014/main" id="{3A566143-9AFF-42E2-D8B2-C78026022A16}"/>
              </a:ext>
            </a:extLst>
          </p:cNvPr>
          <p:cNvSpPr txBox="1"/>
          <p:nvPr/>
        </p:nvSpPr>
        <p:spPr>
          <a:xfrm>
            <a:off x="3672659" y="5450575"/>
            <a:ext cx="4897213" cy="1261884"/>
          </a:xfrm>
          <a:prstGeom prst="rect">
            <a:avLst/>
          </a:prstGeom>
          <a:noFill/>
        </p:spPr>
        <p:txBody>
          <a:bodyPr wrap="square">
            <a:spAutoFit/>
          </a:bodyPr>
          <a:lstStyle/>
          <a:p>
            <a:pPr algn="ctr"/>
            <a:r>
              <a:rPr lang="zh-CN" altLang="en-US" sz="2000" b="0" dirty="0">
                <a:latin typeface="SimHei" panose="02010609060101010101" pitchFamily="49" charset="-122"/>
                <a:ea typeface="SimHei" panose="02010609060101010101" pitchFamily="49" charset="-122"/>
              </a:rPr>
              <a:t>在线核学习</a:t>
            </a:r>
            <a:endParaRPr lang="en-US" altLang="zh-CN" sz="2000" b="0" dirty="0">
              <a:latin typeface="SimHei" panose="02010609060101010101" pitchFamily="49" charset="-122"/>
              <a:ea typeface="SimHei" panose="02010609060101010101" pitchFamily="49" charset="-122"/>
            </a:endParaRPr>
          </a:p>
          <a:p>
            <a:pPr algn="ctr"/>
            <a:r>
              <a:rPr kumimoji="1" lang="en-US" altLang="zh-CN" sz="1800" b="0" dirty="0">
                <a:solidFill>
                  <a:srgbClr val="0070C0"/>
                </a:solidFill>
                <a:latin typeface="Arial" panose="020B0604020202020204" pitchFamily="34" charset="0"/>
                <a:cs typeface="Arial" panose="020B0604020202020204" pitchFamily="34" charset="0"/>
              </a:rPr>
              <a:t>[Zhang et al., ICML’19]</a:t>
            </a:r>
          </a:p>
          <a:p>
            <a:pPr algn="ctr"/>
            <a:endParaRPr kumimoji="0" lang="en-US" altLang="zh-CN" sz="1800" b="0" i="0" u="none" strike="noStrike" kern="0" cap="none" spc="0" normalizeH="0" baseline="0" noProof="0" dirty="0">
              <a:ln>
                <a:noFill/>
              </a:ln>
              <a:solidFill>
                <a:srgbClr val="0070C0"/>
              </a:solidFill>
              <a:effectLst/>
              <a:uLnTx/>
              <a:uFillTx/>
              <a:latin typeface="Arial"/>
              <a:ea typeface="黑体" pitchFamily="2" charset="-122"/>
            </a:endParaRPr>
          </a:p>
          <a:p>
            <a:endParaRPr lang="zh-CN" altLang="en-US" sz="2000" b="0" dirty="0">
              <a:latin typeface="+mn-lt"/>
            </a:endParaRPr>
          </a:p>
        </p:txBody>
      </p:sp>
      <p:sp>
        <p:nvSpPr>
          <p:cNvPr id="9" name="文本框 8">
            <a:extLst>
              <a:ext uri="{FF2B5EF4-FFF2-40B4-BE49-F238E27FC236}">
                <a16:creationId xmlns:a16="http://schemas.microsoft.com/office/drawing/2014/main" id="{F5C421C3-A356-BD86-D730-6605655B0B23}"/>
              </a:ext>
            </a:extLst>
          </p:cNvPr>
          <p:cNvSpPr txBox="1"/>
          <p:nvPr/>
        </p:nvSpPr>
        <p:spPr>
          <a:xfrm>
            <a:off x="7581129" y="5454319"/>
            <a:ext cx="4897213" cy="1261884"/>
          </a:xfrm>
          <a:prstGeom prst="rect">
            <a:avLst/>
          </a:prstGeom>
          <a:noFill/>
        </p:spPr>
        <p:txBody>
          <a:bodyPr wrap="square">
            <a:spAutoFit/>
          </a:bodyPr>
          <a:lstStyle/>
          <a:p>
            <a:pPr algn="ctr"/>
            <a:r>
              <a:rPr lang="zh-CN" altLang="en-US" sz="2000" b="0" dirty="0">
                <a:latin typeface="SimHei" panose="02010609060101010101" pitchFamily="49" charset="-122"/>
                <a:ea typeface="SimHei" panose="02010609060101010101" pitchFamily="49" charset="-122"/>
              </a:rPr>
              <a:t>图机器学习</a:t>
            </a:r>
            <a:endParaRPr lang="en-US" altLang="zh-CN" sz="2000" b="0" dirty="0">
              <a:latin typeface="SimHei" panose="02010609060101010101" pitchFamily="49" charset="-122"/>
              <a:ea typeface="SimHei" panose="02010609060101010101" pitchFamily="49" charset="-122"/>
            </a:endParaRPr>
          </a:p>
          <a:p>
            <a:pPr algn="ctr"/>
            <a:r>
              <a:rPr kumimoji="1" lang="en-US" altLang="zh-CN" sz="1800" b="0" dirty="0">
                <a:solidFill>
                  <a:srgbClr val="0070C0"/>
                </a:solidFill>
                <a:latin typeface="Arial" panose="020B0604020202020204" pitchFamily="34" charset="0"/>
                <a:cs typeface="Arial" panose="020B0604020202020204" pitchFamily="34" charset="0"/>
              </a:rPr>
              <a:t>[Bhatia et al., KDD’23]</a:t>
            </a:r>
          </a:p>
          <a:p>
            <a:pPr algn="ctr"/>
            <a:endParaRPr kumimoji="0" lang="en-US" altLang="zh-CN" sz="1800" b="0" i="0" u="none" strike="noStrike" kern="0" cap="none" spc="0" normalizeH="0" baseline="0" noProof="0" dirty="0">
              <a:ln>
                <a:noFill/>
              </a:ln>
              <a:solidFill>
                <a:srgbClr val="0070C0"/>
              </a:solidFill>
              <a:effectLst/>
              <a:uLnTx/>
              <a:uFillTx/>
              <a:latin typeface="Arial"/>
              <a:ea typeface="黑体" pitchFamily="2" charset="-122"/>
            </a:endParaRPr>
          </a:p>
          <a:p>
            <a:endParaRPr lang="zh-CN" altLang="en-US" sz="2000" b="0" dirty="0">
              <a:latin typeface="+mn-lt"/>
            </a:endParaRPr>
          </a:p>
        </p:txBody>
      </p:sp>
      <p:pic>
        <p:nvPicPr>
          <p:cNvPr id="15" name="图片 14">
            <a:extLst>
              <a:ext uri="{FF2B5EF4-FFF2-40B4-BE49-F238E27FC236}">
                <a16:creationId xmlns:a16="http://schemas.microsoft.com/office/drawing/2014/main" id="{2C8A75BD-2E00-8529-F498-2B113348983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459530" y="1524407"/>
            <a:ext cx="3569550" cy="3465709"/>
          </a:xfrm>
          <a:prstGeom prst="rect">
            <a:avLst/>
          </a:prstGeom>
        </p:spPr>
      </p:pic>
    </p:spTree>
    <p:extLst>
      <p:ext uri="{BB962C8B-B14F-4D97-AF65-F5344CB8AC3E}">
        <p14:creationId xmlns:p14="http://schemas.microsoft.com/office/powerpoint/2010/main" val="4208799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3F88F-54E6-6CC0-DE68-EF49875BA1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4A5A7D-6196-3FE9-A1F5-92E33F332FEF}"/>
              </a:ext>
            </a:extLst>
          </p:cNvPr>
          <p:cNvSpPr>
            <a:spLocks noGrp="1"/>
          </p:cNvSpPr>
          <p:nvPr>
            <p:ph type="title"/>
          </p:nvPr>
        </p:nvSpPr>
        <p:spPr/>
        <p:txBody>
          <a:bodyPr/>
          <a:lstStyle/>
          <a:p>
            <a:r>
              <a:rPr lang="en-CN" dirty="0"/>
              <a:t>报告提纲</a:t>
            </a:r>
          </a:p>
        </p:txBody>
      </p:sp>
      <p:sp>
        <p:nvSpPr>
          <p:cNvPr id="3" name="Content Placeholder 2">
            <a:extLst>
              <a:ext uri="{FF2B5EF4-FFF2-40B4-BE49-F238E27FC236}">
                <a16:creationId xmlns:a16="http://schemas.microsoft.com/office/drawing/2014/main" id="{946D7BD3-640F-9F44-56BB-6F146EFB9EB2}"/>
              </a:ext>
            </a:extLst>
          </p:cNvPr>
          <p:cNvSpPr>
            <a:spLocks noGrp="1"/>
          </p:cNvSpPr>
          <p:nvPr>
            <p:ph idx="1"/>
          </p:nvPr>
        </p:nvSpPr>
        <p:spPr/>
        <p:txBody>
          <a:bodyPr/>
          <a:lstStyle/>
          <a:p>
            <a:r>
              <a:rPr lang="en-CN" dirty="0"/>
              <a:t>流数据计算与学习背景介绍</a:t>
            </a:r>
          </a:p>
          <a:p>
            <a:pPr marL="0" indent="0">
              <a:buNone/>
            </a:pPr>
            <a:endParaRPr lang="en-CN" dirty="0">
              <a:solidFill>
                <a:srgbClr val="FF0000"/>
              </a:solidFill>
            </a:endParaRPr>
          </a:p>
          <a:p>
            <a:r>
              <a:rPr lang="en-CN" dirty="0">
                <a:solidFill>
                  <a:srgbClr val="FF0000"/>
                </a:solidFill>
              </a:rPr>
              <a:t>Frequent Directions (FD) 矩阵略图算法简介</a:t>
            </a:r>
          </a:p>
          <a:p>
            <a:pPr marL="457200" lvl="1" indent="0">
              <a:buNone/>
            </a:pPr>
            <a:endParaRPr lang="en-US" dirty="0">
              <a:solidFill>
                <a:srgbClr val="FF0000"/>
              </a:solidFill>
            </a:endParaRPr>
          </a:p>
          <a:p>
            <a:r>
              <a:rPr lang="en-CN" dirty="0"/>
              <a:t>Our Works</a:t>
            </a:r>
          </a:p>
          <a:p>
            <a:pPr lvl="1"/>
            <a:r>
              <a:rPr lang="zh-CN" altLang="en-US" dirty="0"/>
              <a:t>滑动窗口上的最优矩阵略图算法</a:t>
            </a:r>
            <a:endParaRPr lang="en-US" altLang="zh-CN" dirty="0"/>
          </a:p>
          <a:p>
            <a:pPr lvl="1"/>
            <a:r>
              <a:rPr lang="zh-CN" altLang="en-US" dirty="0">
                <a:latin typeface="微软雅黑" panose="020B0503020204020204" pitchFamily="34" charset="-122"/>
                <a:ea typeface="微软雅黑" panose="020B0503020204020204" pitchFamily="34" charset="-122"/>
              </a:rPr>
              <a:t>矩阵略图</a:t>
            </a:r>
            <a:r>
              <a:rPr lang="zh-CN" altLang="en-US" sz="2800" dirty="0">
                <a:latin typeface="微软雅黑" panose="020B0503020204020204" pitchFamily="34" charset="-122"/>
                <a:ea typeface="微软雅黑" panose="020B0503020204020204" pitchFamily="34" charset="-122"/>
              </a:rPr>
              <a:t>加速</a:t>
            </a:r>
            <a:r>
              <a:rPr lang="zh-CN" altLang="en-US" dirty="0">
                <a:latin typeface="微软雅黑" panose="020B0503020204020204" pitchFamily="34" charset="-122"/>
                <a:ea typeface="微软雅黑" panose="020B0503020204020204" pitchFamily="34" charset="-122"/>
              </a:rPr>
              <a:t>老虎机</a:t>
            </a:r>
            <a:r>
              <a:rPr lang="zh-CN" altLang="en-US" sz="2800" dirty="0">
                <a:latin typeface="微软雅黑" panose="020B0503020204020204" pitchFamily="34" charset="-122"/>
                <a:ea typeface="微软雅黑" panose="020B0503020204020204" pitchFamily="34" charset="-122"/>
              </a:rPr>
              <a:t>的通用框架</a:t>
            </a:r>
            <a:endParaRPr lang="en-CN" dirty="0"/>
          </a:p>
          <a:p>
            <a:endParaRPr lang="en-CN" dirty="0"/>
          </a:p>
          <a:p>
            <a:r>
              <a:rPr lang="en-CN" dirty="0"/>
              <a:t>总结与展望</a:t>
            </a:r>
          </a:p>
        </p:txBody>
      </p:sp>
    </p:spTree>
    <p:extLst>
      <p:ext uri="{BB962C8B-B14F-4D97-AF65-F5344CB8AC3E}">
        <p14:creationId xmlns:p14="http://schemas.microsoft.com/office/powerpoint/2010/main" val="2160529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BDBE5F-2CD3-B7B5-0F28-F393A00DF9CB}"/>
              </a:ext>
            </a:extLst>
          </p:cNvPr>
          <p:cNvSpPr>
            <a:spLocks noGrp="1"/>
          </p:cNvSpPr>
          <p:nvPr>
            <p:ph type="title"/>
          </p:nvPr>
        </p:nvSpPr>
        <p:spPr/>
        <p:txBody>
          <a:bodyPr/>
          <a:lstStyle/>
          <a:p>
            <a:r>
              <a:rPr lang="en-US" altLang="zh-CN" sz="3600" dirty="0"/>
              <a:t>FD </a:t>
            </a:r>
            <a:r>
              <a:rPr lang="zh-CN" altLang="en-US" sz="3600" dirty="0"/>
              <a:t>算法</a:t>
            </a:r>
            <a:endParaRPr lang="zh-CN" altLang="en-US"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CCEF8CA0-0BED-B2FC-1444-7CD746F797B0}"/>
                  </a:ext>
                </a:extLst>
              </p:cNvPr>
              <p:cNvSpPr>
                <a:spLocks noGrp="1"/>
              </p:cNvSpPr>
              <p:nvPr>
                <p:ph idx="1"/>
              </p:nvPr>
            </p:nvSpPr>
            <p:spPr>
              <a:xfrm>
                <a:off x="394636" y="1175657"/>
                <a:ext cx="11434812" cy="1825564"/>
              </a:xfrm>
            </p:spPr>
            <p:txBody>
              <a:bodyPr>
                <a:spAutoFit/>
              </a:bodyPr>
              <a:lstStyle/>
              <a:p>
                <a:r>
                  <a:rPr lang="en-US" altLang="zh-CN" sz="2800" dirty="0"/>
                  <a:t>Frequent Directions  [Liberty, </a:t>
                </a:r>
                <a:r>
                  <a:rPr lang="en-US" altLang="zh-CN" sz="2800" dirty="0">
                    <a:solidFill>
                      <a:srgbClr val="00B0F0"/>
                    </a:solidFill>
                  </a:rPr>
                  <a:t>KDD 2013 Best Paper</a:t>
                </a:r>
                <a:r>
                  <a:rPr lang="en-US" altLang="zh-CN" sz="2800" dirty="0"/>
                  <a:t>] </a:t>
                </a:r>
                <a:r>
                  <a:rPr lang="zh-CN" altLang="en-US" sz="2800" dirty="0"/>
                  <a:t>：</a:t>
                </a:r>
                <a:br>
                  <a:rPr lang="en-US" altLang="zh-CN" sz="2800" dirty="0"/>
                </a:br>
                <a:r>
                  <a:rPr lang="zh-CN" altLang="en-US" sz="2800" dirty="0">
                    <a:solidFill>
                      <a:srgbClr val="FF0000"/>
                    </a:solidFill>
                  </a:rPr>
                  <a:t>确定性算法</a:t>
                </a:r>
                <a:r>
                  <a:rPr lang="zh-CN" altLang="en-US" sz="2800" dirty="0"/>
                  <a:t>，且时间与空间复杂度达到最优。</a:t>
                </a:r>
                <a:endParaRPr lang="en-US" altLang="zh-CN" sz="2800"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altLang="zh-CN" sz="2800" i="1">
                              <a:solidFill>
                                <a:prstClr val="black"/>
                              </a:solidFill>
                              <a:latin typeface="Cambria Math" panose="02040503050406030204" pitchFamily="18" charset="0"/>
                            </a:rPr>
                          </m:ctrlPr>
                        </m:dPr>
                        <m:e>
                          <m:sSup>
                            <m:sSupPr>
                              <m:ctrlPr>
                                <a:rPr lang="en-US" altLang="zh-CN" sz="2800" i="1">
                                  <a:solidFill>
                                    <a:prstClr val="black"/>
                                  </a:solidFill>
                                  <a:latin typeface="Cambria Math" panose="02040503050406030204" pitchFamily="18" charset="0"/>
                                </a:rPr>
                              </m:ctrlPr>
                            </m:sSupPr>
                            <m:e>
                              <m:r>
                                <a:rPr lang="en-US" altLang="zh-CN" sz="2800" i="1">
                                  <a:solidFill>
                                    <a:prstClr val="black"/>
                                  </a:solidFill>
                                  <a:latin typeface="Cambria Math" panose="02040503050406030204" pitchFamily="18" charset="0"/>
                                </a:rPr>
                                <m:t> </m:t>
                              </m:r>
                              <m:d>
                                <m:dPr>
                                  <m:begChr m:val="‖"/>
                                  <m:endChr m:val="‖"/>
                                  <m:ctrlPr>
                                    <a:rPr lang="en-US" altLang="zh-CN" sz="2800" b="1"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𝑨𝒙</m:t>
                                  </m:r>
                                </m:e>
                              </m:d>
                            </m:e>
                            <m:sup>
                              <m:r>
                                <a:rPr lang="en-US" altLang="zh-CN" sz="2800" i="1">
                                  <a:solidFill>
                                    <a:prstClr val="black"/>
                                  </a:solidFill>
                                  <a:latin typeface="Cambria Math" panose="02040503050406030204" pitchFamily="18" charset="0"/>
                                </a:rPr>
                                <m:t>2</m:t>
                              </m:r>
                            </m:sup>
                          </m:sSup>
                          <m:r>
                            <a:rPr lang="en-US" altLang="zh-CN" sz="2800" i="1">
                              <a:solidFill>
                                <a:prstClr val="black"/>
                              </a:solidFill>
                              <a:latin typeface="Cambria Math" panose="02040503050406030204" pitchFamily="18" charset="0"/>
                            </a:rPr>
                            <m:t>−</m:t>
                          </m:r>
                          <m:sSup>
                            <m:sSupPr>
                              <m:ctrlPr>
                                <a:rPr lang="en-US" altLang="zh-CN" sz="2800" i="1">
                                  <a:solidFill>
                                    <a:prstClr val="black"/>
                                  </a:solidFill>
                                  <a:latin typeface="Cambria Math" panose="02040503050406030204" pitchFamily="18" charset="0"/>
                                </a:rPr>
                              </m:ctrlPr>
                            </m:sSupPr>
                            <m:e>
                              <m:d>
                                <m:dPr>
                                  <m:begChr m:val="‖"/>
                                  <m:endChr m:val="‖"/>
                                  <m:ctrlPr>
                                    <a:rPr lang="en-US" altLang="zh-CN" sz="2800" b="1"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𝑩𝒙</m:t>
                                  </m:r>
                                </m:e>
                              </m:d>
                            </m:e>
                            <m:sup>
                              <m:r>
                                <a:rPr lang="en-US" altLang="zh-CN" sz="2800" i="1">
                                  <a:solidFill>
                                    <a:prstClr val="black"/>
                                  </a:solidFill>
                                  <a:latin typeface="Cambria Math" panose="02040503050406030204" pitchFamily="18" charset="0"/>
                                </a:rPr>
                                <m:t>2</m:t>
                              </m:r>
                            </m:sup>
                          </m:sSup>
                          <m:r>
                            <a:rPr lang="en-US" altLang="zh-CN" sz="2800" i="1">
                              <a:solidFill>
                                <a:prstClr val="black"/>
                              </a:solidFill>
                              <a:latin typeface="Cambria Math" panose="02040503050406030204" pitchFamily="18" charset="0"/>
                            </a:rPr>
                            <m:t> </m:t>
                          </m:r>
                        </m:e>
                      </m:d>
                      <m:r>
                        <a:rPr lang="en-US" altLang="zh-CN" sz="2800" i="1">
                          <a:solidFill>
                            <a:prstClr val="black"/>
                          </a:solidFill>
                          <a:latin typeface="Cambria Math" panose="02040503050406030204" pitchFamily="18" charset="0"/>
                        </a:rPr>
                        <m:t>≤</m:t>
                      </m:r>
                      <m:f>
                        <m:fPr>
                          <m:ctrlPr>
                            <a:rPr lang="en-US" altLang="zh-CN" sz="2800" b="0" i="1" smtClean="0">
                              <a:solidFill>
                                <a:prstClr val="black"/>
                              </a:solidFill>
                              <a:latin typeface="Cambria Math" panose="02040503050406030204" pitchFamily="18" charset="0"/>
                            </a:rPr>
                          </m:ctrlPr>
                        </m:fPr>
                        <m:num>
                          <m:sSubSup>
                            <m:sSubSupPr>
                              <m:ctrlPr>
                                <a:rPr lang="en-US" altLang="zh-CN" sz="2800" i="1">
                                  <a:solidFill>
                                    <a:prstClr val="black"/>
                                  </a:solidFill>
                                  <a:latin typeface="Cambria Math" panose="02040503050406030204" pitchFamily="18" charset="0"/>
                                </a:rPr>
                              </m:ctrlPr>
                            </m:sSubSupPr>
                            <m:e>
                              <m:d>
                                <m:dPr>
                                  <m:begChr m:val="‖"/>
                                  <m:endChr m:val="‖"/>
                                  <m:ctrlPr>
                                    <a:rPr lang="en-US" altLang="zh-CN" sz="2800"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𝑨</m:t>
                                  </m:r>
                                </m:e>
                              </m:d>
                            </m:e>
                            <m:sub>
                              <m:r>
                                <a:rPr lang="en-US" altLang="zh-CN" sz="2800" i="1">
                                  <a:solidFill>
                                    <a:prstClr val="black"/>
                                  </a:solidFill>
                                  <a:latin typeface="Cambria Math" panose="02040503050406030204" pitchFamily="18" charset="0"/>
                                </a:rPr>
                                <m:t>𝐹</m:t>
                              </m:r>
                            </m:sub>
                            <m:sup>
                              <m:r>
                                <a:rPr lang="en-US" altLang="zh-CN" sz="2800" i="1">
                                  <a:solidFill>
                                    <a:prstClr val="black"/>
                                  </a:solidFill>
                                  <a:latin typeface="Cambria Math" panose="02040503050406030204" pitchFamily="18" charset="0"/>
                                </a:rPr>
                                <m:t>2</m:t>
                              </m:r>
                            </m:sup>
                          </m:sSubSup>
                        </m:num>
                        <m:den>
                          <m:r>
                            <a:rPr lang="en-US" altLang="zh-CN" sz="2800" b="0" i="1" smtClean="0">
                              <a:solidFill>
                                <a:prstClr val="black"/>
                              </a:solidFill>
                              <a:latin typeface="Cambria Math" panose="02040503050406030204" pitchFamily="18" charset="0"/>
                            </a:rPr>
                            <m:t>ℓ</m:t>
                          </m:r>
                        </m:den>
                      </m:f>
                      <m:r>
                        <a:rPr lang="en-US" altLang="zh-CN" sz="2800" i="1">
                          <a:solidFill>
                            <a:prstClr val="black"/>
                          </a:solidFill>
                          <a:latin typeface="Cambria Math" panose="02040503050406030204" pitchFamily="18" charset="0"/>
                        </a:rPr>
                        <m:t>       </m:t>
                      </m:r>
                      <m:sSub>
                        <m:sSubPr>
                          <m:ctrlPr>
                            <a:rPr lang="en-US" altLang="zh-CN" sz="2800" i="1">
                              <a:solidFill>
                                <a:prstClr val="black"/>
                              </a:solidFill>
                              <a:latin typeface="Cambria Math" panose="02040503050406030204" pitchFamily="18" charset="0"/>
                            </a:rPr>
                          </m:ctrlPr>
                        </m:sSubPr>
                        <m:e>
                          <m:d>
                            <m:dPr>
                              <m:begChr m:val="‖"/>
                              <m:endChr m:val="‖"/>
                              <m:ctrlPr>
                                <a:rPr lang="en-US" altLang="zh-CN" sz="2800" i="1">
                                  <a:solidFill>
                                    <a:prstClr val="black"/>
                                  </a:solidFill>
                                  <a:latin typeface="Cambria Math" panose="02040503050406030204" pitchFamily="18" charset="0"/>
                                </a:rPr>
                              </m:ctrlPr>
                            </m:dPr>
                            <m:e>
                              <m:sSup>
                                <m:sSupPr>
                                  <m:ctrlPr>
                                    <a:rPr lang="en-US" altLang="zh-CN" sz="2800" i="1">
                                      <a:solidFill>
                                        <a:prstClr val="black"/>
                                      </a:solidFill>
                                      <a:latin typeface="Cambria Math" panose="02040503050406030204" pitchFamily="18" charset="0"/>
                                    </a:rPr>
                                  </m:ctrlPr>
                                </m:sSupPr>
                                <m:e>
                                  <m:r>
                                    <a:rPr lang="en-US" altLang="zh-CN" sz="2800" b="1" i="1">
                                      <a:solidFill>
                                        <a:prstClr val="black"/>
                                      </a:solidFill>
                                      <a:latin typeface="Cambria Math" panose="02040503050406030204" pitchFamily="18" charset="0"/>
                                    </a:rPr>
                                    <m:t>𝑨</m:t>
                                  </m:r>
                                </m:e>
                                <m:sup>
                                  <m:r>
                                    <a:rPr lang="en-US" altLang="zh-CN" sz="2800" i="1">
                                      <a:solidFill>
                                        <a:prstClr val="black"/>
                                      </a:solidFill>
                                      <a:latin typeface="Cambria Math" panose="02040503050406030204" pitchFamily="18" charset="0"/>
                                    </a:rPr>
                                    <m:t>⊤</m:t>
                                  </m:r>
                                </m:sup>
                              </m:sSup>
                              <m:r>
                                <a:rPr lang="en-US" altLang="zh-CN" sz="2800" b="1" i="1">
                                  <a:solidFill>
                                    <a:prstClr val="black"/>
                                  </a:solidFill>
                                  <a:latin typeface="Cambria Math" panose="02040503050406030204" pitchFamily="18" charset="0"/>
                                </a:rPr>
                                <m:t>𝑨</m:t>
                              </m:r>
                              <m:r>
                                <a:rPr lang="en-US" altLang="zh-CN" sz="2800" i="1">
                                  <a:solidFill>
                                    <a:prstClr val="black"/>
                                  </a:solidFill>
                                  <a:latin typeface="Cambria Math" panose="02040503050406030204" pitchFamily="18" charset="0"/>
                                </a:rPr>
                                <m:t>−</m:t>
                              </m:r>
                              <m:sSup>
                                <m:sSupPr>
                                  <m:ctrlPr>
                                    <a:rPr lang="en-US" altLang="zh-CN" sz="2800" i="1">
                                      <a:solidFill>
                                        <a:prstClr val="black"/>
                                      </a:solidFill>
                                      <a:latin typeface="Cambria Math" panose="02040503050406030204" pitchFamily="18" charset="0"/>
                                    </a:rPr>
                                  </m:ctrlPr>
                                </m:sSupPr>
                                <m:e>
                                  <m:r>
                                    <a:rPr lang="en-US" altLang="zh-CN" sz="2800" b="1" i="1">
                                      <a:solidFill>
                                        <a:prstClr val="black"/>
                                      </a:solidFill>
                                      <a:latin typeface="Cambria Math" panose="02040503050406030204" pitchFamily="18" charset="0"/>
                                    </a:rPr>
                                    <m:t>𝑩</m:t>
                                  </m:r>
                                </m:e>
                                <m:sup>
                                  <m:r>
                                    <a:rPr lang="en-US" altLang="zh-CN" sz="2800" i="1">
                                      <a:solidFill>
                                        <a:prstClr val="black"/>
                                      </a:solidFill>
                                      <a:latin typeface="Cambria Math" panose="02040503050406030204" pitchFamily="18" charset="0"/>
                                    </a:rPr>
                                    <m:t>⊤</m:t>
                                  </m:r>
                                </m:sup>
                              </m:sSup>
                              <m:r>
                                <a:rPr lang="en-US" altLang="zh-CN" sz="2800" b="1" i="1">
                                  <a:solidFill>
                                    <a:prstClr val="black"/>
                                  </a:solidFill>
                                  <a:latin typeface="Cambria Math" panose="02040503050406030204" pitchFamily="18" charset="0"/>
                                </a:rPr>
                                <m:t>𝑩</m:t>
                              </m:r>
                            </m:e>
                          </m:d>
                        </m:e>
                        <m:sub>
                          <m:r>
                            <a:rPr lang="en-US" altLang="zh-CN" sz="2800" i="1">
                              <a:solidFill>
                                <a:prstClr val="black"/>
                              </a:solidFill>
                              <a:latin typeface="Cambria Math" panose="02040503050406030204" pitchFamily="18" charset="0"/>
                            </a:rPr>
                            <m:t>2</m:t>
                          </m:r>
                        </m:sub>
                      </m:sSub>
                      <m:r>
                        <a:rPr lang="en-US" altLang="zh-CN" sz="2800" i="1">
                          <a:solidFill>
                            <a:prstClr val="black"/>
                          </a:solidFill>
                          <a:latin typeface="Cambria Math" panose="02040503050406030204" pitchFamily="18" charset="0"/>
                        </a:rPr>
                        <m:t>≤</m:t>
                      </m:r>
                      <m:f>
                        <m:fPr>
                          <m:ctrlPr>
                            <a:rPr lang="en-US" altLang="zh-CN" sz="2800" b="0" i="1" smtClean="0">
                              <a:solidFill>
                                <a:prstClr val="black"/>
                              </a:solidFill>
                              <a:latin typeface="Cambria Math" panose="02040503050406030204" pitchFamily="18" charset="0"/>
                            </a:rPr>
                          </m:ctrlPr>
                        </m:fPr>
                        <m:num>
                          <m:sSubSup>
                            <m:sSubSupPr>
                              <m:ctrlPr>
                                <a:rPr lang="en-US" altLang="zh-CN" sz="2800" i="1">
                                  <a:solidFill>
                                    <a:prstClr val="black"/>
                                  </a:solidFill>
                                  <a:latin typeface="Cambria Math" panose="02040503050406030204" pitchFamily="18" charset="0"/>
                                </a:rPr>
                              </m:ctrlPr>
                            </m:sSubSupPr>
                            <m:e>
                              <m:d>
                                <m:dPr>
                                  <m:begChr m:val="‖"/>
                                  <m:endChr m:val="‖"/>
                                  <m:ctrlPr>
                                    <a:rPr lang="en-US" altLang="zh-CN" sz="2800"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𝑨</m:t>
                                  </m:r>
                                </m:e>
                              </m:d>
                            </m:e>
                            <m:sub>
                              <m:r>
                                <a:rPr lang="en-US" altLang="zh-CN" sz="2800" i="1">
                                  <a:solidFill>
                                    <a:prstClr val="black"/>
                                  </a:solidFill>
                                  <a:latin typeface="Cambria Math" panose="02040503050406030204" pitchFamily="18" charset="0"/>
                                </a:rPr>
                                <m:t>𝐹</m:t>
                              </m:r>
                            </m:sub>
                            <m:sup>
                              <m:r>
                                <a:rPr lang="en-US" altLang="zh-CN" sz="2800" i="1">
                                  <a:solidFill>
                                    <a:prstClr val="black"/>
                                  </a:solidFill>
                                  <a:latin typeface="Cambria Math" panose="02040503050406030204" pitchFamily="18" charset="0"/>
                                </a:rPr>
                                <m:t>2</m:t>
                              </m:r>
                            </m:sup>
                          </m:sSubSup>
                        </m:num>
                        <m:den>
                          <m:r>
                            <a:rPr lang="en-US" altLang="zh-CN" sz="2800" b="0" i="1" smtClean="0">
                              <a:solidFill>
                                <a:prstClr val="black"/>
                              </a:solidFill>
                              <a:latin typeface="Cambria Math" panose="02040503050406030204" pitchFamily="18" charset="0"/>
                            </a:rPr>
                            <m:t>ℓ</m:t>
                          </m:r>
                        </m:den>
                      </m:f>
                    </m:oMath>
                  </m:oMathPara>
                </a14:m>
                <a:endParaRPr lang="en-US" altLang="zh-CN" sz="2800" dirty="0">
                  <a:solidFill>
                    <a:prstClr val="black"/>
                  </a:solidFill>
                </a:endParaRPr>
              </a:p>
            </p:txBody>
          </p:sp>
        </mc:Choice>
        <mc:Fallback xmlns="">
          <p:sp>
            <p:nvSpPr>
              <p:cNvPr id="6" name="Content Placeholder 5">
                <a:extLst>
                  <a:ext uri="{FF2B5EF4-FFF2-40B4-BE49-F238E27FC236}">
                    <a16:creationId xmlns:a16="http://schemas.microsoft.com/office/drawing/2014/main" id="{CCEF8CA0-0BED-B2FC-1444-7CD746F797B0}"/>
                  </a:ext>
                </a:extLst>
              </p:cNvPr>
              <p:cNvSpPr>
                <a:spLocks noGrp="1" noRot="1" noChangeAspect="1" noMove="1" noResize="1" noEditPoints="1" noAdjustHandles="1" noChangeArrowheads="1" noChangeShapeType="1" noTextEdit="1"/>
              </p:cNvSpPr>
              <p:nvPr>
                <p:ph idx="1"/>
              </p:nvPr>
            </p:nvSpPr>
            <p:spPr>
              <a:xfrm>
                <a:off x="394636" y="1175657"/>
                <a:ext cx="11434812" cy="1825564"/>
              </a:xfrm>
              <a:blipFill>
                <a:blip r:embed="rId3"/>
                <a:stretch>
                  <a:fillRect l="-533" t="-4682"/>
                </a:stretch>
              </a:blipFill>
            </p:spPr>
            <p:txBody>
              <a:bodyPr/>
              <a:lstStyle/>
              <a:p>
                <a:r>
                  <a:rPr lang="zh-CN" altLang="en-US">
                    <a:noFill/>
                  </a:rPr>
                  <a:t> </a:t>
                </a:r>
              </a:p>
            </p:txBody>
          </p:sp>
        </mc:Fallback>
      </mc:AlternateContent>
      <p:sp>
        <p:nvSpPr>
          <p:cNvPr id="34" name="矩形 67">
            <a:extLst>
              <a:ext uri="{FF2B5EF4-FFF2-40B4-BE49-F238E27FC236}">
                <a16:creationId xmlns:a16="http://schemas.microsoft.com/office/drawing/2014/main" id="{CE24F1B7-F135-7234-6FA6-48054BF43331}"/>
              </a:ext>
            </a:extLst>
          </p:cNvPr>
          <p:cNvSpPr/>
          <p:nvPr/>
        </p:nvSpPr>
        <p:spPr>
          <a:xfrm>
            <a:off x="5765365" y="4087147"/>
            <a:ext cx="725674" cy="10885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35" name="矩形 72">
            <a:extLst>
              <a:ext uri="{FF2B5EF4-FFF2-40B4-BE49-F238E27FC236}">
                <a16:creationId xmlns:a16="http://schemas.microsoft.com/office/drawing/2014/main" id="{62B8C4D2-A839-7BDE-58D1-9230DAF05803}"/>
              </a:ext>
            </a:extLst>
          </p:cNvPr>
          <p:cNvSpPr/>
          <p:nvPr/>
        </p:nvSpPr>
        <p:spPr>
          <a:xfrm>
            <a:off x="5765365" y="3978296"/>
            <a:ext cx="725674" cy="10885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099366A-B857-ED8E-90F2-09D4229C0BB8}"/>
                  </a:ext>
                </a:extLst>
              </p:cNvPr>
              <p:cNvSpPr txBox="1"/>
              <p:nvPr/>
            </p:nvSpPr>
            <p:spPr>
              <a:xfrm>
                <a:off x="5989098" y="5028389"/>
                <a:ext cx="41549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𝑨</m:t>
                      </m:r>
                    </m:oMath>
                  </m:oMathPara>
                </a14:m>
                <a:endParaRPr lang="zh-CN" altLang="en-US" sz="1825" b="1" dirty="0">
                  <a:solidFill>
                    <a:prstClr val="black"/>
                  </a:solidFill>
                  <a:latin typeface="Lucida Sans"/>
                  <a:ea typeface="黑体"/>
                </a:endParaRPr>
              </a:p>
            </p:txBody>
          </p:sp>
        </mc:Choice>
        <mc:Fallback xmlns="">
          <p:sp>
            <p:nvSpPr>
              <p:cNvPr id="36" name="TextBox 35">
                <a:extLst>
                  <a:ext uri="{FF2B5EF4-FFF2-40B4-BE49-F238E27FC236}">
                    <a16:creationId xmlns:a16="http://schemas.microsoft.com/office/drawing/2014/main" id="{C099366A-B857-ED8E-90F2-09D4229C0BB8}"/>
                  </a:ext>
                </a:extLst>
              </p:cNvPr>
              <p:cNvSpPr txBox="1">
                <a:spLocks noRot="1" noChangeAspect="1" noMove="1" noResize="1" noEditPoints="1" noAdjustHandles="1" noChangeArrowheads="1" noChangeShapeType="1" noTextEdit="1"/>
              </p:cNvSpPr>
              <p:nvPr/>
            </p:nvSpPr>
            <p:spPr>
              <a:xfrm>
                <a:off x="5989098" y="5028389"/>
                <a:ext cx="415498" cy="373179"/>
              </a:xfrm>
              <a:prstGeom prst="rect">
                <a:avLst/>
              </a:prstGeom>
              <a:blipFill>
                <a:blip r:embed="rId4"/>
                <a:stretch>
                  <a:fillRect/>
                </a:stretch>
              </a:blipFill>
            </p:spPr>
            <p:txBody>
              <a:bodyPr/>
              <a:lstStyle/>
              <a:p>
                <a:r>
                  <a:rPr lang="zh-CN" altLang="en-US">
                    <a:noFill/>
                  </a:rPr>
                  <a:t> </a:t>
                </a:r>
              </a:p>
            </p:txBody>
          </p:sp>
        </mc:Fallback>
      </mc:AlternateContent>
      <p:sp>
        <p:nvSpPr>
          <p:cNvPr id="37" name="Left Brace 36">
            <a:extLst>
              <a:ext uri="{FF2B5EF4-FFF2-40B4-BE49-F238E27FC236}">
                <a16:creationId xmlns:a16="http://schemas.microsoft.com/office/drawing/2014/main" id="{D5E07516-826E-BBF2-072F-E78C93AC57AE}"/>
              </a:ext>
            </a:extLst>
          </p:cNvPr>
          <p:cNvSpPr/>
          <p:nvPr/>
        </p:nvSpPr>
        <p:spPr>
          <a:xfrm>
            <a:off x="5536781" y="3978297"/>
            <a:ext cx="171438" cy="217701"/>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DA26AB6-2625-044C-FF7A-BD717E4023E0}"/>
                  </a:ext>
                </a:extLst>
              </p:cNvPr>
              <p:cNvSpPr txBox="1"/>
              <p:nvPr/>
            </p:nvSpPr>
            <p:spPr>
              <a:xfrm>
                <a:off x="5213374" y="3915505"/>
                <a:ext cx="33958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0" i="1" smtClean="0">
                          <a:solidFill>
                            <a:prstClr val="black"/>
                          </a:solidFill>
                          <a:latin typeface="Cambria Math" panose="02040503050406030204" pitchFamily="18" charset="0"/>
                          <a:ea typeface="黑体"/>
                        </a:rPr>
                        <m:t>𝑖</m:t>
                      </m:r>
                    </m:oMath>
                  </m:oMathPara>
                </a14:m>
                <a:endParaRPr lang="zh-CN" altLang="en-US" sz="1825" b="0" dirty="0">
                  <a:solidFill>
                    <a:prstClr val="black"/>
                  </a:solidFill>
                  <a:latin typeface="Lucida Sans"/>
                  <a:ea typeface="黑体"/>
                </a:endParaRPr>
              </a:p>
            </p:txBody>
          </p:sp>
        </mc:Choice>
        <mc:Fallback xmlns="">
          <p:sp>
            <p:nvSpPr>
              <p:cNvPr id="38" name="TextBox 37">
                <a:extLst>
                  <a:ext uri="{FF2B5EF4-FFF2-40B4-BE49-F238E27FC236}">
                    <a16:creationId xmlns:a16="http://schemas.microsoft.com/office/drawing/2014/main" id="{3DA26AB6-2625-044C-FF7A-BD717E4023E0}"/>
                  </a:ext>
                </a:extLst>
              </p:cNvPr>
              <p:cNvSpPr txBox="1">
                <a:spLocks noRot="1" noChangeAspect="1" noMove="1" noResize="1" noEditPoints="1" noAdjustHandles="1" noChangeArrowheads="1" noChangeShapeType="1" noTextEdit="1"/>
              </p:cNvSpPr>
              <p:nvPr/>
            </p:nvSpPr>
            <p:spPr>
              <a:xfrm>
                <a:off x="5213374" y="3915505"/>
                <a:ext cx="339580" cy="373179"/>
              </a:xfrm>
              <a:prstGeom prst="rect">
                <a:avLst/>
              </a:prstGeom>
              <a:blipFill>
                <a:blip r:embed="rId5"/>
                <a:stretch>
                  <a:fillRect/>
                </a:stretch>
              </a:blipFill>
            </p:spPr>
            <p:txBody>
              <a:bodyPr/>
              <a:lstStyle/>
              <a:p>
                <a:r>
                  <a:rPr lang="zh-CN" altLang="en-US">
                    <a:noFill/>
                  </a:rPr>
                  <a:t> </a:t>
                </a:r>
              </a:p>
            </p:txBody>
          </p:sp>
        </mc:Fallback>
      </mc:AlternateContent>
      <p:sp>
        <p:nvSpPr>
          <p:cNvPr id="39" name="Left Brace 38">
            <a:extLst>
              <a:ext uri="{FF2B5EF4-FFF2-40B4-BE49-F238E27FC236}">
                <a16:creationId xmlns:a16="http://schemas.microsoft.com/office/drawing/2014/main" id="{0C910923-638E-7DBD-3A02-50EDB5545A36}"/>
              </a:ext>
            </a:extLst>
          </p:cNvPr>
          <p:cNvSpPr/>
          <p:nvPr/>
        </p:nvSpPr>
        <p:spPr>
          <a:xfrm rot="5400000">
            <a:off x="6042483" y="3452937"/>
            <a:ext cx="171438" cy="725674"/>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CADC5AFC-6B41-1353-3C7D-0460686CD0BB}"/>
                  </a:ext>
                </a:extLst>
              </p:cNvPr>
              <p:cNvSpPr txBox="1"/>
              <p:nvPr/>
            </p:nvSpPr>
            <p:spPr>
              <a:xfrm>
                <a:off x="5929313" y="3399971"/>
                <a:ext cx="40209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𝑑</m:t>
                      </m:r>
                    </m:oMath>
                  </m:oMathPara>
                </a14:m>
                <a:endParaRPr lang="zh-CN" altLang="en-US" sz="1825" dirty="0">
                  <a:solidFill>
                    <a:prstClr val="black"/>
                  </a:solidFill>
                  <a:latin typeface="Lucida Sans"/>
                  <a:ea typeface="黑体"/>
                </a:endParaRPr>
              </a:p>
            </p:txBody>
          </p:sp>
        </mc:Choice>
        <mc:Fallback xmlns="">
          <p:sp>
            <p:nvSpPr>
              <p:cNvPr id="40" name="TextBox 39">
                <a:extLst>
                  <a:ext uri="{FF2B5EF4-FFF2-40B4-BE49-F238E27FC236}">
                    <a16:creationId xmlns:a16="http://schemas.microsoft.com/office/drawing/2014/main" id="{CADC5AFC-6B41-1353-3C7D-0460686CD0BB}"/>
                  </a:ext>
                </a:extLst>
              </p:cNvPr>
              <p:cNvSpPr txBox="1">
                <a:spLocks noRot="1" noChangeAspect="1" noMove="1" noResize="1" noEditPoints="1" noAdjustHandles="1" noChangeArrowheads="1" noChangeShapeType="1" noTextEdit="1"/>
              </p:cNvSpPr>
              <p:nvPr/>
            </p:nvSpPr>
            <p:spPr>
              <a:xfrm>
                <a:off x="5929313" y="3399971"/>
                <a:ext cx="402098" cy="373179"/>
              </a:xfrm>
              <a:prstGeom prst="rect">
                <a:avLst/>
              </a:prstGeom>
              <a:blipFill>
                <a:blip r:embed="rId6"/>
                <a:stretch>
                  <a:fillRect/>
                </a:stretch>
              </a:blipFill>
            </p:spPr>
            <p:txBody>
              <a:bodyPr/>
              <a:lstStyle/>
              <a:p>
                <a:r>
                  <a:rPr lang="zh-CN" altLang="en-US">
                    <a:noFill/>
                  </a:rPr>
                  <a:t> </a:t>
                </a:r>
              </a:p>
            </p:txBody>
          </p:sp>
        </mc:Fallback>
      </mc:AlternateContent>
      <p:sp>
        <p:nvSpPr>
          <p:cNvPr id="41" name="矩形 70">
            <a:extLst>
              <a:ext uri="{FF2B5EF4-FFF2-40B4-BE49-F238E27FC236}">
                <a16:creationId xmlns:a16="http://schemas.microsoft.com/office/drawing/2014/main" id="{5268AC98-97B6-8751-9989-3D9C9E6EB214}"/>
              </a:ext>
            </a:extLst>
          </p:cNvPr>
          <p:cNvSpPr/>
          <p:nvPr/>
        </p:nvSpPr>
        <p:spPr>
          <a:xfrm rot="5400000">
            <a:off x="6541098" y="4433709"/>
            <a:ext cx="725674" cy="1088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BC90BAF4-BDE2-6B09-79DC-820C87CA97F9}"/>
                  </a:ext>
                </a:extLst>
              </p:cNvPr>
              <p:cNvSpPr txBox="1"/>
              <p:nvPr/>
            </p:nvSpPr>
            <p:spPr>
              <a:xfrm>
                <a:off x="6723267" y="5028389"/>
                <a:ext cx="39466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𝒙</m:t>
                      </m:r>
                    </m:oMath>
                  </m:oMathPara>
                </a14:m>
                <a:endParaRPr lang="zh-CN" altLang="en-US" sz="1825" b="1" dirty="0">
                  <a:solidFill>
                    <a:prstClr val="black"/>
                  </a:solidFill>
                  <a:latin typeface="Lucida Sans"/>
                  <a:ea typeface="黑体"/>
                </a:endParaRPr>
              </a:p>
            </p:txBody>
          </p:sp>
        </mc:Choice>
        <mc:Fallback xmlns="">
          <p:sp>
            <p:nvSpPr>
              <p:cNvPr id="42" name="TextBox 41">
                <a:extLst>
                  <a:ext uri="{FF2B5EF4-FFF2-40B4-BE49-F238E27FC236}">
                    <a16:creationId xmlns:a16="http://schemas.microsoft.com/office/drawing/2014/main" id="{BC90BAF4-BDE2-6B09-79DC-820C87CA97F9}"/>
                  </a:ext>
                </a:extLst>
              </p:cNvPr>
              <p:cNvSpPr txBox="1">
                <a:spLocks noRot="1" noChangeAspect="1" noMove="1" noResize="1" noEditPoints="1" noAdjustHandles="1" noChangeArrowheads="1" noChangeShapeType="1" noTextEdit="1"/>
              </p:cNvSpPr>
              <p:nvPr/>
            </p:nvSpPr>
            <p:spPr>
              <a:xfrm>
                <a:off x="6723267" y="5028389"/>
                <a:ext cx="394660" cy="373179"/>
              </a:xfrm>
              <a:prstGeom prst="rect">
                <a:avLst/>
              </a:prstGeom>
              <a:blipFill>
                <a:blip r:embed="rId7"/>
                <a:stretch>
                  <a:fillRect/>
                </a:stretch>
              </a:blipFill>
            </p:spPr>
            <p:txBody>
              <a:bodyPr/>
              <a:lstStyle/>
              <a:p>
                <a:r>
                  <a:rPr lang="zh-CN" altLang="en-US">
                    <a:noFill/>
                  </a:rPr>
                  <a:t> </a:t>
                </a:r>
              </a:p>
            </p:txBody>
          </p:sp>
        </mc:Fallback>
      </mc:AlternateContent>
      <p:sp>
        <p:nvSpPr>
          <p:cNvPr id="43" name="!!矩形 68">
            <a:extLst>
              <a:ext uri="{FF2B5EF4-FFF2-40B4-BE49-F238E27FC236}">
                <a16:creationId xmlns:a16="http://schemas.microsoft.com/office/drawing/2014/main" id="{9D82E9C3-2EAC-EF94-A2BA-0AF05464C0A2}"/>
              </a:ext>
            </a:extLst>
          </p:cNvPr>
          <p:cNvSpPr/>
          <p:nvPr/>
        </p:nvSpPr>
        <p:spPr>
          <a:xfrm>
            <a:off x="8068432" y="4467984"/>
            <a:ext cx="725674" cy="10885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44" name="!!矩形 72">
            <a:extLst>
              <a:ext uri="{FF2B5EF4-FFF2-40B4-BE49-F238E27FC236}">
                <a16:creationId xmlns:a16="http://schemas.microsoft.com/office/drawing/2014/main" id="{77363494-45FF-D018-F706-1366FDB8635B}"/>
              </a:ext>
            </a:extLst>
          </p:cNvPr>
          <p:cNvSpPr/>
          <p:nvPr/>
        </p:nvSpPr>
        <p:spPr>
          <a:xfrm>
            <a:off x="8068432" y="4359135"/>
            <a:ext cx="725674" cy="10885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30241A4B-30B6-087A-7479-C5A250013511}"/>
                  </a:ext>
                </a:extLst>
              </p:cNvPr>
              <p:cNvSpPr txBox="1"/>
              <p:nvPr/>
            </p:nvSpPr>
            <p:spPr>
              <a:xfrm>
                <a:off x="8255305" y="5028389"/>
                <a:ext cx="429926"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𝑩</m:t>
                      </m:r>
                    </m:oMath>
                  </m:oMathPara>
                </a14:m>
                <a:endParaRPr lang="zh-CN" altLang="en-US" sz="1825" b="1" dirty="0">
                  <a:solidFill>
                    <a:prstClr val="black"/>
                  </a:solidFill>
                  <a:latin typeface="Lucida Sans"/>
                  <a:ea typeface="黑体"/>
                </a:endParaRPr>
              </a:p>
            </p:txBody>
          </p:sp>
        </mc:Choice>
        <mc:Fallback xmlns="">
          <p:sp>
            <p:nvSpPr>
              <p:cNvPr id="45" name="TextBox 44">
                <a:extLst>
                  <a:ext uri="{FF2B5EF4-FFF2-40B4-BE49-F238E27FC236}">
                    <a16:creationId xmlns:a16="http://schemas.microsoft.com/office/drawing/2014/main" id="{30241A4B-30B6-087A-7479-C5A250013511}"/>
                  </a:ext>
                </a:extLst>
              </p:cNvPr>
              <p:cNvSpPr txBox="1">
                <a:spLocks noRot="1" noChangeAspect="1" noMove="1" noResize="1" noEditPoints="1" noAdjustHandles="1" noChangeArrowheads="1" noChangeShapeType="1" noTextEdit="1"/>
              </p:cNvSpPr>
              <p:nvPr/>
            </p:nvSpPr>
            <p:spPr>
              <a:xfrm>
                <a:off x="8255305" y="5028389"/>
                <a:ext cx="429926" cy="373179"/>
              </a:xfrm>
              <a:prstGeom prst="rect">
                <a:avLst/>
              </a:prstGeom>
              <a:blipFill>
                <a:blip r:embed="rId8"/>
                <a:stretch>
                  <a:fillRect/>
                </a:stretch>
              </a:blipFill>
            </p:spPr>
            <p:txBody>
              <a:bodyPr/>
              <a:lstStyle/>
              <a:p>
                <a:r>
                  <a:rPr lang="zh-CN" altLang="en-US">
                    <a:noFill/>
                  </a:rPr>
                  <a:t> </a:t>
                </a:r>
              </a:p>
            </p:txBody>
          </p:sp>
        </mc:Fallback>
      </mc:AlternateContent>
      <p:sp>
        <p:nvSpPr>
          <p:cNvPr id="46" name="Left Brace 45">
            <a:extLst>
              <a:ext uri="{FF2B5EF4-FFF2-40B4-BE49-F238E27FC236}">
                <a16:creationId xmlns:a16="http://schemas.microsoft.com/office/drawing/2014/main" id="{D2E80FF8-98EB-4173-4220-0977822AB889}"/>
              </a:ext>
            </a:extLst>
          </p:cNvPr>
          <p:cNvSpPr/>
          <p:nvPr/>
        </p:nvSpPr>
        <p:spPr>
          <a:xfrm rot="5400000">
            <a:off x="8345550" y="3833776"/>
            <a:ext cx="171438" cy="725674"/>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274B7B68-7725-C734-56A4-CF24B7DB0D37}"/>
                  </a:ext>
                </a:extLst>
              </p:cNvPr>
              <p:cNvSpPr txBox="1"/>
              <p:nvPr/>
            </p:nvSpPr>
            <p:spPr>
              <a:xfrm>
                <a:off x="8242862" y="3738421"/>
                <a:ext cx="40209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𝑑</m:t>
                      </m:r>
                    </m:oMath>
                  </m:oMathPara>
                </a14:m>
                <a:endParaRPr lang="zh-CN" altLang="en-US" sz="1825" dirty="0">
                  <a:solidFill>
                    <a:prstClr val="black"/>
                  </a:solidFill>
                  <a:latin typeface="Lucida Sans"/>
                  <a:ea typeface="黑体"/>
                </a:endParaRPr>
              </a:p>
            </p:txBody>
          </p:sp>
        </mc:Choice>
        <mc:Fallback xmlns="">
          <p:sp>
            <p:nvSpPr>
              <p:cNvPr id="47" name="TextBox 46">
                <a:extLst>
                  <a:ext uri="{FF2B5EF4-FFF2-40B4-BE49-F238E27FC236}">
                    <a16:creationId xmlns:a16="http://schemas.microsoft.com/office/drawing/2014/main" id="{274B7B68-7725-C734-56A4-CF24B7DB0D37}"/>
                  </a:ext>
                </a:extLst>
              </p:cNvPr>
              <p:cNvSpPr txBox="1">
                <a:spLocks noRot="1" noChangeAspect="1" noMove="1" noResize="1" noEditPoints="1" noAdjustHandles="1" noChangeArrowheads="1" noChangeShapeType="1" noTextEdit="1"/>
              </p:cNvSpPr>
              <p:nvPr/>
            </p:nvSpPr>
            <p:spPr>
              <a:xfrm>
                <a:off x="8242862" y="3738421"/>
                <a:ext cx="402098" cy="373179"/>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21D7F565-EB4C-A2B3-5ABD-93E15192207D}"/>
                  </a:ext>
                </a:extLst>
              </p:cNvPr>
              <p:cNvSpPr txBox="1"/>
              <p:nvPr/>
            </p:nvSpPr>
            <p:spPr>
              <a:xfrm>
                <a:off x="6525167" y="4357247"/>
                <a:ext cx="32412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48" name="TextBox 47">
                <a:extLst>
                  <a:ext uri="{FF2B5EF4-FFF2-40B4-BE49-F238E27FC236}">
                    <a16:creationId xmlns:a16="http://schemas.microsoft.com/office/drawing/2014/main" id="{21D7F565-EB4C-A2B3-5ABD-93E15192207D}"/>
                  </a:ext>
                </a:extLst>
              </p:cNvPr>
              <p:cNvSpPr txBox="1">
                <a:spLocks noRot="1" noChangeAspect="1" noMove="1" noResize="1" noEditPoints="1" noAdjustHandles="1" noChangeArrowheads="1" noChangeShapeType="1" noTextEdit="1"/>
              </p:cNvSpPr>
              <p:nvPr/>
            </p:nvSpPr>
            <p:spPr>
              <a:xfrm>
                <a:off x="6525167" y="4357247"/>
                <a:ext cx="324128" cy="373179"/>
              </a:xfrm>
              <a:prstGeom prst="rect">
                <a:avLst/>
              </a:prstGeom>
              <a:blipFill>
                <a:blip r:embed="rId10"/>
                <a:stretch>
                  <a:fillRect/>
                </a:stretch>
              </a:blipFill>
            </p:spPr>
            <p:txBody>
              <a:bodyPr/>
              <a:lstStyle/>
              <a:p>
                <a:r>
                  <a:rPr lang="zh-CN" altLang="en-US">
                    <a:noFill/>
                  </a:rPr>
                  <a:t> </a:t>
                </a:r>
              </a:p>
            </p:txBody>
          </p:sp>
        </mc:Fallback>
      </mc:AlternateContent>
      <p:sp>
        <p:nvSpPr>
          <p:cNvPr id="49" name="矩形 70">
            <a:extLst>
              <a:ext uri="{FF2B5EF4-FFF2-40B4-BE49-F238E27FC236}">
                <a16:creationId xmlns:a16="http://schemas.microsoft.com/office/drawing/2014/main" id="{9CC7A347-AE19-298F-2D21-A1105F83C8DE}"/>
              </a:ext>
            </a:extLst>
          </p:cNvPr>
          <p:cNvSpPr/>
          <p:nvPr/>
        </p:nvSpPr>
        <p:spPr>
          <a:xfrm rot="5400000">
            <a:off x="8849503" y="4433709"/>
            <a:ext cx="725674" cy="1088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70137596-C8BE-6E23-DF50-D2D6D9CA8700}"/>
                  </a:ext>
                </a:extLst>
              </p:cNvPr>
              <p:cNvSpPr txBox="1"/>
              <p:nvPr/>
            </p:nvSpPr>
            <p:spPr>
              <a:xfrm>
                <a:off x="8833572" y="4357247"/>
                <a:ext cx="32412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50" name="TextBox 49">
                <a:extLst>
                  <a:ext uri="{FF2B5EF4-FFF2-40B4-BE49-F238E27FC236}">
                    <a16:creationId xmlns:a16="http://schemas.microsoft.com/office/drawing/2014/main" id="{70137596-C8BE-6E23-DF50-D2D6D9CA8700}"/>
                  </a:ext>
                </a:extLst>
              </p:cNvPr>
              <p:cNvSpPr txBox="1">
                <a:spLocks noRot="1" noChangeAspect="1" noMove="1" noResize="1" noEditPoints="1" noAdjustHandles="1" noChangeArrowheads="1" noChangeShapeType="1" noTextEdit="1"/>
              </p:cNvSpPr>
              <p:nvPr/>
            </p:nvSpPr>
            <p:spPr>
              <a:xfrm>
                <a:off x="8833572" y="4357247"/>
                <a:ext cx="324128" cy="373179"/>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2A7F3FDE-3628-FB0B-5DF1-A711B921CDB2}"/>
                  </a:ext>
                </a:extLst>
              </p:cNvPr>
              <p:cNvSpPr txBox="1"/>
              <p:nvPr/>
            </p:nvSpPr>
            <p:spPr>
              <a:xfrm>
                <a:off x="9009110" y="5028389"/>
                <a:ext cx="39466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𝒙</m:t>
                      </m:r>
                    </m:oMath>
                  </m:oMathPara>
                </a14:m>
                <a:endParaRPr lang="zh-CN" altLang="en-US" sz="1825" b="1" dirty="0">
                  <a:solidFill>
                    <a:prstClr val="black"/>
                  </a:solidFill>
                  <a:latin typeface="Lucida Sans"/>
                  <a:ea typeface="黑体"/>
                </a:endParaRPr>
              </a:p>
            </p:txBody>
          </p:sp>
        </mc:Choice>
        <mc:Fallback xmlns="">
          <p:sp>
            <p:nvSpPr>
              <p:cNvPr id="51" name="TextBox 50">
                <a:extLst>
                  <a:ext uri="{FF2B5EF4-FFF2-40B4-BE49-F238E27FC236}">
                    <a16:creationId xmlns:a16="http://schemas.microsoft.com/office/drawing/2014/main" id="{2A7F3FDE-3628-FB0B-5DF1-A711B921CDB2}"/>
                  </a:ext>
                </a:extLst>
              </p:cNvPr>
              <p:cNvSpPr txBox="1">
                <a:spLocks noRot="1" noChangeAspect="1" noMove="1" noResize="1" noEditPoints="1" noAdjustHandles="1" noChangeArrowheads="1" noChangeShapeType="1" noTextEdit="1"/>
              </p:cNvSpPr>
              <p:nvPr/>
            </p:nvSpPr>
            <p:spPr>
              <a:xfrm>
                <a:off x="9009110" y="5028389"/>
                <a:ext cx="394660" cy="373179"/>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457223C6-8B3F-BE92-D2E2-EE73B80D4029}"/>
                  </a:ext>
                </a:extLst>
              </p:cNvPr>
              <p:cNvSpPr txBox="1"/>
              <p:nvPr/>
            </p:nvSpPr>
            <p:spPr>
              <a:xfrm>
                <a:off x="7142513" y="5028389"/>
                <a:ext cx="941155"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1825" i="1">
                              <a:solidFill>
                                <a:prstClr val="black"/>
                              </a:solidFill>
                              <a:latin typeface="Cambria Math" panose="02040503050406030204" pitchFamily="18" charset="0"/>
                            </a:rPr>
                          </m:ctrlPr>
                        </m:sSupPr>
                        <m:e>
                          <m:r>
                            <a:rPr lang="en-US" altLang="zh-CN" sz="1825" i="1">
                              <a:solidFill>
                                <a:prstClr val="black"/>
                              </a:solidFill>
                              <a:latin typeface="Cambria Math" panose="02040503050406030204" pitchFamily="18" charset="0"/>
                            </a:rPr>
                            <m:t>||</m:t>
                          </m:r>
                        </m:e>
                        <m:sup>
                          <m:r>
                            <a:rPr lang="en-US" altLang="zh-CN" sz="1825" i="1">
                              <a:solidFill>
                                <a:prstClr val="black"/>
                              </a:solidFill>
                              <a:latin typeface="Cambria Math" panose="02040503050406030204" pitchFamily="18" charset="0"/>
                            </a:rPr>
                            <m:t>2</m:t>
                          </m:r>
                        </m:sup>
                      </m:sSup>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52" name="TextBox 51">
                <a:extLst>
                  <a:ext uri="{FF2B5EF4-FFF2-40B4-BE49-F238E27FC236}">
                    <a16:creationId xmlns:a16="http://schemas.microsoft.com/office/drawing/2014/main" id="{457223C6-8B3F-BE92-D2E2-EE73B80D4029}"/>
                  </a:ext>
                </a:extLst>
              </p:cNvPr>
              <p:cNvSpPr txBox="1">
                <a:spLocks noRot="1" noChangeAspect="1" noMove="1" noResize="1" noEditPoints="1" noAdjustHandles="1" noChangeArrowheads="1" noChangeShapeType="1" noTextEdit="1"/>
              </p:cNvSpPr>
              <p:nvPr/>
            </p:nvSpPr>
            <p:spPr>
              <a:xfrm>
                <a:off x="7142513" y="5028389"/>
                <a:ext cx="941155" cy="373179"/>
              </a:xfrm>
              <a:prstGeom prst="rect">
                <a:avLst/>
              </a:prstGeom>
              <a:blipFill>
                <a:blip r:embed="rId13"/>
                <a:stretch>
                  <a:fillRect b="-147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501073BA-4175-DAD9-BFD9-A115FBB8F266}"/>
                  </a:ext>
                </a:extLst>
              </p:cNvPr>
              <p:cNvSpPr txBox="1"/>
              <p:nvPr/>
            </p:nvSpPr>
            <p:spPr>
              <a:xfrm>
                <a:off x="5411119" y="5028389"/>
                <a:ext cx="40588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53" name="TextBox 52">
                <a:extLst>
                  <a:ext uri="{FF2B5EF4-FFF2-40B4-BE49-F238E27FC236}">
                    <a16:creationId xmlns:a16="http://schemas.microsoft.com/office/drawing/2014/main" id="{501073BA-4175-DAD9-BFD9-A115FBB8F266}"/>
                  </a:ext>
                </a:extLst>
              </p:cNvPr>
              <p:cNvSpPr txBox="1">
                <a:spLocks noRot="1" noChangeAspect="1" noMove="1" noResize="1" noEditPoints="1" noAdjustHandles="1" noChangeArrowheads="1" noChangeShapeType="1" noTextEdit="1"/>
              </p:cNvSpPr>
              <p:nvPr/>
            </p:nvSpPr>
            <p:spPr>
              <a:xfrm>
                <a:off x="5411119" y="5028389"/>
                <a:ext cx="405880" cy="373179"/>
              </a:xfrm>
              <a:prstGeom prst="rect">
                <a:avLst/>
              </a:prstGeom>
              <a:blipFill>
                <a:blip r:embed="rId14"/>
                <a:stretch>
                  <a:fillRect b="-14754"/>
                </a:stretch>
              </a:blipFill>
            </p:spPr>
            <p:txBody>
              <a:bodyPr/>
              <a:lstStyle/>
              <a:p>
                <a:r>
                  <a:rPr lang="zh-CN" altLang="en-US">
                    <a:noFill/>
                  </a:rPr>
                  <a:t> </a:t>
                </a:r>
              </a:p>
            </p:txBody>
          </p:sp>
        </mc:Fallback>
      </mc:AlternateContent>
      <p:pic>
        <p:nvPicPr>
          <p:cNvPr id="3" name="Picture 2">
            <a:extLst>
              <a:ext uri="{FF2B5EF4-FFF2-40B4-BE49-F238E27FC236}">
                <a16:creationId xmlns:a16="http://schemas.microsoft.com/office/drawing/2014/main" id="{A3936075-7848-D38F-A0E1-39590F693AC4}"/>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1113319" y="3363948"/>
            <a:ext cx="3497092" cy="2425773"/>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1E9E5D3-D013-E524-C2D3-244FABD0E82F}"/>
                  </a:ext>
                </a:extLst>
              </p:cNvPr>
              <p:cNvSpPr txBox="1"/>
              <p:nvPr/>
            </p:nvSpPr>
            <p:spPr>
              <a:xfrm>
                <a:off x="9430440" y="4855954"/>
                <a:ext cx="2160784" cy="641586"/>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1825" i="1" smtClean="0">
                              <a:solidFill>
                                <a:prstClr val="black"/>
                              </a:solidFill>
                              <a:latin typeface="Cambria Math" panose="02040503050406030204" pitchFamily="18" charset="0"/>
                            </a:rPr>
                          </m:ctrlPr>
                        </m:sSupPr>
                        <m:e>
                          <m:r>
                            <a:rPr lang="en-US" altLang="zh-CN" sz="1825" i="1">
                              <a:solidFill>
                                <a:prstClr val="black"/>
                              </a:solidFill>
                              <a:latin typeface="Cambria Math" panose="02040503050406030204" pitchFamily="18" charset="0"/>
                            </a:rPr>
                            <m:t>||</m:t>
                          </m:r>
                        </m:e>
                        <m:sup>
                          <m:r>
                            <a:rPr lang="en-US" altLang="zh-CN" sz="1825">
                              <a:solidFill>
                                <a:prstClr val="black"/>
                              </a:solidFill>
                              <a:latin typeface="Cambria Math" panose="02040503050406030204" pitchFamily="18" charset="0"/>
                            </a:rPr>
                            <m:t>2</m:t>
                          </m:r>
                        </m:sup>
                      </m:sSup>
                      <m:r>
                        <a:rPr lang="en-US" altLang="zh-CN" sz="1825" i="1">
                          <a:solidFill>
                            <a:prstClr val="black"/>
                          </a:solidFill>
                          <a:latin typeface="Cambria Math" panose="02040503050406030204" pitchFamily="18" charset="0"/>
                        </a:rPr>
                        <m:t>           </m:t>
                      </m:r>
                      <m:r>
                        <a:rPr lang="en-US" altLang="zh-CN" sz="1587" i="1">
                          <a:solidFill>
                            <a:prstClr val="black"/>
                          </a:solidFill>
                          <a:latin typeface="Cambria Math" panose="02040503050406030204" pitchFamily="18" charset="0"/>
                        </a:rPr>
                        <m:t>≤        </m:t>
                      </m:r>
                      <m:f>
                        <m:fPr>
                          <m:ctrlPr>
                            <a:rPr lang="en-US" altLang="zh-CN" sz="1587" b="0" i="1" smtClean="0">
                              <a:solidFill>
                                <a:prstClr val="black"/>
                              </a:solidFill>
                              <a:latin typeface="Cambria Math" panose="02040503050406030204" pitchFamily="18" charset="0"/>
                            </a:rPr>
                          </m:ctrlPr>
                        </m:fPr>
                        <m:num>
                          <m:sSubSup>
                            <m:sSubSupPr>
                              <m:ctrlPr>
                                <a:rPr lang="en-US" altLang="zh-CN" sz="1587" b="1" i="1" smtClean="0">
                                  <a:solidFill>
                                    <a:prstClr val="black"/>
                                  </a:solidFill>
                                  <a:latin typeface="Cambria Math" panose="02040503050406030204" pitchFamily="18" charset="0"/>
                                </a:rPr>
                              </m:ctrlPr>
                            </m:sSubSupPr>
                            <m:e>
                              <m:d>
                                <m:dPr>
                                  <m:begChr m:val="‖"/>
                                  <m:endChr m:val="‖"/>
                                  <m:ctrlPr>
                                    <a:rPr lang="en-US" altLang="zh-CN" sz="1587" b="1" i="1" smtClean="0">
                                      <a:solidFill>
                                        <a:prstClr val="black"/>
                                      </a:solidFill>
                                      <a:latin typeface="Cambria Math" panose="02040503050406030204" pitchFamily="18" charset="0"/>
                                    </a:rPr>
                                  </m:ctrlPr>
                                </m:dPr>
                                <m:e>
                                  <m:r>
                                    <a:rPr lang="en-US" altLang="zh-CN" sz="1587" b="1" i="1" smtClean="0">
                                      <a:solidFill>
                                        <a:prstClr val="black"/>
                                      </a:solidFill>
                                      <a:latin typeface="Cambria Math" panose="02040503050406030204" pitchFamily="18" charset="0"/>
                                    </a:rPr>
                                    <m:t>𝑨</m:t>
                                  </m:r>
                                </m:e>
                              </m:d>
                            </m:e>
                            <m:sub>
                              <m:r>
                                <a:rPr lang="en-US" altLang="zh-CN" sz="1587" b="0" i="1" smtClean="0">
                                  <a:solidFill>
                                    <a:prstClr val="black"/>
                                  </a:solidFill>
                                  <a:latin typeface="Cambria Math" panose="02040503050406030204" pitchFamily="18" charset="0"/>
                                </a:rPr>
                                <m:t>𝐹</m:t>
                              </m:r>
                            </m:sub>
                            <m:sup>
                              <m:r>
                                <a:rPr lang="en-US" altLang="zh-CN" sz="1587" b="0" i="1" smtClean="0">
                                  <a:solidFill>
                                    <a:prstClr val="black"/>
                                  </a:solidFill>
                                  <a:latin typeface="Cambria Math" panose="02040503050406030204" pitchFamily="18" charset="0"/>
                                </a:rPr>
                                <m:t>2</m:t>
                              </m:r>
                            </m:sup>
                          </m:sSubSup>
                        </m:num>
                        <m:den>
                          <m:r>
                            <a:rPr lang="en-US" altLang="zh-CN" sz="1587" b="0" i="1" smtClean="0">
                              <a:solidFill>
                                <a:prstClr val="black"/>
                              </a:solidFill>
                              <a:latin typeface="Cambria Math" panose="02040503050406030204" pitchFamily="18" charset="0"/>
                            </a:rPr>
                            <m:t>ℓ</m:t>
                          </m:r>
                        </m:den>
                      </m:f>
                    </m:oMath>
                  </m:oMathPara>
                </a14:m>
                <a:endParaRPr lang="zh-CN" altLang="en-US" sz="1825" b="0" dirty="0">
                  <a:solidFill>
                    <a:prstClr val="black"/>
                  </a:solidFill>
                  <a:latin typeface="Lucida Sans"/>
                  <a:ea typeface="黑体"/>
                </a:endParaRPr>
              </a:p>
            </p:txBody>
          </p:sp>
        </mc:Choice>
        <mc:Fallback xmlns="">
          <p:sp>
            <p:nvSpPr>
              <p:cNvPr id="2" name="!!TextBox 1">
                <a:extLst>
                  <a:ext uri="{FF2B5EF4-FFF2-40B4-BE49-F238E27FC236}">
                    <a16:creationId xmlns:a16="http://schemas.microsoft.com/office/drawing/2014/main" id="{31E9E5D3-D013-E524-C2D3-244FABD0E82F}"/>
                  </a:ext>
                </a:extLst>
              </p:cNvPr>
              <p:cNvSpPr txBox="1">
                <a:spLocks noRot="1" noChangeAspect="1" noMove="1" noResize="1" noEditPoints="1" noAdjustHandles="1" noChangeArrowheads="1" noChangeShapeType="1" noTextEdit="1"/>
              </p:cNvSpPr>
              <p:nvPr/>
            </p:nvSpPr>
            <p:spPr>
              <a:xfrm>
                <a:off x="9430440" y="4855954"/>
                <a:ext cx="2160784" cy="641586"/>
              </a:xfrm>
              <a:prstGeom prst="rect">
                <a:avLst/>
              </a:prstGeom>
              <a:blipFill>
                <a:blip r:embed="rId1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8828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34" grpId="0" animBg="1"/>
      <p:bldP spid="35" grpId="0" animBg="1"/>
      <p:bldP spid="36" grpId="0"/>
      <p:bldP spid="37" grpId="0" animBg="1"/>
      <p:bldP spid="38" grpId="0"/>
      <p:bldP spid="39" grpId="0" animBg="1"/>
      <p:bldP spid="40" grpId="0"/>
      <p:bldP spid="41" grpId="0" animBg="1"/>
      <p:bldP spid="42" grpId="0"/>
      <p:bldP spid="43" grpId="0" animBg="1"/>
      <p:bldP spid="44" grpId="0" animBg="1"/>
      <p:bldP spid="45" grpId="0"/>
      <p:bldP spid="46" grpId="0" animBg="1"/>
      <p:bldP spid="47" grpId="0"/>
      <p:bldP spid="48" grpId="0"/>
      <p:bldP spid="49" grpId="0" animBg="1"/>
      <p:bldP spid="50" grpId="0"/>
      <p:bldP spid="51" grpId="0"/>
      <p:bldP spid="52" grpId="0"/>
      <p:bldP spid="53"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BDBE5F-2CD3-B7B5-0F28-F393A00DF9CB}"/>
              </a:ext>
            </a:extLst>
          </p:cNvPr>
          <p:cNvSpPr>
            <a:spLocks noGrp="1"/>
          </p:cNvSpPr>
          <p:nvPr>
            <p:ph type="title"/>
          </p:nvPr>
        </p:nvSpPr>
        <p:spPr/>
        <p:txBody>
          <a:bodyPr/>
          <a:lstStyle/>
          <a:p>
            <a:r>
              <a:rPr lang="en-US" altLang="zh-CN" sz="3600" dirty="0"/>
              <a:t>FD </a:t>
            </a:r>
            <a:r>
              <a:rPr lang="zh-CN" altLang="en-US" sz="3600" dirty="0"/>
              <a:t>算法</a:t>
            </a:r>
            <a:endParaRPr lang="zh-CN" altLang="en-US"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CCEF8CA0-0BED-B2FC-1444-7CD746F797B0}"/>
                  </a:ext>
                </a:extLst>
              </p:cNvPr>
              <p:cNvSpPr>
                <a:spLocks noGrp="1"/>
              </p:cNvSpPr>
              <p:nvPr>
                <p:ph idx="1"/>
              </p:nvPr>
            </p:nvSpPr>
            <p:spPr>
              <a:xfrm>
                <a:off x="394636" y="1175657"/>
                <a:ext cx="11434812" cy="1825564"/>
              </a:xfrm>
            </p:spPr>
            <p:txBody>
              <a:bodyPr>
                <a:spAutoFit/>
              </a:bodyPr>
              <a:lstStyle/>
              <a:p>
                <a:r>
                  <a:rPr lang="en-US" altLang="zh-CN" sz="2800" dirty="0"/>
                  <a:t>Frequent Directions  [Liberty, </a:t>
                </a:r>
                <a:r>
                  <a:rPr lang="en-US" altLang="zh-CN" sz="2800" dirty="0">
                    <a:solidFill>
                      <a:srgbClr val="00B0F0"/>
                    </a:solidFill>
                  </a:rPr>
                  <a:t>KDD 2013 Best Paper</a:t>
                </a:r>
                <a:r>
                  <a:rPr lang="en-US" altLang="zh-CN" sz="2800" dirty="0"/>
                  <a:t>] </a:t>
                </a:r>
                <a:r>
                  <a:rPr lang="zh-CN" altLang="en-US" sz="2800" dirty="0"/>
                  <a:t>：</a:t>
                </a:r>
                <a:br>
                  <a:rPr lang="en-US" altLang="zh-CN" sz="2800" dirty="0"/>
                </a:br>
                <a:r>
                  <a:rPr lang="zh-CN" altLang="en-US" sz="2800" dirty="0">
                    <a:solidFill>
                      <a:srgbClr val="FF0000"/>
                    </a:solidFill>
                  </a:rPr>
                  <a:t>确定性算法</a:t>
                </a:r>
                <a:r>
                  <a:rPr lang="zh-CN" altLang="en-US" sz="2800" dirty="0"/>
                  <a:t>，且时间与空间复杂度达到最优。</a:t>
                </a:r>
                <a:endParaRPr lang="en-US" altLang="zh-CN" sz="2800"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altLang="zh-CN" sz="2800" i="1">
                              <a:solidFill>
                                <a:prstClr val="black"/>
                              </a:solidFill>
                              <a:latin typeface="Cambria Math" panose="02040503050406030204" pitchFamily="18" charset="0"/>
                            </a:rPr>
                          </m:ctrlPr>
                        </m:dPr>
                        <m:e>
                          <m:sSup>
                            <m:sSupPr>
                              <m:ctrlPr>
                                <a:rPr lang="en-US" altLang="zh-CN" sz="2800" i="1">
                                  <a:solidFill>
                                    <a:prstClr val="black"/>
                                  </a:solidFill>
                                  <a:latin typeface="Cambria Math" panose="02040503050406030204" pitchFamily="18" charset="0"/>
                                </a:rPr>
                              </m:ctrlPr>
                            </m:sSupPr>
                            <m:e>
                              <m:r>
                                <a:rPr lang="en-US" altLang="zh-CN" sz="2800" i="1">
                                  <a:solidFill>
                                    <a:prstClr val="black"/>
                                  </a:solidFill>
                                  <a:latin typeface="Cambria Math" panose="02040503050406030204" pitchFamily="18" charset="0"/>
                                </a:rPr>
                                <m:t> </m:t>
                              </m:r>
                              <m:d>
                                <m:dPr>
                                  <m:begChr m:val="‖"/>
                                  <m:endChr m:val="‖"/>
                                  <m:ctrlPr>
                                    <a:rPr lang="en-US" altLang="zh-CN" sz="2800" b="1"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𝑨𝒙</m:t>
                                  </m:r>
                                </m:e>
                              </m:d>
                            </m:e>
                            <m:sup>
                              <m:r>
                                <a:rPr lang="en-US" altLang="zh-CN" sz="2800" i="1">
                                  <a:solidFill>
                                    <a:prstClr val="black"/>
                                  </a:solidFill>
                                  <a:latin typeface="Cambria Math" panose="02040503050406030204" pitchFamily="18" charset="0"/>
                                </a:rPr>
                                <m:t>2</m:t>
                              </m:r>
                            </m:sup>
                          </m:sSup>
                          <m:r>
                            <a:rPr lang="en-US" altLang="zh-CN" sz="2800" i="1">
                              <a:solidFill>
                                <a:prstClr val="black"/>
                              </a:solidFill>
                              <a:latin typeface="Cambria Math" panose="02040503050406030204" pitchFamily="18" charset="0"/>
                            </a:rPr>
                            <m:t>−</m:t>
                          </m:r>
                          <m:sSup>
                            <m:sSupPr>
                              <m:ctrlPr>
                                <a:rPr lang="en-US" altLang="zh-CN" sz="2800" i="1">
                                  <a:solidFill>
                                    <a:prstClr val="black"/>
                                  </a:solidFill>
                                  <a:latin typeface="Cambria Math" panose="02040503050406030204" pitchFamily="18" charset="0"/>
                                </a:rPr>
                              </m:ctrlPr>
                            </m:sSupPr>
                            <m:e>
                              <m:d>
                                <m:dPr>
                                  <m:begChr m:val="‖"/>
                                  <m:endChr m:val="‖"/>
                                  <m:ctrlPr>
                                    <a:rPr lang="en-US" altLang="zh-CN" sz="2800" b="1"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𝑩𝒙</m:t>
                                  </m:r>
                                </m:e>
                              </m:d>
                            </m:e>
                            <m:sup>
                              <m:r>
                                <a:rPr lang="en-US" altLang="zh-CN" sz="2800" i="1">
                                  <a:solidFill>
                                    <a:prstClr val="black"/>
                                  </a:solidFill>
                                  <a:latin typeface="Cambria Math" panose="02040503050406030204" pitchFamily="18" charset="0"/>
                                </a:rPr>
                                <m:t>2</m:t>
                              </m:r>
                            </m:sup>
                          </m:sSup>
                          <m:r>
                            <a:rPr lang="en-US" altLang="zh-CN" sz="2800" i="1">
                              <a:solidFill>
                                <a:prstClr val="black"/>
                              </a:solidFill>
                              <a:latin typeface="Cambria Math" panose="02040503050406030204" pitchFamily="18" charset="0"/>
                            </a:rPr>
                            <m:t> </m:t>
                          </m:r>
                        </m:e>
                      </m:d>
                      <m:r>
                        <a:rPr lang="en-US" altLang="zh-CN" sz="2800" i="1">
                          <a:solidFill>
                            <a:prstClr val="black"/>
                          </a:solidFill>
                          <a:latin typeface="Cambria Math" panose="02040503050406030204" pitchFamily="18" charset="0"/>
                        </a:rPr>
                        <m:t>≤</m:t>
                      </m:r>
                      <m:f>
                        <m:fPr>
                          <m:ctrlPr>
                            <a:rPr lang="en-US" altLang="zh-CN" sz="2800" b="0" i="1" smtClean="0">
                              <a:solidFill>
                                <a:prstClr val="black"/>
                              </a:solidFill>
                              <a:latin typeface="Cambria Math" panose="02040503050406030204" pitchFamily="18" charset="0"/>
                            </a:rPr>
                          </m:ctrlPr>
                        </m:fPr>
                        <m:num>
                          <m:sSubSup>
                            <m:sSubSupPr>
                              <m:ctrlPr>
                                <a:rPr lang="en-US" altLang="zh-CN" sz="2800" i="1">
                                  <a:solidFill>
                                    <a:prstClr val="black"/>
                                  </a:solidFill>
                                  <a:latin typeface="Cambria Math" panose="02040503050406030204" pitchFamily="18" charset="0"/>
                                </a:rPr>
                              </m:ctrlPr>
                            </m:sSubSupPr>
                            <m:e>
                              <m:d>
                                <m:dPr>
                                  <m:begChr m:val="‖"/>
                                  <m:endChr m:val="‖"/>
                                  <m:ctrlPr>
                                    <a:rPr lang="en-US" altLang="zh-CN" sz="2800"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𝑨</m:t>
                                  </m:r>
                                </m:e>
                              </m:d>
                            </m:e>
                            <m:sub>
                              <m:r>
                                <a:rPr lang="en-US" altLang="zh-CN" sz="2800" i="1">
                                  <a:solidFill>
                                    <a:prstClr val="black"/>
                                  </a:solidFill>
                                  <a:latin typeface="Cambria Math" panose="02040503050406030204" pitchFamily="18" charset="0"/>
                                </a:rPr>
                                <m:t>𝐹</m:t>
                              </m:r>
                            </m:sub>
                            <m:sup>
                              <m:r>
                                <a:rPr lang="en-US" altLang="zh-CN" sz="2800" i="1">
                                  <a:solidFill>
                                    <a:prstClr val="black"/>
                                  </a:solidFill>
                                  <a:latin typeface="Cambria Math" panose="02040503050406030204" pitchFamily="18" charset="0"/>
                                </a:rPr>
                                <m:t>2</m:t>
                              </m:r>
                            </m:sup>
                          </m:sSubSup>
                        </m:num>
                        <m:den>
                          <m:r>
                            <a:rPr lang="en-US" altLang="zh-CN" sz="2800" b="0" i="1" smtClean="0">
                              <a:solidFill>
                                <a:prstClr val="black"/>
                              </a:solidFill>
                              <a:latin typeface="Cambria Math" panose="02040503050406030204" pitchFamily="18" charset="0"/>
                            </a:rPr>
                            <m:t>ℓ</m:t>
                          </m:r>
                        </m:den>
                      </m:f>
                      <m:r>
                        <a:rPr lang="en-US" altLang="zh-CN" sz="2800" i="1">
                          <a:solidFill>
                            <a:prstClr val="black"/>
                          </a:solidFill>
                          <a:latin typeface="Cambria Math" panose="02040503050406030204" pitchFamily="18" charset="0"/>
                        </a:rPr>
                        <m:t>       </m:t>
                      </m:r>
                      <m:sSub>
                        <m:sSubPr>
                          <m:ctrlPr>
                            <a:rPr lang="en-US" altLang="zh-CN" sz="2800" i="1">
                              <a:solidFill>
                                <a:prstClr val="black"/>
                              </a:solidFill>
                              <a:latin typeface="Cambria Math" panose="02040503050406030204" pitchFamily="18" charset="0"/>
                            </a:rPr>
                          </m:ctrlPr>
                        </m:sSubPr>
                        <m:e>
                          <m:d>
                            <m:dPr>
                              <m:begChr m:val="‖"/>
                              <m:endChr m:val="‖"/>
                              <m:ctrlPr>
                                <a:rPr lang="en-US" altLang="zh-CN" sz="2800" i="1">
                                  <a:solidFill>
                                    <a:prstClr val="black"/>
                                  </a:solidFill>
                                  <a:latin typeface="Cambria Math" panose="02040503050406030204" pitchFamily="18" charset="0"/>
                                </a:rPr>
                              </m:ctrlPr>
                            </m:dPr>
                            <m:e>
                              <m:sSup>
                                <m:sSupPr>
                                  <m:ctrlPr>
                                    <a:rPr lang="en-US" altLang="zh-CN" sz="2800" i="1">
                                      <a:solidFill>
                                        <a:prstClr val="black"/>
                                      </a:solidFill>
                                      <a:latin typeface="Cambria Math" panose="02040503050406030204" pitchFamily="18" charset="0"/>
                                    </a:rPr>
                                  </m:ctrlPr>
                                </m:sSupPr>
                                <m:e>
                                  <m:r>
                                    <a:rPr lang="en-US" altLang="zh-CN" sz="2800" b="1" i="1">
                                      <a:solidFill>
                                        <a:prstClr val="black"/>
                                      </a:solidFill>
                                      <a:latin typeface="Cambria Math" panose="02040503050406030204" pitchFamily="18" charset="0"/>
                                    </a:rPr>
                                    <m:t>𝑨</m:t>
                                  </m:r>
                                </m:e>
                                <m:sup>
                                  <m:r>
                                    <a:rPr lang="en-US" altLang="zh-CN" sz="2800" i="1">
                                      <a:solidFill>
                                        <a:prstClr val="black"/>
                                      </a:solidFill>
                                      <a:latin typeface="Cambria Math" panose="02040503050406030204" pitchFamily="18" charset="0"/>
                                    </a:rPr>
                                    <m:t>⊤</m:t>
                                  </m:r>
                                </m:sup>
                              </m:sSup>
                              <m:r>
                                <a:rPr lang="en-US" altLang="zh-CN" sz="2800" b="1" i="1">
                                  <a:solidFill>
                                    <a:prstClr val="black"/>
                                  </a:solidFill>
                                  <a:latin typeface="Cambria Math" panose="02040503050406030204" pitchFamily="18" charset="0"/>
                                </a:rPr>
                                <m:t>𝑨</m:t>
                              </m:r>
                              <m:r>
                                <a:rPr lang="en-US" altLang="zh-CN" sz="2800" i="1">
                                  <a:solidFill>
                                    <a:prstClr val="black"/>
                                  </a:solidFill>
                                  <a:latin typeface="Cambria Math" panose="02040503050406030204" pitchFamily="18" charset="0"/>
                                </a:rPr>
                                <m:t>−</m:t>
                              </m:r>
                              <m:sSup>
                                <m:sSupPr>
                                  <m:ctrlPr>
                                    <a:rPr lang="en-US" altLang="zh-CN" sz="2800" i="1">
                                      <a:solidFill>
                                        <a:prstClr val="black"/>
                                      </a:solidFill>
                                      <a:latin typeface="Cambria Math" panose="02040503050406030204" pitchFamily="18" charset="0"/>
                                    </a:rPr>
                                  </m:ctrlPr>
                                </m:sSupPr>
                                <m:e>
                                  <m:r>
                                    <a:rPr lang="en-US" altLang="zh-CN" sz="2800" b="1" i="1">
                                      <a:solidFill>
                                        <a:prstClr val="black"/>
                                      </a:solidFill>
                                      <a:latin typeface="Cambria Math" panose="02040503050406030204" pitchFamily="18" charset="0"/>
                                    </a:rPr>
                                    <m:t>𝑩</m:t>
                                  </m:r>
                                </m:e>
                                <m:sup>
                                  <m:r>
                                    <a:rPr lang="en-US" altLang="zh-CN" sz="2800" i="1">
                                      <a:solidFill>
                                        <a:prstClr val="black"/>
                                      </a:solidFill>
                                      <a:latin typeface="Cambria Math" panose="02040503050406030204" pitchFamily="18" charset="0"/>
                                    </a:rPr>
                                    <m:t>⊤</m:t>
                                  </m:r>
                                </m:sup>
                              </m:sSup>
                              <m:r>
                                <a:rPr lang="en-US" altLang="zh-CN" sz="2800" b="1" i="1">
                                  <a:solidFill>
                                    <a:prstClr val="black"/>
                                  </a:solidFill>
                                  <a:latin typeface="Cambria Math" panose="02040503050406030204" pitchFamily="18" charset="0"/>
                                </a:rPr>
                                <m:t>𝑩</m:t>
                              </m:r>
                            </m:e>
                          </m:d>
                        </m:e>
                        <m:sub>
                          <m:r>
                            <a:rPr lang="en-US" altLang="zh-CN" sz="2800" i="1">
                              <a:solidFill>
                                <a:prstClr val="black"/>
                              </a:solidFill>
                              <a:latin typeface="Cambria Math" panose="02040503050406030204" pitchFamily="18" charset="0"/>
                            </a:rPr>
                            <m:t>2</m:t>
                          </m:r>
                        </m:sub>
                      </m:sSub>
                      <m:r>
                        <a:rPr lang="en-US" altLang="zh-CN" sz="2800" i="1">
                          <a:solidFill>
                            <a:prstClr val="black"/>
                          </a:solidFill>
                          <a:latin typeface="Cambria Math" panose="02040503050406030204" pitchFamily="18" charset="0"/>
                        </a:rPr>
                        <m:t>≤</m:t>
                      </m:r>
                      <m:f>
                        <m:fPr>
                          <m:ctrlPr>
                            <a:rPr lang="en-US" altLang="zh-CN" sz="2800" b="0" i="1" smtClean="0">
                              <a:solidFill>
                                <a:prstClr val="black"/>
                              </a:solidFill>
                              <a:latin typeface="Cambria Math" panose="02040503050406030204" pitchFamily="18" charset="0"/>
                            </a:rPr>
                          </m:ctrlPr>
                        </m:fPr>
                        <m:num>
                          <m:sSubSup>
                            <m:sSubSupPr>
                              <m:ctrlPr>
                                <a:rPr lang="en-US" altLang="zh-CN" sz="2800" i="1">
                                  <a:solidFill>
                                    <a:prstClr val="black"/>
                                  </a:solidFill>
                                  <a:latin typeface="Cambria Math" panose="02040503050406030204" pitchFamily="18" charset="0"/>
                                </a:rPr>
                              </m:ctrlPr>
                            </m:sSubSupPr>
                            <m:e>
                              <m:d>
                                <m:dPr>
                                  <m:begChr m:val="‖"/>
                                  <m:endChr m:val="‖"/>
                                  <m:ctrlPr>
                                    <a:rPr lang="en-US" altLang="zh-CN" sz="2800"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𝑨</m:t>
                                  </m:r>
                                </m:e>
                              </m:d>
                            </m:e>
                            <m:sub>
                              <m:r>
                                <a:rPr lang="en-US" altLang="zh-CN" sz="2800" i="1">
                                  <a:solidFill>
                                    <a:prstClr val="black"/>
                                  </a:solidFill>
                                  <a:latin typeface="Cambria Math" panose="02040503050406030204" pitchFamily="18" charset="0"/>
                                </a:rPr>
                                <m:t>𝐹</m:t>
                              </m:r>
                            </m:sub>
                            <m:sup>
                              <m:r>
                                <a:rPr lang="en-US" altLang="zh-CN" sz="2800" i="1">
                                  <a:solidFill>
                                    <a:prstClr val="black"/>
                                  </a:solidFill>
                                  <a:latin typeface="Cambria Math" panose="02040503050406030204" pitchFamily="18" charset="0"/>
                                </a:rPr>
                                <m:t>2</m:t>
                              </m:r>
                            </m:sup>
                          </m:sSubSup>
                        </m:num>
                        <m:den>
                          <m:r>
                            <a:rPr lang="en-US" altLang="zh-CN" sz="2800" b="0" i="1" smtClean="0">
                              <a:solidFill>
                                <a:prstClr val="black"/>
                              </a:solidFill>
                              <a:latin typeface="Cambria Math" panose="02040503050406030204" pitchFamily="18" charset="0"/>
                            </a:rPr>
                            <m:t>ℓ</m:t>
                          </m:r>
                        </m:den>
                      </m:f>
                    </m:oMath>
                  </m:oMathPara>
                </a14:m>
                <a:endParaRPr lang="en-US" altLang="zh-CN" sz="2800" dirty="0">
                  <a:solidFill>
                    <a:prstClr val="black"/>
                  </a:solidFill>
                </a:endParaRPr>
              </a:p>
            </p:txBody>
          </p:sp>
        </mc:Choice>
        <mc:Fallback xmlns="">
          <p:sp>
            <p:nvSpPr>
              <p:cNvPr id="6" name="Content Placeholder 5">
                <a:extLst>
                  <a:ext uri="{FF2B5EF4-FFF2-40B4-BE49-F238E27FC236}">
                    <a16:creationId xmlns:a16="http://schemas.microsoft.com/office/drawing/2014/main" id="{CCEF8CA0-0BED-B2FC-1444-7CD746F797B0}"/>
                  </a:ext>
                </a:extLst>
              </p:cNvPr>
              <p:cNvSpPr>
                <a:spLocks noGrp="1" noRot="1" noChangeAspect="1" noMove="1" noResize="1" noEditPoints="1" noAdjustHandles="1" noChangeArrowheads="1" noChangeShapeType="1" noTextEdit="1"/>
              </p:cNvSpPr>
              <p:nvPr>
                <p:ph idx="1"/>
              </p:nvPr>
            </p:nvSpPr>
            <p:spPr>
              <a:xfrm>
                <a:off x="394636" y="1175657"/>
                <a:ext cx="11434812" cy="1825564"/>
              </a:xfrm>
              <a:blipFill>
                <a:blip r:embed="rId3"/>
                <a:stretch>
                  <a:fillRect l="-533" t="-46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D0F31FF-B804-E2C3-B384-C0F7AEFDD9BC}"/>
                  </a:ext>
                </a:extLst>
              </p:cNvPr>
              <p:cNvSpPr txBox="1"/>
              <p:nvPr/>
            </p:nvSpPr>
            <p:spPr>
              <a:xfrm>
                <a:off x="5989098" y="5029894"/>
                <a:ext cx="41549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𝑨</m:t>
                      </m:r>
                    </m:oMath>
                  </m:oMathPara>
                </a14:m>
                <a:endParaRPr lang="zh-CN" altLang="en-US" sz="1825" b="1" dirty="0">
                  <a:solidFill>
                    <a:prstClr val="black"/>
                  </a:solidFill>
                  <a:latin typeface="Lucida Sans"/>
                  <a:ea typeface="黑体"/>
                </a:endParaRPr>
              </a:p>
            </p:txBody>
          </p:sp>
        </mc:Choice>
        <mc:Fallback xmlns="">
          <p:sp>
            <p:nvSpPr>
              <p:cNvPr id="3" name="TextBox 2">
                <a:extLst>
                  <a:ext uri="{FF2B5EF4-FFF2-40B4-BE49-F238E27FC236}">
                    <a16:creationId xmlns:a16="http://schemas.microsoft.com/office/drawing/2014/main" id="{DD0F31FF-B804-E2C3-B384-C0F7AEFDD9BC}"/>
                  </a:ext>
                </a:extLst>
              </p:cNvPr>
              <p:cNvSpPr txBox="1">
                <a:spLocks noRot="1" noChangeAspect="1" noMove="1" noResize="1" noEditPoints="1" noAdjustHandles="1" noChangeArrowheads="1" noChangeShapeType="1" noTextEdit="1"/>
              </p:cNvSpPr>
              <p:nvPr/>
            </p:nvSpPr>
            <p:spPr>
              <a:xfrm>
                <a:off x="5989098" y="5029894"/>
                <a:ext cx="415498" cy="373179"/>
              </a:xfrm>
              <a:prstGeom prst="rect">
                <a:avLst/>
              </a:prstGeom>
              <a:blipFill>
                <a:blip r:embed="rId5"/>
                <a:stretch>
                  <a:fillRect/>
                </a:stretch>
              </a:blipFill>
            </p:spPr>
            <p:txBody>
              <a:bodyPr/>
              <a:lstStyle/>
              <a:p>
                <a:r>
                  <a:rPr lang="zh-CN" altLang="en-US">
                    <a:noFill/>
                  </a:rPr>
                  <a:t> </a:t>
                </a:r>
              </a:p>
            </p:txBody>
          </p:sp>
        </mc:Fallback>
      </mc:AlternateContent>
      <p:sp>
        <p:nvSpPr>
          <p:cNvPr id="4" name="矩形 70">
            <a:extLst>
              <a:ext uri="{FF2B5EF4-FFF2-40B4-BE49-F238E27FC236}">
                <a16:creationId xmlns:a16="http://schemas.microsoft.com/office/drawing/2014/main" id="{CCF08BC8-8F36-FC40-EC8F-34E8BE20BD52}"/>
              </a:ext>
            </a:extLst>
          </p:cNvPr>
          <p:cNvSpPr/>
          <p:nvPr/>
        </p:nvSpPr>
        <p:spPr>
          <a:xfrm rot="5400000">
            <a:off x="6541098" y="4435214"/>
            <a:ext cx="725674" cy="1088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33CB396-B29B-0F7B-6DAA-7A118A7B6621}"/>
                  </a:ext>
                </a:extLst>
              </p:cNvPr>
              <p:cNvSpPr txBox="1"/>
              <p:nvPr/>
            </p:nvSpPr>
            <p:spPr>
              <a:xfrm>
                <a:off x="6723267" y="5029894"/>
                <a:ext cx="39466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𝒙</m:t>
                      </m:r>
                    </m:oMath>
                  </m:oMathPara>
                </a14:m>
                <a:endParaRPr lang="zh-CN" altLang="en-US" sz="1825" b="1" dirty="0">
                  <a:solidFill>
                    <a:prstClr val="black"/>
                  </a:solidFill>
                  <a:latin typeface="Lucida Sans"/>
                  <a:ea typeface="黑体"/>
                </a:endParaRPr>
              </a:p>
            </p:txBody>
          </p:sp>
        </mc:Choice>
        <mc:Fallback xmlns="">
          <p:sp>
            <p:nvSpPr>
              <p:cNvPr id="7" name="TextBox 6">
                <a:extLst>
                  <a:ext uri="{FF2B5EF4-FFF2-40B4-BE49-F238E27FC236}">
                    <a16:creationId xmlns:a16="http://schemas.microsoft.com/office/drawing/2014/main" id="{E33CB396-B29B-0F7B-6DAA-7A118A7B6621}"/>
                  </a:ext>
                </a:extLst>
              </p:cNvPr>
              <p:cNvSpPr txBox="1">
                <a:spLocks noRot="1" noChangeAspect="1" noMove="1" noResize="1" noEditPoints="1" noAdjustHandles="1" noChangeArrowheads="1" noChangeShapeType="1" noTextEdit="1"/>
              </p:cNvSpPr>
              <p:nvPr/>
            </p:nvSpPr>
            <p:spPr>
              <a:xfrm>
                <a:off x="6723267" y="5029894"/>
                <a:ext cx="394660" cy="373179"/>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2C04E42-3BA1-ACBF-6582-C39E6F933549}"/>
                  </a:ext>
                </a:extLst>
              </p:cNvPr>
              <p:cNvSpPr txBox="1"/>
              <p:nvPr/>
            </p:nvSpPr>
            <p:spPr>
              <a:xfrm>
                <a:off x="8255305" y="5029894"/>
                <a:ext cx="429926"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𝑩</m:t>
                      </m:r>
                    </m:oMath>
                  </m:oMathPara>
                </a14:m>
                <a:endParaRPr lang="zh-CN" altLang="en-US" sz="1825" b="1" dirty="0">
                  <a:solidFill>
                    <a:prstClr val="black"/>
                  </a:solidFill>
                  <a:latin typeface="Lucida Sans"/>
                  <a:ea typeface="黑体"/>
                </a:endParaRPr>
              </a:p>
            </p:txBody>
          </p:sp>
        </mc:Choice>
        <mc:Fallback xmlns="">
          <p:sp>
            <p:nvSpPr>
              <p:cNvPr id="8" name="TextBox 7">
                <a:extLst>
                  <a:ext uri="{FF2B5EF4-FFF2-40B4-BE49-F238E27FC236}">
                    <a16:creationId xmlns:a16="http://schemas.microsoft.com/office/drawing/2014/main" id="{42C04E42-3BA1-ACBF-6582-C39E6F933549}"/>
                  </a:ext>
                </a:extLst>
              </p:cNvPr>
              <p:cNvSpPr txBox="1">
                <a:spLocks noRot="1" noChangeAspect="1" noMove="1" noResize="1" noEditPoints="1" noAdjustHandles="1" noChangeArrowheads="1" noChangeShapeType="1" noTextEdit="1"/>
              </p:cNvSpPr>
              <p:nvPr/>
            </p:nvSpPr>
            <p:spPr>
              <a:xfrm>
                <a:off x="8255305" y="5029894"/>
                <a:ext cx="429926" cy="373179"/>
              </a:xfrm>
              <a:prstGeom prst="rect">
                <a:avLst/>
              </a:prstGeom>
              <a:blipFill>
                <a:blip r:embed="rId7"/>
                <a:stretch>
                  <a:fillRect/>
                </a:stretch>
              </a:blipFill>
            </p:spPr>
            <p:txBody>
              <a:bodyPr/>
              <a:lstStyle/>
              <a:p>
                <a:r>
                  <a:rPr lang="zh-CN" altLang="en-US">
                    <a:noFill/>
                  </a:rPr>
                  <a:t> </a:t>
                </a:r>
              </a:p>
            </p:txBody>
          </p:sp>
        </mc:Fallback>
      </mc:AlternateContent>
      <p:sp>
        <p:nvSpPr>
          <p:cNvPr id="9" name="Left Brace 8">
            <a:extLst>
              <a:ext uri="{FF2B5EF4-FFF2-40B4-BE49-F238E27FC236}">
                <a16:creationId xmlns:a16="http://schemas.microsoft.com/office/drawing/2014/main" id="{19C60452-4E14-EAF3-5A7D-42A6F2ED3413}"/>
              </a:ext>
            </a:extLst>
          </p:cNvPr>
          <p:cNvSpPr/>
          <p:nvPr/>
        </p:nvSpPr>
        <p:spPr>
          <a:xfrm rot="5400000">
            <a:off x="8345550" y="3835281"/>
            <a:ext cx="171438" cy="725674"/>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039D082-F2DB-9E3D-DDC0-3751C1F99196}"/>
                  </a:ext>
                </a:extLst>
              </p:cNvPr>
              <p:cNvSpPr txBox="1"/>
              <p:nvPr/>
            </p:nvSpPr>
            <p:spPr>
              <a:xfrm>
                <a:off x="8242862" y="3739926"/>
                <a:ext cx="40209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𝑑</m:t>
                      </m:r>
                    </m:oMath>
                  </m:oMathPara>
                </a14:m>
                <a:endParaRPr lang="zh-CN" altLang="en-US" sz="1825" dirty="0">
                  <a:solidFill>
                    <a:prstClr val="black"/>
                  </a:solidFill>
                  <a:latin typeface="Lucida Sans"/>
                  <a:ea typeface="黑体"/>
                </a:endParaRPr>
              </a:p>
            </p:txBody>
          </p:sp>
        </mc:Choice>
        <mc:Fallback xmlns="">
          <p:sp>
            <p:nvSpPr>
              <p:cNvPr id="10" name="TextBox 9">
                <a:extLst>
                  <a:ext uri="{FF2B5EF4-FFF2-40B4-BE49-F238E27FC236}">
                    <a16:creationId xmlns:a16="http://schemas.microsoft.com/office/drawing/2014/main" id="{5039D082-F2DB-9E3D-DDC0-3751C1F99196}"/>
                  </a:ext>
                </a:extLst>
              </p:cNvPr>
              <p:cNvSpPr txBox="1">
                <a:spLocks noRot="1" noChangeAspect="1" noMove="1" noResize="1" noEditPoints="1" noAdjustHandles="1" noChangeArrowheads="1" noChangeShapeType="1" noTextEdit="1"/>
              </p:cNvSpPr>
              <p:nvPr/>
            </p:nvSpPr>
            <p:spPr>
              <a:xfrm>
                <a:off x="8242862" y="3739926"/>
                <a:ext cx="402098" cy="373179"/>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9C64579-BA56-07AA-6972-FBC7A3A3FA31}"/>
                  </a:ext>
                </a:extLst>
              </p:cNvPr>
              <p:cNvSpPr txBox="1"/>
              <p:nvPr/>
            </p:nvSpPr>
            <p:spPr>
              <a:xfrm>
                <a:off x="6525167" y="4358752"/>
                <a:ext cx="32412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11" name="TextBox 10">
                <a:extLst>
                  <a:ext uri="{FF2B5EF4-FFF2-40B4-BE49-F238E27FC236}">
                    <a16:creationId xmlns:a16="http://schemas.microsoft.com/office/drawing/2014/main" id="{39C64579-BA56-07AA-6972-FBC7A3A3FA31}"/>
                  </a:ext>
                </a:extLst>
              </p:cNvPr>
              <p:cNvSpPr txBox="1">
                <a:spLocks noRot="1" noChangeAspect="1" noMove="1" noResize="1" noEditPoints="1" noAdjustHandles="1" noChangeArrowheads="1" noChangeShapeType="1" noTextEdit="1"/>
              </p:cNvSpPr>
              <p:nvPr/>
            </p:nvSpPr>
            <p:spPr>
              <a:xfrm>
                <a:off x="6525167" y="4358752"/>
                <a:ext cx="324128" cy="373179"/>
              </a:xfrm>
              <a:prstGeom prst="rect">
                <a:avLst/>
              </a:prstGeom>
              <a:blipFill>
                <a:blip r:embed="rId9"/>
                <a:stretch>
                  <a:fillRect/>
                </a:stretch>
              </a:blipFill>
            </p:spPr>
            <p:txBody>
              <a:bodyPr/>
              <a:lstStyle/>
              <a:p>
                <a:r>
                  <a:rPr lang="zh-CN" altLang="en-US">
                    <a:noFill/>
                  </a:rPr>
                  <a:t> </a:t>
                </a:r>
              </a:p>
            </p:txBody>
          </p:sp>
        </mc:Fallback>
      </mc:AlternateContent>
      <p:sp>
        <p:nvSpPr>
          <p:cNvPr id="12" name="矩形 70">
            <a:extLst>
              <a:ext uri="{FF2B5EF4-FFF2-40B4-BE49-F238E27FC236}">
                <a16:creationId xmlns:a16="http://schemas.microsoft.com/office/drawing/2014/main" id="{2D180675-0A5C-5DF8-34B3-9D76A71738CA}"/>
              </a:ext>
            </a:extLst>
          </p:cNvPr>
          <p:cNvSpPr/>
          <p:nvPr/>
        </p:nvSpPr>
        <p:spPr>
          <a:xfrm rot="5400000">
            <a:off x="8849503" y="4435214"/>
            <a:ext cx="725674" cy="1088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DA92A0A-EF6D-3AEB-541C-80C706D4984C}"/>
                  </a:ext>
                </a:extLst>
              </p:cNvPr>
              <p:cNvSpPr txBox="1"/>
              <p:nvPr/>
            </p:nvSpPr>
            <p:spPr>
              <a:xfrm>
                <a:off x="8833572" y="4358752"/>
                <a:ext cx="32412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13" name="TextBox 12">
                <a:extLst>
                  <a:ext uri="{FF2B5EF4-FFF2-40B4-BE49-F238E27FC236}">
                    <a16:creationId xmlns:a16="http://schemas.microsoft.com/office/drawing/2014/main" id="{DDA92A0A-EF6D-3AEB-541C-80C706D4984C}"/>
                  </a:ext>
                </a:extLst>
              </p:cNvPr>
              <p:cNvSpPr txBox="1">
                <a:spLocks noRot="1" noChangeAspect="1" noMove="1" noResize="1" noEditPoints="1" noAdjustHandles="1" noChangeArrowheads="1" noChangeShapeType="1" noTextEdit="1"/>
              </p:cNvSpPr>
              <p:nvPr/>
            </p:nvSpPr>
            <p:spPr>
              <a:xfrm>
                <a:off x="8833572" y="4358752"/>
                <a:ext cx="324128" cy="373179"/>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84E4E29-1AEC-7B6B-1AA3-95693C5A307E}"/>
                  </a:ext>
                </a:extLst>
              </p:cNvPr>
              <p:cNvSpPr txBox="1"/>
              <p:nvPr/>
            </p:nvSpPr>
            <p:spPr>
              <a:xfrm>
                <a:off x="9009110" y="5029894"/>
                <a:ext cx="39466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𝒙</m:t>
                      </m:r>
                    </m:oMath>
                  </m:oMathPara>
                </a14:m>
                <a:endParaRPr lang="zh-CN" altLang="en-US" sz="1825" b="1" dirty="0">
                  <a:solidFill>
                    <a:prstClr val="black"/>
                  </a:solidFill>
                  <a:latin typeface="Lucida Sans"/>
                  <a:ea typeface="黑体"/>
                </a:endParaRPr>
              </a:p>
            </p:txBody>
          </p:sp>
        </mc:Choice>
        <mc:Fallback xmlns="">
          <p:sp>
            <p:nvSpPr>
              <p:cNvPr id="14" name="TextBox 13">
                <a:extLst>
                  <a:ext uri="{FF2B5EF4-FFF2-40B4-BE49-F238E27FC236}">
                    <a16:creationId xmlns:a16="http://schemas.microsoft.com/office/drawing/2014/main" id="{B84E4E29-1AEC-7B6B-1AA3-95693C5A307E}"/>
                  </a:ext>
                </a:extLst>
              </p:cNvPr>
              <p:cNvSpPr txBox="1">
                <a:spLocks noRot="1" noChangeAspect="1" noMove="1" noResize="1" noEditPoints="1" noAdjustHandles="1" noChangeArrowheads="1" noChangeShapeType="1" noTextEdit="1"/>
              </p:cNvSpPr>
              <p:nvPr/>
            </p:nvSpPr>
            <p:spPr>
              <a:xfrm>
                <a:off x="9009110" y="5029894"/>
                <a:ext cx="394660" cy="373179"/>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A989A46-7035-319E-7060-01EB129C60B7}"/>
                  </a:ext>
                </a:extLst>
              </p:cNvPr>
              <p:cNvSpPr txBox="1"/>
              <p:nvPr/>
            </p:nvSpPr>
            <p:spPr>
              <a:xfrm>
                <a:off x="7142513" y="5029894"/>
                <a:ext cx="941155"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1825" i="1">
                              <a:solidFill>
                                <a:prstClr val="black"/>
                              </a:solidFill>
                              <a:latin typeface="Cambria Math" panose="02040503050406030204" pitchFamily="18" charset="0"/>
                            </a:rPr>
                          </m:ctrlPr>
                        </m:sSupPr>
                        <m:e>
                          <m:r>
                            <a:rPr lang="en-US" altLang="zh-CN" sz="1825" i="1">
                              <a:solidFill>
                                <a:prstClr val="black"/>
                              </a:solidFill>
                              <a:latin typeface="Cambria Math" panose="02040503050406030204" pitchFamily="18" charset="0"/>
                            </a:rPr>
                            <m:t>||</m:t>
                          </m:r>
                        </m:e>
                        <m:sup>
                          <m:r>
                            <a:rPr lang="en-US" altLang="zh-CN" sz="1825" i="1">
                              <a:solidFill>
                                <a:prstClr val="black"/>
                              </a:solidFill>
                              <a:latin typeface="Cambria Math" panose="02040503050406030204" pitchFamily="18" charset="0"/>
                            </a:rPr>
                            <m:t>2</m:t>
                          </m:r>
                        </m:sup>
                      </m:sSup>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15" name="TextBox 14">
                <a:extLst>
                  <a:ext uri="{FF2B5EF4-FFF2-40B4-BE49-F238E27FC236}">
                    <a16:creationId xmlns:a16="http://schemas.microsoft.com/office/drawing/2014/main" id="{6A989A46-7035-319E-7060-01EB129C60B7}"/>
                  </a:ext>
                </a:extLst>
              </p:cNvPr>
              <p:cNvSpPr txBox="1">
                <a:spLocks noRot="1" noChangeAspect="1" noMove="1" noResize="1" noEditPoints="1" noAdjustHandles="1" noChangeArrowheads="1" noChangeShapeType="1" noTextEdit="1"/>
              </p:cNvSpPr>
              <p:nvPr/>
            </p:nvSpPr>
            <p:spPr>
              <a:xfrm>
                <a:off x="7142513" y="5029894"/>
                <a:ext cx="941155" cy="373179"/>
              </a:xfrm>
              <a:prstGeom prst="rect">
                <a:avLst/>
              </a:prstGeom>
              <a:blipFill>
                <a:blip r:embed="rId12"/>
                <a:stretch>
                  <a:fillRect b="-1639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955C275-C93B-3F7D-1D0E-75C8259A5A6A}"/>
                  </a:ext>
                </a:extLst>
              </p:cNvPr>
              <p:cNvSpPr txBox="1"/>
              <p:nvPr/>
            </p:nvSpPr>
            <p:spPr>
              <a:xfrm>
                <a:off x="5411119" y="5029894"/>
                <a:ext cx="40588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16" name="TextBox 15">
                <a:extLst>
                  <a:ext uri="{FF2B5EF4-FFF2-40B4-BE49-F238E27FC236}">
                    <a16:creationId xmlns:a16="http://schemas.microsoft.com/office/drawing/2014/main" id="{4955C275-C93B-3F7D-1D0E-75C8259A5A6A}"/>
                  </a:ext>
                </a:extLst>
              </p:cNvPr>
              <p:cNvSpPr txBox="1">
                <a:spLocks noRot="1" noChangeAspect="1" noMove="1" noResize="1" noEditPoints="1" noAdjustHandles="1" noChangeArrowheads="1" noChangeShapeType="1" noTextEdit="1"/>
              </p:cNvSpPr>
              <p:nvPr/>
            </p:nvSpPr>
            <p:spPr>
              <a:xfrm>
                <a:off x="5411119" y="5029894"/>
                <a:ext cx="405880" cy="373179"/>
              </a:xfrm>
              <a:prstGeom prst="rect">
                <a:avLst/>
              </a:prstGeom>
              <a:blipFill>
                <a:blip r:embed="rId13"/>
                <a:stretch>
                  <a:fillRect b="-16393"/>
                </a:stretch>
              </a:blipFill>
            </p:spPr>
            <p:txBody>
              <a:bodyPr/>
              <a:lstStyle/>
              <a:p>
                <a:r>
                  <a:rPr lang="zh-CN" altLang="en-US">
                    <a:noFill/>
                  </a:rPr>
                  <a:t> </a:t>
                </a:r>
              </a:p>
            </p:txBody>
          </p:sp>
        </mc:Fallback>
      </mc:AlternateContent>
      <p:sp>
        <p:nvSpPr>
          <p:cNvPr id="18" name="矩形 67">
            <a:extLst>
              <a:ext uri="{FF2B5EF4-FFF2-40B4-BE49-F238E27FC236}">
                <a16:creationId xmlns:a16="http://schemas.microsoft.com/office/drawing/2014/main" id="{DEC2F2A9-EF3F-A6AD-2297-B37EC86CF64B}"/>
              </a:ext>
            </a:extLst>
          </p:cNvPr>
          <p:cNvSpPr/>
          <p:nvPr/>
        </p:nvSpPr>
        <p:spPr>
          <a:xfrm>
            <a:off x="5765365" y="4089506"/>
            <a:ext cx="725674" cy="10885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9" name="矩形 68">
            <a:extLst>
              <a:ext uri="{FF2B5EF4-FFF2-40B4-BE49-F238E27FC236}">
                <a16:creationId xmlns:a16="http://schemas.microsoft.com/office/drawing/2014/main" id="{7BF6DE6A-00B2-840A-3904-ECD255165E0F}"/>
              </a:ext>
            </a:extLst>
          </p:cNvPr>
          <p:cNvSpPr/>
          <p:nvPr/>
        </p:nvSpPr>
        <p:spPr>
          <a:xfrm>
            <a:off x="5765366" y="4198357"/>
            <a:ext cx="725674" cy="108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20" name="矩形 72">
            <a:extLst>
              <a:ext uri="{FF2B5EF4-FFF2-40B4-BE49-F238E27FC236}">
                <a16:creationId xmlns:a16="http://schemas.microsoft.com/office/drawing/2014/main" id="{F23DEED4-6A9B-5E1B-0601-170896DB9429}"/>
              </a:ext>
            </a:extLst>
          </p:cNvPr>
          <p:cNvSpPr/>
          <p:nvPr/>
        </p:nvSpPr>
        <p:spPr>
          <a:xfrm>
            <a:off x="5765365" y="3980655"/>
            <a:ext cx="725674" cy="10885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21" name="Left Brace 20">
            <a:extLst>
              <a:ext uri="{FF2B5EF4-FFF2-40B4-BE49-F238E27FC236}">
                <a16:creationId xmlns:a16="http://schemas.microsoft.com/office/drawing/2014/main" id="{D1D96A80-0099-9388-A9CD-2586AB1CEDA4}"/>
              </a:ext>
            </a:extLst>
          </p:cNvPr>
          <p:cNvSpPr/>
          <p:nvPr/>
        </p:nvSpPr>
        <p:spPr>
          <a:xfrm>
            <a:off x="5536781" y="3980655"/>
            <a:ext cx="171438" cy="32655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06E6031-925C-E998-889B-16A4E4962CBE}"/>
                  </a:ext>
                </a:extLst>
              </p:cNvPr>
              <p:cNvSpPr txBox="1"/>
              <p:nvPr/>
            </p:nvSpPr>
            <p:spPr>
              <a:xfrm>
                <a:off x="5213374" y="3980656"/>
                <a:ext cx="33958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0" i="1">
                          <a:solidFill>
                            <a:prstClr val="black"/>
                          </a:solidFill>
                          <a:latin typeface="Cambria Math" panose="02040503050406030204" pitchFamily="18" charset="0"/>
                          <a:ea typeface="黑体"/>
                        </a:rPr>
                        <m:t>𝑖</m:t>
                      </m:r>
                    </m:oMath>
                  </m:oMathPara>
                </a14:m>
                <a:endParaRPr lang="zh-CN" altLang="en-US" sz="1825" b="0" dirty="0">
                  <a:solidFill>
                    <a:prstClr val="black"/>
                  </a:solidFill>
                  <a:latin typeface="Lucida Sans"/>
                  <a:ea typeface="黑体"/>
                </a:endParaRPr>
              </a:p>
            </p:txBody>
          </p:sp>
        </mc:Choice>
        <mc:Fallback xmlns="">
          <p:sp>
            <p:nvSpPr>
              <p:cNvPr id="22" name="TextBox 21">
                <a:extLst>
                  <a:ext uri="{FF2B5EF4-FFF2-40B4-BE49-F238E27FC236}">
                    <a16:creationId xmlns:a16="http://schemas.microsoft.com/office/drawing/2014/main" id="{906E6031-925C-E998-889B-16A4E4962CBE}"/>
                  </a:ext>
                </a:extLst>
              </p:cNvPr>
              <p:cNvSpPr txBox="1">
                <a:spLocks noRot="1" noChangeAspect="1" noMove="1" noResize="1" noEditPoints="1" noAdjustHandles="1" noChangeArrowheads="1" noChangeShapeType="1" noTextEdit="1"/>
              </p:cNvSpPr>
              <p:nvPr/>
            </p:nvSpPr>
            <p:spPr>
              <a:xfrm>
                <a:off x="5213374" y="3980656"/>
                <a:ext cx="339580" cy="373179"/>
              </a:xfrm>
              <a:prstGeom prst="rect">
                <a:avLst/>
              </a:prstGeom>
              <a:blipFill>
                <a:blip r:embed="rId14"/>
                <a:stretch>
                  <a:fillRect/>
                </a:stretch>
              </a:blipFill>
            </p:spPr>
            <p:txBody>
              <a:bodyPr/>
              <a:lstStyle/>
              <a:p>
                <a:r>
                  <a:rPr lang="zh-CN" altLang="en-US">
                    <a:noFill/>
                  </a:rPr>
                  <a:t> </a:t>
                </a:r>
              </a:p>
            </p:txBody>
          </p:sp>
        </mc:Fallback>
      </mc:AlternateContent>
      <p:sp>
        <p:nvSpPr>
          <p:cNvPr id="23" name="Left Brace 22">
            <a:extLst>
              <a:ext uri="{FF2B5EF4-FFF2-40B4-BE49-F238E27FC236}">
                <a16:creationId xmlns:a16="http://schemas.microsoft.com/office/drawing/2014/main" id="{D2149151-B298-3C4A-A185-ECCD6766141B}"/>
              </a:ext>
            </a:extLst>
          </p:cNvPr>
          <p:cNvSpPr/>
          <p:nvPr/>
        </p:nvSpPr>
        <p:spPr>
          <a:xfrm rot="5400000">
            <a:off x="6042483" y="3455296"/>
            <a:ext cx="171438" cy="725674"/>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806A1F2-1C44-742D-487E-BA9DF9598C61}"/>
                  </a:ext>
                </a:extLst>
              </p:cNvPr>
              <p:cNvSpPr txBox="1"/>
              <p:nvPr/>
            </p:nvSpPr>
            <p:spPr>
              <a:xfrm>
                <a:off x="5929313" y="3402330"/>
                <a:ext cx="40209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𝑑</m:t>
                      </m:r>
                    </m:oMath>
                  </m:oMathPara>
                </a14:m>
                <a:endParaRPr lang="zh-CN" altLang="en-US" sz="1825" dirty="0">
                  <a:solidFill>
                    <a:prstClr val="black"/>
                  </a:solidFill>
                  <a:latin typeface="Lucida Sans"/>
                  <a:ea typeface="黑体"/>
                </a:endParaRPr>
              </a:p>
            </p:txBody>
          </p:sp>
        </mc:Choice>
        <mc:Fallback xmlns="">
          <p:sp>
            <p:nvSpPr>
              <p:cNvPr id="24" name="TextBox 23">
                <a:extLst>
                  <a:ext uri="{FF2B5EF4-FFF2-40B4-BE49-F238E27FC236}">
                    <a16:creationId xmlns:a16="http://schemas.microsoft.com/office/drawing/2014/main" id="{A806A1F2-1C44-742D-487E-BA9DF9598C61}"/>
                  </a:ext>
                </a:extLst>
              </p:cNvPr>
              <p:cNvSpPr txBox="1">
                <a:spLocks noRot="1" noChangeAspect="1" noMove="1" noResize="1" noEditPoints="1" noAdjustHandles="1" noChangeArrowheads="1" noChangeShapeType="1" noTextEdit="1"/>
              </p:cNvSpPr>
              <p:nvPr/>
            </p:nvSpPr>
            <p:spPr>
              <a:xfrm>
                <a:off x="5929313" y="3402330"/>
                <a:ext cx="402098" cy="373179"/>
              </a:xfrm>
              <a:prstGeom prst="rect">
                <a:avLst/>
              </a:prstGeom>
              <a:blipFill>
                <a:blip r:embed="rId16"/>
                <a:stretch>
                  <a:fillRect/>
                </a:stretch>
              </a:blipFill>
            </p:spPr>
            <p:txBody>
              <a:bodyPr/>
              <a:lstStyle/>
              <a:p>
                <a:r>
                  <a:rPr lang="zh-CN" altLang="en-US">
                    <a:noFill/>
                  </a:rPr>
                  <a:t> </a:t>
                </a:r>
              </a:p>
            </p:txBody>
          </p:sp>
        </mc:Fallback>
      </mc:AlternateContent>
      <p:sp>
        <p:nvSpPr>
          <p:cNvPr id="25" name="!!矩形 68">
            <a:extLst>
              <a:ext uri="{FF2B5EF4-FFF2-40B4-BE49-F238E27FC236}">
                <a16:creationId xmlns:a16="http://schemas.microsoft.com/office/drawing/2014/main" id="{BAB54858-CF4F-56B9-71CC-48893111E86B}"/>
              </a:ext>
            </a:extLst>
          </p:cNvPr>
          <p:cNvSpPr/>
          <p:nvPr/>
        </p:nvSpPr>
        <p:spPr>
          <a:xfrm>
            <a:off x="8068432" y="4469489"/>
            <a:ext cx="725674" cy="10885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26" name="!!矩形 72">
            <a:extLst>
              <a:ext uri="{FF2B5EF4-FFF2-40B4-BE49-F238E27FC236}">
                <a16:creationId xmlns:a16="http://schemas.microsoft.com/office/drawing/2014/main" id="{320B93CF-95C4-CB13-B7EB-4A6DA984D85E}"/>
              </a:ext>
            </a:extLst>
          </p:cNvPr>
          <p:cNvSpPr/>
          <p:nvPr/>
        </p:nvSpPr>
        <p:spPr>
          <a:xfrm>
            <a:off x="8068432" y="4360640"/>
            <a:ext cx="725674" cy="10885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pic>
        <p:nvPicPr>
          <p:cNvPr id="2" name="Picture 1">
            <a:extLst>
              <a:ext uri="{FF2B5EF4-FFF2-40B4-BE49-F238E27FC236}">
                <a16:creationId xmlns:a16="http://schemas.microsoft.com/office/drawing/2014/main" id="{A6282E61-BB4A-95E7-7D61-056F05F414F2}"/>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1113319" y="3363948"/>
            <a:ext cx="3497092" cy="2425773"/>
          </a:xfrm>
          <a:prstGeom prst="rect">
            <a:avLst/>
          </a:prstGeom>
        </p:spPr>
      </p:pic>
      <p:sp>
        <p:nvSpPr>
          <p:cNvPr id="27" name="!!Rectangle 26">
            <a:extLst>
              <a:ext uri="{FF2B5EF4-FFF2-40B4-BE49-F238E27FC236}">
                <a16:creationId xmlns:a16="http://schemas.microsoft.com/office/drawing/2014/main" id="{71F45FD6-39AA-C26B-39A1-365BF7A5EC6E}"/>
              </a:ext>
            </a:extLst>
          </p:cNvPr>
          <p:cNvSpPr/>
          <p:nvPr/>
        </p:nvSpPr>
        <p:spPr>
          <a:xfrm>
            <a:off x="1295400" y="4191000"/>
            <a:ext cx="1600200" cy="255270"/>
          </a:xfrm>
          <a:prstGeom prst="rect">
            <a:avLst/>
          </a:prstGeom>
          <a:solidFill>
            <a:schemeClr val="tx1">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9" name="!!TextBox 1">
                <a:extLst>
                  <a:ext uri="{FF2B5EF4-FFF2-40B4-BE49-F238E27FC236}">
                    <a16:creationId xmlns:a16="http://schemas.microsoft.com/office/drawing/2014/main" id="{5EB330C6-25B0-E44D-42C4-00F1CC51761B}"/>
                  </a:ext>
                </a:extLst>
              </p:cNvPr>
              <p:cNvSpPr txBox="1"/>
              <p:nvPr/>
            </p:nvSpPr>
            <p:spPr>
              <a:xfrm>
                <a:off x="9430440" y="4855954"/>
                <a:ext cx="2160784" cy="641586"/>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1825" i="1" smtClean="0">
                              <a:solidFill>
                                <a:prstClr val="black"/>
                              </a:solidFill>
                              <a:latin typeface="Cambria Math" panose="02040503050406030204" pitchFamily="18" charset="0"/>
                            </a:rPr>
                          </m:ctrlPr>
                        </m:sSupPr>
                        <m:e>
                          <m:r>
                            <a:rPr lang="en-US" altLang="zh-CN" sz="1825" i="1">
                              <a:solidFill>
                                <a:prstClr val="black"/>
                              </a:solidFill>
                              <a:latin typeface="Cambria Math" panose="02040503050406030204" pitchFamily="18" charset="0"/>
                            </a:rPr>
                            <m:t>||</m:t>
                          </m:r>
                        </m:e>
                        <m:sup>
                          <m:r>
                            <a:rPr lang="en-US" altLang="zh-CN" sz="1825">
                              <a:solidFill>
                                <a:prstClr val="black"/>
                              </a:solidFill>
                              <a:latin typeface="Cambria Math" panose="02040503050406030204" pitchFamily="18" charset="0"/>
                            </a:rPr>
                            <m:t>2</m:t>
                          </m:r>
                        </m:sup>
                      </m:sSup>
                      <m:r>
                        <a:rPr lang="en-US" altLang="zh-CN" sz="1825" i="1">
                          <a:solidFill>
                            <a:prstClr val="black"/>
                          </a:solidFill>
                          <a:latin typeface="Cambria Math" panose="02040503050406030204" pitchFamily="18" charset="0"/>
                        </a:rPr>
                        <m:t>           </m:t>
                      </m:r>
                      <m:r>
                        <a:rPr lang="en-US" altLang="zh-CN" sz="1587" i="1">
                          <a:solidFill>
                            <a:prstClr val="black"/>
                          </a:solidFill>
                          <a:latin typeface="Cambria Math" panose="02040503050406030204" pitchFamily="18" charset="0"/>
                        </a:rPr>
                        <m:t>≤        </m:t>
                      </m:r>
                      <m:f>
                        <m:fPr>
                          <m:ctrlPr>
                            <a:rPr lang="en-US" altLang="zh-CN" sz="1587" b="0" i="1" smtClean="0">
                              <a:solidFill>
                                <a:prstClr val="black"/>
                              </a:solidFill>
                              <a:latin typeface="Cambria Math" panose="02040503050406030204" pitchFamily="18" charset="0"/>
                            </a:rPr>
                          </m:ctrlPr>
                        </m:fPr>
                        <m:num>
                          <m:sSubSup>
                            <m:sSubSupPr>
                              <m:ctrlPr>
                                <a:rPr lang="en-US" altLang="zh-CN" sz="1587" b="1" i="1" smtClean="0">
                                  <a:solidFill>
                                    <a:prstClr val="black"/>
                                  </a:solidFill>
                                  <a:latin typeface="Cambria Math" panose="02040503050406030204" pitchFamily="18" charset="0"/>
                                </a:rPr>
                              </m:ctrlPr>
                            </m:sSubSupPr>
                            <m:e>
                              <m:d>
                                <m:dPr>
                                  <m:begChr m:val="‖"/>
                                  <m:endChr m:val="‖"/>
                                  <m:ctrlPr>
                                    <a:rPr lang="en-US" altLang="zh-CN" sz="1587" b="1" i="1" smtClean="0">
                                      <a:solidFill>
                                        <a:prstClr val="black"/>
                                      </a:solidFill>
                                      <a:latin typeface="Cambria Math" panose="02040503050406030204" pitchFamily="18" charset="0"/>
                                    </a:rPr>
                                  </m:ctrlPr>
                                </m:dPr>
                                <m:e>
                                  <m:r>
                                    <a:rPr lang="en-US" altLang="zh-CN" sz="1587" b="1" i="1" smtClean="0">
                                      <a:solidFill>
                                        <a:prstClr val="black"/>
                                      </a:solidFill>
                                      <a:latin typeface="Cambria Math" panose="02040503050406030204" pitchFamily="18" charset="0"/>
                                    </a:rPr>
                                    <m:t>𝑨</m:t>
                                  </m:r>
                                </m:e>
                              </m:d>
                            </m:e>
                            <m:sub>
                              <m:r>
                                <a:rPr lang="en-US" altLang="zh-CN" sz="1587" b="0" i="1" smtClean="0">
                                  <a:solidFill>
                                    <a:prstClr val="black"/>
                                  </a:solidFill>
                                  <a:latin typeface="Cambria Math" panose="02040503050406030204" pitchFamily="18" charset="0"/>
                                </a:rPr>
                                <m:t>𝐹</m:t>
                              </m:r>
                            </m:sub>
                            <m:sup>
                              <m:r>
                                <a:rPr lang="en-US" altLang="zh-CN" sz="1587" b="0" i="1" smtClean="0">
                                  <a:solidFill>
                                    <a:prstClr val="black"/>
                                  </a:solidFill>
                                  <a:latin typeface="Cambria Math" panose="02040503050406030204" pitchFamily="18" charset="0"/>
                                </a:rPr>
                                <m:t>2</m:t>
                              </m:r>
                            </m:sup>
                          </m:sSubSup>
                        </m:num>
                        <m:den>
                          <m:r>
                            <a:rPr lang="en-US" altLang="zh-CN" sz="1587" b="0" i="1" smtClean="0">
                              <a:solidFill>
                                <a:prstClr val="black"/>
                              </a:solidFill>
                              <a:latin typeface="Cambria Math" panose="02040503050406030204" pitchFamily="18" charset="0"/>
                            </a:rPr>
                            <m:t>ℓ</m:t>
                          </m:r>
                        </m:den>
                      </m:f>
                    </m:oMath>
                  </m:oMathPara>
                </a14:m>
                <a:endParaRPr lang="zh-CN" altLang="en-US" sz="1825" b="0" dirty="0">
                  <a:solidFill>
                    <a:prstClr val="black"/>
                  </a:solidFill>
                  <a:latin typeface="Lucida Sans"/>
                  <a:ea typeface="黑体"/>
                </a:endParaRPr>
              </a:p>
            </p:txBody>
          </p:sp>
        </mc:Choice>
        <mc:Fallback xmlns="">
          <p:sp>
            <p:nvSpPr>
              <p:cNvPr id="29" name="!!TextBox 1">
                <a:extLst>
                  <a:ext uri="{FF2B5EF4-FFF2-40B4-BE49-F238E27FC236}">
                    <a16:creationId xmlns:a16="http://schemas.microsoft.com/office/drawing/2014/main" id="{5EB330C6-25B0-E44D-42C4-00F1CC51761B}"/>
                  </a:ext>
                </a:extLst>
              </p:cNvPr>
              <p:cNvSpPr txBox="1">
                <a:spLocks noRot="1" noChangeAspect="1" noMove="1" noResize="1" noEditPoints="1" noAdjustHandles="1" noChangeArrowheads="1" noChangeShapeType="1" noTextEdit="1"/>
              </p:cNvSpPr>
              <p:nvPr/>
            </p:nvSpPr>
            <p:spPr>
              <a:xfrm>
                <a:off x="9430440" y="4855954"/>
                <a:ext cx="2160784" cy="641586"/>
              </a:xfrm>
              <a:prstGeom prst="rect">
                <a:avLst/>
              </a:prstGeom>
              <a:blipFill>
                <a:blip r:embed="rId1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7228328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CF3042-82F8-F2B8-27E5-CCF917D89D3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13319" y="3363948"/>
            <a:ext cx="3497092" cy="2425773"/>
          </a:xfrm>
          <a:prstGeom prst="rect">
            <a:avLst/>
          </a:prstGeom>
        </p:spPr>
      </p:pic>
      <p:sp>
        <p:nvSpPr>
          <p:cNvPr id="5" name="Title 4">
            <a:extLst>
              <a:ext uri="{FF2B5EF4-FFF2-40B4-BE49-F238E27FC236}">
                <a16:creationId xmlns:a16="http://schemas.microsoft.com/office/drawing/2014/main" id="{31BDBE5F-2CD3-B7B5-0F28-F393A00DF9CB}"/>
              </a:ext>
            </a:extLst>
          </p:cNvPr>
          <p:cNvSpPr>
            <a:spLocks noGrp="1"/>
          </p:cNvSpPr>
          <p:nvPr>
            <p:ph type="title"/>
          </p:nvPr>
        </p:nvSpPr>
        <p:spPr/>
        <p:txBody>
          <a:bodyPr/>
          <a:lstStyle/>
          <a:p>
            <a:r>
              <a:rPr lang="en-US" altLang="zh-CN" sz="3600" dirty="0"/>
              <a:t>FD </a:t>
            </a:r>
            <a:r>
              <a:rPr lang="zh-CN" altLang="en-US" sz="3600" dirty="0"/>
              <a:t>算法</a:t>
            </a:r>
            <a:endParaRPr lang="zh-CN" altLang="en-US"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CCEF8CA0-0BED-B2FC-1444-7CD746F797B0}"/>
                  </a:ext>
                </a:extLst>
              </p:cNvPr>
              <p:cNvSpPr>
                <a:spLocks noGrp="1"/>
              </p:cNvSpPr>
              <p:nvPr>
                <p:ph idx="1"/>
              </p:nvPr>
            </p:nvSpPr>
            <p:spPr>
              <a:xfrm>
                <a:off x="394636" y="1175657"/>
                <a:ext cx="11434812" cy="1825564"/>
              </a:xfrm>
            </p:spPr>
            <p:txBody>
              <a:bodyPr>
                <a:spAutoFit/>
              </a:bodyPr>
              <a:lstStyle/>
              <a:p>
                <a:r>
                  <a:rPr lang="en-US" altLang="zh-CN" sz="2800" dirty="0"/>
                  <a:t>Frequent Directions  [Liberty, </a:t>
                </a:r>
                <a:r>
                  <a:rPr lang="en-US" altLang="zh-CN" sz="2800" dirty="0">
                    <a:solidFill>
                      <a:srgbClr val="00B0F0"/>
                    </a:solidFill>
                  </a:rPr>
                  <a:t>KDD 2013 Best Paper</a:t>
                </a:r>
                <a:r>
                  <a:rPr lang="en-US" altLang="zh-CN" sz="2800" dirty="0"/>
                  <a:t>] </a:t>
                </a:r>
                <a:r>
                  <a:rPr lang="zh-CN" altLang="en-US" sz="2800" dirty="0"/>
                  <a:t>：</a:t>
                </a:r>
                <a:br>
                  <a:rPr lang="en-US" altLang="zh-CN" sz="2800" dirty="0"/>
                </a:br>
                <a:r>
                  <a:rPr lang="zh-CN" altLang="en-US" sz="2800" dirty="0">
                    <a:solidFill>
                      <a:srgbClr val="FF0000"/>
                    </a:solidFill>
                  </a:rPr>
                  <a:t>确定性算法</a:t>
                </a:r>
                <a:r>
                  <a:rPr lang="zh-CN" altLang="en-US" sz="2800" dirty="0"/>
                  <a:t>，且时间与空间复杂度达到最优。</a:t>
                </a:r>
                <a:endParaRPr lang="en-US" altLang="zh-CN" sz="2800"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altLang="zh-CN" sz="2800" i="1">
                              <a:solidFill>
                                <a:prstClr val="black"/>
                              </a:solidFill>
                              <a:latin typeface="Cambria Math" panose="02040503050406030204" pitchFamily="18" charset="0"/>
                            </a:rPr>
                          </m:ctrlPr>
                        </m:dPr>
                        <m:e>
                          <m:sSup>
                            <m:sSupPr>
                              <m:ctrlPr>
                                <a:rPr lang="en-US" altLang="zh-CN" sz="2800" i="1">
                                  <a:solidFill>
                                    <a:prstClr val="black"/>
                                  </a:solidFill>
                                  <a:latin typeface="Cambria Math" panose="02040503050406030204" pitchFamily="18" charset="0"/>
                                </a:rPr>
                              </m:ctrlPr>
                            </m:sSupPr>
                            <m:e>
                              <m:r>
                                <a:rPr lang="en-US" altLang="zh-CN" sz="2800" i="1">
                                  <a:solidFill>
                                    <a:prstClr val="black"/>
                                  </a:solidFill>
                                  <a:latin typeface="Cambria Math" panose="02040503050406030204" pitchFamily="18" charset="0"/>
                                </a:rPr>
                                <m:t> </m:t>
                              </m:r>
                              <m:d>
                                <m:dPr>
                                  <m:begChr m:val="‖"/>
                                  <m:endChr m:val="‖"/>
                                  <m:ctrlPr>
                                    <a:rPr lang="en-US" altLang="zh-CN" sz="2800" b="1"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𝑨𝒙</m:t>
                                  </m:r>
                                </m:e>
                              </m:d>
                            </m:e>
                            <m:sup>
                              <m:r>
                                <a:rPr lang="en-US" altLang="zh-CN" sz="2800" i="1">
                                  <a:solidFill>
                                    <a:prstClr val="black"/>
                                  </a:solidFill>
                                  <a:latin typeface="Cambria Math" panose="02040503050406030204" pitchFamily="18" charset="0"/>
                                </a:rPr>
                                <m:t>2</m:t>
                              </m:r>
                            </m:sup>
                          </m:sSup>
                          <m:r>
                            <a:rPr lang="en-US" altLang="zh-CN" sz="2800" i="1">
                              <a:solidFill>
                                <a:prstClr val="black"/>
                              </a:solidFill>
                              <a:latin typeface="Cambria Math" panose="02040503050406030204" pitchFamily="18" charset="0"/>
                            </a:rPr>
                            <m:t>−</m:t>
                          </m:r>
                          <m:sSup>
                            <m:sSupPr>
                              <m:ctrlPr>
                                <a:rPr lang="en-US" altLang="zh-CN" sz="2800" i="1">
                                  <a:solidFill>
                                    <a:prstClr val="black"/>
                                  </a:solidFill>
                                  <a:latin typeface="Cambria Math" panose="02040503050406030204" pitchFamily="18" charset="0"/>
                                </a:rPr>
                              </m:ctrlPr>
                            </m:sSupPr>
                            <m:e>
                              <m:d>
                                <m:dPr>
                                  <m:begChr m:val="‖"/>
                                  <m:endChr m:val="‖"/>
                                  <m:ctrlPr>
                                    <a:rPr lang="en-US" altLang="zh-CN" sz="2800" b="1"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𝑩𝒙</m:t>
                                  </m:r>
                                </m:e>
                              </m:d>
                            </m:e>
                            <m:sup>
                              <m:r>
                                <a:rPr lang="en-US" altLang="zh-CN" sz="2800" i="1">
                                  <a:solidFill>
                                    <a:prstClr val="black"/>
                                  </a:solidFill>
                                  <a:latin typeface="Cambria Math" panose="02040503050406030204" pitchFamily="18" charset="0"/>
                                </a:rPr>
                                <m:t>2</m:t>
                              </m:r>
                            </m:sup>
                          </m:sSup>
                          <m:r>
                            <a:rPr lang="en-US" altLang="zh-CN" sz="2800" i="1">
                              <a:solidFill>
                                <a:prstClr val="black"/>
                              </a:solidFill>
                              <a:latin typeface="Cambria Math" panose="02040503050406030204" pitchFamily="18" charset="0"/>
                            </a:rPr>
                            <m:t> </m:t>
                          </m:r>
                        </m:e>
                      </m:d>
                      <m:r>
                        <a:rPr lang="en-US" altLang="zh-CN" sz="2800" i="1">
                          <a:solidFill>
                            <a:prstClr val="black"/>
                          </a:solidFill>
                          <a:latin typeface="Cambria Math" panose="02040503050406030204" pitchFamily="18" charset="0"/>
                        </a:rPr>
                        <m:t>≤</m:t>
                      </m:r>
                      <m:f>
                        <m:fPr>
                          <m:ctrlPr>
                            <a:rPr lang="en-US" altLang="zh-CN" sz="2800" b="0" i="1" smtClean="0">
                              <a:solidFill>
                                <a:prstClr val="black"/>
                              </a:solidFill>
                              <a:latin typeface="Cambria Math" panose="02040503050406030204" pitchFamily="18" charset="0"/>
                            </a:rPr>
                          </m:ctrlPr>
                        </m:fPr>
                        <m:num>
                          <m:sSubSup>
                            <m:sSubSupPr>
                              <m:ctrlPr>
                                <a:rPr lang="en-US" altLang="zh-CN" sz="2800" i="1">
                                  <a:solidFill>
                                    <a:prstClr val="black"/>
                                  </a:solidFill>
                                  <a:latin typeface="Cambria Math" panose="02040503050406030204" pitchFamily="18" charset="0"/>
                                </a:rPr>
                              </m:ctrlPr>
                            </m:sSubSupPr>
                            <m:e>
                              <m:d>
                                <m:dPr>
                                  <m:begChr m:val="‖"/>
                                  <m:endChr m:val="‖"/>
                                  <m:ctrlPr>
                                    <a:rPr lang="en-US" altLang="zh-CN" sz="2800"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𝑨</m:t>
                                  </m:r>
                                </m:e>
                              </m:d>
                            </m:e>
                            <m:sub>
                              <m:r>
                                <a:rPr lang="en-US" altLang="zh-CN" sz="2800" i="1">
                                  <a:solidFill>
                                    <a:prstClr val="black"/>
                                  </a:solidFill>
                                  <a:latin typeface="Cambria Math" panose="02040503050406030204" pitchFamily="18" charset="0"/>
                                </a:rPr>
                                <m:t>𝐹</m:t>
                              </m:r>
                            </m:sub>
                            <m:sup>
                              <m:r>
                                <a:rPr lang="en-US" altLang="zh-CN" sz="2800" i="1">
                                  <a:solidFill>
                                    <a:prstClr val="black"/>
                                  </a:solidFill>
                                  <a:latin typeface="Cambria Math" panose="02040503050406030204" pitchFamily="18" charset="0"/>
                                </a:rPr>
                                <m:t>2</m:t>
                              </m:r>
                            </m:sup>
                          </m:sSubSup>
                        </m:num>
                        <m:den>
                          <m:r>
                            <a:rPr lang="en-US" altLang="zh-CN" sz="2800" b="0" i="1" smtClean="0">
                              <a:solidFill>
                                <a:prstClr val="black"/>
                              </a:solidFill>
                              <a:latin typeface="Cambria Math" panose="02040503050406030204" pitchFamily="18" charset="0"/>
                            </a:rPr>
                            <m:t>ℓ</m:t>
                          </m:r>
                        </m:den>
                      </m:f>
                      <m:r>
                        <a:rPr lang="en-US" altLang="zh-CN" sz="2800" i="1">
                          <a:solidFill>
                            <a:prstClr val="black"/>
                          </a:solidFill>
                          <a:latin typeface="Cambria Math" panose="02040503050406030204" pitchFamily="18" charset="0"/>
                        </a:rPr>
                        <m:t>       </m:t>
                      </m:r>
                      <m:sSub>
                        <m:sSubPr>
                          <m:ctrlPr>
                            <a:rPr lang="en-US" altLang="zh-CN" sz="2800" i="1">
                              <a:solidFill>
                                <a:prstClr val="black"/>
                              </a:solidFill>
                              <a:latin typeface="Cambria Math" panose="02040503050406030204" pitchFamily="18" charset="0"/>
                            </a:rPr>
                          </m:ctrlPr>
                        </m:sSubPr>
                        <m:e>
                          <m:d>
                            <m:dPr>
                              <m:begChr m:val="‖"/>
                              <m:endChr m:val="‖"/>
                              <m:ctrlPr>
                                <a:rPr lang="en-US" altLang="zh-CN" sz="2800" i="1">
                                  <a:solidFill>
                                    <a:prstClr val="black"/>
                                  </a:solidFill>
                                  <a:latin typeface="Cambria Math" panose="02040503050406030204" pitchFamily="18" charset="0"/>
                                </a:rPr>
                              </m:ctrlPr>
                            </m:dPr>
                            <m:e>
                              <m:sSup>
                                <m:sSupPr>
                                  <m:ctrlPr>
                                    <a:rPr lang="en-US" altLang="zh-CN" sz="2800" i="1">
                                      <a:solidFill>
                                        <a:prstClr val="black"/>
                                      </a:solidFill>
                                      <a:latin typeface="Cambria Math" panose="02040503050406030204" pitchFamily="18" charset="0"/>
                                    </a:rPr>
                                  </m:ctrlPr>
                                </m:sSupPr>
                                <m:e>
                                  <m:r>
                                    <a:rPr lang="en-US" altLang="zh-CN" sz="2800" b="1" i="1">
                                      <a:solidFill>
                                        <a:prstClr val="black"/>
                                      </a:solidFill>
                                      <a:latin typeface="Cambria Math" panose="02040503050406030204" pitchFamily="18" charset="0"/>
                                    </a:rPr>
                                    <m:t>𝑨</m:t>
                                  </m:r>
                                </m:e>
                                <m:sup>
                                  <m:r>
                                    <a:rPr lang="en-US" altLang="zh-CN" sz="2800" i="1">
                                      <a:solidFill>
                                        <a:prstClr val="black"/>
                                      </a:solidFill>
                                      <a:latin typeface="Cambria Math" panose="02040503050406030204" pitchFamily="18" charset="0"/>
                                    </a:rPr>
                                    <m:t>⊤</m:t>
                                  </m:r>
                                </m:sup>
                              </m:sSup>
                              <m:r>
                                <a:rPr lang="en-US" altLang="zh-CN" sz="2800" b="1" i="1">
                                  <a:solidFill>
                                    <a:prstClr val="black"/>
                                  </a:solidFill>
                                  <a:latin typeface="Cambria Math" panose="02040503050406030204" pitchFamily="18" charset="0"/>
                                </a:rPr>
                                <m:t>𝑨</m:t>
                              </m:r>
                              <m:r>
                                <a:rPr lang="en-US" altLang="zh-CN" sz="2800" i="1">
                                  <a:solidFill>
                                    <a:prstClr val="black"/>
                                  </a:solidFill>
                                  <a:latin typeface="Cambria Math" panose="02040503050406030204" pitchFamily="18" charset="0"/>
                                </a:rPr>
                                <m:t>−</m:t>
                              </m:r>
                              <m:sSup>
                                <m:sSupPr>
                                  <m:ctrlPr>
                                    <a:rPr lang="en-US" altLang="zh-CN" sz="2800" i="1">
                                      <a:solidFill>
                                        <a:prstClr val="black"/>
                                      </a:solidFill>
                                      <a:latin typeface="Cambria Math" panose="02040503050406030204" pitchFamily="18" charset="0"/>
                                    </a:rPr>
                                  </m:ctrlPr>
                                </m:sSupPr>
                                <m:e>
                                  <m:r>
                                    <a:rPr lang="en-US" altLang="zh-CN" sz="2800" b="1" i="1">
                                      <a:solidFill>
                                        <a:prstClr val="black"/>
                                      </a:solidFill>
                                      <a:latin typeface="Cambria Math" panose="02040503050406030204" pitchFamily="18" charset="0"/>
                                    </a:rPr>
                                    <m:t>𝑩</m:t>
                                  </m:r>
                                </m:e>
                                <m:sup>
                                  <m:r>
                                    <a:rPr lang="en-US" altLang="zh-CN" sz="2800" i="1">
                                      <a:solidFill>
                                        <a:prstClr val="black"/>
                                      </a:solidFill>
                                      <a:latin typeface="Cambria Math" panose="02040503050406030204" pitchFamily="18" charset="0"/>
                                    </a:rPr>
                                    <m:t>⊤</m:t>
                                  </m:r>
                                </m:sup>
                              </m:sSup>
                              <m:r>
                                <a:rPr lang="en-US" altLang="zh-CN" sz="2800" b="1" i="1">
                                  <a:solidFill>
                                    <a:prstClr val="black"/>
                                  </a:solidFill>
                                  <a:latin typeface="Cambria Math" panose="02040503050406030204" pitchFamily="18" charset="0"/>
                                </a:rPr>
                                <m:t>𝑩</m:t>
                              </m:r>
                            </m:e>
                          </m:d>
                        </m:e>
                        <m:sub>
                          <m:r>
                            <a:rPr lang="en-US" altLang="zh-CN" sz="2800" i="1">
                              <a:solidFill>
                                <a:prstClr val="black"/>
                              </a:solidFill>
                              <a:latin typeface="Cambria Math" panose="02040503050406030204" pitchFamily="18" charset="0"/>
                            </a:rPr>
                            <m:t>2</m:t>
                          </m:r>
                        </m:sub>
                      </m:sSub>
                      <m:r>
                        <a:rPr lang="en-US" altLang="zh-CN" sz="2800" i="1">
                          <a:solidFill>
                            <a:prstClr val="black"/>
                          </a:solidFill>
                          <a:latin typeface="Cambria Math" panose="02040503050406030204" pitchFamily="18" charset="0"/>
                        </a:rPr>
                        <m:t>≤</m:t>
                      </m:r>
                      <m:f>
                        <m:fPr>
                          <m:ctrlPr>
                            <a:rPr lang="en-US" altLang="zh-CN" sz="2800" b="0" i="1" smtClean="0">
                              <a:solidFill>
                                <a:prstClr val="black"/>
                              </a:solidFill>
                              <a:latin typeface="Cambria Math" panose="02040503050406030204" pitchFamily="18" charset="0"/>
                            </a:rPr>
                          </m:ctrlPr>
                        </m:fPr>
                        <m:num>
                          <m:sSubSup>
                            <m:sSubSupPr>
                              <m:ctrlPr>
                                <a:rPr lang="en-US" altLang="zh-CN" sz="2800" i="1">
                                  <a:solidFill>
                                    <a:prstClr val="black"/>
                                  </a:solidFill>
                                  <a:latin typeface="Cambria Math" panose="02040503050406030204" pitchFamily="18" charset="0"/>
                                </a:rPr>
                              </m:ctrlPr>
                            </m:sSubSupPr>
                            <m:e>
                              <m:d>
                                <m:dPr>
                                  <m:begChr m:val="‖"/>
                                  <m:endChr m:val="‖"/>
                                  <m:ctrlPr>
                                    <a:rPr lang="en-US" altLang="zh-CN" sz="2800"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𝑨</m:t>
                                  </m:r>
                                </m:e>
                              </m:d>
                            </m:e>
                            <m:sub>
                              <m:r>
                                <a:rPr lang="en-US" altLang="zh-CN" sz="2800" i="1">
                                  <a:solidFill>
                                    <a:prstClr val="black"/>
                                  </a:solidFill>
                                  <a:latin typeface="Cambria Math" panose="02040503050406030204" pitchFamily="18" charset="0"/>
                                </a:rPr>
                                <m:t>𝐹</m:t>
                              </m:r>
                            </m:sub>
                            <m:sup>
                              <m:r>
                                <a:rPr lang="en-US" altLang="zh-CN" sz="2800" i="1">
                                  <a:solidFill>
                                    <a:prstClr val="black"/>
                                  </a:solidFill>
                                  <a:latin typeface="Cambria Math" panose="02040503050406030204" pitchFamily="18" charset="0"/>
                                </a:rPr>
                                <m:t>2</m:t>
                              </m:r>
                            </m:sup>
                          </m:sSubSup>
                        </m:num>
                        <m:den>
                          <m:r>
                            <a:rPr lang="en-US" altLang="zh-CN" sz="2800" b="0" i="1" smtClean="0">
                              <a:solidFill>
                                <a:prstClr val="black"/>
                              </a:solidFill>
                              <a:latin typeface="Cambria Math" panose="02040503050406030204" pitchFamily="18" charset="0"/>
                            </a:rPr>
                            <m:t>ℓ</m:t>
                          </m:r>
                        </m:den>
                      </m:f>
                    </m:oMath>
                  </m:oMathPara>
                </a14:m>
                <a:endParaRPr lang="en-US" altLang="zh-CN" sz="2800" dirty="0">
                  <a:solidFill>
                    <a:prstClr val="black"/>
                  </a:solidFill>
                </a:endParaRPr>
              </a:p>
            </p:txBody>
          </p:sp>
        </mc:Choice>
        <mc:Fallback xmlns="">
          <p:sp>
            <p:nvSpPr>
              <p:cNvPr id="6" name="Content Placeholder 5">
                <a:extLst>
                  <a:ext uri="{FF2B5EF4-FFF2-40B4-BE49-F238E27FC236}">
                    <a16:creationId xmlns:a16="http://schemas.microsoft.com/office/drawing/2014/main" id="{CCEF8CA0-0BED-B2FC-1444-7CD746F797B0}"/>
                  </a:ext>
                </a:extLst>
              </p:cNvPr>
              <p:cNvSpPr>
                <a:spLocks noGrp="1" noRot="1" noChangeAspect="1" noMove="1" noResize="1" noEditPoints="1" noAdjustHandles="1" noChangeArrowheads="1" noChangeShapeType="1" noTextEdit="1"/>
              </p:cNvSpPr>
              <p:nvPr>
                <p:ph idx="1"/>
              </p:nvPr>
            </p:nvSpPr>
            <p:spPr>
              <a:xfrm>
                <a:off x="394636" y="1175657"/>
                <a:ext cx="11434812" cy="1825564"/>
              </a:xfrm>
              <a:blipFill>
                <a:blip r:embed="rId4"/>
                <a:stretch>
                  <a:fillRect l="-533" t="-4682"/>
                </a:stretch>
              </a:blipFill>
            </p:spPr>
            <p:txBody>
              <a:bodyPr/>
              <a:lstStyle/>
              <a:p>
                <a:r>
                  <a:rPr lang="zh-CN" altLang="en-US">
                    <a:noFill/>
                  </a:rPr>
                  <a:t> </a:t>
                </a:r>
              </a:p>
            </p:txBody>
          </p:sp>
        </mc:Fallback>
      </mc:AlternateContent>
      <p:sp>
        <p:nvSpPr>
          <p:cNvPr id="28" name="矩形 67">
            <a:extLst>
              <a:ext uri="{FF2B5EF4-FFF2-40B4-BE49-F238E27FC236}">
                <a16:creationId xmlns:a16="http://schemas.microsoft.com/office/drawing/2014/main" id="{E3678979-A1E4-8639-865D-FCD5E963CE78}"/>
              </a:ext>
            </a:extLst>
          </p:cNvPr>
          <p:cNvSpPr/>
          <p:nvPr/>
        </p:nvSpPr>
        <p:spPr>
          <a:xfrm>
            <a:off x="5765365" y="4087960"/>
            <a:ext cx="725674" cy="10885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29" name="矩形 68">
            <a:extLst>
              <a:ext uri="{FF2B5EF4-FFF2-40B4-BE49-F238E27FC236}">
                <a16:creationId xmlns:a16="http://schemas.microsoft.com/office/drawing/2014/main" id="{1F8B0822-04B7-CB17-C9E2-F9CADA8E8CD9}"/>
              </a:ext>
            </a:extLst>
          </p:cNvPr>
          <p:cNvSpPr/>
          <p:nvPr/>
        </p:nvSpPr>
        <p:spPr>
          <a:xfrm>
            <a:off x="5765366" y="4196811"/>
            <a:ext cx="725674" cy="108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30" name="矩形 72">
            <a:extLst>
              <a:ext uri="{FF2B5EF4-FFF2-40B4-BE49-F238E27FC236}">
                <a16:creationId xmlns:a16="http://schemas.microsoft.com/office/drawing/2014/main" id="{B397EB52-77F3-5B0C-DF78-0A38608B9EF9}"/>
              </a:ext>
            </a:extLst>
          </p:cNvPr>
          <p:cNvSpPr/>
          <p:nvPr/>
        </p:nvSpPr>
        <p:spPr>
          <a:xfrm>
            <a:off x="5765365" y="3979109"/>
            <a:ext cx="725674" cy="10885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3E68B71-5E2B-AA97-7278-B48947A47A6B}"/>
                  </a:ext>
                </a:extLst>
              </p:cNvPr>
              <p:cNvSpPr txBox="1"/>
              <p:nvPr/>
            </p:nvSpPr>
            <p:spPr>
              <a:xfrm>
                <a:off x="5989098" y="5029202"/>
                <a:ext cx="41549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𝑨</m:t>
                      </m:r>
                    </m:oMath>
                  </m:oMathPara>
                </a14:m>
                <a:endParaRPr lang="zh-CN" altLang="en-US" sz="1825" b="1" dirty="0">
                  <a:solidFill>
                    <a:prstClr val="black"/>
                  </a:solidFill>
                  <a:latin typeface="Lucida Sans"/>
                  <a:ea typeface="黑体"/>
                </a:endParaRPr>
              </a:p>
            </p:txBody>
          </p:sp>
        </mc:Choice>
        <mc:Fallback xmlns="">
          <p:sp>
            <p:nvSpPr>
              <p:cNvPr id="31" name="TextBox 30">
                <a:extLst>
                  <a:ext uri="{FF2B5EF4-FFF2-40B4-BE49-F238E27FC236}">
                    <a16:creationId xmlns:a16="http://schemas.microsoft.com/office/drawing/2014/main" id="{73E68B71-5E2B-AA97-7278-B48947A47A6B}"/>
                  </a:ext>
                </a:extLst>
              </p:cNvPr>
              <p:cNvSpPr txBox="1">
                <a:spLocks noRot="1" noChangeAspect="1" noMove="1" noResize="1" noEditPoints="1" noAdjustHandles="1" noChangeArrowheads="1" noChangeShapeType="1" noTextEdit="1"/>
              </p:cNvSpPr>
              <p:nvPr/>
            </p:nvSpPr>
            <p:spPr>
              <a:xfrm>
                <a:off x="5989098" y="5029202"/>
                <a:ext cx="415498" cy="373179"/>
              </a:xfrm>
              <a:prstGeom prst="rect">
                <a:avLst/>
              </a:prstGeom>
              <a:blipFill>
                <a:blip r:embed="rId5"/>
                <a:stretch>
                  <a:fillRect/>
                </a:stretch>
              </a:blipFill>
            </p:spPr>
            <p:txBody>
              <a:bodyPr/>
              <a:lstStyle/>
              <a:p>
                <a:r>
                  <a:rPr lang="zh-CN" altLang="en-US">
                    <a:noFill/>
                  </a:rPr>
                  <a:t> </a:t>
                </a:r>
              </a:p>
            </p:txBody>
          </p:sp>
        </mc:Fallback>
      </mc:AlternateContent>
      <p:sp>
        <p:nvSpPr>
          <p:cNvPr id="32" name="Left Brace 31">
            <a:extLst>
              <a:ext uri="{FF2B5EF4-FFF2-40B4-BE49-F238E27FC236}">
                <a16:creationId xmlns:a16="http://schemas.microsoft.com/office/drawing/2014/main" id="{2561A0BC-69B1-1DDD-F593-C37021ED93CA}"/>
              </a:ext>
            </a:extLst>
          </p:cNvPr>
          <p:cNvSpPr/>
          <p:nvPr/>
        </p:nvSpPr>
        <p:spPr>
          <a:xfrm>
            <a:off x="5536781" y="3979109"/>
            <a:ext cx="171438" cy="32655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953D852-58CE-786E-EB76-0DF6A31F95EB}"/>
                  </a:ext>
                </a:extLst>
              </p:cNvPr>
              <p:cNvSpPr txBox="1"/>
              <p:nvPr/>
            </p:nvSpPr>
            <p:spPr>
              <a:xfrm>
                <a:off x="5213374" y="3979110"/>
                <a:ext cx="33958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0" i="1">
                          <a:solidFill>
                            <a:prstClr val="black"/>
                          </a:solidFill>
                          <a:latin typeface="Cambria Math" panose="02040503050406030204" pitchFamily="18" charset="0"/>
                          <a:ea typeface="黑体"/>
                        </a:rPr>
                        <m:t>𝑖</m:t>
                      </m:r>
                    </m:oMath>
                  </m:oMathPara>
                </a14:m>
                <a:endParaRPr lang="zh-CN" altLang="en-US" sz="1825" b="0" dirty="0">
                  <a:solidFill>
                    <a:prstClr val="black"/>
                  </a:solidFill>
                  <a:latin typeface="Lucida Sans"/>
                  <a:ea typeface="黑体"/>
                </a:endParaRPr>
              </a:p>
            </p:txBody>
          </p:sp>
        </mc:Choice>
        <mc:Fallback xmlns="">
          <p:sp>
            <p:nvSpPr>
              <p:cNvPr id="33" name="TextBox 32">
                <a:extLst>
                  <a:ext uri="{FF2B5EF4-FFF2-40B4-BE49-F238E27FC236}">
                    <a16:creationId xmlns:a16="http://schemas.microsoft.com/office/drawing/2014/main" id="{1953D852-58CE-786E-EB76-0DF6A31F95EB}"/>
                  </a:ext>
                </a:extLst>
              </p:cNvPr>
              <p:cNvSpPr txBox="1">
                <a:spLocks noRot="1" noChangeAspect="1" noMove="1" noResize="1" noEditPoints="1" noAdjustHandles="1" noChangeArrowheads="1" noChangeShapeType="1" noTextEdit="1"/>
              </p:cNvSpPr>
              <p:nvPr/>
            </p:nvSpPr>
            <p:spPr>
              <a:xfrm>
                <a:off x="5213374" y="3979110"/>
                <a:ext cx="339580" cy="373179"/>
              </a:xfrm>
              <a:prstGeom prst="rect">
                <a:avLst/>
              </a:prstGeom>
              <a:blipFill>
                <a:blip r:embed="rId6"/>
                <a:stretch>
                  <a:fillRect/>
                </a:stretch>
              </a:blipFill>
            </p:spPr>
            <p:txBody>
              <a:bodyPr/>
              <a:lstStyle/>
              <a:p>
                <a:r>
                  <a:rPr lang="zh-CN" altLang="en-US">
                    <a:noFill/>
                  </a:rPr>
                  <a:t> </a:t>
                </a:r>
              </a:p>
            </p:txBody>
          </p:sp>
        </mc:Fallback>
      </mc:AlternateContent>
      <p:sp>
        <p:nvSpPr>
          <p:cNvPr id="34" name="Left Brace 33">
            <a:extLst>
              <a:ext uri="{FF2B5EF4-FFF2-40B4-BE49-F238E27FC236}">
                <a16:creationId xmlns:a16="http://schemas.microsoft.com/office/drawing/2014/main" id="{EEAE507D-D38C-EE43-D4CE-B875762387F6}"/>
              </a:ext>
            </a:extLst>
          </p:cNvPr>
          <p:cNvSpPr/>
          <p:nvPr/>
        </p:nvSpPr>
        <p:spPr>
          <a:xfrm rot="5400000">
            <a:off x="6042483" y="3453750"/>
            <a:ext cx="171438" cy="725674"/>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649E4B2-A1FA-3343-7E15-AA725EE64AC9}"/>
                  </a:ext>
                </a:extLst>
              </p:cNvPr>
              <p:cNvSpPr txBox="1"/>
              <p:nvPr/>
            </p:nvSpPr>
            <p:spPr>
              <a:xfrm>
                <a:off x="5929313" y="3400784"/>
                <a:ext cx="40209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𝑑</m:t>
                      </m:r>
                    </m:oMath>
                  </m:oMathPara>
                </a14:m>
                <a:endParaRPr lang="zh-CN" altLang="en-US" sz="1825" dirty="0">
                  <a:solidFill>
                    <a:prstClr val="black"/>
                  </a:solidFill>
                  <a:latin typeface="Lucida Sans"/>
                  <a:ea typeface="黑体"/>
                </a:endParaRPr>
              </a:p>
            </p:txBody>
          </p:sp>
        </mc:Choice>
        <mc:Fallback xmlns="">
          <p:sp>
            <p:nvSpPr>
              <p:cNvPr id="35" name="TextBox 34">
                <a:extLst>
                  <a:ext uri="{FF2B5EF4-FFF2-40B4-BE49-F238E27FC236}">
                    <a16:creationId xmlns:a16="http://schemas.microsoft.com/office/drawing/2014/main" id="{9649E4B2-A1FA-3343-7E15-AA725EE64AC9}"/>
                  </a:ext>
                </a:extLst>
              </p:cNvPr>
              <p:cNvSpPr txBox="1">
                <a:spLocks noRot="1" noChangeAspect="1" noMove="1" noResize="1" noEditPoints="1" noAdjustHandles="1" noChangeArrowheads="1" noChangeShapeType="1" noTextEdit="1"/>
              </p:cNvSpPr>
              <p:nvPr/>
            </p:nvSpPr>
            <p:spPr>
              <a:xfrm>
                <a:off x="5929313" y="3400784"/>
                <a:ext cx="402098" cy="373179"/>
              </a:xfrm>
              <a:prstGeom prst="rect">
                <a:avLst/>
              </a:prstGeom>
              <a:blipFill>
                <a:blip r:embed="rId7"/>
                <a:stretch>
                  <a:fillRect/>
                </a:stretch>
              </a:blipFill>
            </p:spPr>
            <p:txBody>
              <a:bodyPr/>
              <a:lstStyle/>
              <a:p>
                <a:r>
                  <a:rPr lang="zh-CN" altLang="en-US">
                    <a:noFill/>
                  </a:rPr>
                  <a:t> </a:t>
                </a:r>
              </a:p>
            </p:txBody>
          </p:sp>
        </mc:Fallback>
      </mc:AlternateContent>
      <p:sp>
        <p:nvSpPr>
          <p:cNvPr id="36" name="矩形 70">
            <a:extLst>
              <a:ext uri="{FF2B5EF4-FFF2-40B4-BE49-F238E27FC236}">
                <a16:creationId xmlns:a16="http://schemas.microsoft.com/office/drawing/2014/main" id="{3D388C22-45EB-AAB6-868A-10BAFF2C8D44}"/>
              </a:ext>
            </a:extLst>
          </p:cNvPr>
          <p:cNvSpPr/>
          <p:nvPr/>
        </p:nvSpPr>
        <p:spPr>
          <a:xfrm rot="5400000">
            <a:off x="6541098" y="4434522"/>
            <a:ext cx="725674" cy="1088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B7A72803-B83C-C1B4-C991-0B89BC2FFD61}"/>
                  </a:ext>
                </a:extLst>
              </p:cNvPr>
              <p:cNvSpPr txBox="1"/>
              <p:nvPr/>
            </p:nvSpPr>
            <p:spPr>
              <a:xfrm>
                <a:off x="6723267" y="5029202"/>
                <a:ext cx="39466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𝒙</m:t>
                      </m:r>
                    </m:oMath>
                  </m:oMathPara>
                </a14:m>
                <a:endParaRPr lang="zh-CN" altLang="en-US" sz="1825" b="1" dirty="0">
                  <a:solidFill>
                    <a:prstClr val="black"/>
                  </a:solidFill>
                  <a:latin typeface="Lucida Sans"/>
                  <a:ea typeface="黑体"/>
                </a:endParaRPr>
              </a:p>
            </p:txBody>
          </p:sp>
        </mc:Choice>
        <mc:Fallback xmlns="">
          <p:sp>
            <p:nvSpPr>
              <p:cNvPr id="37" name="TextBox 36">
                <a:extLst>
                  <a:ext uri="{FF2B5EF4-FFF2-40B4-BE49-F238E27FC236}">
                    <a16:creationId xmlns:a16="http://schemas.microsoft.com/office/drawing/2014/main" id="{B7A72803-B83C-C1B4-C991-0B89BC2FFD61}"/>
                  </a:ext>
                </a:extLst>
              </p:cNvPr>
              <p:cNvSpPr txBox="1">
                <a:spLocks noRot="1" noChangeAspect="1" noMove="1" noResize="1" noEditPoints="1" noAdjustHandles="1" noChangeArrowheads="1" noChangeShapeType="1" noTextEdit="1"/>
              </p:cNvSpPr>
              <p:nvPr/>
            </p:nvSpPr>
            <p:spPr>
              <a:xfrm>
                <a:off x="6723267" y="5029202"/>
                <a:ext cx="394660" cy="373179"/>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B5EF4324-0203-E838-4698-35C941C47195}"/>
                  </a:ext>
                </a:extLst>
              </p:cNvPr>
              <p:cNvSpPr txBox="1"/>
              <p:nvPr/>
            </p:nvSpPr>
            <p:spPr>
              <a:xfrm>
                <a:off x="8255305" y="5029202"/>
                <a:ext cx="429926"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𝑩</m:t>
                      </m:r>
                    </m:oMath>
                  </m:oMathPara>
                </a14:m>
                <a:endParaRPr lang="zh-CN" altLang="en-US" sz="1825" b="1" dirty="0">
                  <a:solidFill>
                    <a:prstClr val="black"/>
                  </a:solidFill>
                  <a:latin typeface="Lucida Sans"/>
                  <a:ea typeface="黑体"/>
                </a:endParaRPr>
              </a:p>
            </p:txBody>
          </p:sp>
        </mc:Choice>
        <mc:Fallback xmlns="">
          <p:sp>
            <p:nvSpPr>
              <p:cNvPr id="38" name="TextBox 37">
                <a:extLst>
                  <a:ext uri="{FF2B5EF4-FFF2-40B4-BE49-F238E27FC236}">
                    <a16:creationId xmlns:a16="http://schemas.microsoft.com/office/drawing/2014/main" id="{B5EF4324-0203-E838-4698-35C941C47195}"/>
                  </a:ext>
                </a:extLst>
              </p:cNvPr>
              <p:cNvSpPr txBox="1">
                <a:spLocks noRot="1" noChangeAspect="1" noMove="1" noResize="1" noEditPoints="1" noAdjustHandles="1" noChangeArrowheads="1" noChangeShapeType="1" noTextEdit="1"/>
              </p:cNvSpPr>
              <p:nvPr/>
            </p:nvSpPr>
            <p:spPr>
              <a:xfrm>
                <a:off x="8255305" y="5029202"/>
                <a:ext cx="429926" cy="373179"/>
              </a:xfrm>
              <a:prstGeom prst="rect">
                <a:avLst/>
              </a:prstGeom>
              <a:blipFill>
                <a:blip r:embed="rId9"/>
                <a:stretch>
                  <a:fillRect/>
                </a:stretch>
              </a:blipFill>
            </p:spPr>
            <p:txBody>
              <a:bodyPr/>
              <a:lstStyle/>
              <a:p>
                <a:r>
                  <a:rPr lang="zh-CN" altLang="en-US">
                    <a:noFill/>
                  </a:rPr>
                  <a:t> </a:t>
                </a:r>
              </a:p>
            </p:txBody>
          </p:sp>
        </mc:Fallback>
      </mc:AlternateContent>
      <p:sp>
        <p:nvSpPr>
          <p:cNvPr id="39" name="Left Brace 38">
            <a:extLst>
              <a:ext uri="{FF2B5EF4-FFF2-40B4-BE49-F238E27FC236}">
                <a16:creationId xmlns:a16="http://schemas.microsoft.com/office/drawing/2014/main" id="{FD229F20-E381-2CD5-1FE6-87B693987D07}"/>
              </a:ext>
            </a:extLst>
          </p:cNvPr>
          <p:cNvSpPr/>
          <p:nvPr/>
        </p:nvSpPr>
        <p:spPr>
          <a:xfrm rot="5400000">
            <a:off x="8345550" y="3834589"/>
            <a:ext cx="171438" cy="725674"/>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BAB944F-4483-B27F-9CAF-FEC735F99460}"/>
                  </a:ext>
                </a:extLst>
              </p:cNvPr>
              <p:cNvSpPr txBox="1"/>
              <p:nvPr/>
            </p:nvSpPr>
            <p:spPr>
              <a:xfrm>
                <a:off x="8242862" y="3739234"/>
                <a:ext cx="40209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𝑑</m:t>
                      </m:r>
                    </m:oMath>
                  </m:oMathPara>
                </a14:m>
                <a:endParaRPr lang="zh-CN" altLang="en-US" sz="1825" dirty="0">
                  <a:solidFill>
                    <a:prstClr val="black"/>
                  </a:solidFill>
                  <a:latin typeface="Lucida Sans"/>
                  <a:ea typeface="黑体"/>
                </a:endParaRPr>
              </a:p>
            </p:txBody>
          </p:sp>
        </mc:Choice>
        <mc:Fallback xmlns="">
          <p:sp>
            <p:nvSpPr>
              <p:cNvPr id="40" name="TextBox 39">
                <a:extLst>
                  <a:ext uri="{FF2B5EF4-FFF2-40B4-BE49-F238E27FC236}">
                    <a16:creationId xmlns:a16="http://schemas.microsoft.com/office/drawing/2014/main" id="{6BAB944F-4483-B27F-9CAF-FEC735F99460}"/>
                  </a:ext>
                </a:extLst>
              </p:cNvPr>
              <p:cNvSpPr txBox="1">
                <a:spLocks noRot="1" noChangeAspect="1" noMove="1" noResize="1" noEditPoints="1" noAdjustHandles="1" noChangeArrowheads="1" noChangeShapeType="1" noTextEdit="1"/>
              </p:cNvSpPr>
              <p:nvPr/>
            </p:nvSpPr>
            <p:spPr>
              <a:xfrm>
                <a:off x="8242862" y="3739234"/>
                <a:ext cx="402098" cy="373179"/>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EB339C33-C5F8-9C34-AB6B-63F85C0CF1F9}"/>
                  </a:ext>
                </a:extLst>
              </p:cNvPr>
              <p:cNvSpPr txBox="1"/>
              <p:nvPr/>
            </p:nvSpPr>
            <p:spPr>
              <a:xfrm>
                <a:off x="6525167" y="4358060"/>
                <a:ext cx="32412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41" name="TextBox 40">
                <a:extLst>
                  <a:ext uri="{FF2B5EF4-FFF2-40B4-BE49-F238E27FC236}">
                    <a16:creationId xmlns:a16="http://schemas.microsoft.com/office/drawing/2014/main" id="{EB339C33-C5F8-9C34-AB6B-63F85C0CF1F9}"/>
                  </a:ext>
                </a:extLst>
              </p:cNvPr>
              <p:cNvSpPr txBox="1">
                <a:spLocks noRot="1" noChangeAspect="1" noMove="1" noResize="1" noEditPoints="1" noAdjustHandles="1" noChangeArrowheads="1" noChangeShapeType="1" noTextEdit="1"/>
              </p:cNvSpPr>
              <p:nvPr/>
            </p:nvSpPr>
            <p:spPr>
              <a:xfrm>
                <a:off x="6525167" y="4358060"/>
                <a:ext cx="324128" cy="373179"/>
              </a:xfrm>
              <a:prstGeom prst="rect">
                <a:avLst/>
              </a:prstGeom>
              <a:blipFill>
                <a:blip r:embed="rId11"/>
                <a:stretch>
                  <a:fillRect/>
                </a:stretch>
              </a:blipFill>
            </p:spPr>
            <p:txBody>
              <a:bodyPr/>
              <a:lstStyle/>
              <a:p>
                <a:r>
                  <a:rPr lang="zh-CN" altLang="en-US">
                    <a:noFill/>
                  </a:rPr>
                  <a:t> </a:t>
                </a:r>
              </a:p>
            </p:txBody>
          </p:sp>
        </mc:Fallback>
      </mc:AlternateContent>
      <p:sp>
        <p:nvSpPr>
          <p:cNvPr id="42" name="矩形 70">
            <a:extLst>
              <a:ext uri="{FF2B5EF4-FFF2-40B4-BE49-F238E27FC236}">
                <a16:creationId xmlns:a16="http://schemas.microsoft.com/office/drawing/2014/main" id="{9E95E985-DAB6-B6DE-B35D-28891F643B67}"/>
              </a:ext>
            </a:extLst>
          </p:cNvPr>
          <p:cNvSpPr/>
          <p:nvPr/>
        </p:nvSpPr>
        <p:spPr>
          <a:xfrm rot="5400000">
            <a:off x="8849503" y="4434522"/>
            <a:ext cx="725674" cy="1088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164E12B3-3E8D-1B27-243A-9988912B0ADC}"/>
                  </a:ext>
                </a:extLst>
              </p:cNvPr>
              <p:cNvSpPr txBox="1"/>
              <p:nvPr/>
            </p:nvSpPr>
            <p:spPr>
              <a:xfrm>
                <a:off x="8833572" y="4358060"/>
                <a:ext cx="32412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43" name="TextBox 42">
                <a:extLst>
                  <a:ext uri="{FF2B5EF4-FFF2-40B4-BE49-F238E27FC236}">
                    <a16:creationId xmlns:a16="http://schemas.microsoft.com/office/drawing/2014/main" id="{164E12B3-3E8D-1B27-243A-9988912B0ADC}"/>
                  </a:ext>
                </a:extLst>
              </p:cNvPr>
              <p:cNvSpPr txBox="1">
                <a:spLocks noRot="1" noChangeAspect="1" noMove="1" noResize="1" noEditPoints="1" noAdjustHandles="1" noChangeArrowheads="1" noChangeShapeType="1" noTextEdit="1"/>
              </p:cNvSpPr>
              <p:nvPr/>
            </p:nvSpPr>
            <p:spPr>
              <a:xfrm>
                <a:off x="8833572" y="4358060"/>
                <a:ext cx="324128" cy="373179"/>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C268B30C-0F12-51E6-818F-EFB54DED6C45}"/>
                  </a:ext>
                </a:extLst>
              </p:cNvPr>
              <p:cNvSpPr txBox="1"/>
              <p:nvPr/>
            </p:nvSpPr>
            <p:spPr>
              <a:xfrm>
                <a:off x="9009110" y="5029202"/>
                <a:ext cx="39466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𝒙</m:t>
                      </m:r>
                    </m:oMath>
                  </m:oMathPara>
                </a14:m>
                <a:endParaRPr lang="zh-CN" altLang="en-US" sz="1825" b="1" dirty="0">
                  <a:solidFill>
                    <a:prstClr val="black"/>
                  </a:solidFill>
                  <a:latin typeface="Lucida Sans"/>
                  <a:ea typeface="黑体"/>
                </a:endParaRPr>
              </a:p>
            </p:txBody>
          </p:sp>
        </mc:Choice>
        <mc:Fallback xmlns="">
          <p:sp>
            <p:nvSpPr>
              <p:cNvPr id="44" name="TextBox 43">
                <a:extLst>
                  <a:ext uri="{FF2B5EF4-FFF2-40B4-BE49-F238E27FC236}">
                    <a16:creationId xmlns:a16="http://schemas.microsoft.com/office/drawing/2014/main" id="{C268B30C-0F12-51E6-818F-EFB54DED6C45}"/>
                  </a:ext>
                </a:extLst>
              </p:cNvPr>
              <p:cNvSpPr txBox="1">
                <a:spLocks noRot="1" noChangeAspect="1" noMove="1" noResize="1" noEditPoints="1" noAdjustHandles="1" noChangeArrowheads="1" noChangeShapeType="1" noTextEdit="1"/>
              </p:cNvSpPr>
              <p:nvPr/>
            </p:nvSpPr>
            <p:spPr>
              <a:xfrm>
                <a:off x="9009110" y="5029202"/>
                <a:ext cx="394660" cy="373179"/>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03A42CC6-C167-57C1-9C25-60DB29B2441E}"/>
                  </a:ext>
                </a:extLst>
              </p:cNvPr>
              <p:cNvSpPr txBox="1"/>
              <p:nvPr/>
            </p:nvSpPr>
            <p:spPr>
              <a:xfrm>
                <a:off x="7142513" y="5029202"/>
                <a:ext cx="941155"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1825" i="1">
                              <a:solidFill>
                                <a:prstClr val="black"/>
                              </a:solidFill>
                              <a:latin typeface="Cambria Math" panose="02040503050406030204" pitchFamily="18" charset="0"/>
                            </a:rPr>
                          </m:ctrlPr>
                        </m:sSupPr>
                        <m:e>
                          <m:r>
                            <a:rPr lang="en-US" altLang="zh-CN" sz="1825" i="1">
                              <a:solidFill>
                                <a:prstClr val="black"/>
                              </a:solidFill>
                              <a:latin typeface="Cambria Math" panose="02040503050406030204" pitchFamily="18" charset="0"/>
                            </a:rPr>
                            <m:t>||</m:t>
                          </m:r>
                        </m:e>
                        <m:sup>
                          <m:r>
                            <a:rPr lang="en-US" altLang="zh-CN" sz="1825" i="1">
                              <a:solidFill>
                                <a:prstClr val="black"/>
                              </a:solidFill>
                              <a:latin typeface="Cambria Math" panose="02040503050406030204" pitchFamily="18" charset="0"/>
                            </a:rPr>
                            <m:t>2</m:t>
                          </m:r>
                        </m:sup>
                      </m:sSup>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45" name="TextBox 44">
                <a:extLst>
                  <a:ext uri="{FF2B5EF4-FFF2-40B4-BE49-F238E27FC236}">
                    <a16:creationId xmlns:a16="http://schemas.microsoft.com/office/drawing/2014/main" id="{03A42CC6-C167-57C1-9C25-60DB29B2441E}"/>
                  </a:ext>
                </a:extLst>
              </p:cNvPr>
              <p:cNvSpPr txBox="1">
                <a:spLocks noRot="1" noChangeAspect="1" noMove="1" noResize="1" noEditPoints="1" noAdjustHandles="1" noChangeArrowheads="1" noChangeShapeType="1" noTextEdit="1"/>
              </p:cNvSpPr>
              <p:nvPr/>
            </p:nvSpPr>
            <p:spPr>
              <a:xfrm>
                <a:off x="7142513" y="5029202"/>
                <a:ext cx="941155" cy="373179"/>
              </a:xfrm>
              <a:prstGeom prst="rect">
                <a:avLst/>
              </a:prstGeom>
              <a:blipFill>
                <a:blip r:embed="rId14"/>
                <a:stretch>
                  <a:fillRect b="-147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7729BBEC-1051-7FAC-34EA-A317B9EB4311}"/>
                  </a:ext>
                </a:extLst>
              </p:cNvPr>
              <p:cNvSpPr txBox="1"/>
              <p:nvPr/>
            </p:nvSpPr>
            <p:spPr>
              <a:xfrm>
                <a:off x="5411119" y="5029202"/>
                <a:ext cx="40588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46" name="TextBox 45">
                <a:extLst>
                  <a:ext uri="{FF2B5EF4-FFF2-40B4-BE49-F238E27FC236}">
                    <a16:creationId xmlns:a16="http://schemas.microsoft.com/office/drawing/2014/main" id="{7729BBEC-1051-7FAC-34EA-A317B9EB4311}"/>
                  </a:ext>
                </a:extLst>
              </p:cNvPr>
              <p:cNvSpPr txBox="1">
                <a:spLocks noRot="1" noChangeAspect="1" noMove="1" noResize="1" noEditPoints="1" noAdjustHandles="1" noChangeArrowheads="1" noChangeShapeType="1" noTextEdit="1"/>
              </p:cNvSpPr>
              <p:nvPr/>
            </p:nvSpPr>
            <p:spPr>
              <a:xfrm>
                <a:off x="5411119" y="5029202"/>
                <a:ext cx="405880" cy="373179"/>
              </a:xfrm>
              <a:prstGeom prst="rect">
                <a:avLst/>
              </a:prstGeom>
              <a:blipFill>
                <a:blip r:embed="rId15"/>
                <a:stretch>
                  <a:fillRect b="-14754"/>
                </a:stretch>
              </a:blipFill>
            </p:spPr>
            <p:txBody>
              <a:bodyPr/>
              <a:lstStyle/>
              <a:p>
                <a:r>
                  <a:rPr lang="zh-CN" altLang="en-US">
                    <a:noFill/>
                  </a:rPr>
                  <a:t> </a:t>
                </a:r>
              </a:p>
            </p:txBody>
          </p:sp>
        </mc:Fallback>
      </mc:AlternateContent>
      <p:sp>
        <p:nvSpPr>
          <p:cNvPr id="48" name="!!矩形 68">
            <a:extLst>
              <a:ext uri="{FF2B5EF4-FFF2-40B4-BE49-F238E27FC236}">
                <a16:creationId xmlns:a16="http://schemas.microsoft.com/office/drawing/2014/main" id="{C6FBA9EE-D758-D6B8-B964-85A2D5EF3709}"/>
              </a:ext>
            </a:extLst>
          </p:cNvPr>
          <p:cNvSpPr/>
          <p:nvPr/>
        </p:nvSpPr>
        <p:spPr>
          <a:xfrm>
            <a:off x="8068432" y="4467943"/>
            <a:ext cx="725674" cy="10885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49" name="!!矩形 72">
            <a:extLst>
              <a:ext uri="{FF2B5EF4-FFF2-40B4-BE49-F238E27FC236}">
                <a16:creationId xmlns:a16="http://schemas.microsoft.com/office/drawing/2014/main" id="{A04B24FC-050F-5A4C-F1C3-1207E44A6837}"/>
              </a:ext>
            </a:extLst>
          </p:cNvPr>
          <p:cNvSpPr/>
          <p:nvPr/>
        </p:nvSpPr>
        <p:spPr>
          <a:xfrm>
            <a:off x="8068432" y="4359094"/>
            <a:ext cx="725674" cy="10885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50" name="!!矩形 70">
            <a:extLst>
              <a:ext uri="{FF2B5EF4-FFF2-40B4-BE49-F238E27FC236}">
                <a16:creationId xmlns:a16="http://schemas.microsoft.com/office/drawing/2014/main" id="{1ACF9A85-9A2B-F862-9822-CD52B5A01885}"/>
              </a:ext>
            </a:extLst>
          </p:cNvPr>
          <p:cNvSpPr/>
          <p:nvPr/>
        </p:nvSpPr>
        <p:spPr>
          <a:xfrm>
            <a:off x="8068432" y="4575283"/>
            <a:ext cx="725674" cy="108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3" name="!!Rectangle 26">
            <a:extLst>
              <a:ext uri="{FF2B5EF4-FFF2-40B4-BE49-F238E27FC236}">
                <a16:creationId xmlns:a16="http://schemas.microsoft.com/office/drawing/2014/main" id="{E547FDFB-CBE5-7A25-5E62-F3C9C79B2883}"/>
              </a:ext>
            </a:extLst>
          </p:cNvPr>
          <p:cNvSpPr/>
          <p:nvPr/>
        </p:nvSpPr>
        <p:spPr>
          <a:xfrm>
            <a:off x="1503680" y="4424680"/>
            <a:ext cx="3068320" cy="255270"/>
          </a:xfrm>
          <a:prstGeom prst="rect">
            <a:avLst/>
          </a:prstGeom>
          <a:solidFill>
            <a:schemeClr val="tx1">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 name="!!TextBox 1">
                <a:extLst>
                  <a:ext uri="{FF2B5EF4-FFF2-40B4-BE49-F238E27FC236}">
                    <a16:creationId xmlns:a16="http://schemas.microsoft.com/office/drawing/2014/main" id="{B4229B10-BD40-BF3E-3132-E570F48C94EA}"/>
                  </a:ext>
                </a:extLst>
              </p:cNvPr>
              <p:cNvSpPr txBox="1"/>
              <p:nvPr/>
            </p:nvSpPr>
            <p:spPr>
              <a:xfrm>
                <a:off x="9430440" y="4855954"/>
                <a:ext cx="2160784" cy="641586"/>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1825" i="1" smtClean="0">
                              <a:solidFill>
                                <a:prstClr val="black"/>
                              </a:solidFill>
                              <a:latin typeface="Cambria Math" panose="02040503050406030204" pitchFamily="18" charset="0"/>
                            </a:rPr>
                          </m:ctrlPr>
                        </m:sSupPr>
                        <m:e>
                          <m:r>
                            <a:rPr lang="en-US" altLang="zh-CN" sz="1825" i="1">
                              <a:solidFill>
                                <a:prstClr val="black"/>
                              </a:solidFill>
                              <a:latin typeface="Cambria Math" panose="02040503050406030204" pitchFamily="18" charset="0"/>
                            </a:rPr>
                            <m:t>||</m:t>
                          </m:r>
                        </m:e>
                        <m:sup>
                          <m:r>
                            <a:rPr lang="en-US" altLang="zh-CN" sz="1825">
                              <a:solidFill>
                                <a:prstClr val="black"/>
                              </a:solidFill>
                              <a:latin typeface="Cambria Math" panose="02040503050406030204" pitchFamily="18" charset="0"/>
                            </a:rPr>
                            <m:t>2</m:t>
                          </m:r>
                        </m:sup>
                      </m:sSup>
                      <m:r>
                        <a:rPr lang="en-US" altLang="zh-CN" sz="1825" i="1">
                          <a:solidFill>
                            <a:prstClr val="black"/>
                          </a:solidFill>
                          <a:latin typeface="Cambria Math" panose="02040503050406030204" pitchFamily="18" charset="0"/>
                        </a:rPr>
                        <m:t>           </m:t>
                      </m:r>
                      <m:r>
                        <a:rPr lang="en-US" altLang="zh-CN" sz="1587" i="1">
                          <a:solidFill>
                            <a:prstClr val="black"/>
                          </a:solidFill>
                          <a:latin typeface="Cambria Math" panose="02040503050406030204" pitchFamily="18" charset="0"/>
                        </a:rPr>
                        <m:t>≤        </m:t>
                      </m:r>
                      <m:f>
                        <m:fPr>
                          <m:ctrlPr>
                            <a:rPr lang="en-US" altLang="zh-CN" sz="1587" b="0" i="1" smtClean="0">
                              <a:solidFill>
                                <a:prstClr val="black"/>
                              </a:solidFill>
                              <a:latin typeface="Cambria Math" panose="02040503050406030204" pitchFamily="18" charset="0"/>
                            </a:rPr>
                          </m:ctrlPr>
                        </m:fPr>
                        <m:num>
                          <m:sSubSup>
                            <m:sSubSupPr>
                              <m:ctrlPr>
                                <a:rPr lang="en-US" altLang="zh-CN" sz="1587" b="1" i="1" smtClean="0">
                                  <a:solidFill>
                                    <a:prstClr val="black"/>
                                  </a:solidFill>
                                  <a:latin typeface="Cambria Math" panose="02040503050406030204" pitchFamily="18" charset="0"/>
                                </a:rPr>
                              </m:ctrlPr>
                            </m:sSubSupPr>
                            <m:e>
                              <m:d>
                                <m:dPr>
                                  <m:begChr m:val="‖"/>
                                  <m:endChr m:val="‖"/>
                                  <m:ctrlPr>
                                    <a:rPr lang="en-US" altLang="zh-CN" sz="1587" b="1" i="1" smtClean="0">
                                      <a:solidFill>
                                        <a:prstClr val="black"/>
                                      </a:solidFill>
                                      <a:latin typeface="Cambria Math" panose="02040503050406030204" pitchFamily="18" charset="0"/>
                                    </a:rPr>
                                  </m:ctrlPr>
                                </m:dPr>
                                <m:e>
                                  <m:r>
                                    <a:rPr lang="en-US" altLang="zh-CN" sz="1587" b="1" i="1" smtClean="0">
                                      <a:solidFill>
                                        <a:prstClr val="black"/>
                                      </a:solidFill>
                                      <a:latin typeface="Cambria Math" panose="02040503050406030204" pitchFamily="18" charset="0"/>
                                    </a:rPr>
                                    <m:t>𝑨</m:t>
                                  </m:r>
                                </m:e>
                              </m:d>
                            </m:e>
                            <m:sub>
                              <m:r>
                                <a:rPr lang="en-US" altLang="zh-CN" sz="1587" b="0" i="1" smtClean="0">
                                  <a:solidFill>
                                    <a:prstClr val="black"/>
                                  </a:solidFill>
                                  <a:latin typeface="Cambria Math" panose="02040503050406030204" pitchFamily="18" charset="0"/>
                                </a:rPr>
                                <m:t>𝐹</m:t>
                              </m:r>
                            </m:sub>
                            <m:sup>
                              <m:r>
                                <a:rPr lang="en-US" altLang="zh-CN" sz="1587" b="0" i="1" smtClean="0">
                                  <a:solidFill>
                                    <a:prstClr val="black"/>
                                  </a:solidFill>
                                  <a:latin typeface="Cambria Math" panose="02040503050406030204" pitchFamily="18" charset="0"/>
                                </a:rPr>
                                <m:t>2</m:t>
                              </m:r>
                            </m:sup>
                          </m:sSubSup>
                        </m:num>
                        <m:den>
                          <m:r>
                            <a:rPr lang="en-US" altLang="zh-CN" sz="1587" b="0" i="1" smtClean="0">
                              <a:solidFill>
                                <a:prstClr val="black"/>
                              </a:solidFill>
                              <a:latin typeface="Cambria Math" panose="02040503050406030204" pitchFamily="18" charset="0"/>
                            </a:rPr>
                            <m:t>ℓ</m:t>
                          </m:r>
                        </m:den>
                      </m:f>
                    </m:oMath>
                  </m:oMathPara>
                </a14:m>
                <a:endParaRPr lang="zh-CN" altLang="en-US" sz="1825" b="0" dirty="0">
                  <a:solidFill>
                    <a:prstClr val="black"/>
                  </a:solidFill>
                  <a:latin typeface="Lucida Sans"/>
                  <a:ea typeface="黑体"/>
                </a:endParaRPr>
              </a:p>
            </p:txBody>
          </p:sp>
        </mc:Choice>
        <mc:Fallback xmlns="">
          <p:sp>
            <p:nvSpPr>
              <p:cNvPr id="13" name="!!TextBox 1">
                <a:extLst>
                  <a:ext uri="{FF2B5EF4-FFF2-40B4-BE49-F238E27FC236}">
                    <a16:creationId xmlns:a16="http://schemas.microsoft.com/office/drawing/2014/main" id="{B4229B10-BD40-BF3E-3132-E570F48C94EA}"/>
                  </a:ext>
                </a:extLst>
              </p:cNvPr>
              <p:cNvSpPr txBox="1">
                <a:spLocks noRot="1" noChangeAspect="1" noMove="1" noResize="1" noEditPoints="1" noAdjustHandles="1" noChangeArrowheads="1" noChangeShapeType="1" noTextEdit="1"/>
              </p:cNvSpPr>
              <p:nvPr/>
            </p:nvSpPr>
            <p:spPr>
              <a:xfrm>
                <a:off x="9430440" y="4855954"/>
                <a:ext cx="2160784" cy="641586"/>
              </a:xfrm>
              <a:prstGeom prst="rect">
                <a:avLst/>
              </a:prstGeom>
              <a:blipFill>
                <a:blip r:embed="rId1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2942976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F2DAA-50BF-A0E7-DC00-48141BDC2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329BC6-FE5A-DA32-29DF-A2E3A2CB77B3}"/>
              </a:ext>
            </a:extLst>
          </p:cNvPr>
          <p:cNvSpPr>
            <a:spLocks noGrp="1"/>
          </p:cNvSpPr>
          <p:nvPr>
            <p:ph type="title"/>
          </p:nvPr>
        </p:nvSpPr>
        <p:spPr/>
        <p:txBody>
          <a:bodyPr/>
          <a:lstStyle/>
          <a:p>
            <a:r>
              <a:rPr lang="en-CN" dirty="0"/>
              <a:t>报告提纲</a:t>
            </a:r>
          </a:p>
        </p:txBody>
      </p:sp>
      <p:sp>
        <p:nvSpPr>
          <p:cNvPr id="3" name="Content Placeholder 2">
            <a:extLst>
              <a:ext uri="{FF2B5EF4-FFF2-40B4-BE49-F238E27FC236}">
                <a16:creationId xmlns:a16="http://schemas.microsoft.com/office/drawing/2014/main" id="{EA2A5619-6324-3DAF-A90A-CEE39BB8ECC0}"/>
              </a:ext>
            </a:extLst>
          </p:cNvPr>
          <p:cNvSpPr>
            <a:spLocks noGrp="1"/>
          </p:cNvSpPr>
          <p:nvPr>
            <p:ph idx="1"/>
          </p:nvPr>
        </p:nvSpPr>
        <p:spPr/>
        <p:txBody>
          <a:bodyPr/>
          <a:lstStyle/>
          <a:p>
            <a:r>
              <a:rPr lang="en-CN" dirty="0">
                <a:solidFill>
                  <a:srgbClr val="FF0000"/>
                </a:solidFill>
                <a:latin typeface="微软雅黑" panose="020B0503020204020204" pitchFamily="34" charset="-122"/>
                <a:ea typeface="微软雅黑" panose="020B0503020204020204" pitchFamily="34" charset="-122"/>
              </a:rPr>
              <a:t>流数据计算与学习背景介绍</a:t>
            </a:r>
          </a:p>
          <a:p>
            <a:pPr marL="0" indent="0">
              <a:buNone/>
            </a:pPr>
            <a:endParaRPr lang="en-CN" dirty="0">
              <a:solidFill>
                <a:srgbClr val="FF0000"/>
              </a:solidFill>
              <a:latin typeface="微软雅黑" panose="020B0503020204020204" pitchFamily="34" charset="-122"/>
              <a:ea typeface="微软雅黑" panose="020B0503020204020204" pitchFamily="34" charset="-122"/>
            </a:endParaRPr>
          </a:p>
          <a:p>
            <a:r>
              <a:rPr lang="en-CN" dirty="0">
                <a:latin typeface="微软雅黑" panose="020B0503020204020204" pitchFamily="34" charset="-122"/>
                <a:ea typeface="微软雅黑" panose="020B0503020204020204" pitchFamily="34" charset="-122"/>
              </a:rPr>
              <a:t>Frequent Directions (FD) 矩阵略图算法简介</a:t>
            </a:r>
          </a:p>
          <a:p>
            <a:pPr marL="457200" lvl="1" indent="0">
              <a:buNone/>
            </a:pPr>
            <a:endParaRPr lang="en-US" dirty="0">
              <a:solidFill>
                <a:srgbClr val="FF0000"/>
              </a:solidFill>
              <a:latin typeface="微软雅黑" panose="020B0503020204020204" pitchFamily="34" charset="-122"/>
              <a:ea typeface="微软雅黑" panose="020B0503020204020204" pitchFamily="34" charset="-122"/>
            </a:endParaRPr>
          </a:p>
          <a:p>
            <a:r>
              <a:rPr lang="en-CN" dirty="0">
                <a:latin typeface="微软雅黑" panose="020B0503020204020204" pitchFamily="34" charset="-122"/>
                <a:ea typeface="微软雅黑" panose="020B0503020204020204" pitchFamily="34" charset="-122"/>
              </a:rPr>
              <a:t>Our Works</a:t>
            </a:r>
          </a:p>
          <a:p>
            <a:pPr lvl="1"/>
            <a:r>
              <a:rPr lang="zh-CN" altLang="en-US" dirty="0">
                <a:latin typeface="微软雅黑" panose="020B0503020204020204" pitchFamily="34" charset="-122"/>
                <a:ea typeface="微软雅黑" panose="020B0503020204020204" pitchFamily="34" charset="-122"/>
              </a:rPr>
              <a:t>滑动窗口上的最优矩阵略图算法</a:t>
            </a:r>
            <a:endParaRPr lang="en-US" altLang="zh-CN" dirty="0">
              <a:latin typeface="微软雅黑" panose="020B0503020204020204" pitchFamily="34" charset="-122"/>
              <a:ea typeface="微软雅黑" panose="020B0503020204020204" pitchFamily="34" charset="-122"/>
            </a:endParaRPr>
          </a:p>
          <a:p>
            <a:pPr lvl="1"/>
            <a:r>
              <a:rPr lang="zh-CN" altLang="en-US" dirty="0">
                <a:latin typeface="微软雅黑" panose="020B0503020204020204" pitchFamily="34" charset="-122"/>
                <a:ea typeface="微软雅黑" panose="020B0503020204020204" pitchFamily="34" charset="-122"/>
              </a:rPr>
              <a:t>矩阵略图</a:t>
            </a:r>
            <a:r>
              <a:rPr lang="zh-CN" altLang="en-US" sz="2800" dirty="0">
                <a:latin typeface="微软雅黑" panose="020B0503020204020204" pitchFamily="34" charset="-122"/>
                <a:ea typeface="微软雅黑" panose="020B0503020204020204" pitchFamily="34" charset="-122"/>
              </a:rPr>
              <a:t>加速</a:t>
            </a:r>
            <a:r>
              <a:rPr lang="zh-CN" altLang="en-US" dirty="0">
                <a:latin typeface="微软雅黑" panose="020B0503020204020204" pitchFamily="34" charset="-122"/>
                <a:ea typeface="微软雅黑" panose="020B0503020204020204" pitchFamily="34" charset="-122"/>
              </a:rPr>
              <a:t>老虎机</a:t>
            </a:r>
            <a:r>
              <a:rPr lang="zh-CN" altLang="en-US" sz="2800" dirty="0">
                <a:latin typeface="微软雅黑" panose="020B0503020204020204" pitchFamily="34" charset="-122"/>
                <a:ea typeface="微软雅黑" panose="020B0503020204020204" pitchFamily="34" charset="-122"/>
              </a:rPr>
              <a:t>的通用框架</a:t>
            </a:r>
            <a:endParaRPr lang="en-CN" dirty="0">
              <a:latin typeface="微软雅黑" panose="020B0503020204020204" pitchFamily="34" charset="-122"/>
              <a:ea typeface="微软雅黑" panose="020B0503020204020204" pitchFamily="34" charset="-122"/>
            </a:endParaRPr>
          </a:p>
          <a:p>
            <a:endParaRPr lang="en-CN" dirty="0">
              <a:latin typeface="微软雅黑" panose="020B0503020204020204" pitchFamily="34" charset="-122"/>
              <a:ea typeface="微软雅黑" panose="020B0503020204020204" pitchFamily="34" charset="-122"/>
            </a:endParaRPr>
          </a:p>
          <a:p>
            <a:r>
              <a:rPr lang="en-CN" dirty="0">
                <a:latin typeface="微软雅黑" panose="020B0503020204020204" pitchFamily="34" charset="-122"/>
                <a:ea typeface="微软雅黑" panose="020B0503020204020204" pitchFamily="34" charset="-122"/>
              </a:rPr>
              <a:t>总结与展望</a:t>
            </a:r>
          </a:p>
        </p:txBody>
      </p:sp>
    </p:spTree>
    <p:extLst>
      <p:ext uri="{BB962C8B-B14F-4D97-AF65-F5344CB8AC3E}">
        <p14:creationId xmlns:p14="http://schemas.microsoft.com/office/powerpoint/2010/main" val="2158784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BDBE5F-2CD3-B7B5-0F28-F393A00DF9CB}"/>
              </a:ext>
            </a:extLst>
          </p:cNvPr>
          <p:cNvSpPr>
            <a:spLocks noGrp="1"/>
          </p:cNvSpPr>
          <p:nvPr>
            <p:ph type="title"/>
          </p:nvPr>
        </p:nvSpPr>
        <p:spPr/>
        <p:txBody>
          <a:bodyPr/>
          <a:lstStyle/>
          <a:p>
            <a:r>
              <a:rPr lang="en-US" altLang="zh-CN" sz="3600" dirty="0"/>
              <a:t>FD </a:t>
            </a:r>
            <a:r>
              <a:rPr lang="zh-CN" altLang="en-US" sz="3600" dirty="0"/>
              <a:t>算法</a:t>
            </a:r>
            <a:endParaRPr lang="zh-CN" altLang="en-US"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CCEF8CA0-0BED-B2FC-1444-7CD746F797B0}"/>
                  </a:ext>
                </a:extLst>
              </p:cNvPr>
              <p:cNvSpPr>
                <a:spLocks noGrp="1"/>
              </p:cNvSpPr>
              <p:nvPr>
                <p:ph idx="1"/>
              </p:nvPr>
            </p:nvSpPr>
            <p:spPr>
              <a:xfrm>
                <a:off x="394636" y="1175657"/>
                <a:ext cx="11434812" cy="1825564"/>
              </a:xfrm>
            </p:spPr>
            <p:txBody>
              <a:bodyPr>
                <a:spAutoFit/>
              </a:bodyPr>
              <a:lstStyle/>
              <a:p>
                <a:r>
                  <a:rPr lang="en-US" altLang="zh-CN" sz="2800" dirty="0"/>
                  <a:t>Frequent Directions  [Liberty, </a:t>
                </a:r>
                <a:r>
                  <a:rPr lang="en-US" altLang="zh-CN" sz="2800" dirty="0">
                    <a:solidFill>
                      <a:srgbClr val="00B0F0"/>
                    </a:solidFill>
                  </a:rPr>
                  <a:t>KDD 2013 Best Paper</a:t>
                </a:r>
                <a:r>
                  <a:rPr lang="en-US" altLang="zh-CN" sz="2800" dirty="0"/>
                  <a:t>] </a:t>
                </a:r>
                <a:r>
                  <a:rPr lang="zh-CN" altLang="en-US" sz="2800" dirty="0"/>
                  <a:t>：</a:t>
                </a:r>
                <a:br>
                  <a:rPr lang="en-US" altLang="zh-CN" sz="2800" dirty="0"/>
                </a:br>
                <a:r>
                  <a:rPr lang="zh-CN" altLang="en-US" sz="2800" dirty="0">
                    <a:solidFill>
                      <a:srgbClr val="FF0000"/>
                    </a:solidFill>
                  </a:rPr>
                  <a:t>确定性算法</a:t>
                </a:r>
                <a:r>
                  <a:rPr lang="zh-CN" altLang="en-US" sz="2800" dirty="0"/>
                  <a:t>，且时间与空间复杂度达到最优。</a:t>
                </a:r>
                <a:endParaRPr lang="en-US" altLang="zh-CN" sz="2800"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altLang="zh-CN" sz="2800" i="1">
                              <a:solidFill>
                                <a:prstClr val="black"/>
                              </a:solidFill>
                              <a:latin typeface="Cambria Math" panose="02040503050406030204" pitchFamily="18" charset="0"/>
                            </a:rPr>
                          </m:ctrlPr>
                        </m:dPr>
                        <m:e>
                          <m:sSup>
                            <m:sSupPr>
                              <m:ctrlPr>
                                <a:rPr lang="en-US" altLang="zh-CN" sz="2800" i="1">
                                  <a:solidFill>
                                    <a:prstClr val="black"/>
                                  </a:solidFill>
                                  <a:latin typeface="Cambria Math" panose="02040503050406030204" pitchFamily="18" charset="0"/>
                                </a:rPr>
                              </m:ctrlPr>
                            </m:sSupPr>
                            <m:e>
                              <m:r>
                                <a:rPr lang="en-US" altLang="zh-CN" sz="2800" i="1">
                                  <a:solidFill>
                                    <a:prstClr val="black"/>
                                  </a:solidFill>
                                  <a:latin typeface="Cambria Math" panose="02040503050406030204" pitchFamily="18" charset="0"/>
                                </a:rPr>
                                <m:t> </m:t>
                              </m:r>
                              <m:d>
                                <m:dPr>
                                  <m:begChr m:val="‖"/>
                                  <m:endChr m:val="‖"/>
                                  <m:ctrlPr>
                                    <a:rPr lang="en-US" altLang="zh-CN" sz="2800" b="1"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𝑨𝒙</m:t>
                                  </m:r>
                                </m:e>
                              </m:d>
                            </m:e>
                            <m:sup>
                              <m:r>
                                <a:rPr lang="en-US" altLang="zh-CN" sz="2800" i="1">
                                  <a:solidFill>
                                    <a:prstClr val="black"/>
                                  </a:solidFill>
                                  <a:latin typeface="Cambria Math" panose="02040503050406030204" pitchFamily="18" charset="0"/>
                                </a:rPr>
                                <m:t>2</m:t>
                              </m:r>
                            </m:sup>
                          </m:sSup>
                          <m:r>
                            <a:rPr lang="en-US" altLang="zh-CN" sz="2800" i="1">
                              <a:solidFill>
                                <a:prstClr val="black"/>
                              </a:solidFill>
                              <a:latin typeface="Cambria Math" panose="02040503050406030204" pitchFamily="18" charset="0"/>
                            </a:rPr>
                            <m:t>−</m:t>
                          </m:r>
                          <m:sSup>
                            <m:sSupPr>
                              <m:ctrlPr>
                                <a:rPr lang="en-US" altLang="zh-CN" sz="2800" i="1">
                                  <a:solidFill>
                                    <a:prstClr val="black"/>
                                  </a:solidFill>
                                  <a:latin typeface="Cambria Math" panose="02040503050406030204" pitchFamily="18" charset="0"/>
                                </a:rPr>
                              </m:ctrlPr>
                            </m:sSupPr>
                            <m:e>
                              <m:d>
                                <m:dPr>
                                  <m:begChr m:val="‖"/>
                                  <m:endChr m:val="‖"/>
                                  <m:ctrlPr>
                                    <a:rPr lang="en-US" altLang="zh-CN" sz="2800" b="1"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𝑩𝒙</m:t>
                                  </m:r>
                                </m:e>
                              </m:d>
                            </m:e>
                            <m:sup>
                              <m:r>
                                <a:rPr lang="en-US" altLang="zh-CN" sz="2800" i="1">
                                  <a:solidFill>
                                    <a:prstClr val="black"/>
                                  </a:solidFill>
                                  <a:latin typeface="Cambria Math" panose="02040503050406030204" pitchFamily="18" charset="0"/>
                                </a:rPr>
                                <m:t>2</m:t>
                              </m:r>
                            </m:sup>
                          </m:sSup>
                          <m:r>
                            <a:rPr lang="en-US" altLang="zh-CN" sz="2800" i="1">
                              <a:solidFill>
                                <a:prstClr val="black"/>
                              </a:solidFill>
                              <a:latin typeface="Cambria Math" panose="02040503050406030204" pitchFamily="18" charset="0"/>
                            </a:rPr>
                            <m:t> </m:t>
                          </m:r>
                        </m:e>
                      </m:d>
                      <m:r>
                        <a:rPr lang="en-US" altLang="zh-CN" sz="2800" i="1">
                          <a:solidFill>
                            <a:prstClr val="black"/>
                          </a:solidFill>
                          <a:latin typeface="Cambria Math" panose="02040503050406030204" pitchFamily="18" charset="0"/>
                        </a:rPr>
                        <m:t>≤</m:t>
                      </m:r>
                      <m:f>
                        <m:fPr>
                          <m:ctrlPr>
                            <a:rPr lang="en-US" altLang="zh-CN" sz="2800" b="0" i="1" smtClean="0">
                              <a:solidFill>
                                <a:prstClr val="black"/>
                              </a:solidFill>
                              <a:latin typeface="Cambria Math" panose="02040503050406030204" pitchFamily="18" charset="0"/>
                            </a:rPr>
                          </m:ctrlPr>
                        </m:fPr>
                        <m:num>
                          <m:sSubSup>
                            <m:sSubSupPr>
                              <m:ctrlPr>
                                <a:rPr lang="en-US" altLang="zh-CN" sz="2800" i="1">
                                  <a:solidFill>
                                    <a:prstClr val="black"/>
                                  </a:solidFill>
                                  <a:latin typeface="Cambria Math" panose="02040503050406030204" pitchFamily="18" charset="0"/>
                                </a:rPr>
                              </m:ctrlPr>
                            </m:sSubSupPr>
                            <m:e>
                              <m:d>
                                <m:dPr>
                                  <m:begChr m:val="‖"/>
                                  <m:endChr m:val="‖"/>
                                  <m:ctrlPr>
                                    <a:rPr lang="en-US" altLang="zh-CN" sz="2800"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𝑨</m:t>
                                  </m:r>
                                </m:e>
                              </m:d>
                            </m:e>
                            <m:sub>
                              <m:r>
                                <a:rPr lang="en-US" altLang="zh-CN" sz="2800" i="1">
                                  <a:solidFill>
                                    <a:prstClr val="black"/>
                                  </a:solidFill>
                                  <a:latin typeface="Cambria Math" panose="02040503050406030204" pitchFamily="18" charset="0"/>
                                </a:rPr>
                                <m:t>𝐹</m:t>
                              </m:r>
                            </m:sub>
                            <m:sup>
                              <m:r>
                                <a:rPr lang="en-US" altLang="zh-CN" sz="2800" i="1">
                                  <a:solidFill>
                                    <a:prstClr val="black"/>
                                  </a:solidFill>
                                  <a:latin typeface="Cambria Math" panose="02040503050406030204" pitchFamily="18" charset="0"/>
                                </a:rPr>
                                <m:t>2</m:t>
                              </m:r>
                            </m:sup>
                          </m:sSubSup>
                        </m:num>
                        <m:den>
                          <m:r>
                            <a:rPr lang="en-US" altLang="zh-CN" sz="2800" b="0" i="1" smtClean="0">
                              <a:solidFill>
                                <a:prstClr val="black"/>
                              </a:solidFill>
                              <a:latin typeface="Cambria Math" panose="02040503050406030204" pitchFamily="18" charset="0"/>
                            </a:rPr>
                            <m:t>ℓ</m:t>
                          </m:r>
                        </m:den>
                      </m:f>
                      <m:r>
                        <a:rPr lang="en-US" altLang="zh-CN" sz="2800" i="1">
                          <a:solidFill>
                            <a:prstClr val="black"/>
                          </a:solidFill>
                          <a:latin typeface="Cambria Math" panose="02040503050406030204" pitchFamily="18" charset="0"/>
                        </a:rPr>
                        <m:t>       </m:t>
                      </m:r>
                      <m:sSub>
                        <m:sSubPr>
                          <m:ctrlPr>
                            <a:rPr lang="en-US" altLang="zh-CN" sz="2800" i="1">
                              <a:solidFill>
                                <a:prstClr val="black"/>
                              </a:solidFill>
                              <a:latin typeface="Cambria Math" panose="02040503050406030204" pitchFamily="18" charset="0"/>
                            </a:rPr>
                          </m:ctrlPr>
                        </m:sSubPr>
                        <m:e>
                          <m:d>
                            <m:dPr>
                              <m:begChr m:val="‖"/>
                              <m:endChr m:val="‖"/>
                              <m:ctrlPr>
                                <a:rPr lang="en-US" altLang="zh-CN" sz="2800" i="1">
                                  <a:solidFill>
                                    <a:prstClr val="black"/>
                                  </a:solidFill>
                                  <a:latin typeface="Cambria Math" panose="02040503050406030204" pitchFamily="18" charset="0"/>
                                </a:rPr>
                              </m:ctrlPr>
                            </m:dPr>
                            <m:e>
                              <m:sSup>
                                <m:sSupPr>
                                  <m:ctrlPr>
                                    <a:rPr lang="en-US" altLang="zh-CN" sz="2800" i="1">
                                      <a:solidFill>
                                        <a:prstClr val="black"/>
                                      </a:solidFill>
                                      <a:latin typeface="Cambria Math" panose="02040503050406030204" pitchFamily="18" charset="0"/>
                                    </a:rPr>
                                  </m:ctrlPr>
                                </m:sSupPr>
                                <m:e>
                                  <m:r>
                                    <a:rPr lang="en-US" altLang="zh-CN" sz="2800" b="1" i="1">
                                      <a:solidFill>
                                        <a:prstClr val="black"/>
                                      </a:solidFill>
                                      <a:latin typeface="Cambria Math" panose="02040503050406030204" pitchFamily="18" charset="0"/>
                                    </a:rPr>
                                    <m:t>𝑨</m:t>
                                  </m:r>
                                </m:e>
                                <m:sup>
                                  <m:r>
                                    <a:rPr lang="en-US" altLang="zh-CN" sz="2800" i="1">
                                      <a:solidFill>
                                        <a:prstClr val="black"/>
                                      </a:solidFill>
                                      <a:latin typeface="Cambria Math" panose="02040503050406030204" pitchFamily="18" charset="0"/>
                                    </a:rPr>
                                    <m:t>⊤</m:t>
                                  </m:r>
                                </m:sup>
                              </m:sSup>
                              <m:r>
                                <a:rPr lang="en-US" altLang="zh-CN" sz="2800" b="1" i="1">
                                  <a:solidFill>
                                    <a:prstClr val="black"/>
                                  </a:solidFill>
                                  <a:latin typeface="Cambria Math" panose="02040503050406030204" pitchFamily="18" charset="0"/>
                                </a:rPr>
                                <m:t>𝑨</m:t>
                              </m:r>
                              <m:r>
                                <a:rPr lang="en-US" altLang="zh-CN" sz="2800" i="1">
                                  <a:solidFill>
                                    <a:prstClr val="black"/>
                                  </a:solidFill>
                                  <a:latin typeface="Cambria Math" panose="02040503050406030204" pitchFamily="18" charset="0"/>
                                </a:rPr>
                                <m:t>−</m:t>
                              </m:r>
                              <m:sSup>
                                <m:sSupPr>
                                  <m:ctrlPr>
                                    <a:rPr lang="en-US" altLang="zh-CN" sz="2800" i="1">
                                      <a:solidFill>
                                        <a:prstClr val="black"/>
                                      </a:solidFill>
                                      <a:latin typeface="Cambria Math" panose="02040503050406030204" pitchFamily="18" charset="0"/>
                                    </a:rPr>
                                  </m:ctrlPr>
                                </m:sSupPr>
                                <m:e>
                                  <m:r>
                                    <a:rPr lang="en-US" altLang="zh-CN" sz="2800" b="1" i="1">
                                      <a:solidFill>
                                        <a:prstClr val="black"/>
                                      </a:solidFill>
                                      <a:latin typeface="Cambria Math" panose="02040503050406030204" pitchFamily="18" charset="0"/>
                                    </a:rPr>
                                    <m:t>𝑩</m:t>
                                  </m:r>
                                </m:e>
                                <m:sup>
                                  <m:r>
                                    <a:rPr lang="en-US" altLang="zh-CN" sz="2800" i="1">
                                      <a:solidFill>
                                        <a:prstClr val="black"/>
                                      </a:solidFill>
                                      <a:latin typeface="Cambria Math" panose="02040503050406030204" pitchFamily="18" charset="0"/>
                                    </a:rPr>
                                    <m:t>⊤</m:t>
                                  </m:r>
                                </m:sup>
                              </m:sSup>
                              <m:r>
                                <a:rPr lang="en-US" altLang="zh-CN" sz="2800" b="1" i="1">
                                  <a:solidFill>
                                    <a:prstClr val="black"/>
                                  </a:solidFill>
                                  <a:latin typeface="Cambria Math" panose="02040503050406030204" pitchFamily="18" charset="0"/>
                                </a:rPr>
                                <m:t>𝑩</m:t>
                              </m:r>
                            </m:e>
                          </m:d>
                        </m:e>
                        <m:sub>
                          <m:r>
                            <a:rPr lang="en-US" altLang="zh-CN" sz="2800" i="1">
                              <a:solidFill>
                                <a:prstClr val="black"/>
                              </a:solidFill>
                              <a:latin typeface="Cambria Math" panose="02040503050406030204" pitchFamily="18" charset="0"/>
                            </a:rPr>
                            <m:t>2</m:t>
                          </m:r>
                        </m:sub>
                      </m:sSub>
                      <m:r>
                        <a:rPr lang="en-US" altLang="zh-CN" sz="2800" i="1">
                          <a:solidFill>
                            <a:prstClr val="black"/>
                          </a:solidFill>
                          <a:latin typeface="Cambria Math" panose="02040503050406030204" pitchFamily="18" charset="0"/>
                        </a:rPr>
                        <m:t>≤</m:t>
                      </m:r>
                      <m:f>
                        <m:fPr>
                          <m:ctrlPr>
                            <a:rPr lang="en-US" altLang="zh-CN" sz="2800" b="0" i="1" smtClean="0">
                              <a:solidFill>
                                <a:prstClr val="black"/>
                              </a:solidFill>
                              <a:latin typeface="Cambria Math" panose="02040503050406030204" pitchFamily="18" charset="0"/>
                            </a:rPr>
                          </m:ctrlPr>
                        </m:fPr>
                        <m:num>
                          <m:sSubSup>
                            <m:sSubSupPr>
                              <m:ctrlPr>
                                <a:rPr lang="en-US" altLang="zh-CN" sz="2800" i="1">
                                  <a:solidFill>
                                    <a:prstClr val="black"/>
                                  </a:solidFill>
                                  <a:latin typeface="Cambria Math" panose="02040503050406030204" pitchFamily="18" charset="0"/>
                                </a:rPr>
                              </m:ctrlPr>
                            </m:sSubSupPr>
                            <m:e>
                              <m:d>
                                <m:dPr>
                                  <m:begChr m:val="‖"/>
                                  <m:endChr m:val="‖"/>
                                  <m:ctrlPr>
                                    <a:rPr lang="en-US" altLang="zh-CN" sz="2800"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𝑨</m:t>
                                  </m:r>
                                </m:e>
                              </m:d>
                            </m:e>
                            <m:sub>
                              <m:r>
                                <a:rPr lang="en-US" altLang="zh-CN" sz="2800" i="1">
                                  <a:solidFill>
                                    <a:prstClr val="black"/>
                                  </a:solidFill>
                                  <a:latin typeface="Cambria Math" panose="02040503050406030204" pitchFamily="18" charset="0"/>
                                </a:rPr>
                                <m:t>𝐹</m:t>
                              </m:r>
                            </m:sub>
                            <m:sup>
                              <m:r>
                                <a:rPr lang="en-US" altLang="zh-CN" sz="2800" i="1">
                                  <a:solidFill>
                                    <a:prstClr val="black"/>
                                  </a:solidFill>
                                  <a:latin typeface="Cambria Math" panose="02040503050406030204" pitchFamily="18" charset="0"/>
                                </a:rPr>
                                <m:t>2</m:t>
                              </m:r>
                            </m:sup>
                          </m:sSubSup>
                        </m:num>
                        <m:den>
                          <m:r>
                            <a:rPr lang="en-US" altLang="zh-CN" sz="2800" b="0" i="1" smtClean="0">
                              <a:solidFill>
                                <a:prstClr val="black"/>
                              </a:solidFill>
                              <a:latin typeface="Cambria Math" panose="02040503050406030204" pitchFamily="18" charset="0"/>
                            </a:rPr>
                            <m:t>ℓ</m:t>
                          </m:r>
                        </m:den>
                      </m:f>
                    </m:oMath>
                  </m:oMathPara>
                </a14:m>
                <a:endParaRPr lang="en-US" altLang="zh-CN" sz="2800" dirty="0">
                  <a:solidFill>
                    <a:prstClr val="black"/>
                  </a:solidFill>
                </a:endParaRPr>
              </a:p>
            </p:txBody>
          </p:sp>
        </mc:Choice>
        <mc:Fallback xmlns="">
          <p:sp>
            <p:nvSpPr>
              <p:cNvPr id="6" name="Content Placeholder 5">
                <a:extLst>
                  <a:ext uri="{FF2B5EF4-FFF2-40B4-BE49-F238E27FC236}">
                    <a16:creationId xmlns:a16="http://schemas.microsoft.com/office/drawing/2014/main" id="{CCEF8CA0-0BED-B2FC-1444-7CD746F797B0}"/>
                  </a:ext>
                </a:extLst>
              </p:cNvPr>
              <p:cNvSpPr>
                <a:spLocks noGrp="1" noRot="1" noChangeAspect="1" noMove="1" noResize="1" noEditPoints="1" noAdjustHandles="1" noChangeArrowheads="1" noChangeShapeType="1" noTextEdit="1"/>
              </p:cNvSpPr>
              <p:nvPr>
                <p:ph idx="1"/>
              </p:nvPr>
            </p:nvSpPr>
            <p:spPr>
              <a:xfrm>
                <a:off x="394636" y="1175657"/>
                <a:ext cx="11434812" cy="1825564"/>
              </a:xfrm>
              <a:blipFill>
                <a:blip r:embed="rId3"/>
                <a:stretch>
                  <a:fillRect l="-533" t="-46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CBEC142D-91C7-3388-02EC-CF31162A5B1D}"/>
                  </a:ext>
                </a:extLst>
              </p:cNvPr>
              <p:cNvSpPr txBox="1"/>
              <p:nvPr/>
            </p:nvSpPr>
            <p:spPr>
              <a:xfrm>
                <a:off x="5989098" y="5029202"/>
                <a:ext cx="41549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𝑨</m:t>
                      </m:r>
                    </m:oMath>
                  </m:oMathPara>
                </a14:m>
                <a:endParaRPr lang="zh-CN" altLang="en-US" sz="1825" b="1" dirty="0">
                  <a:solidFill>
                    <a:prstClr val="black"/>
                  </a:solidFill>
                  <a:latin typeface="Lucida Sans"/>
                  <a:ea typeface="黑体"/>
                </a:endParaRPr>
              </a:p>
            </p:txBody>
          </p:sp>
        </mc:Choice>
        <mc:Fallback xmlns="">
          <p:sp>
            <p:nvSpPr>
              <p:cNvPr id="53" name="TextBox 52">
                <a:extLst>
                  <a:ext uri="{FF2B5EF4-FFF2-40B4-BE49-F238E27FC236}">
                    <a16:creationId xmlns:a16="http://schemas.microsoft.com/office/drawing/2014/main" id="{CBEC142D-91C7-3388-02EC-CF31162A5B1D}"/>
                  </a:ext>
                </a:extLst>
              </p:cNvPr>
              <p:cNvSpPr txBox="1">
                <a:spLocks noRot="1" noChangeAspect="1" noMove="1" noResize="1" noEditPoints="1" noAdjustHandles="1" noChangeArrowheads="1" noChangeShapeType="1" noTextEdit="1"/>
              </p:cNvSpPr>
              <p:nvPr/>
            </p:nvSpPr>
            <p:spPr>
              <a:xfrm>
                <a:off x="5989098" y="5029202"/>
                <a:ext cx="415498" cy="373179"/>
              </a:xfrm>
              <a:prstGeom prst="rect">
                <a:avLst/>
              </a:prstGeom>
              <a:blipFill>
                <a:blip r:embed="rId5"/>
                <a:stretch>
                  <a:fillRect/>
                </a:stretch>
              </a:blipFill>
            </p:spPr>
            <p:txBody>
              <a:bodyPr/>
              <a:lstStyle/>
              <a:p>
                <a:r>
                  <a:rPr lang="zh-CN" altLang="en-US">
                    <a:noFill/>
                  </a:rPr>
                  <a:t> </a:t>
                </a:r>
              </a:p>
            </p:txBody>
          </p:sp>
        </mc:Fallback>
      </mc:AlternateContent>
      <p:sp>
        <p:nvSpPr>
          <p:cNvPr id="54" name="矩形 70">
            <a:extLst>
              <a:ext uri="{FF2B5EF4-FFF2-40B4-BE49-F238E27FC236}">
                <a16:creationId xmlns:a16="http://schemas.microsoft.com/office/drawing/2014/main" id="{72E86AD4-17D7-1AD0-D8B5-508C44945B45}"/>
              </a:ext>
            </a:extLst>
          </p:cNvPr>
          <p:cNvSpPr/>
          <p:nvPr/>
        </p:nvSpPr>
        <p:spPr>
          <a:xfrm rot="5400000">
            <a:off x="6541098" y="4434522"/>
            <a:ext cx="725674" cy="1088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EF062D07-D231-841D-77D6-1486E7C6B078}"/>
                  </a:ext>
                </a:extLst>
              </p:cNvPr>
              <p:cNvSpPr txBox="1"/>
              <p:nvPr/>
            </p:nvSpPr>
            <p:spPr>
              <a:xfrm>
                <a:off x="6723267" y="5029202"/>
                <a:ext cx="39466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𝒙</m:t>
                      </m:r>
                    </m:oMath>
                  </m:oMathPara>
                </a14:m>
                <a:endParaRPr lang="zh-CN" altLang="en-US" sz="1825" b="1" dirty="0">
                  <a:solidFill>
                    <a:prstClr val="black"/>
                  </a:solidFill>
                  <a:latin typeface="Lucida Sans"/>
                  <a:ea typeface="黑体"/>
                </a:endParaRPr>
              </a:p>
            </p:txBody>
          </p:sp>
        </mc:Choice>
        <mc:Fallback xmlns="">
          <p:sp>
            <p:nvSpPr>
              <p:cNvPr id="55" name="TextBox 54">
                <a:extLst>
                  <a:ext uri="{FF2B5EF4-FFF2-40B4-BE49-F238E27FC236}">
                    <a16:creationId xmlns:a16="http://schemas.microsoft.com/office/drawing/2014/main" id="{EF062D07-D231-841D-77D6-1486E7C6B078}"/>
                  </a:ext>
                </a:extLst>
              </p:cNvPr>
              <p:cNvSpPr txBox="1">
                <a:spLocks noRot="1" noChangeAspect="1" noMove="1" noResize="1" noEditPoints="1" noAdjustHandles="1" noChangeArrowheads="1" noChangeShapeType="1" noTextEdit="1"/>
              </p:cNvSpPr>
              <p:nvPr/>
            </p:nvSpPr>
            <p:spPr>
              <a:xfrm>
                <a:off x="6723267" y="5029202"/>
                <a:ext cx="394660" cy="373179"/>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47B8021D-657D-B70E-BA68-501D0E5D46AE}"/>
                  </a:ext>
                </a:extLst>
              </p:cNvPr>
              <p:cNvSpPr txBox="1"/>
              <p:nvPr/>
            </p:nvSpPr>
            <p:spPr>
              <a:xfrm>
                <a:off x="8255305" y="5029202"/>
                <a:ext cx="429926"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𝑩</m:t>
                      </m:r>
                    </m:oMath>
                  </m:oMathPara>
                </a14:m>
                <a:endParaRPr lang="zh-CN" altLang="en-US" sz="1825" b="1" dirty="0">
                  <a:solidFill>
                    <a:prstClr val="black"/>
                  </a:solidFill>
                  <a:latin typeface="Lucida Sans"/>
                  <a:ea typeface="黑体"/>
                </a:endParaRPr>
              </a:p>
            </p:txBody>
          </p:sp>
        </mc:Choice>
        <mc:Fallback xmlns="">
          <p:sp>
            <p:nvSpPr>
              <p:cNvPr id="56" name="TextBox 55">
                <a:extLst>
                  <a:ext uri="{FF2B5EF4-FFF2-40B4-BE49-F238E27FC236}">
                    <a16:creationId xmlns:a16="http://schemas.microsoft.com/office/drawing/2014/main" id="{47B8021D-657D-B70E-BA68-501D0E5D46AE}"/>
                  </a:ext>
                </a:extLst>
              </p:cNvPr>
              <p:cNvSpPr txBox="1">
                <a:spLocks noRot="1" noChangeAspect="1" noMove="1" noResize="1" noEditPoints="1" noAdjustHandles="1" noChangeArrowheads="1" noChangeShapeType="1" noTextEdit="1"/>
              </p:cNvSpPr>
              <p:nvPr/>
            </p:nvSpPr>
            <p:spPr>
              <a:xfrm>
                <a:off x="8255305" y="5029202"/>
                <a:ext cx="429926" cy="373179"/>
              </a:xfrm>
              <a:prstGeom prst="rect">
                <a:avLst/>
              </a:prstGeom>
              <a:blipFill>
                <a:blip r:embed="rId7"/>
                <a:stretch>
                  <a:fillRect/>
                </a:stretch>
              </a:blipFill>
            </p:spPr>
            <p:txBody>
              <a:bodyPr/>
              <a:lstStyle/>
              <a:p>
                <a:r>
                  <a:rPr lang="zh-CN" altLang="en-US">
                    <a:noFill/>
                  </a:rPr>
                  <a:t> </a:t>
                </a:r>
              </a:p>
            </p:txBody>
          </p:sp>
        </mc:Fallback>
      </mc:AlternateContent>
      <p:sp>
        <p:nvSpPr>
          <p:cNvPr id="57" name="Left Brace 56">
            <a:extLst>
              <a:ext uri="{FF2B5EF4-FFF2-40B4-BE49-F238E27FC236}">
                <a16:creationId xmlns:a16="http://schemas.microsoft.com/office/drawing/2014/main" id="{73227F71-DE9A-6682-B073-98423475C1A3}"/>
              </a:ext>
            </a:extLst>
          </p:cNvPr>
          <p:cNvSpPr/>
          <p:nvPr/>
        </p:nvSpPr>
        <p:spPr>
          <a:xfrm rot="5400000">
            <a:off x="8345550" y="3834589"/>
            <a:ext cx="171438" cy="725674"/>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E484EE05-356B-0E1F-9A3A-B430C5089F68}"/>
                  </a:ext>
                </a:extLst>
              </p:cNvPr>
              <p:cNvSpPr txBox="1"/>
              <p:nvPr/>
            </p:nvSpPr>
            <p:spPr>
              <a:xfrm>
                <a:off x="8242862" y="3739234"/>
                <a:ext cx="40209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𝑑</m:t>
                      </m:r>
                    </m:oMath>
                  </m:oMathPara>
                </a14:m>
                <a:endParaRPr lang="zh-CN" altLang="en-US" sz="1825" dirty="0">
                  <a:solidFill>
                    <a:prstClr val="black"/>
                  </a:solidFill>
                  <a:latin typeface="Lucida Sans"/>
                  <a:ea typeface="黑体"/>
                </a:endParaRPr>
              </a:p>
            </p:txBody>
          </p:sp>
        </mc:Choice>
        <mc:Fallback xmlns="">
          <p:sp>
            <p:nvSpPr>
              <p:cNvPr id="59" name="TextBox 58">
                <a:extLst>
                  <a:ext uri="{FF2B5EF4-FFF2-40B4-BE49-F238E27FC236}">
                    <a16:creationId xmlns:a16="http://schemas.microsoft.com/office/drawing/2014/main" id="{E484EE05-356B-0E1F-9A3A-B430C5089F68}"/>
                  </a:ext>
                </a:extLst>
              </p:cNvPr>
              <p:cNvSpPr txBox="1">
                <a:spLocks noRot="1" noChangeAspect="1" noMove="1" noResize="1" noEditPoints="1" noAdjustHandles="1" noChangeArrowheads="1" noChangeShapeType="1" noTextEdit="1"/>
              </p:cNvSpPr>
              <p:nvPr/>
            </p:nvSpPr>
            <p:spPr>
              <a:xfrm>
                <a:off x="8242862" y="3739234"/>
                <a:ext cx="402098" cy="373179"/>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0B6935D4-CA9E-F3FF-2D5B-63AF8F1DCEB6}"/>
                  </a:ext>
                </a:extLst>
              </p:cNvPr>
              <p:cNvSpPr txBox="1"/>
              <p:nvPr/>
            </p:nvSpPr>
            <p:spPr>
              <a:xfrm>
                <a:off x="6525167" y="4358060"/>
                <a:ext cx="32412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60" name="TextBox 59">
                <a:extLst>
                  <a:ext uri="{FF2B5EF4-FFF2-40B4-BE49-F238E27FC236}">
                    <a16:creationId xmlns:a16="http://schemas.microsoft.com/office/drawing/2014/main" id="{0B6935D4-CA9E-F3FF-2D5B-63AF8F1DCEB6}"/>
                  </a:ext>
                </a:extLst>
              </p:cNvPr>
              <p:cNvSpPr txBox="1">
                <a:spLocks noRot="1" noChangeAspect="1" noMove="1" noResize="1" noEditPoints="1" noAdjustHandles="1" noChangeArrowheads="1" noChangeShapeType="1" noTextEdit="1"/>
              </p:cNvSpPr>
              <p:nvPr/>
            </p:nvSpPr>
            <p:spPr>
              <a:xfrm>
                <a:off x="6525167" y="4358060"/>
                <a:ext cx="324128" cy="373179"/>
              </a:xfrm>
              <a:prstGeom prst="rect">
                <a:avLst/>
              </a:prstGeom>
              <a:blipFill>
                <a:blip r:embed="rId9"/>
                <a:stretch>
                  <a:fillRect/>
                </a:stretch>
              </a:blipFill>
            </p:spPr>
            <p:txBody>
              <a:bodyPr/>
              <a:lstStyle/>
              <a:p>
                <a:r>
                  <a:rPr lang="zh-CN" altLang="en-US">
                    <a:noFill/>
                  </a:rPr>
                  <a:t> </a:t>
                </a:r>
              </a:p>
            </p:txBody>
          </p:sp>
        </mc:Fallback>
      </mc:AlternateContent>
      <p:sp>
        <p:nvSpPr>
          <p:cNvPr id="61" name="矩形 70">
            <a:extLst>
              <a:ext uri="{FF2B5EF4-FFF2-40B4-BE49-F238E27FC236}">
                <a16:creationId xmlns:a16="http://schemas.microsoft.com/office/drawing/2014/main" id="{C201BE3C-B946-6696-5093-71529D9AE210}"/>
              </a:ext>
            </a:extLst>
          </p:cNvPr>
          <p:cNvSpPr/>
          <p:nvPr/>
        </p:nvSpPr>
        <p:spPr>
          <a:xfrm rot="5400000">
            <a:off x="8849503" y="4434522"/>
            <a:ext cx="725674" cy="1088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F179D71E-E83E-01D5-3B4C-4CC1CFEDE3E8}"/>
                  </a:ext>
                </a:extLst>
              </p:cNvPr>
              <p:cNvSpPr txBox="1"/>
              <p:nvPr/>
            </p:nvSpPr>
            <p:spPr>
              <a:xfrm>
                <a:off x="8833572" y="4358060"/>
                <a:ext cx="32412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62" name="TextBox 61">
                <a:extLst>
                  <a:ext uri="{FF2B5EF4-FFF2-40B4-BE49-F238E27FC236}">
                    <a16:creationId xmlns:a16="http://schemas.microsoft.com/office/drawing/2014/main" id="{F179D71E-E83E-01D5-3B4C-4CC1CFEDE3E8}"/>
                  </a:ext>
                </a:extLst>
              </p:cNvPr>
              <p:cNvSpPr txBox="1">
                <a:spLocks noRot="1" noChangeAspect="1" noMove="1" noResize="1" noEditPoints="1" noAdjustHandles="1" noChangeArrowheads="1" noChangeShapeType="1" noTextEdit="1"/>
              </p:cNvSpPr>
              <p:nvPr/>
            </p:nvSpPr>
            <p:spPr>
              <a:xfrm>
                <a:off x="8833572" y="4358060"/>
                <a:ext cx="324128" cy="373179"/>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268EA830-35FB-304E-8A0E-607EBDB2491F}"/>
                  </a:ext>
                </a:extLst>
              </p:cNvPr>
              <p:cNvSpPr txBox="1"/>
              <p:nvPr/>
            </p:nvSpPr>
            <p:spPr>
              <a:xfrm>
                <a:off x="9009110" y="5029202"/>
                <a:ext cx="39466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𝒙</m:t>
                      </m:r>
                    </m:oMath>
                  </m:oMathPara>
                </a14:m>
                <a:endParaRPr lang="zh-CN" altLang="en-US" sz="1825" b="1" dirty="0">
                  <a:solidFill>
                    <a:prstClr val="black"/>
                  </a:solidFill>
                  <a:latin typeface="Lucida Sans"/>
                  <a:ea typeface="黑体"/>
                </a:endParaRPr>
              </a:p>
            </p:txBody>
          </p:sp>
        </mc:Choice>
        <mc:Fallback xmlns="">
          <p:sp>
            <p:nvSpPr>
              <p:cNvPr id="63" name="TextBox 62">
                <a:extLst>
                  <a:ext uri="{FF2B5EF4-FFF2-40B4-BE49-F238E27FC236}">
                    <a16:creationId xmlns:a16="http://schemas.microsoft.com/office/drawing/2014/main" id="{268EA830-35FB-304E-8A0E-607EBDB2491F}"/>
                  </a:ext>
                </a:extLst>
              </p:cNvPr>
              <p:cNvSpPr txBox="1">
                <a:spLocks noRot="1" noChangeAspect="1" noMove="1" noResize="1" noEditPoints="1" noAdjustHandles="1" noChangeArrowheads="1" noChangeShapeType="1" noTextEdit="1"/>
              </p:cNvSpPr>
              <p:nvPr/>
            </p:nvSpPr>
            <p:spPr>
              <a:xfrm>
                <a:off x="9009110" y="5029202"/>
                <a:ext cx="394660" cy="373179"/>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18BB3E35-433B-518D-4A0D-8A2664427FB7}"/>
                  </a:ext>
                </a:extLst>
              </p:cNvPr>
              <p:cNvSpPr txBox="1"/>
              <p:nvPr/>
            </p:nvSpPr>
            <p:spPr>
              <a:xfrm>
                <a:off x="7142513" y="5029202"/>
                <a:ext cx="941155"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1825" i="1">
                              <a:solidFill>
                                <a:prstClr val="black"/>
                              </a:solidFill>
                              <a:latin typeface="Cambria Math" panose="02040503050406030204" pitchFamily="18" charset="0"/>
                            </a:rPr>
                          </m:ctrlPr>
                        </m:sSupPr>
                        <m:e>
                          <m:r>
                            <a:rPr lang="en-US" altLang="zh-CN" sz="1825" i="1">
                              <a:solidFill>
                                <a:prstClr val="black"/>
                              </a:solidFill>
                              <a:latin typeface="Cambria Math" panose="02040503050406030204" pitchFamily="18" charset="0"/>
                            </a:rPr>
                            <m:t>||</m:t>
                          </m:r>
                        </m:e>
                        <m:sup>
                          <m:r>
                            <a:rPr lang="en-US" altLang="zh-CN" sz="1825" i="1">
                              <a:solidFill>
                                <a:prstClr val="black"/>
                              </a:solidFill>
                              <a:latin typeface="Cambria Math" panose="02040503050406030204" pitchFamily="18" charset="0"/>
                            </a:rPr>
                            <m:t>2</m:t>
                          </m:r>
                        </m:sup>
                      </m:sSup>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64" name="TextBox 63">
                <a:extLst>
                  <a:ext uri="{FF2B5EF4-FFF2-40B4-BE49-F238E27FC236}">
                    <a16:creationId xmlns:a16="http://schemas.microsoft.com/office/drawing/2014/main" id="{18BB3E35-433B-518D-4A0D-8A2664427FB7}"/>
                  </a:ext>
                </a:extLst>
              </p:cNvPr>
              <p:cNvSpPr txBox="1">
                <a:spLocks noRot="1" noChangeAspect="1" noMove="1" noResize="1" noEditPoints="1" noAdjustHandles="1" noChangeArrowheads="1" noChangeShapeType="1" noTextEdit="1"/>
              </p:cNvSpPr>
              <p:nvPr/>
            </p:nvSpPr>
            <p:spPr>
              <a:xfrm>
                <a:off x="7142513" y="5029202"/>
                <a:ext cx="941155" cy="373179"/>
              </a:xfrm>
              <a:prstGeom prst="rect">
                <a:avLst/>
              </a:prstGeom>
              <a:blipFill>
                <a:blip r:embed="rId12"/>
                <a:stretch>
                  <a:fillRect b="-147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AE9562B2-DA81-DF4D-C0E3-19E0DB8DCAD6}"/>
                  </a:ext>
                </a:extLst>
              </p:cNvPr>
              <p:cNvSpPr txBox="1"/>
              <p:nvPr/>
            </p:nvSpPr>
            <p:spPr>
              <a:xfrm>
                <a:off x="5411119" y="5029202"/>
                <a:ext cx="40588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65" name="TextBox 64">
                <a:extLst>
                  <a:ext uri="{FF2B5EF4-FFF2-40B4-BE49-F238E27FC236}">
                    <a16:creationId xmlns:a16="http://schemas.microsoft.com/office/drawing/2014/main" id="{AE9562B2-DA81-DF4D-C0E3-19E0DB8DCAD6}"/>
                  </a:ext>
                </a:extLst>
              </p:cNvPr>
              <p:cNvSpPr txBox="1">
                <a:spLocks noRot="1" noChangeAspect="1" noMove="1" noResize="1" noEditPoints="1" noAdjustHandles="1" noChangeArrowheads="1" noChangeShapeType="1" noTextEdit="1"/>
              </p:cNvSpPr>
              <p:nvPr/>
            </p:nvSpPr>
            <p:spPr>
              <a:xfrm>
                <a:off x="5411119" y="5029202"/>
                <a:ext cx="405880" cy="373179"/>
              </a:xfrm>
              <a:prstGeom prst="rect">
                <a:avLst/>
              </a:prstGeom>
              <a:blipFill>
                <a:blip r:embed="rId13"/>
                <a:stretch>
                  <a:fillRect b="-14754"/>
                </a:stretch>
              </a:blipFill>
            </p:spPr>
            <p:txBody>
              <a:bodyPr/>
              <a:lstStyle/>
              <a:p>
                <a:r>
                  <a:rPr lang="zh-CN" altLang="en-US">
                    <a:noFill/>
                  </a:rPr>
                  <a:t> </a:t>
                </a:r>
              </a:p>
            </p:txBody>
          </p:sp>
        </mc:Fallback>
      </mc:AlternateContent>
      <p:sp>
        <p:nvSpPr>
          <p:cNvPr id="67" name="矩形 67">
            <a:extLst>
              <a:ext uri="{FF2B5EF4-FFF2-40B4-BE49-F238E27FC236}">
                <a16:creationId xmlns:a16="http://schemas.microsoft.com/office/drawing/2014/main" id="{E44844DF-9253-DF62-F197-0471BFBDBA2F}"/>
              </a:ext>
            </a:extLst>
          </p:cNvPr>
          <p:cNvSpPr/>
          <p:nvPr/>
        </p:nvSpPr>
        <p:spPr>
          <a:xfrm>
            <a:off x="5765365" y="4087960"/>
            <a:ext cx="725674" cy="10885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68" name="矩形 68">
            <a:extLst>
              <a:ext uri="{FF2B5EF4-FFF2-40B4-BE49-F238E27FC236}">
                <a16:creationId xmlns:a16="http://schemas.microsoft.com/office/drawing/2014/main" id="{E0F072CE-8CB4-DFCF-2F4D-15A648548D99}"/>
              </a:ext>
            </a:extLst>
          </p:cNvPr>
          <p:cNvSpPr/>
          <p:nvPr/>
        </p:nvSpPr>
        <p:spPr>
          <a:xfrm>
            <a:off x="5765366" y="4196811"/>
            <a:ext cx="725674" cy="108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69" name="矩形 69">
            <a:extLst>
              <a:ext uri="{FF2B5EF4-FFF2-40B4-BE49-F238E27FC236}">
                <a16:creationId xmlns:a16="http://schemas.microsoft.com/office/drawing/2014/main" id="{104053D8-ACA5-84D7-519B-47EF2DEAA0FB}"/>
              </a:ext>
            </a:extLst>
          </p:cNvPr>
          <p:cNvSpPr/>
          <p:nvPr/>
        </p:nvSpPr>
        <p:spPr>
          <a:xfrm>
            <a:off x="5765365" y="4305662"/>
            <a:ext cx="725674" cy="10885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70" name="矩形 72">
            <a:extLst>
              <a:ext uri="{FF2B5EF4-FFF2-40B4-BE49-F238E27FC236}">
                <a16:creationId xmlns:a16="http://schemas.microsoft.com/office/drawing/2014/main" id="{0D22CC08-1211-77DF-4321-8A302E795C74}"/>
              </a:ext>
            </a:extLst>
          </p:cNvPr>
          <p:cNvSpPr/>
          <p:nvPr/>
        </p:nvSpPr>
        <p:spPr>
          <a:xfrm>
            <a:off x="5765365" y="3979109"/>
            <a:ext cx="725674" cy="10885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71" name="Left Brace 70">
            <a:extLst>
              <a:ext uri="{FF2B5EF4-FFF2-40B4-BE49-F238E27FC236}">
                <a16:creationId xmlns:a16="http://schemas.microsoft.com/office/drawing/2014/main" id="{0065B3EC-7EE0-BBDC-0E8D-AE5583AAA697}"/>
              </a:ext>
            </a:extLst>
          </p:cNvPr>
          <p:cNvSpPr/>
          <p:nvPr/>
        </p:nvSpPr>
        <p:spPr>
          <a:xfrm>
            <a:off x="5536781" y="3979108"/>
            <a:ext cx="171438" cy="435404"/>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66A06C5C-C269-CE4A-AC9F-B50577E865CF}"/>
                  </a:ext>
                </a:extLst>
              </p:cNvPr>
              <p:cNvSpPr txBox="1"/>
              <p:nvPr/>
            </p:nvSpPr>
            <p:spPr>
              <a:xfrm>
                <a:off x="5213374" y="4015471"/>
                <a:ext cx="33958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0" i="1">
                          <a:solidFill>
                            <a:prstClr val="black"/>
                          </a:solidFill>
                          <a:latin typeface="Cambria Math" panose="02040503050406030204" pitchFamily="18" charset="0"/>
                          <a:ea typeface="黑体"/>
                        </a:rPr>
                        <m:t>𝑖</m:t>
                      </m:r>
                    </m:oMath>
                  </m:oMathPara>
                </a14:m>
                <a:endParaRPr lang="zh-CN" altLang="en-US" sz="1825" b="0" dirty="0">
                  <a:solidFill>
                    <a:prstClr val="black"/>
                  </a:solidFill>
                  <a:latin typeface="Lucida Sans"/>
                  <a:ea typeface="黑体"/>
                </a:endParaRPr>
              </a:p>
            </p:txBody>
          </p:sp>
        </mc:Choice>
        <mc:Fallback xmlns="">
          <p:sp>
            <p:nvSpPr>
              <p:cNvPr id="72" name="TextBox 71">
                <a:extLst>
                  <a:ext uri="{FF2B5EF4-FFF2-40B4-BE49-F238E27FC236}">
                    <a16:creationId xmlns:a16="http://schemas.microsoft.com/office/drawing/2014/main" id="{66A06C5C-C269-CE4A-AC9F-B50577E865CF}"/>
                  </a:ext>
                </a:extLst>
              </p:cNvPr>
              <p:cNvSpPr txBox="1">
                <a:spLocks noRot="1" noChangeAspect="1" noMove="1" noResize="1" noEditPoints="1" noAdjustHandles="1" noChangeArrowheads="1" noChangeShapeType="1" noTextEdit="1"/>
              </p:cNvSpPr>
              <p:nvPr/>
            </p:nvSpPr>
            <p:spPr>
              <a:xfrm>
                <a:off x="5213374" y="4015471"/>
                <a:ext cx="339580" cy="373179"/>
              </a:xfrm>
              <a:prstGeom prst="rect">
                <a:avLst/>
              </a:prstGeom>
              <a:blipFill>
                <a:blip r:embed="rId14"/>
                <a:stretch>
                  <a:fillRect/>
                </a:stretch>
              </a:blipFill>
            </p:spPr>
            <p:txBody>
              <a:bodyPr/>
              <a:lstStyle/>
              <a:p>
                <a:r>
                  <a:rPr lang="zh-CN" altLang="en-US">
                    <a:noFill/>
                  </a:rPr>
                  <a:t> </a:t>
                </a:r>
              </a:p>
            </p:txBody>
          </p:sp>
        </mc:Fallback>
      </mc:AlternateContent>
      <p:sp>
        <p:nvSpPr>
          <p:cNvPr id="73" name="Left Brace 72">
            <a:extLst>
              <a:ext uri="{FF2B5EF4-FFF2-40B4-BE49-F238E27FC236}">
                <a16:creationId xmlns:a16="http://schemas.microsoft.com/office/drawing/2014/main" id="{C147C904-753F-6262-E123-8E65B45F7BDE}"/>
              </a:ext>
            </a:extLst>
          </p:cNvPr>
          <p:cNvSpPr/>
          <p:nvPr/>
        </p:nvSpPr>
        <p:spPr>
          <a:xfrm rot="5400000">
            <a:off x="6042483" y="3453750"/>
            <a:ext cx="171438" cy="725674"/>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D68CD025-DA6C-DF44-6E8C-83EC91884A3A}"/>
                  </a:ext>
                </a:extLst>
              </p:cNvPr>
              <p:cNvSpPr txBox="1"/>
              <p:nvPr/>
            </p:nvSpPr>
            <p:spPr>
              <a:xfrm>
                <a:off x="5929313" y="3400784"/>
                <a:ext cx="40209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𝑑</m:t>
                      </m:r>
                    </m:oMath>
                  </m:oMathPara>
                </a14:m>
                <a:endParaRPr lang="zh-CN" altLang="en-US" sz="1825" dirty="0">
                  <a:solidFill>
                    <a:prstClr val="black"/>
                  </a:solidFill>
                  <a:latin typeface="Lucida Sans"/>
                  <a:ea typeface="黑体"/>
                </a:endParaRPr>
              </a:p>
            </p:txBody>
          </p:sp>
        </mc:Choice>
        <mc:Fallback xmlns="">
          <p:sp>
            <p:nvSpPr>
              <p:cNvPr id="74" name="TextBox 73">
                <a:extLst>
                  <a:ext uri="{FF2B5EF4-FFF2-40B4-BE49-F238E27FC236}">
                    <a16:creationId xmlns:a16="http://schemas.microsoft.com/office/drawing/2014/main" id="{D68CD025-DA6C-DF44-6E8C-83EC91884A3A}"/>
                  </a:ext>
                </a:extLst>
              </p:cNvPr>
              <p:cNvSpPr txBox="1">
                <a:spLocks noRot="1" noChangeAspect="1" noMove="1" noResize="1" noEditPoints="1" noAdjustHandles="1" noChangeArrowheads="1" noChangeShapeType="1" noTextEdit="1"/>
              </p:cNvSpPr>
              <p:nvPr/>
            </p:nvSpPr>
            <p:spPr>
              <a:xfrm>
                <a:off x="5929313" y="3400784"/>
                <a:ext cx="402098" cy="373179"/>
              </a:xfrm>
              <a:prstGeom prst="rect">
                <a:avLst/>
              </a:prstGeom>
              <a:blipFill>
                <a:blip r:embed="rId16"/>
                <a:stretch>
                  <a:fillRect/>
                </a:stretch>
              </a:blipFill>
            </p:spPr>
            <p:txBody>
              <a:bodyPr/>
              <a:lstStyle/>
              <a:p>
                <a:r>
                  <a:rPr lang="zh-CN" altLang="en-US">
                    <a:noFill/>
                  </a:rPr>
                  <a:t> </a:t>
                </a:r>
              </a:p>
            </p:txBody>
          </p:sp>
        </mc:Fallback>
      </mc:AlternateContent>
      <p:sp>
        <p:nvSpPr>
          <p:cNvPr id="75" name="!!矩形 68">
            <a:extLst>
              <a:ext uri="{FF2B5EF4-FFF2-40B4-BE49-F238E27FC236}">
                <a16:creationId xmlns:a16="http://schemas.microsoft.com/office/drawing/2014/main" id="{964587F2-1646-C45C-E5B3-BEA1F776190D}"/>
              </a:ext>
            </a:extLst>
          </p:cNvPr>
          <p:cNvSpPr/>
          <p:nvPr/>
        </p:nvSpPr>
        <p:spPr>
          <a:xfrm>
            <a:off x="8068432" y="4467943"/>
            <a:ext cx="725674" cy="10885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76" name="!!矩形 72">
            <a:extLst>
              <a:ext uri="{FF2B5EF4-FFF2-40B4-BE49-F238E27FC236}">
                <a16:creationId xmlns:a16="http://schemas.microsoft.com/office/drawing/2014/main" id="{A7152C2E-FE94-A887-E50A-CCF0D93B0307}"/>
              </a:ext>
            </a:extLst>
          </p:cNvPr>
          <p:cNvSpPr/>
          <p:nvPr/>
        </p:nvSpPr>
        <p:spPr>
          <a:xfrm>
            <a:off x="8068432" y="4359094"/>
            <a:ext cx="725674" cy="10885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77" name="!!矩形 70">
            <a:extLst>
              <a:ext uri="{FF2B5EF4-FFF2-40B4-BE49-F238E27FC236}">
                <a16:creationId xmlns:a16="http://schemas.microsoft.com/office/drawing/2014/main" id="{B1AF159E-CF37-BA47-0099-7F81CB0C0005}"/>
              </a:ext>
            </a:extLst>
          </p:cNvPr>
          <p:cNvSpPr/>
          <p:nvPr/>
        </p:nvSpPr>
        <p:spPr>
          <a:xfrm>
            <a:off x="8068432" y="4575283"/>
            <a:ext cx="725674" cy="108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pic>
        <p:nvPicPr>
          <p:cNvPr id="2" name="Picture 1">
            <a:extLst>
              <a:ext uri="{FF2B5EF4-FFF2-40B4-BE49-F238E27FC236}">
                <a16:creationId xmlns:a16="http://schemas.microsoft.com/office/drawing/2014/main" id="{7F706BC5-2295-D978-2A2E-3394A3AD2D7A}"/>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1113319" y="3363948"/>
            <a:ext cx="3497092" cy="2425773"/>
          </a:xfrm>
          <a:prstGeom prst="rect">
            <a:avLst/>
          </a:prstGeom>
        </p:spPr>
      </p:pic>
      <p:sp>
        <p:nvSpPr>
          <p:cNvPr id="4" name="!!Rectangle 26">
            <a:extLst>
              <a:ext uri="{FF2B5EF4-FFF2-40B4-BE49-F238E27FC236}">
                <a16:creationId xmlns:a16="http://schemas.microsoft.com/office/drawing/2014/main" id="{E4357F3E-6E22-7B7B-310B-D0C31954C8E7}"/>
              </a:ext>
            </a:extLst>
          </p:cNvPr>
          <p:cNvSpPr/>
          <p:nvPr/>
        </p:nvSpPr>
        <p:spPr>
          <a:xfrm>
            <a:off x="1295400" y="4191000"/>
            <a:ext cx="1600200" cy="255270"/>
          </a:xfrm>
          <a:prstGeom prst="rect">
            <a:avLst/>
          </a:prstGeom>
          <a:solidFill>
            <a:schemeClr val="tx1">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 name="!!TextBox 1">
                <a:extLst>
                  <a:ext uri="{FF2B5EF4-FFF2-40B4-BE49-F238E27FC236}">
                    <a16:creationId xmlns:a16="http://schemas.microsoft.com/office/drawing/2014/main" id="{7FDFC976-5B99-F32E-1CAA-755D22B8A926}"/>
                  </a:ext>
                </a:extLst>
              </p:cNvPr>
              <p:cNvSpPr txBox="1"/>
              <p:nvPr/>
            </p:nvSpPr>
            <p:spPr>
              <a:xfrm>
                <a:off x="9430440" y="4855954"/>
                <a:ext cx="2160784" cy="641586"/>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1825" i="1" smtClean="0">
                              <a:solidFill>
                                <a:prstClr val="black"/>
                              </a:solidFill>
                              <a:latin typeface="Cambria Math" panose="02040503050406030204" pitchFamily="18" charset="0"/>
                            </a:rPr>
                          </m:ctrlPr>
                        </m:sSupPr>
                        <m:e>
                          <m:r>
                            <a:rPr lang="en-US" altLang="zh-CN" sz="1825" i="1">
                              <a:solidFill>
                                <a:prstClr val="black"/>
                              </a:solidFill>
                              <a:latin typeface="Cambria Math" panose="02040503050406030204" pitchFamily="18" charset="0"/>
                            </a:rPr>
                            <m:t>||</m:t>
                          </m:r>
                        </m:e>
                        <m:sup>
                          <m:r>
                            <a:rPr lang="en-US" altLang="zh-CN" sz="1825">
                              <a:solidFill>
                                <a:prstClr val="black"/>
                              </a:solidFill>
                              <a:latin typeface="Cambria Math" panose="02040503050406030204" pitchFamily="18" charset="0"/>
                            </a:rPr>
                            <m:t>2</m:t>
                          </m:r>
                        </m:sup>
                      </m:sSup>
                      <m:r>
                        <a:rPr lang="en-US" altLang="zh-CN" sz="1825" i="1">
                          <a:solidFill>
                            <a:prstClr val="black"/>
                          </a:solidFill>
                          <a:latin typeface="Cambria Math" panose="02040503050406030204" pitchFamily="18" charset="0"/>
                        </a:rPr>
                        <m:t>           </m:t>
                      </m:r>
                      <m:r>
                        <a:rPr lang="en-US" altLang="zh-CN" sz="1587" i="1">
                          <a:solidFill>
                            <a:prstClr val="black"/>
                          </a:solidFill>
                          <a:latin typeface="Cambria Math" panose="02040503050406030204" pitchFamily="18" charset="0"/>
                        </a:rPr>
                        <m:t>≤        </m:t>
                      </m:r>
                      <m:f>
                        <m:fPr>
                          <m:ctrlPr>
                            <a:rPr lang="en-US" altLang="zh-CN" sz="1587" b="0" i="1" smtClean="0">
                              <a:solidFill>
                                <a:prstClr val="black"/>
                              </a:solidFill>
                              <a:latin typeface="Cambria Math" panose="02040503050406030204" pitchFamily="18" charset="0"/>
                            </a:rPr>
                          </m:ctrlPr>
                        </m:fPr>
                        <m:num>
                          <m:sSubSup>
                            <m:sSubSupPr>
                              <m:ctrlPr>
                                <a:rPr lang="en-US" altLang="zh-CN" sz="1587" b="1" i="1" smtClean="0">
                                  <a:solidFill>
                                    <a:prstClr val="black"/>
                                  </a:solidFill>
                                  <a:latin typeface="Cambria Math" panose="02040503050406030204" pitchFamily="18" charset="0"/>
                                </a:rPr>
                              </m:ctrlPr>
                            </m:sSubSupPr>
                            <m:e>
                              <m:d>
                                <m:dPr>
                                  <m:begChr m:val="‖"/>
                                  <m:endChr m:val="‖"/>
                                  <m:ctrlPr>
                                    <a:rPr lang="en-US" altLang="zh-CN" sz="1587" b="1" i="1" smtClean="0">
                                      <a:solidFill>
                                        <a:prstClr val="black"/>
                                      </a:solidFill>
                                      <a:latin typeface="Cambria Math" panose="02040503050406030204" pitchFamily="18" charset="0"/>
                                    </a:rPr>
                                  </m:ctrlPr>
                                </m:dPr>
                                <m:e>
                                  <m:r>
                                    <a:rPr lang="en-US" altLang="zh-CN" sz="1587" b="1" i="1" smtClean="0">
                                      <a:solidFill>
                                        <a:prstClr val="black"/>
                                      </a:solidFill>
                                      <a:latin typeface="Cambria Math" panose="02040503050406030204" pitchFamily="18" charset="0"/>
                                    </a:rPr>
                                    <m:t>𝑨</m:t>
                                  </m:r>
                                </m:e>
                              </m:d>
                            </m:e>
                            <m:sub>
                              <m:r>
                                <a:rPr lang="en-US" altLang="zh-CN" sz="1587" b="0" i="1" smtClean="0">
                                  <a:solidFill>
                                    <a:prstClr val="black"/>
                                  </a:solidFill>
                                  <a:latin typeface="Cambria Math" panose="02040503050406030204" pitchFamily="18" charset="0"/>
                                </a:rPr>
                                <m:t>𝐹</m:t>
                              </m:r>
                            </m:sub>
                            <m:sup>
                              <m:r>
                                <a:rPr lang="en-US" altLang="zh-CN" sz="1587" b="0" i="1" smtClean="0">
                                  <a:solidFill>
                                    <a:prstClr val="black"/>
                                  </a:solidFill>
                                  <a:latin typeface="Cambria Math" panose="02040503050406030204" pitchFamily="18" charset="0"/>
                                </a:rPr>
                                <m:t>2</m:t>
                              </m:r>
                            </m:sup>
                          </m:sSubSup>
                        </m:num>
                        <m:den>
                          <m:r>
                            <a:rPr lang="en-US" altLang="zh-CN" sz="1587" b="0" i="1" smtClean="0">
                              <a:solidFill>
                                <a:prstClr val="black"/>
                              </a:solidFill>
                              <a:latin typeface="Cambria Math" panose="02040503050406030204" pitchFamily="18" charset="0"/>
                            </a:rPr>
                            <m:t>ℓ</m:t>
                          </m:r>
                        </m:den>
                      </m:f>
                    </m:oMath>
                  </m:oMathPara>
                </a14:m>
                <a:endParaRPr lang="zh-CN" altLang="en-US" sz="1825" b="0" dirty="0">
                  <a:solidFill>
                    <a:prstClr val="black"/>
                  </a:solidFill>
                  <a:latin typeface="Lucida Sans"/>
                  <a:ea typeface="黑体"/>
                </a:endParaRPr>
              </a:p>
            </p:txBody>
          </p:sp>
        </mc:Choice>
        <mc:Fallback xmlns="">
          <p:sp>
            <p:nvSpPr>
              <p:cNvPr id="8" name="!!TextBox 1">
                <a:extLst>
                  <a:ext uri="{FF2B5EF4-FFF2-40B4-BE49-F238E27FC236}">
                    <a16:creationId xmlns:a16="http://schemas.microsoft.com/office/drawing/2014/main" id="{7FDFC976-5B99-F32E-1CAA-755D22B8A926}"/>
                  </a:ext>
                </a:extLst>
              </p:cNvPr>
              <p:cNvSpPr txBox="1">
                <a:spLocks noRot="1" noChangeAspect="1" noMove="1" noResize="1" noEditPoints="1" noAdjustHandles="1" noChangeArrowheads="1" noChangeShapeType="1" noTextEdit="1"/>
              </p:cNvSpPr>
              <p:nvPr/>
            </p:nvSpPr>
            <p:spPr>
              <a:xfrm>
                <a:off x="9430440" y="4855954"/>
                <a:ext cx="2160784" cy="641586"/>
              </a:xfrm>
              <a:prstGeom prst="rect">
                <a:avLst/>
              </a:prstGeom>
              <a:blipFill>
                <a:blip r:embed="rId1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808601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BDBE5F-2CD3-B7B5-0F28-F393A00DF9CB}"/>
              </a:ext>
            </a:extLst>
          </p:cNvPr>
          <p:cNvSpPr>
            <a:spLocks noGrp="1"/>
          </p:cNvSpPr>
          <p:nvPr>
            <p:ph type="title"/>
          </p:nvPr>
        </p:nvSpPr>
        <p:spPr/>
        <p:txBody>
          <a:bodyPr/>
          <a:lstStyle/>
          <a:p>
            <a:r>
              <a:rPr lang="en-US" altLang="zh-CN" sz="3600" dirty="0"/>
              <a:t>FD </a:t>
            </a:r>
            <a:r>
              <a:rPr lang="zh-CN" altLang="en-US" sz="3600" dirty="0"/>
              <a:t>算法</a:t>
            </a:r>
            <a:endParaRPr lang="zh-CN" altLang="en-US"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CCEF8CA0-0BED-B2FC-1444-7CD746F797B0}"/>
                  </a:ext>
                </a:extLst>
              </p:cNvPr>
              <p:cNvSpPr>
                <a:spLocks noGrp="1"/>
              </p:cNvSpPr>
              <p:nvPr>
                <p:ph idx="1"/>
              </p:nvPr>
            </p:nvSpPr>
            <p:spPr>
              <a:xfrm>
                <a:off x="394636" y="1175657"/>
                <a:ext cx="11434812" cy="1825564"/>
              </a:xfrm>
            </p:spPr>
            <p:txBody>
              <a:bodyPr>
                <a:spAutoFit/>
              </a:bodyPr>
              <a:lstStyle/>
              <a:p>
                <a:r>
                  <a:rPr lang="en-US" altLang="zh-CN" sz="2800" dirty="0"/>
                  <a:t>Frequent Directions  [Liberty, </a:t>
                </a:r>
                <a:r>
                  <a:rPr lang="en-US" altLang="zh-CN" sz="2800" dirty="0">
                    <a:solidFill>
                      <a:srgbClr val="00B0F0"/>
                    </a:solidFill>
                  </a:rPr>
                  <a:t>KDD 2013 Best Paper</a:t>
                </a:r>
                <a:r>
                  <a:rPr lang="en-US" altLang="zh-CN" sz="2800" dirty="0"/>
                  <a:t>] </a:t>
                </a:r>
                <a:r>
                  <a:rPr lang="zh-CN" altLang="en-US" sz="2800" dirty="0"/>
                  <a:t>：</a:t>
                </a:r>
                <a:br>
                  <a:rPr lang="en-US" altLang="zh-CN" sz="2800" dirty="0"/>
                </a:br>
                <a:r>
                  <a:rPr lang="zh-CN" altLang="en-US" sz="2800" dirty="0">
                    <a:solidFill>
                      <a:srgbClr val="FF0000"/>
                    </a:solidFill>
                  </a:rPr>
                  <a:t>确定性算法</a:t>
                </a:r>
                <a:r>
                  <a:rPr lang="zh-CN" altLang="en-US" sz="2800" dirty="0"/>
                  <a:t>，且时间与空间复杂度达到最优。</a:t>
                </a:r>
                <a:endParaRPr lang="en-US" altLang="zh-CN" sz="2800"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altLang="zh-CN" sz="2800" i="1">
                              <a:solidFill>
                                <a:prstClr val="black"/>
                              </a:solidFill>
                              <a:latin typeface="Cambria Math" panose="02040503050406030204" pitchFamily="18" charset="0"/>
                            </a:rPr>
                          </m:ctrlPr>
                        </m:dPr>
                        <m:e>
                          <m:sSup>
                            <m:sSupPr>
                              <m:ctrlPr>
                                <a:rPr lang="en-US" altLang="zh-CN" sz="2800" i="1">
                                  <a:solidFill>
                                    <a:prstClr val="black"/>
                                  </a:solidFill>
                                  <a:latin typeface="Cambria Math" panose="02040503050406030204" pitchFamily="18" charset="0"/>
                                </a:rPr>
                              </m:ctrlPr>
                            </m:sSupPr>
                            <m:e>
                              <m:r>
                                <a:rPr lang="en-US" altLang="zh-CN" sz="2800" i="1">
                                  <a:solidFill>
                                    <a:prstClr val="black"/>
                                  </a:solidFill>
                                  <a:latin typeface="Cambria Math" panose="02040503050406030204" pitchFamily="18" charset="0"/>
                                </a:rPr>
                                <m:t> </m:t>
                              </m:r>
                              <m:d>
                                <m:dPr>
                                  <m:begChr m:val="‖"/>
                                  <m:endChr m:val="‖"/>
                                  <m:ctrlPr>
                                    <a:rPr lang="en-US" altLang="zh-CN" sz="2800" b="1"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𝑨𝒙</m:t>
                                  </m:r>
                                </m:e>
                              </m:d>
                            </m:e>
                            <m:sup>
                              <m:r>
                                <a:rPr lang="en-US" altLang="zh-CN" sz="2800" i="1">
                                  <a:solidFill>
                                    <a:prstClr val="black"/>
                                  </a:solidFill>
                                  <a:latin typeface="Cambria Math" panose="02040503050406030204" pitchFamily="18" charset="0"/>
                                </a:rPr>
                                <m:t>2</m:t>
                              </m:r>
                            </m:sup>
                          </m:sSup>
                          <m:r>
                            <a:rPr lang="en-US" altLang="zh-CN" sz="2800" i="1">
                              <a:solidFill>
                                <a:prstClr val="black"/>
                              </a:solidFill>
                              <a:latin typeface="Cambria Math" panose="02040503050406030204" pitchFamily="18" charset="0"/>
                            </a:rPr>
                            <m:t>−</m:t>
                          </m:r>
                          <m:sSup>
                            <m:sSupPr>
                              <m:ctrlPr>
                                <a:rPr lang="en-US" altLang="zh-CN" sz="2800" i="1">
                                  <a:solidFill>
                                    <a:prstClr val="black"/>
                                  </a:solidFill>
                                  <a:latin typeface="Cambria Math" panose="02040503050406030204" pitchFamily="18" charset="0"/>
                                </a:rPr>
                              </m:ctrlPr>
                            </m:sSupPr>
                            <m:e>
                              <m:d>
                                <m:dPr>
                                  <m:begChr m:val="‖"/>
                                  <m:endChr m:val="‖"/>
                                  <m:ctrlPr>
                                    <a:rPr lang="en-US" altLang="zh-CN" sz="2800" b="1"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𝑩𝒙</m:t>
                                  </m:r>
                                </m:e>
                              </m:d>
                            </m:e>
                            <m:sup>
                              <m:r>
                                <a:rPr lang="en-US" altLang="zh-CN" sz="2800" i="1">
                                  <a:solidFill>
                                    <a:prstClr val="black"/>
                                  </a:solidFill>
                                  <a:latin typeface="Cambria Math" panose="02040503050406030204" pitchFamily="18" charset="0"/>
                                </a:rPr>
                                <m:t>2</m:t>
                              </m:r>
                            </m:sup>
                          </m:sSup>
                          <m:r>
                            <a:rPr lang="en-US" altLang="zh-CN" sz="2800" i="1">
                              <a:solidFill>
                                <a:prstClr val="black"/>
                              </a:solidFill>
                              <a:latin typeface="Cambria Math" panose="02040503050406030204" pitchFamily="18" charset="0"/>
                            </a:rPr>
                            <m:t> </m:t>
                          </m:r>
                        </m:e>
                      </m:d>
                      <m:r>
                        <a:rPr lang="en-US" altLang="zh-CN" sz="2800" i="1">
                          <a:solidFill>
                            <a:prstClr val="black"/>
                          </a:solidFill>
                          <a:latin typeface="Cambria Math" panose="02040503050406030204" pitchFamily="18" charset="0"/>
                        </a:rPr>
                        <m:t>≤</m:t>
                      </m:r>
                      <m:f>
                        <m:fPr>
                          <m:ctrlPr>
                            <a:rPr lang="en-US" altLang="zh-CN" sz="2800" b="0" i="1" smtClean="0">
                              <a:solidFill>
                                <a:prstClr val="black"/>
                              </a:solidFill>
                              <a:latin typeface="Cambria Math" panose="02040503050406030204" pitchFamily="18" charset="0"/>
                            </a:rPr>
                          </m:ctrlPr>
                        </m:fPr>
                        <m:num>
                          <m:sSubSup>
                            <m:sSubSupPr>
                              <m:ctrlPr>
                                <a:rPr lang="en-US" altLang="zh-CN" sz="2800" i="1">
                                  <a:solidFill>
                                    <a:prstClr val="black"/>
                                  </a:solidFill>
                                  <a:latin typeface="Cambria Math" panose="02040503050406030204" pitchFamily="18" charset="0"/>
                                </a:rPr>
                              </m:ctrlPr>
                            </m:sSubSupPr>
                            <m:e>
                              <m:d>
                                <m:dPr>
                                  <m:begChr m:val="‖"/>
                                  <m:endChr m:val="‖"/>
                                  <m:ctrlPr>
                                    <a:rPr lang="en-US" altLang="zh-CN" sz="2800"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𝑨</m:t>
                                  </m:r>
                                </m:e>
                              </m:d>
                            </m:e>
                            <m:sub>
                              <m:r>
                                <a:rPr lang="en-US" altLang="zh-CN" sz="2800" i="1">
                                  <a:solidFill>
                                    <a:prstClr val="black"/>
                                  </a:solidFill>
                                  <a:latin typeface="Cambria Math" panose="02040503050406030204" pitchFamily="18" charset="0"/>
                                </a:rPr>
                                <m:t>𝐹</m:t>
                              </m:r>
                            </m:sub>
                            <m:sup>
                              <m:r>
                                <a:rPr lang="en-US" altLang="zh-CN" sz="2800" i="1">
                                  <a:solidFill>
                                    <a:prstClr val="black"/>
                                  </a:solidFill>
                                  <a:latin typeface="Cambria Math" panose="02040503050406030204" pitchFamily="18" charset="0"/>
                                </a:rPr>
                                <m:t>2</m:t>
                              </m:r>
                            </m:sup>
                          </m:sSubSup>
                        </m:num>
                        <m:den>
                          <m:r>
                            <a:rPr lang="en-US" altLang="zh-CN" sz="2800" b="0" i="1" smtClean="0">
                              <a:solidFill>
                                <a:prstClr val="black"/>
                              </a:solidFill>
                              <a:latin typeface="Cambria Math" panose="02040503050406030204" pitchFamily="18" charset="0"/>
                            </a:rPr>
                            <m:t>ℓ</m:t>
                          </m:r>
                        </m:den>
                      </m:f>
                      <m:r>
                        <a:rPr lang="en-US" altLang="zh-CN" sz="2800" i="1">
                          <a:solidFill>
                            <a:prstClr val="black"/>
                          </a:solidFill>
                          <a:latin typeface="Cambria Math" panose="02040503050406030204" pitchFamily="18" charset="0"/>
                        </a:rPr>
                        <m:t>       </m:t>
                      </m:r>
                      <m:sSub>
                        <m:sSubPr>
                          <m:ctrlPr>
                            <a:rPr lang="en-US" altLang="zh-CN" sz="2800" i="1">
                              <a:solidFill>
                                <a:prstClr val="black"/>
                              </a:solidFill>
                              <a:latin typeface="Cambria Math" panose="02040503050406030204" pitchFamily="18" charset="0"/>
                            </a:rPr>
                          </m:ctrlPr>
                        </m:sSubPr>
                        <m:e>
                          <m:d>
                            <m:dPr>
                              <m:begChr m:val="‖"/>
                              <m:endChr m:val="‖"/>
                              <m:ctrlPr>
                                <a:rPr lang="en-US" altLang="zh-CN" sz="2800" i="1">
                                  <a:solidFill>
                                    <a:prstClr val="black"/>
                                  </a:solidFill>
                                  <a:latin typeface="Cambria Math" panose="02040503050406030204" pitchFamily="18" charset="0"/>
                                </a:rPr>
                              </m:ctrlPr>
                            </m:dPr>
                            <m:e>
                              <m:sSup>
                                <m:sSupPr>
                                  <m:ctrlPr>
                                    <a:rPr lang="en-US" altLang="zh-CN" sz="2800" i="1">
                                      <a:solidFill>
                                        <a:prstClr val="black"/>
                                      </a:solidFill>
                                      <a:latin typeface="Cambria Math" panose="02040503050406030204" pitchFamily="18" charset="0"/>
                                    </a:rPr>
                                  </m:ctrlPr>
                                </m:sSupPr>
                                <m:e>
                                  <m:r>
                                    <a:rPr lang="en-US" altLang="zh-CN" sz="2800" b="1" i="1">
                                      <a:solidFill>
                                        <a:prstClr val="black"/>
                                      </a:solidFill>
                                      <a:latin typeface="Cambria Math" panose="02040503050406030204" pitchFamily="18" charset="0"/>
                                    </a:rPr>
                                    <m:t>𝑨</m:t>
                                  </m:r>
                                </m:e>
                                <m:sup>
                                  <m:r>
                                    <a:rPr lang="en-US" altLang="zh-CN" sz="2800" i="1">
                                      <a:solidFill>
                                        <a:prstClr val="black"/>
                                      </a:solidFill>
                                      <a:latin typeface="Cambria Math" panose="02040503050406030204" pitchFamily="18" charset="0"/>
                                    </a:rPr>
                                    <m:t>⊤</m:t>
                                  </m:r>
                                </m:sup>
                              </m:sSup>
                              <m:r>
                                <a:rPr lang="en-US" altLang="zh-CN" sz="2800" b="1" i="1">
                                  <a:solidFill>
                                    <a:prstClr val="black"/>
                                  </a:solidFill>
                                  <a:latin typeface="Cambria Math" panose="02040503050406030204" pitchFamily="18" charset="0"/>
                                </a:rPr>
                                <m:t>𝑨</m:t>
                              </m:r>
                              <m:r>
                                <a:rPr lang="en-US" altLang="zh-CN" sz="2800" i="1">
                                  <a:solidFill>
                                    <a:prstClr val="black"/>
                                  </a:solidFill>
                                  <a:latin typeface="Cambria Math" panose="02040503050406030204" pitchFamily="18" charset="0"/>
                                </a:rPr>
                                <m:t>−</m:t>
                              </m:r>
                              <m:sSup>
                                <m:sSupPr>
                                  <m:ctrlPr>
                                    <a:rPr lang="en-US" altLang="zh-CN" sz="2800" i="1">
                                      <a:solidFill>
                                        <a:prstClr val="black"/>
                                      </a:solidFill>
                                      <a:latin typeface="Cambria Math" panose="02040503050406030204" pitchFamily="18" charset="0"/>
                                    </a:rPr>
                                  </m:ctrlPr>
                                </m:sSupPr>
                                <m:e>
                                  <m:r>
                                    <a:rPr lang="en-US" altLang="zh-CN" sz="2800" b="1" i="1">
                                      <a:solidFill>
                                        <a:prstClr val="black"/>
                                      </a:solidFill>
                                      <a:latin typeface="Cambria Math" panose="02040503050406030204" pitchFamily="18" charset="0"/>
                                    </a:rPr>
                                    <m:t>𝑩</m:t>
                                  </m:r>
                                </m:e>
                                <m:sup>
                                  <m:r>
                                    <a:rPr lang="en-US" altLang="zh-CN" sz="2800" i="1">
                                      <a:solidFill>
                                        <a:prstClr val="black"/>
                                      </a:solidFill>
                                      <a:latin typeface="Cambria Math" panose="02040503050406030204" pitchFamily="18" charset="0"/>
                                    </a:rPr>
                                    <m:t>⊤</m:t>
                                  </m:r>
                                </m:sup>
                              </m:sSup>
                              <m:r>
                                <a:rPr lang="en-US" altLang="zh-CN" sz="2800" b="1" i="1">
                                  <a:solidFill>
                                    <a:prstClr val="black"/>
                                  </a:solidFill>
                                  <a:latin typeface="Cambria Math" panose="02040503050406030204" pitchFamily="18" charset="0"/>
                                </a:rPr>
                                <m:t>𝑩</m:t>
                              </m:r>
                            </m:e>
                          </m:d>
                        </m:e>
                        <m:sub>
                          <m:r>
                            <a:rPr lang="en-US" altLang="zh-CN" sz="2800" i="1">
                              <a:solidFill>
                                <a:prstClr val="black"/>
                              </a:solidFill>
                              <a:latin typeface="Cambria Math" panose="02040503050406030204" pitchFamily="18" charset="0"/>
                            </a:rPr>
                            <m:t>2</m:t>
                          </m:r>
                        </m:sub>
                      </m:sSub>
                      <m:r>
                        <a:rPr lang="en-US" altLang="zh-CN" sz="2800" i="1">
                          <a:solidFill>
                            <a:prstClr val="black"/>
                          </a:solidFill>
                          <a:latin typeface="Cambria Math" panose="02040503050406030204" pitchFamily="18" charset="0"/>
                        </a:rPr>
                        <m:t>≤</m:t>
                      </m:r>
                      <m:f>
                        <m:fPr>
                          <m:ctrlPr>
                            <a:rPr lang="en-US" altLang="zh-CN" sz="2800" b="0" i="1" smtClean="0">
                              <a:solidFill>
                                <a:prstClr val="black"/>
                              </a:solidFill>
                              <a:latin typeface="Cambria Math" panose="02040503050406030204" pitchFamily="18" charset="0"/>
                            </a:rPr>
                          </m:ctrlPr>
                        </m:fPr>
                        <m:num>
                          <m:sSubSup>
                            <m:sSubSupPr>
                              <m:ctrlPr>
                                <a:rPr lang="en-US" altLang="zh-CN" sz="2800" i="1">
                                  <a:solidFill>
                                    <a:prstClr val="black"/>
                                  </a:solidFill>
                                  <a:latin typeface="Cambria Math" panose="02040503050406030204" pitchFamily="18" charset="0"/>
                                </a:rPr>
                              </m:ctrlPr>
                            </m:sSubSupPr>
                            <m:e>
                              <m:d>
                                <m:dPr>
                                  <m:begChr m:val="‖"/>
                                  <m:endChr m:val="‖"/>
                                  <m:ctrlPr>
                                    <a:rPr lang="en-US" altLang="zh-CN" sz="2800"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𝑨</m:t>
                                  </m:r>
                                </m:e>
                              </m:d>
                            </m:e>
                            <m:sub>
                              <m:r>
                                <a:rPr lang="en-US" altLang="zh-CN" sz="2800" i="1">
                                  <a:solidFill>
                                    <a:prstClr val="black"/>
                                  </a:solidFill>
                                  <a:latin typeface="Cambria Math" panose="02040503050406030204" pitchFamily="18" charset="0"/>
                                </a:rPr>
                                <m:t>𝐹</m:t>
                              </m:r>
                            </m:sub>
                            <m:sup>
                              <m:r>
                                <a:rPr lang="en-US" altLang="zh-CN" sz="2800" i="1">
                                  <a:solidFill>
                                    <a:prstClr val="black"/>
                                  </a:solidFill>
                                  <a:latin typeface="Cambria Math" panose="02040503050406030204" pitchFamily="18" charset="0"/>
                                </a:rPr>
                                <m:t>2</m:t>
                              </m:r>
                            </m:sup>
                          </m:sSubSup>
                        </m:num>
                        <m:den>
                          <m:r>
                            <a:rPr lang="en-US" altLang="zh-CN" sz="2800" b="0" i="1" smtClean="0">
                              <a:solidFill>
                                <a:prstClr val="black"/>
                              </a:solidFill>
                              <a:latin typeface="Cambria Math" panose="02040503050406030204" pitchFamily="18" charset="0"/>
                            </a:rPr>
                            <m:t>ℓ</m:t>
                          </m:r>
                        </m:den>
                      </m:f>
                    </m:oMath>
                  </m:oMathPara>
                </a14:m>
                <a:endParaRPr lang="en-US" altLang="zh-CN" sz="2800" dirty="0">
                  <a:solidFill>
                    <a:prstClr val="black"/>
                  </a:solidFill>
                </a:endParaRPr>
              </a:p>
            </p:txBody>
          </p:sp>
        </mc:Choice>
        <mc:Fallback xmlns="">
          <p:sp>
            <p:nvSpPr>
              <p:cNvPr id="6" name="Content Placeholder 5">
                <a:extLst>
                  <a:ext uri="{FF2B5EF4-FFF2-40B4-BE49-F238E27FC236}">
                    <a16:creationId xmlns:a16="http://schemas.microsoft.com/office/drawing/2014/main" id="{CCEF8CA0-0BED-B2FC-1444-7CD746F797B0}"/>
                  </a:ext>
                </a:extLst>
              </p:cNvPr>
              <p:cNvSpPr>
                <a:spLocks noGrp="1" noRot="1" noChangeAspect="1" noMove="1" noResize="1" noEditPoints="1" noAdjustHandles="1" noChangeArrowheads="1" noChangeShapeType="1" noTextEdit="1"/>
              </p:cNvSpPr>
              <p:nvPr>
                <p:ph idx="1"/>
              </p:nvPr>
            </p:nvSpPr>
            <p:spPr>
              <a:xfrm>
                <a:off x="394636" y="1175657"/>
                <a:ext cx="11434812" cy="1825564"/>
              </a:xfrm>
              <a:blipFill>
                <a:blip r:embed="rId3"/>
                <a:stretch>
                  <a:fillRect l="-533" t="-4682"/>
                </a:stretch>
              </a:blipFill>
            </p:spPr>
            <p:txBody>
              <a:bodyPr/>
              <a:lstStyle/>
              <a:p>
                <a:r>
                  <a:rPr lang="zh-CN" altLang="en-US">
                    <a:noFill/>
                  </a:rPr>
                  <a:t> </a:t>
                </a:r>
              </a:p>
            </p:txBody>
          </p:sp>
        </mc:Fallback>
      </mc:AlternateContent>
      <p:sp>
        <p:nvSpPr>
          <p:cNvPr id="3" name="矩形 67">
            <a:extLst>
              <a:ext uri="{FF2B5EF4-FFF2-40B4-BE49-F238E27FC236}">
                <a16:creationId xmlns:a16="http://schemas.microsoft.com/office/drawing/2014/main" id="{02165838-4EAE-F937-E4D0-48C6B99D4AB8}"/>
              </a:ext>
            </a:extLst>
          </p:cNvPr>
          <p:cNvSpPr/>
          <p:nvPr/>
        </p:nvSpPr>
        <p:spPr>
          <a:xfrm>
            <a:off x="5765365" y="4087189"/>
            <a:ext cx="725674" cy="10885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4" name="矩形 68">
            <a:extLst>
              <a:ext uri="{FF2B5EF4-FFF2-40B4-BE49-F238E27FC236}">
                <a16:creationId xmlns:a16="http://schemas.microsoft.com/office/drawing/2014/main" id="{C03818C5-9C5C-3F68-AA79-A7BF79437563}"/>
              </a:ext>
            </a:extLst>
          </p:cNvPr>
          <p:cNvSpPr/>
          <p:nvPr/>
        </p:nvSpPr>
        <p:spPr>
          <a:xfrm>
            <a:off x="5765366" y="4196040"/>
            <a:ext cx="725674" cy="108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7" name="矩形 69">
            <a:extLst>
              <a:ext uri="{FF2B5EF4-FFF2-40B4-BE49-F238E27FC236}">
                <a16:creationId xmlns:a16="http://schemas.microsoft.com/office/drawing/2014/main" id="{52030BBF-3659-5EF6-1022-0664755C2B73}"/>
              </a:ext>
            </a:extLst>
          </p:cNvPr>
          <p:cNvSpPr/>
          <p:nvPr/>
        </p:nvSpPr>
        <p:spPr>
          <a:xfrm>
            <a:off x="5765365" y="4304891"/>
            <a:ext cx="725674" cy="10885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8" name="矩形 72">
            <a:extLst>
              <a:ext uri="{FF2B5EF4-FFF2-40B4-BE49-F238E27FC236}">
                <a16:creationId xmlns:a16="http://schemas.microsoft.com/office/drawing/2014/main" id="{DC7F08A8-C500-C3D3-79B9-ED39977AF1E0}"/>
              </a:ext>
            </a:extLst>
          </p:cNvPr>
          <p:cNvSpPr/>
          <p:nvPr/>
        </p:nvSpPr>
        <p:spPr>
          <a:xfrm>
            <a:off x="5765365" y="3978338"/>
            <a:ext cx="725674" cy="10885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D6C00F7-C32B-AFA8-D305-955629237E9D}"/>
                  </a:ext>
                </a:extLst>
              </p:cNvPr>
              <p:cNvSpPr txBox="1"/>
              <p:nvPr/>
            </p:nvSpPr>
            <p:spPr>
              <a:xfrm>
                <a:off x="5989098" y="5028431"/>
                <a:ext cx="41549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𝑨</m:t>
                      </m:r>
                    </m:oMath>
                  </m:oMathPara>
                </a14:m>
                <a:endParaRPr lang="zh-CN" altLang="en-US" sz="1825" b="1" dirty="0">
                  <a:solidFill>
                    <a:prstClr val="black"/>
                  </a:solidFill>
                  <a:latin typeface="Lucida Sans"/>
                  <a:ea typeface="黑体"/>
                </a:endParaRPr>
              </a:p>
            </p:txBody>
          </p:sp>
        </mc:Choice>
        <mc:Fallback xmlns="">
          <p:sp>
            <p:nvSpPr>
              <p:cNvPr id="9" name="TextBox 8">
                <a:extLst>
                  <a:ext uri="{FF2B5EF4-FFF2-40B4-BE49-F238E27FC236}">
                    <a16:creationId xmlns:a16="http://schemas.microsoft.com/office/drawing/2014/main" id="{6D6C00F7-C32B-AFA8-D305-955629237E9D}"/>
                  </a:ext>
                </a:extLst>
              </p:cNvPr>
              <p:cNvSpPr txBox="1">
                <a:spLocks noRot="1" noChangeAspect="1" noMove="1" noResize="1" noEditPoints="1" noAdjustHandles="1" noChangeArrowheads="1" noChangeShapeType="1" noTextEdit="1"/>
              </p:cNvSpPr>
              <p:nvPr/>
            </p:nvSpPr>
            <p:spPr>
              <a:xfrm>
                <a:off x="5989098" y="5028431"/>
                <a:ext cx="415498" cy="373179"/>
              </a:xfrm>
              <a:prstGeom prst="rect">
                <a:avLst/>
              </a:prstGeom>
              <a:blipFill>
                <a:blip r:embed="rId5"/>
                <a:stretch>
                  <a:fillRect/>
                </a:stretch>
              </a:blipFill>
            </p:spPr>
            <p:txBody>
              <a:bodyPr/>
              <a:lstStyle/>
              <a:p>
                <a:r>
                  <a:rPr lang="zh-CN" altLang="en-US">
                    <a:noFill/>
                  </a:rPr>
                  <a:t> </a:t>
                </a:r>
              </a:p>
            </p:txBody>
          </p:sp>
        </mc:Fallback>
      </mc:AlternateContent>
      <p:sp>
        <p:nvSpPr>
          <p:cNvPr id="10" name="Left Brace 9">
            <a:extLst>
              <a:ext uri="{FF2B5EF4-FFF2-40B4-BE49-F238E27FC236}">
                <a16:creationId xmlns:a16="http://schemas.microsoft.com/office/drawing/2014/main" id="{56876462-024F-72BF-0C35-D99B653A32EC}"/>
              </a:ext>
            </a:extLst>
          </p:cNvPr>
          <p:cNvSpPr/>
          <p:nvPr/>
        </p:nvSpPr>
        <p:spPr>
          <a:xfrm>
            <a:off x="5536781" y="3978337"/>
            <a:ext cx="171438" cy="435404"/>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7D2621B-C6BF-DF18-F5B8-13A9B3DC9DDC}"/>
                  </a:ext>
                </a:extLst>
              </p:cNvPr>
              <p:cNvSpPr txBox="1"/>
              <p:nvPr/>
            </p:nvSpPr>
            <p:spPr>
              <a:xfrm>
                <a:off x="5213374" y="4014700"/>
                <a:ext cx="33958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0" i="1">
                          <a:solidFill>
                            <a:prstClr val="black"/>
                          </a:solidFill>
                          <a:latin typeface="Cambria Math" panose="02040503050406030204" pitchFamily="18" charset="0"/>
                          <a:ea typeface="黑体"/>
                        </a:rPr>
                        <m:t>𝑖</m:t>
                      </m:r>
                    </m:oMath>
                  </m:oMathPara>
                </a14:m>
                <a:endParaRPr lang="zh-CN" altLang="en-US" sz="1825" b="0" dirty="0">
                  <a:solidFill>
                    <a:prstClr val="black"/>
                  </a:solidFill>
                  <a:latin typeface="Lucida Sans"/>
                  <a:ea typeface="黑体"/>
                </a:endParaRPr>
              </a:p>
            </p:txBody>
          </p:sp>
        </mc:Choice>
        <mc:Fallback xmlns="">
          <p:sp>
            <p:nvSpPr>
              <p:cNvPr id="11" name="TextBox 10">
                <a:extLst>
                  <a:ext uri="{FF2B5EF4-FFF2-40B4-BE49-F238E27FC236}">
                    <a16:creationId xmlns:a16="http://schemas.microsoft.com/office/drawing/2014/main" id="{E7D2621B-C6BF-DF18-F5B8-13A9B3DC9DDC}"/>
                  </a:ext>
                </a:extLst>
              </p:cNvPr>
              <p:cNvSpPr txBox="1">
                <a:spLocks noRot="1" noChangeAspect="1" noMove="1" noResize="1" noEditPoints="1" noAdjustHandles="1" noChangeArrowheads="1" noChangeShapeType="1" noTextEdit="1"/>
              </p:cNvSpPr>
              <p:nvPr/>
            </p:nvSpPr>
            <p:spPr>
              <a:xfrm>
                <a:off x="5213374" y="4014700"/>
                <a:ext cx="339580" cy="373179"/>
              </a:xfrm>
              <a:prstGeom prst="rect">
                <a:avLst/>
              </a:prstGeom>
              <a:blipFill>
                <a:blip r:embed="rId6"/>
                <a:stretch>
                  <a:fillRect/>
                </a:stretch>
              </a:blipFill>
            </p:spPr>
            <p:txBody>
              <a:bodyPr/>
              <a:lstStyle/>
              <a:p>
                <a:r>
                  <a:rPr lang="zh-CN" altLang="en-US">
                    <a:noFill/>
                  </a:rPr>
                  <a:t> </a:t>
                </a:r>
              </a:p>
            </p:txBody>
          </p:sp>
        </mc:Fallback>
      </mc:AlternateContent>
      <p:sp>
        <p:nvSpPr>
          <p:cNvPr id="12" name="Left Brace 11">
            <a:extLst>
              <a:ext uri="{FF2B5EF4-FFF2-40B4-BE49-F238E27FC236}">
                <a16:creationId xmlns:a16="http://schemas.microsoft.com/office/drawing/2014/main" id="{60BB0E04-3CBD-9B55-B75B-1B5952A408CE}"/>
              </a:ext>
            </a:extLst>
          </p:cNvPr>
          <p:cNvSpPr/>
          <p:nvPr/>
        </p:nvSpPr>
        <p:spPr>
          <a:xfrm rot="5400000">
            <a:off x="6042483" y="3452979"/>
            <a:ext cx="171438" cy="725674"/>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1BE4FB8-3CCF-CC1A-E979-B601CD9D11F3}"/>
                  </a:ext>
                </a:extLst>
              </p:cNvPr>
              <p:cNvSpPr txBox="1"/>
              <p:nvPr/>
            </p:nvSpPr>
            <p:spPr>
              <a:xfrm>
                <a:off x="5929313" y="3400013"/>
                <a:ext cx="40209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𝑑</m:t>
                      </m:r>
                    </m:oMath>
                  </m:oMathPara>
                </a14:m>
                <a:endParaRPr lang="zh-CN" altLang="en-US" sz="1825" dirty="0">
                  <a:solidFill>
                    <a:prstClr val="black"/>
                  </a:solidFill>
                  <a:latin typeface="Lucida Sans"/>
                  <a:ea typeface="黑体"/>
                </a:endParaRPr>
              </a:p>
            </p:txBody>
          </p:sp>
        </mc:Choice>
        <mc:Fallback xmlns="">
          <p:sp>
            <p:nvSpPr>
              <p:cNvPr id="13" name="TextBox 12">
                <a:extLst>
                  <a:ext uri="{FF2B5EF4-FFF2-40B4-BE49-F238E27FC236}">
                    <a16:creationId xmlns:a16="http://schemas.microsoft.com/office/drawing/2014/main" id="{11BE4FB8-3CCF-CC1A-E979-B601CD9D11F3}"/>
                  </a:ext>
                </a:extLst>
              </p:cNvPr>
              <p:cNvSpPr txBox="1">
                <a:spLocks noRot="1" noChangeAspect="1" noMove="1" noResize="1" noEditPoints="1" noAdjustHandles="1" noChangeArrowheads="1" noChangeShapeType="1" noTextEdit="1"/>
              </p:cNvSpPr>
              <p:nvPr/>
            </p:nvSpPr>
            <p:spPr>
              <a:xfrm>
                <a:off x="5929313" y="3400013"/>
                <a:ext cx="402098" cy="373179"/>
              </a:xfrm>
              <a:prstGeom prst="rect">
                <a:avLst/>
              </a:prstGeom>
              <a:blipFill>
                <a:blip r:embed="rId7"/>
                <a:stretch>
                  <a:fillRect/>
                </a:stretch>
              </a:blipFill>
            </p:spPr>
            <p:txBody>
              <a:bodyPr/>
              <a:lstStyle/>
              <a:p>
                <a:r>
                  <a:rPr lang="zh-CN" altLang="en-US">
                    <a:noFill/>
                  </a:rPr>
                  <a:t> </a:t>
                </a:r>
              </a:p>
            </p:txBody>
          </p:sp>
        </mc:Fallback>
      </mc:AlternateContent>
      <p:sp>
        <p:nvSpPr>
          <p:cNvPr id="14" name="矩形 70">
            <a:extLst>
              <a:ext uri="{FF2B5EF4-FFF2-40B4-BE49-F238E27FC236}">
                <a16:creationId xmlns:a16="http://schemas.microsoft.com/office/drawing/2014/main" id="{CF3E444F-F8D1-EF0F-3128-4A562919B9F1}"/>
              </a:ext>
            </a:extLst>
          </p:cNvPr>
          <p:cNvSpPr/>
          <p:nvPr/>
        </p:nvSpPr>
        <p:spPr>
          <a:xfrm rot="5400000">
            <a:off x="6541098" y="4433751"/>
            <a:ext cx="725674" cy="1088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9487AB7-71F5-ED13-8545-E3E0F51A4F6C}"/>
                  </a:ext>
                </a:extLst>
              </p:cNvPr>
              <p:cNvSpPr txBox="1"/>
              <p:nvPr/>
            </p:nvSpPr>
            <p:spPr>
              <a:xfrm>
                <a:off x="6723267" y="5028431"/>
                <a:ext cx="39466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𝒙</m:t>
                      </m:r>
                    </m:oMath>
                  </m:oMathPara>
                </a14:m>
                <a:endParaRPr lang="zh-CN" altLang="en-US" sz="1825" b="1" dirty="0">
                  <a:solidFill>
                    <a:prstClr val="black"/>
                  </a:solidFill>
                  <a:latin typeface="Lucida Sans"/>
                  <a:ea typeface="黑体"/>
                </a:endParaRPr>
              </a:p>
            </p:txBody>
          </p:sp>
        </mc:Choice>
        <mc:Fallback xmlns="">
          <p:sp>
            <p:nvSpPr>
              <p:cNvPr id="15" name="TextBox 14">
                <a:extLst>
                  <a:ext uri="{FF2B5EF4-FFF2-40B4-BE49-F238E27FC236}">
                    <a16:creationId xmlns:a16="http://schemas.microsoft.com/office/drawing/2014/main" id="{59487AB7-71F5-ED13-8545-E3E0F51A4F6C}"/>
                  </a:ext>
                </a:extLst>
              </p:cNvPr>
              <p:cNvSpPr txBox="1">
                <a:spLocks noRot="1" noChangeAspect="1" noMove="1" noResize="1" noEditPoints="1" noAdjustHandles="1" noChangeArrowheads="1" noChangeShapeType="1" noTextEdit="1"/>
              </p:cNvSpPr>
              <p:nvPr/>
            </p:nvSpPr>
            <p:spPr>
              <a:xfrm>
                <a:off x="6723267" y="5028431"/>
                <a:ext cx="394660" cy="373179"/>
              </a:xfrm>
              <a:prstGeom prst="rect">
                <a:avLst/>
              </a:prstGeom>
              <a:blipFill>
                <a:blip r:embed="rId8"/>
                <a:stretch>
                  <a:fillRect/>
                </a:stretch>
              </a:blipFill>
            </p:spPr>
            <p:txBody>
              <a:bodyPr/>
              <a:lstStyle/>
              <a:p>
                <a:r>
                  <a:rPr lang="zh-CN" altLang="en-US">
                    <a:noFill/>
                  </a:rPr>
                  <a:t> </a:t>
                </a:r>
              </a:p>
            </p:txBody>
          </p:sp>
        </mc:Fallback>
      </mc:AlternateContent>
      <p:sp>
        <p:nvSpPr>
          <p:cNvPr id="16" name="!!矩形 700">
            <a:extLst>
              <a:ext uri="{FF2B5EF4-FFF2-40B4-BE49-F238E27FC236}">
                <a16:creationId xmlns:a16="http://schemas.microsoft.com/office/drawing/2014/main" id="{7FDD0152-C3A5-0AD6-4F8E-4E30B71F0ADE}"/>
              </a:ext>
            </a:extLst>
          </p:cNvPr>
          <p:cNvSpPr/>
          <p:nvPr/>
        </p:nvSpPr>
        <p:spPr>
          <a:xfrm>
            <a:off x="8068432" y="4678357"/>
            <a:ext cx="725674" cy="10885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00A436F-825C-E862-F495-9B0B904FEB12}"/>
                  </a:ext>
                </a:extLst>
              </p:cNvPr>
              <p:cNvSpPr txBox="1"/>
              <p:nvPr/>
            </p:nvSpPr>
            <p:spPr>
              <a:xfrm>
                <a:off x="8255305" y="5028431"/>
                <a:ext cx="429926"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𝑩</m:t>
                      </m:r>
                    </m:oMath>
                  </m:oMathPara>
                </a14:m>
                <a:endParaRPr lang="zh-CN" altLang="en-US" sz="1825" b="1" dirty="0">
                  <a:solidFill>
                    <a:prstClr val="black"/>
                  </a:solidFill>
                  <a:latin typeface="Lucida Sans"/>
                  <a:ea typeface="黑体"/>
                </a:endParaRPr>
              </a:p>
            </p:txBody>
          </p:sp>
        </mc:Choice>
        <mc:Fallback xmlns="">
          <p:sp>
            <p:nvSpPr>
              <p:cNvPr id="17" name="TextBox 16">
                <a:extLst>
                  <a:ext uri="{FF2B5EF4-FFF2-40B4-BE49-F238E27FC236}">
                    <a16:creationId xmlns:a16="http://schemas.microsoft.com/office/drawing/2014/main" id="{D00A436F-825C-E862-F495-9B0B904FEB12}"/>
                  </a:ext>
                </a:extLst>
              </p:cNvPr>
              <p:cNvSpPr txBox="1">
                <a:spLocks noRot="1" noChangeAspect="1" noMove="1" noResize="1" noEditPoints="1" noAdjustHandles="1" noChangeArrowheads="1" noChangeShapeType="1" noTextEdit="1"/>
              </p:cNvSpPr>
              <p:nvPr/>
            </p:nvSpPr>
            <p:spPr>
              <a:xfrm>
                <a:off x="8255305" y="5028431"/>
                <a:ext cx="429926" cy="373179"/>
              </a:xfrm>
              <a:prstGeom prst="rect">
                <a:avLst/>
              </a:prstGeom>
              <a:blipFill>
                <a:blip r:embed="rId9"/>
                <a:stretch>
                  <a:fillRect/>
                </a:stretch>
              </a:blipFill>
            </p:spPr>
            <p:txBody>
              <a:bodyPr/>
              <a:lstStyle/>
              <a:p>
                <a:r>
                  <a:rPr lang="zh-CN" altLang="en-US">
                    <a:noFill/>
                  </a:rPr>
                  <a:t> </a:t>
                </a:r>
              </a:p>
            </p:txBody>
          </p:sp>
        </mc:Fallback>
      </mc:AlternateContent>
      <p:sp>
        <p:nvSpPr>
          <p:cNvPr id="18" name="Left Brace 17">
            <a:extLst>
              <a:ext uri="{FF2B5EF4-FFF2-40B4-BE49-F238E27FC236}">
                <a16:creationId xmlns:a16="http://schemas.microsoft.com/office/drawing/2014/main" id="{B650DBDF-9C56-2522-90C9-6DCB8DEEEDCD}"/>
              </a:ext>
            </a:extLst>
          </p:cNvPr>
          <p:cNvSpPr/>
          <p:nvPr/>
        </p:nvSpPr>
        <p:spPr>
          <a:xfrm>
            <a:off x="7839848" y="4359177"/>
            <a:ext cx="171438" cy="428031"/>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19" name="!!TextBox 46">
                <a:extLst>
                  <a:ext uri="{FF2B5EF4-FFF2-40B4-BE49-F238E27FC236}">
                    <a16:creationId xmlns:a16="http://schemas.microsoft.com/office/drawing/2014/main" id="{6DA8140F-05CD-7BF4-CF31-1A4E712570C0}"/>
                  </a:ext>
                </a:extLst>
              </p:cNvPr>
              <p:cNvSpPr txBox="1"/>
              <p:nvPr/>
            </p:nvSpPr>
            <p:spPr>
              <a:xfrm>
                <a:off x="7154516" y="4374623"/>
                <a:ext cx="800026"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smtClean="0">
                          <a:solidFill>
                            <a:prstClr val="black"/>
                          </a:solidFill>
                          <a:latin typeface="Cambria Math" panose="02040503050406030204" pitchFamily="18" charset="0"/>
                        </a:rPr>
                        <m:t>ℓ−</m:t>
                      </m:r>
                      <m:r>
                        <a:rPr lang="en-US" altLang="zh-CN" sz="1825" b="0" i="1" smtClean="0">
                          <a:solidFill>
                            <a:prstClr val="black"/>
                          </a:solidFill>
                          <a:latin typeface="Cambria Math" panose="02040503050406030204" pitchFamily="18" charset="0"/>
                        </a:rPr>
                        <m:t>1</m:t>
                      </m:r>
                    </m:oMath>
                  </m:oMathPara>
                </a14:m>
                <a:endParaRPr lang="zh-CN" altLang="en-US" sz="1825" b="0" dirty="0">
                  <a:solidFill>
                    <a:prstClr val="black"/>
                  </a:solidFill>
                  <a:latin typeface="Lucida Sans"/>
                  <a:ea typeface="黑体"/>
                </a:endParaRPr>
              </a:p>
            </p:txBody>
          </p:sp>
        </mc:Choice>
        <mc:Fallback xmlns="">
          <p:sp>
            <p:nvSpPr>
              <p:cNvPr id="19" name="!!TextBox 46">
                <a:extLst>
                  <a:ext uri="{FF2B5EF4-FFF2-40B4-BE49-F238E27FC236}">
                    <a16:creationId xmlns:a16="http://schemas.microsoft.com/office/drawing/2014/main" id="{6DA8140F-05CD-7BF4-CF31-1A4E712570C0}"/>
                  </a:ext>
                </a:extLst>
              </p:cNvPr>
              <p:cNvSpPr txBox="1">
                <a:spLocks noRot="1" noChangeAspect="1" noMove="1" noResize="1" noEditPoints="1" noAdjustHandles="1" noChangeArrowheads="1" noChangeShapeType="1" noTextEdit="1"/>
              </p:cNvSpPr>
              <p:nvPr/>
            </p:nvSpPr>
            <p:spPr>
              <a:xfrm>
                <a:off x="7154516" y="4374623"/>
                <a:ext cx="800026" cy="373179"/>
              </a:xfrm>
              <a:prstGeom prst="rect">
                <a:avLst/>
              </a:prstGeom>
              <a:blipFill>
                <a:blip r:embed="rId10"/>
                <a:stretch>
                  <a:fillRect/>
                </a:stretch>
              </a:blipFill>
            </p:spPr>
            <p:txBody>
              <a:bodyPr/>
              <a:lstStyle/>
              <a:p>
                <a:r>
                  <a:rPr lang="zh-CN" altLang="en-US">
                    <a:noFill/>
                  </a:rPr>
                  <a:t> </a:t>
                </a:r>
              </a:p>
            </p:txBody>
          </p:sp>
        </mc:Fallback>
      </mc:AlternateContent>
      <p:sp>
        <p:nvSpPr>
          <p:cNvPr id="20" name="Left Brace 19">
            <a:extLst>
              <a:ext uri="{FF2B5EF4-FFF2-40B4-BE49-F238E27FC236}">
                <a16:creationId xmlns:a16="http://schemas.microsoft.com/office/drawing/2014/main" id="{00C08482-CE40-DDB2-E3A2-885733015355}"/>
              </a:ext>
            </a:extLst>
          </p:cNvPr>
          <p:cNvSpPr/>
          <p:nvPr/>
        </p:nvSpPr>
        <p:spPr>
          <a:xfrm rot="5400000">
            <a:off x="8345550" y="3833818"/>
            <a:ext cx="171438" cy="725674"/>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E2670EA-81F1-3E63-E427-07F8F2FF8794}"/>
                  </a:ext>
                </a:extLst>
              </p:cNvPr>
              <p:cNvSpPr txBox="1"/>
              <p:nvPr/>
            </p:nvSpPr>
            <p:spPr>
              <a:xfrm>
                <a:off x="8242862" y="3738463"/>
                <a:ext cx="40209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𝑑</m:t>
                      </m:r>
                    </m:oMath>
                  </m:oMathPara>
                </a14:m>
                <a:endParaRPr lang="zh-CN" altLang="en-US" sz="1825" dirty="0">
                  <a:solidFill>
                    <a:prstClr val="black"/>
                  </a:solidFill>
                  <a:latin typeface="Lucida Sans"/>
                  <a:ea typeface="黑体"/>
                </a:endParaRPr>
              </a:p>
            </p:txBody>
          </p:sp>
        </mc:Choice>
        <mc:Fallback xmlns="">
          <p:sp>
            <p:nvSpPr>
              <p:cNvPr id="21" name="TextBox 20">
                <a:extLst>
                  <a:ext uri="{FF2B5EF4-FFF2-40B4-BE49-F238E27FC236}">
                    <a16:creationId xmlns:a16="http://schemas.microsoft.com/office/drawing/2014/main" id="{3E2670EA-81F1-3E63-E427-07F8F2FF8794}"/>
                  </a:ext>
                </a:extLst>
              </p:cNvPr>
              <p:cNvSpPr txBox="1">
                <a:spLocks noRot="1" noChangeAspect="1" noMove="1" noResize="1" noEditPoints="1" noAdjustHandles="1" noChangeArrowheads="1" noChangeShapeType="1" noTextEdit="1"/>
              </p:cNvSpPr>
              <p:nvPr/>
            </p:nvSpPr>
            <p:spPr>
              <a:xfrm>
                <a:off x="8242862" y="3738463"/>
                <a:ext cx="402098" cy="373179"/>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50573F6-6F21-52F3-8437-AD4EFC880BE3}"/>
                  </a:ext>
                </a:extLst>
              </p:cNvPr>
              <p:cNvSpPr txBox="1"/>
              <p:nvPr/>
            </p:nvSpPr>
            <p:spPr>
              <a:xfrm>
                <a:off x="6525167" y="4357289"/>
                <a:ext cx="32412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22" name="TextBox 21">
                <a:extLst>
                  <a:ext uri="{FF2B5EF4-FFF2-40B4-BE49-F238E27FC236}">
                    <a16:creationId xmlns:a16="http://schemas.microsoft.com/office/drawing/2014/main" id="{650573F6-6F21-52F3-8437-AD4EFC880BE3}"/>
                  </a:ext>
                </a:extLst>
              </p:cNvPr>
              <p:cNvSpPr txBox="1">
                <a:spLocks noRot="1" noChangeAspect="1" noMove="1" noResize="1" noEditPoints="1" noAdjustHandles="1" noChangeArrowheads="1" noChangeShapeType="1" noTextEdit="1"/>
              </p:cNvSpPr>
              <p:nvPr/>
            </p:nvSpPr>
            <p:spPr>
              <a:xfrm>
                <a:off x="6525167" y="4357289"/>
                <a:ext cx="324128" cy="373179"/>
              </a:xfrm>
              <a:prstGeom prst="rect">
                <a:avLst/>
              </a:prstGeom>
              <a:blipFill>
                <a:blip r:embed="rId12"/>
                <a:stretch>
                  <a:fillRect/>
                </a:stretch>
              </a:blipFill>
            </p:spPr>
            <p:txBody>
              <a:bodyPr/>
              <a:lstStyle/>
              <a:p>
                <a:r>
                  <a:rPr lang="zh-CN" altLang="en-US">
                    <a:noFill/>
                  </a:rPr>
                  <a:t> </a:t>
                </a:r>
              </a:p>
            </p:txBody>
          </p:sp>
        </mc:Fallback>
      </mc:AlternateContent>
      <p:sp>
        <p:nvSpPr>
          <p:cNvPr id="23" name="矩形 70">
            <a:extLst>
              <a:ext uri="{FF2B5EF4-FFF2-40B4-BE49-F238E27FC236}">
                <a16:creationId xmlns:a16="http://schemas.microsoft.com/office/drawing/2014/main" id="{AF9EB460-984E-65B2-E098-AB045B3B46C9}"/>
              </a:ext>
            </a:extLst>
          </p:cNvPr>
          <p:cNvSpPr/>
          <p:nvPr/>
        </p:nvSpPr>
        <p:spPr>
          <a:xfrm rot="5400000">
            <a:off x="8849503" y="4433751"/>
            <a:ext cx="725674" cy="1088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E194F54-1D73-1A76-79F8-D9D4CAD39B8E}"/>
                  </a:ext>
                </a:extLst>
              </p:cNvPr>
              <p:cNvSpPr txBox="1"/>
              <p:nvPr/>
            </p:nvSpPr>
            <p:spPr>
              <a:xfrm>
                <a:off x="8833572" y="4357289"/>
                <a:ext cx="32412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24" name="TextBox 23">
                <a:extLst>
                  <a:ext uri="{FF2B5EF4-FFF2-40B4-BE49-F238E27FC236}">
                    <a16:creationId xmlns:a16="http://schemas.microsoft.com/office/drawing/2014/main" id="{DE194F54-1D73-1A76-79F8-D9D4CAD39B8E}"/>
                  </a:ext>
                </a:extLst>
              </p:cNvPr>
              <p:cNvSpPr txBox="1">
                <a:spLocks noRot="1" noChangeAspect="1" noMove="1" noResize="1" noEditPoints="1" noAdjustHandles="1" noChangeArrowheads="1" noChangeShapeType="1" noTextEdit="1"/>
              </p:cNvSpPr>
              <p:nvPr/>
            </p:nvSpPr>
            <p:spPr>
              <a:xfrm>
                <a:off x="8833572" y="4357289"/>
                <a:ext cx="324128" cy="373179"/>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21873C8-F160-3DFF-BE84-30DB9F16C9CD}"/>
                  </a:ext>
                </a:extLst>
              </p:cNvPr>
              <p:cNvSpPr txBox="1"/>
              <p:nvPr/>
            </p:nvSpPr>
            <p:spPr>
              <a:xfrm>
                <a:off x="9009110" y="5028431"/>
                <a:ext cx="39466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𝒙</m:t>
                      </m:r>
                    </m:oMath>
                  </m:oMathPara>
                </a14:m>
                <a:endParaRPr lang="zh-CN" altLang="en-US" sz="1825" b="1" dirty="0">
                  <a:solidFill>
                    <a:prstClr val="black"/>
                  </a:solidFill>
                  <a:latin typeface="Lucida Sans"/>
                  <a:ea typeface="黑体"/>
                </a:endParaRPr>
              </a:p>
            </p:txBody>
          </p:sp>
        </mc:Choice>
        <mc:Fallback xmlns="">
          <p:sp>
            <p:nvSpPr>
              <p:cNvPr id="25" name="TextBox 24">
                <a:extLst>
                  <a:ext uri="{FF2B5EF4-FFF2-40B4-BE49-F238E27FC236}">
                    <a16:creationId xmlns:a16="http://schemas.microsoft.com/office/drawing/2014/main" id="{221873C8-F160-3DFF-BE84-30DB9F16C9CD}"/>
                  </a:ext>
                </a:extLst>
              </p:cNvPr>
              <p:cNvSpPr txBox="1">
                <a:spLocks noRot="1" noChangeAspect="1" noMove="1" noResize="1" noEditPoints="1" noAdjustHandles="1" noChangeArrowheads="1" noChangeShapeType="1" noTextEdit="1"/>
              </p:cNvSpPr>
              <p:nvPr/>
            </p:nvSpPr>
            <p:spPr>
              <a:xfrm>
                <a:off x="9009110" y="5028431"/>
                <a:ext cx="394660" cy="373179"/>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C21F159-639A-E86B-4939-48259CA21379}"/>
                  </a:ext>
                </a:extLst>
              </p:cNvPr>
              <p:cNvSpPr txBox="1"/>
              <p:nvPr/>
            </p:nvSpPr>
            <p:spPr>
              <a:xfrm>
                <a:off x="7142513" y="5028431"/>
                <a:ext cx="941155"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1825" i="1">
                              <a:solidFill>
                                <a:prstClr val="black"/>
                              </a:solidFill>
                              <a:latin typeface="Cambria Math" panose="02040503050406030204" pitchFamily="18" charset="0"/>
                            </a:rPr>
                          </m:ctrlPr>
                        </m:sSupPr>
                        <m:e>
                          <m:r>
                            <a:rPr lang="en-US" altLang="zh-CN" sz="1825" i="1">
                              <a:solidFill>
                                <a:prstClr val="black"/>
                              </a:solidFill>
                              <a:latin typeface="Cambria Math" panose="02040503050406030204" pitchFamily="18" charset="0"/>
                            </a:rPr>
                            <m:t>||</m:t>
                          </m:r>
                        </m:e>
                        <m:sup>
                          <m:r>
                            <a:rPr lang="en-US" altLang="zh-CN" sz="1825" i="1">
                              <a:solidFill>
                                <a:prstClr val="black"/>
                              </a:solidFill>
                              <a:latin typeface="Cambria Math" panose="02040503050406030204" pitchFamily="18" charset="0"/>
                            </a:rPr>
                            <m:t>2</m:t>
                          </m:r>
                        </m:sup>
                      </m:sSup>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26" name="TextBox 25">
                <a:extLst>
                  <a:ext uri="{FF2B5EF4-FFF2-40B4-BE49-F238E27FC236}">
                    <a16:creationId xmlns:a16="http://schemas.microsoft.com/office/drawing/2014/main" id="{4C21F159-639A-E86B-4939-48259CA21379}"/>
                  </a:ext>
                </a:extLst>
              </p:cNvPr>
              <p:cNvSpPr txBox="1">
                <a:spLocks noRot="1" noChangeAspect="1" noMove="1" noResize="1" noEditPoints="1" noAdjustHandles="1" noChangeArrowheads="1" noChangeShapeType="1" noTextEdit="1"/>
              </p:cNvSpPr>
              <p:nvPr/>
            </p:nvSpPr>
            <p:spPr>
              <a:xfrm>
                <a:off x="7142513" y="5028431"/>
                <a:ext cx="941155" cy="373179"/>
              </a:xfrm>
              <a:prstGeom prst="rect">
                <a:avLst/>
              </a:prstGeom>
              <a:blipFill>
                <a:blip r:embed="rId15"/>
                <a:stretch>
                  <a:fillRect b="-147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972FC76-A97A-44BD-7B3C-278D2350A1F8}"/>
                  </a:ext>
                </a:extLst>
              </p:cNvPr>
              <p:cNvSpPr txBox="1"/>
              <p:nvPr/>
            </p:nvSpPr>
            <p:spPr>
              <a:xfrm>
                <a:off x="5411119" y="5028431"/>
                <a:ext cx="40588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27" name="TextBox 26">
                <a:extLst>
                  <a:ext uri="{FF2B5EF4-FFF2-40B4-BE49-F238E27FC236}">
                    <a16:creationId xmlns:a16="http://schemas.microsoft.com/office/drawing/2014/main" id="{E972FC76-A97A-44BD-7B3C-278D2350A1F8}"/>
                  </a:ext>
                </a:extLst>
              </p:cNvPr>
              <p:cNvSpPr txBox="1">
                <a:spLocks noRot="1" noChangeAspect="1" noMove="1" noResize="1" noEditPoints="1" noAdjustHandles="1" noChangeArrowheads="1" noChangeShapeType="1" noTextEdit="1"/>
              </p:cNvSpPr>
              <p:nvPr/>
            </p:nvSpPr>
            <p:spPr>
              <a:xfrm>
                <a:off x="5411119" y="5028431"/>
                <a:ext cx="405880" cy="373179"/>
              </a:xfrm>
              <a:prstGeom prst="rect">
                <a:avLst/>
              </a:prstGeom>
              <a:blipFill>
                <a:blip r:embed="rId16"/>
                <a:stretch>
                  <a:fillRect b="-14754"/>
                </a:stretch>
              </a:blipFill>
            </p:spPr>
            <p:txBody>
              <a:bodyPr/>
              <a:lstStyle/>
              <a:p>
                <a:r>
                  <a:rPr lang="zh-CN" altLang="en-US">
                    <a:noFill/>
                  </a:rPr>
                  <a:t> </a:t>
                </a:r>
              </a:p>
            </p:txBody>
          </p:sp>
        </mc:Fallback>
      </mc:AlternateContent>
      <p:sp>
        <p:nvSpPr>
          <p:cNvPr id="29" name="!!矩形 68">
            <a:extLst>
              <a:ext uri="{FF2B5EF4-FFF2-40B4-BE49-F238E27FC236}">
                <a16:creationId xmlns:a16="http://schemas.microsoft.com/office/drawing/2014/main" id="{0738AA65-EE43-98B4-2AAE-448A99BFDB01}"/>
              </a:ext>
            </a:extLst>
          </p:cNvPr>
          <p:cNvSpPr/>
          <p:nvPr/>
        </p:nvSpPr>
        <p:spPr>
          <a:xfrm>
            <a:off x="8068432" y="4467172"/>
            <a:ext cx="725674" cy="10885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30" name="!!矩形 72">
            <a:extLst>
              <a:ext uri="{FF2B5EF4-FFF2-40B4-BE49-F238E27FC236}">
                <a16:creationId xmlns:a16="http://schemas.microsoft.com/office/drawing/2014/main" id="{3F9BF803-40D9-205D-00A7-79857F663080}"/>
              </a:ext>
            </a:extLst>
          </p:cNvPr>
          <p:cNvSpPr/>
          <p:nvPr/>
        </p:nvSpPr>
        <p:spPr>
          <a:xfrm>
            <a:off x="8068432" y="4358323"/>
            <a:ext cx="725674" cy="10885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31" name="!!矩形 70">
            <a:extLst>
              <a:ext uri="{FF2B5EF4-FFF2-40B4-BE49-F238E27FC236}">
                <a16:creationId xmlns:a16="http://schemas.microsoft.com/office/drawing/2014/main" id="{424BDF9D-8A47-80B1-F8D3-EDDC46137DDA}"/>
              </a:ext>
            </a:extLst>
          </p:cNvPr>
          <p:cNvSpPr/>
          <p:nvPr/>
        </p:nvSpPr>
        <p:spPr>
          <a:xfrm>
            <a:off x="8068432" y="4574512"/>
            <a:ext cx="725674" cy="108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pic>
        <p:nvPicPr>
          <p:cNvPr id="2" name="Picture 1">
            <a:extLst>
              <a:ext uri="{FF2B5EF4-FFF2-40B4-BE49-F238E27FC236}">
                <a16:creationId xmlns:a16="http://schemas.microsoft.com/office/drawing/2014/main" id="{10F48633-C413-1B56-6887-508C74AA7B5E}"/>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1113319" y="3363948"/>
            <a:ext cx="3497092" cy="2425773"/>
          </a:xfrm>
          <a:prstGeom prst="rect">
            <a:avLst/>
          </a:prstGeom>
        </p:spPr>
      </p:pic>
      <p:sp>
        <p:nvSpPr>
          <p:cNvPr id="33" name="!!Rectangle 26">
            <a:extLst>
              <a:ext uri="{FF2B5EF4-FFF2-40B4-BE49-F238E27FC236}">
                <a16:creationId xmlns:a16="http://schemas.microsoft.com/office/drawing/2014/main" id="{29D8BB72-DD9A-E6BA-D883-B9D2C8DB00FE}"/>
              </a:ext>
            </a:extLst>
          </p:cNvPr>
          <p:cNvSpPr/>
          <p:nvPr/>
        </p:nvSpPr>
        <p:spPr>
          <a:xfrm>
            <a:off x="1503680" y="4424680"/>
            <a:ext cx="3068320" cy="255270"/>
          </a:xfrm>
          <a:prstGeom prst="rect">
            <a:avLst/>
          </a:prstGeom>
          <a:solidFill>
            <a:schemeClr val="tx1">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5" name="!!TextBox 1">
                <a:extLst>
                  <a:ext uri="{FF2B5EF4-FFF2-40B4-BE49-F238E27FC236}">
                    <a16:creationId xmlns:a16="http://schemas.microsoft.com/office/drawing/2014/main" id="{FF51DB01-0686-A0D9-F036-B60F1501BFE0}"/>
                  </a:ext>
                </a:extLst>
              </p:cNvPr>
              <p:cNvSpPr txBox="1"/>
              <p:nvPr/>
            </p:nvSpPr>
            <p:spPr>
              <a:xfrm>
                <a:off x="9430440" y="4855954"/>
                <a:ext cx="2160784" cy="641586"/>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1825" i="1" smtClean="0">
                              <a:solidFill>
                                <a:prstClr val="black"/>
                              </a:solidFill>
                              <a:latin typeface="Cambria Math" panose="02040503050406030204" pitchFamily="18" charset="0"/>
                            </a:rPr>
                          </m:ctrlPr>
                        </m:sSupPr>
                        <m:e>
                          <m:r>
                            <a:rPr lang="en-US" altLang="zh-CN" sz="1825" i="1">
                              <a:solidFill>
                                <a:prstClr val="black"/>
                              </a:solidFill>
                              <a:latin typeface="Cambria Math" panose="02040503050406030204" pitchFamily="18" charset="0"/>
                            </a:rPr>
                            <m:t>||</m:t>
                          </m:r>
                        </m:e>
                        <m:sup>
                          <m:r>
                            <a:rPr lang="en-US" altLang="zh-CN" sz="1825">
                              <a:solidFill>
                                <a:prstClr val="black"/>
                              </a:solidFill>
                              <a:latin typeface="Cambria Math" panose="02040503050406030204" pitchFamily="18" charset="0"/>
                            </a:rPr>
                            <m:t>2</m:t>
                          </m:r>
                        </m:sup>
                      </m:sSup>
                      <m:r>
                        <a:rPr lang="en-US" altLang="zh-CN" sz="1825" i="1">
                          <a:solidFill>
                            <a:prstClr val="black"/>
                          </a:solidFill>
                          <a:latin typeface="Cambria Math" panose="02040503050406030204" pitchFamily="18" charset="0"/>
                        </a:rPr>
                        <m:t>           </m:t>
                      </m:r>
                      <m:r>
                        <a:rPr lang="en-US" altLang="zh-CN" sz="1587" i="1">
                          <a:solidFill>
                            <a:prstClr val="black"/>
                          </a:solidFill>
                          <a:latin typeface="Cambria Math" panose="02040503050406030204" pitchFamily="18" charset="0"/>
                        </a:rPr>
                        <m:t>≤        </m:t>
                      </m:r>
                      <m:f>
                        <m:fPr>
                          <m:ctrlPr>
                            <a:rPr lang="en-US" altLang="zh-CN" sz="1587" b="0" i="1" smtClean="0">
                              <a:solidFill>
                                <a:prstClr val="black"/>
                              </a:solidFill>
                              <a:latin typeface="Cambria Math" panose="02040503050406030204" pitchFamily="18" charset="0"/>
                            </a:rPr>
                          </m:ctrlPr>
                        </m:fPr>
                        <m:num>
                          <m:sSubSup>
                            <m:sSubSupPr>
                              <m:ctrlPr>
                                <a:rPr lang="en-US" altLang="zh-CN" sz="1587" b="1" i="1" smtClean="0">
                                  <a:solidFill>
                                    <a:prstClr val="black"/>
                                  </a:solidFill>
                                  <a:latin typeface="Cambria Math" panose="02040503050406030204" pitchFamily="18" charset="0"/>
                                </a:rPr>
                              </m:ctrlPr>
                            </m:sSubSupPr>
                            <m:e>
                              <m:d>
                                <m:dPr>
                                  <m:begChr m:val="‖"/>
                                  <m:endChr m:val="‖"/>
                                  <m:ctrlPr>
                                    <a:rPr lang="en-US" altLang="zh-CN" sz="1587" b="1" i="1" smtClean="0">
                                      <a:solidFill>
                                        <a:prstClr val="black"/>
                                      </a:solidFill>
                                      <a:latin typeface="Cambria Math" panose="02040503050406030204" pitchFamily="18" charset="0"/>
                                    </a:rPr>
                                  </m:ctrlPr>
                                </m:dPr>
                                <m:e>
                                  <m:r>
                                    <a:rPr lang="en-US" altLang="zh-CN" sz="1587" b="1" i="1" smtClean="0">
                                      <a:solidFill>
                                        <a:prstClr val="black"/>
                                      </a:solidFill>
                                      <a:latin typeface="Cambria Math" panose="02040503050406030204" pitchFamily="18" charset="0"/>
                                    </a:rPr>
                                    <m:t>𝑨</m:t>
                                  </m:r>
                                </m:e>
                              </m:d>
                            </m:e>
                            <m:sub>
                              <m:r>
                                <a:rPr lang="en-US" altLang="zh-CN" sz="1587" b="0" i="1" smtClean="0">
                                  <a:solidFill>
                                    <a:prstClr val="black"/>
                                  </a:solidFill>
                                  <a:latin typeface="Cambria Math" panose="02040503050406030204" pitchFamily="18" charset="0"/>
                                </a:rPr>
                                <m:t>𝐹</m:t>
                              </m:r>
                            </m:sub>
                            <m:sup>
                              <m:r>
                                <a:rPr lang="en-US" altLang="zh-CN" sz="1587" b="0" i="1" smtClean="0">
                                  <a:solidFill>
                                    <a:prstClr val="black"/>
                                  </a:solidFill>
                                  <a:latin typeface="Cambria Math" panose="02040503050406030204" pitchFamily="18" charset="0"/>
                                </a:rPr>
                                <m:t>2</m:t>
                              </m:r>
                            </m:sup>
                          </m:sSubSup>
                        </m:num>
                        <m:den>
                          <m:r>
                            <a:rPr lang="en-US" altLang="zh-CN" sz="1587" b="0" i="1" smtClean="0">
                              <a:solidFill>
                                <a:prstClr val="black"/>
                              </a:solidFill>
                              <a:latin typeface="Cambria Math" panose="02040503050406030204" pitchFamily="18" charset="0"/>
                            </a:rPr>
                            <m:t>ℓ</m:t>
                          </m:r>
                        </m:den>
                      </m:f>
                    </m:oMath>
                  </m:oMathPara>
                </a14:m>
                <a:endParaRPr lang="zh-CN" altLang="en-US" sz="1825" b="0" dirty="0">
                  <a:solidFill>
                    <a:prstClr val="black"/>
                  </a:solidFill>
                  <a:latin typeface="Lucida Sans"/>
                  <a:ea typeface="黑体"/>
                </a:endParaRPr>
              </a:p>
            </p:txBody>
          </p:sp>
        </mc:Choice>
        <mc:Fallback xmlns="">
          <p:sp>
            <p:nvSpPr>
              <p:cNvPr id="35" name="!!TextBox 1">
                <a:extLst>
                  <a:ext uri="{FF2B5EF4-FFF2-40B4-BE49-F238E27FC236}">
                    <a16:creationId xmlns:a16="http://schemas.microsoft.com/office/drawing/2014/main" id="{FF51DB01-0686-A0D9-F036-B60F1501BFE0}"/>
                  </a:ext>
                </a:extLst>
              </p:cNvPr>
              <p:cNvSpPr txBox="1">
                <a:spLocks noRot="1" noChangeAspect="1" noMove="1" noResize="1" noEditPoints="1" noAdjustHandles="1" noChangeArrowheads="1" noChangeShapeType="1" noTextEdit="1"/>
              </p:cNvSpPr>
              <p:nvPr/>
            </p:nvSpPr>
            <p:spPr>
              <a:xfrm>
                <a:off x="9430440" y="4855954"/>
                <a:ext cx="2160784" cy="641586"/>
              </a:xfrm>
              <a:prstGeom prst="rect">
                <a:avLst/>
              </a:prstGeom>
              <a:blipFill>
                <a:blip r:embed="rId1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175956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BDBE5F-2CD3-B7B5-0F28-F393A00DF9CB}"/>
              </a:ext>
            </a:extLst>
          </p:cNvPr>
          <p:cNvSpPr>
            <a:spLocks noGrp="1"/>
          </p:cNvSpPr>
          <p:nvPr>
            <p:ph type="title"/>
          </p:nvPr>
        </p:nvSpPr>
        <p:spPr/>
        <p:txBody>
          <a:bodyPr/>
          <a:lstStyle/>
          <a:p>
            <a:r>
              <a:rPr lang="en-US" altLang="zh-CN" sz="3600" dirty="0"/>
              <a:t>FD </a:t>
            </a:r>
            <a:r>
              <a:rPr lang="zh-CN" altLang="en-US" sz="3600" dirty="0"/>
              <a:t>算法</a:t>
            </a:r>
            <a:endParaRPr lang="zh-CN" altLang="en-US"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CCEF8CA0-0BED-B2FC-1444-7CD746F797B0}"/>
                  </a:ext>
                </a:extLst>
              </p:cNvPr>
              <p:cNvSpPr>
                <a:spLocks noGrp="1"/>
              </p:cNvSpPr>
              <p:nvPr>
                <p:ph idx="1"/>
              </p:nvPr>
            </p:nvSpPr>
            <p:spPr>
              <a:xfrm>
                <a:off x="394636" y="1175657"/>
                <a:ext cx="11434812" cy="1825564"/>
              </a:xfrm>
            </p:spPr>
            <p:txBody>
              <a:bodyPr>
                <a:spAutoFit/>
              </a:bodyPr>
              <a:lstStyle/>
              <a:p>
                <a:r>
                  <a:rPr lang="en-US" altLang="zh-CN" sz="2800" dirty="0"/>
                  <a:t>Frequent Directions  [Liberty, </a:t>
                </a:r>
                <a:r>
                  <a:rPr lang="en-US" altLang="zh-CN" sz="2800" dirty="0">
                    <a:solidFill>
                      <a:srgbClr val="00B0F0"/>
                    </a:solidFill>
                  </a:rPr>
                  <a:t>KDD 2013 Best Paper</a:t>
                </a:r>
                <a:r>
                  <a:rPr lang="en-US" altLang="zh-CN" sz="2800" dirty="0"/>
                  <a:t>] </a:t>
                </a:r>
                <a:r>
                  <a:rPr lang="zh-CN" altLang="en-US" sz="2800" dirty="0"/>
                  <a:t>：</a:t>
                </a:r>
                <a:br>
                  <a:rPr lang="en-US" altLang="zh-CN" sz="2800" dirty="0"/>
                </a:br>
                <a:r>
                  <a:rPr lang="zh-CN" altLang="en-US" sz="2800" dirty="0">
                    <a:solidFill>
                      <a:srgbClr val="FF0000"/>
                    </a:solidFill>
                  </a:rPr>
                  <a:t>确定性算法</a:t>
                </a:r>
                <a:r>
                  <a:rPr lang="zh-CN" altLang="en-US" sz="2800" dirty="0"/>
                  <a:t>，且时间与空间复杂度达到最优。</a:t>
                </a:r>
                <a:endParaRPr lang="en-US" altLang="zh-CN" sz="2800"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altLang="zh-CN" sz="2800" i="1">
                              <a:solidFill>
                                <a:prstClr val="black"/>
                              </a:solidFill>
                              <a:latin typeface="Cambria Math" panose="02040503050406030204" pitchFamily="18" charset="0"/>
                            </a:rPr>
                          </m:ctrlPr>
                        </m:dPr>
                        <m:e>
                          <m:sSup>
                            <m:sSupPr>
                              <m:ctrlPr>
                                <a:rPr lang="en-US" altLang="zh-CN" sz="2800" i="1">
                                  <a:solidFill>
                                    <a:prstClr val="black"/>
                                  </a:solidFill>
                                  <a:latin typeface="Cambria Math" panose="02040503050406030204" pitchFamily="18" charset="0"/>
                                </a:rPr>
                              </m:ctrlPr>
                            </m:sSupPr>
                            <m:e>
                              <m:r>
                                <a:rPr lang="en-US" altLang="zh-CN" sz="2800" i="1">
                                  <a:solidFill>
                                    <a:prstClr val="black"/>
                                  </a:solidFill>
                                  <a:latin typeface="Cambria Math" panose="02040503050406030204" pitchFamily="18" charset="0"/>
                                </a:rPr>
                                <m:t> </m:t>
                              </m:r>
                              <m:d>
                                <m:dPr>
                                  <m:begChr m:val="‖"/>
                                  <m:endChr m:val="‖"/>
                                  <m:ctrlPr>
                                    <a:rPr lang="en-US" altLang="zh-CN" sz="2800" b="1"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𝑨𝒙</m:t>
                                  </m:r>
                                </m:e>
                              </m:d>
                            </m:e>
                            <m:sup>
                              <m:r>
                                <a:rPr lang="en-US" altLang="zh-CN" sz="2800" i="1">
                                  <a:solidFill>
                                    <a:prstClr val="black"/>
                                  </a:solidFill>
                                  <a:latin typeface="Cambria Math" panose="02040503050406030204" pitchFamily="18" charset="0"/>
                                </a:rPr>
                                <m:t>2</m:t>
                              </m:r>
                            </m:sup>
                          </m:sSup>
                          <m:r>
                            <a:rPr lang="en-US" altLang="zh-CN" sz="2800" i="1">
                              <a:solidFill>
                                <a:prstClr val="black"/>
                              </a:solidFill>
                              <a:latin typeface="Cambria Math" panose="02040503050406030204" pitchFamily="18" charset="0"/>
                            </a:rPr>
                            <m:t>−</m:t>
                          </m:r>
                          <m:sSup>
                            <m:sSupPr>
                              <m:ctrlPr>
                                <a:rPr lang="en-US" altLang="zh-CN" sz="2800" i="1">
                                  <a:solidFill>
                                    <a:prstClr val="black"/>
                                  </a:solidFill>
                                  <a:latin typeface="Cambria Math" panose="02040503050406030204" pitchFamily="18" charset="0"/>
                                </a:rPr>
                              </m:ctrlPr>
                            </m:sSupPr>
                            <m:e>
                              <m:d>
                                <m:dPr>
                                  <m:begChr m:val="‖"/>
                                  <m:endChr m:val="‖"/>
                                  <m:ctrlPr>
                                    <a:rPr lang="en-US" altLang="zh-CN" sz="2800" b="1"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𝑩𝒙</m:t>
                                  </m:r>
                                </m:e>
                              </m:d>
                            </m:e>
                            <m:sup>
                              <m:r>
                                <a:rPr lang="en-US" altLang="zh-CN" sz="2800" i="1">
                                  <a:solidFill>
                                    <a:prstClr val="black"/>
                                  </a:solidFill>
                                  <a:latin typeface="Cambria Math" panose="02040503050406030204" pitchFamily="18" charset="0"/>
                                </a:rPr>
                                <m:t>2</m:t>
                              </m:r>
                            </m:sup>
                          </m:sSup>
                          <m:r>
                            <a:rPr lang="en-US" altLang="zh-CN" sz="2800" i="1">
                              <a:solidFill>
                                <a:prstClr val="black"/>
                              </a:solidFill>
                              <a:latin typeface="Cambria Math" panose="02040503050406030204" pitchFamily="18" charset="0"/>
                            </a:rPr>
                            <m:t> </m:t>
                          </m:r>
                        </m:e>
                      </m:d>
                      <m:r>
                        <a:rPr lang="en-US" altLang="zh-CN" sz="2800" i="1">
                          <a:solidFill>
                            <a:prstClr val="black"/>
                          </a:solidFill>
                          <a:latin typeface="Cambria Math" panose="02040503050406030204" pitchFamily="18" charset="0"/>
                        </a:rPr>
                        <m:t>≤</m:t>
                      </m:r>
                      <m:f>
                        <m:fPr>
                          <m:ctrlPr>
                            <a:rPr lang="en-US" altLang="zh-CN" sz="2800" b="0" i="1" smtClean="0">
                              <a:solidFill>
                                <a:prstClr val="black"/>
                              </a:solidFill>
                              <a:latin typeface="Cambria Math" panose="02040503050406030204" pitchFamily="18" charset="0"/>
                            </a:rPr>
                          </m:ctrlPr>
                        </m:fPr>
                        <m:num>
                          <m:sSubSup>
                            <m:sSubSupPr>
                              <m:ctrlPr>
                                <a:rPr lang="en-US" altLang="zh-CN" sz="2800" i="1">
                                  <a:solidFill>
                                    <a:prstClr val="black"/>
                                  </a:solidFill>
                                  <a:latin typeface="Cambria Math" panose="02040503050406030204" pitchFamily="18" charset="0"/>
                                </a:rPr>
                              </m:ctrlPr>
                            </m:sSubSupPr>
                            <m:e>
                              <m:d>
                                <m:dPr>
                                  <m:begChr m:val="‖"/>
                                  <m:endChr m:val="‖"/>
                                  <m:ctrlPr>
                                    <a:rPr lang="en-US" altLang="zh-CN" sz="2800"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𝑨</m:t>
                                  </m:r>
                                </m:e>
                              </m:d>
                            </m:e>
                            <m:sub>
                              <m:r>
                                <a:rPr lang="en-US" altLang="zh-CN" sz="2800" i="1">
                                  <a:solidFill>
                                    <a:prstClr val="black"/>
                                  </a:solidFill>
                                  <a:latin typeface="Cambria Math" panose="02040503050406030204" pitchFamily="18" charset="0"/>
                                </a:rPr>
                                <m:t>𝐹</m:t>
                              </m:r>
                            </m:sub>
                            <m:sup>
                              <m:r>
                                <a:rPr lang="en-US" altLang="zh-CN" sz="2800" i="1">
                                  <a:solidFill>
                                    <a:prstClr val="black"/>
                                  </a:solidFill>
                                  <a:latin typeface="Cambria Math" panose="02040503050406030204" pitchFamily="18" charset="0"/>
                                </a:rPr>
                                <m:t>2</m:t>
                              </m:r>
                            </m:sup>
                          </m:sSubSup>
                        </m:num>
                        <m:den>
                          <m:r>
                            <a:rPr lang="en-US" altLang="zh-CN" sz="2800" b="0" i="1" smtClean="0">
                              <a:solidFill>
                                <a:prstClr val="black"/>
                              </a:solidFill>
                              <a:latin typeface="Cambria Math" panose="02040503050406030204" pitchFamily="18" charset="0"/>
                            </a:rPr>
                            <m:t>ℓ</m:t>
                          </m:r>
                        </m:den>
                      </m:f>
                      <m:r>
                        <a:rPr lang="en-US" altLang="zh-CN" sz="2800" i="1">
                          <a:solidFill>
                            <a:prstClr val="black"/>
                          </a:solidFill>
                          <a:latin typeface="Cambria Math" panose="02040503050406030204" pitchFamily="18" charset="0"/>
                        </a:rPr>
                        <m:t>       </m:t>
                      </m:r>
                      <m:sSub>
                        <m:sSubPr>
                          <m:ctrlPr>
                            <a:rPr lang="en-US" altLang="zh-CN" sz="2800" i="1">
                              <a:solidFill>
                                <a:prstClr val="black"/>
                              </a:solidFill>
                              <a:latin typeface="Cambria Math" panose="02040503050406030204" pitchFamily="18" charset="0"/>
                            </a:rPr>
                          </m:ctrlPr>
                        </m:sSubPr>
                        <m:e>
                          <m:d>
                            <m:dPr>
                              <m:begChr m:val="‖"/>
                              <m:endChr m:val="‖"/>
                              <m:ctrlPr>
                                <a:rPr lang="en-US" altLang="zh-CN" sz="2800" i="1">
                                  <a:solidFill>
                                    <a:prstClr val="black"/>
                                  </a:solidFill>
                                  <a:latin typeface="Cambria Math" panose="02040503050406030204" pitchFamily="18" charset="0"/>
                                </a:rPr>
                              </m:ctrlPr>
                            </m:dPr>
                            <m:e>
                              <m:sSup>
                                <m:sSupPr>
                                  <m:ctrlPr>
                                    <a:rPr lang="en-US" altLang="zh-CN" sz="2800" i="1">
                                      <a:solidFill>
                                        <a:prstClr val="black"/>
                                      </a:solidFill>
                                      <a:latin typeface="Cambria Math" panose="02040503050406030204" pitchFamily="18" charset="0"/>
                                    </a:rPr>
                                  </m:ctrlPr>
                                </m:sSupPr>
                                <m:e>
                                  <m:r>
                                    <a:rPr lang="en-US" altLang="zh-CN" sz="2800" b="1" i="1">
                                      <a:solidFill>
                                        <a:prstClr val="black"/>
                                      </a:solidFill>
                                      <a:latin typeface="Cambria Math" panose="02040503050406030204" pitchFamily="18" charset="0"/>
                                    </a:rPr>
                                    <m:t>𝑨</m:t>
                                  </m:r>
                                </m:e>
                                <m:sup>
                                  <m:r>
                                    <a:rPr lang="en-US" altLang="zh-CN" sz="2800" i="1">
                                      <a:solidFill>
                                        <a:prstClr val="black"/>
                                      </a:solidFill>
                                      <a:latin typeface="Cambria Math" panose="02040503050406030204" pitchFamily="18" charset="0"/>
                                    </a:rPr>
                                    <m:t>⊤</m:t>
                                  </m:r>
                                </m:sup>
                              </m:sSup>
                              <m:r>
                                <a:rPr lang="en-US" altLang="zh-CN" sz="2800" b="1" i="1">
                                  <a:solidFill>
                                    <a:prstClr val="black"/>
                                  </a:solidFill>
                                  <a:latin typeface="Cambria Math" panose="02040503050406030204" pitchFamily="18" charset="0"/>
                                </a:rPr>
                                <m:t>𝑨</m:t>
                              </m:r>
                              <m:r>
                                <a:rPr lang="en-US" altLang="zh-CN" sz="2800" i="1">
                                  <a:solidFill>
                                    <a:prstClr val="black"/>
                                  </a:solidFill>
                                  <a:latin typeface="Cambria Math" panose="02040503050406030204" pitchFamily="18" charset="0"/>
                                </a:rPr>
                                <m:t>−</m:t>
                              </m:r>
                              <m:sSup>
                                <m:sSupPr>
                                  <m:ctrlPr>
                                    <a:rPr lang="en-US" altLang="zh-CN" sz="2800" i="1">
                                      <a:solidFill>
                                        <a:prstClr val="black"/>
                                      </a:solidFill>
                                      <a:latin typeface="Cambria Math" panose="02040503050406030204" pitchFamily="18" charset="0"/>
                                    </a:rPr>
                                  </m:ctrlPr>
                                </m:sSupPr>
                                <m:e>
                                  <m:r>
                                    <a:rPr lang="en-US" altLang="zh-CN" sz="2800" b="1" i="1">
                                      <a:solidFill>
                                        <a:prstClr val="black"/>
                                      </a:solidFill>
                                      <a:latin typeface="Cambria Math" panose="02040503050406030204" pitchFamily="18" charset="0"/>
                                    </a:rPr>
                                    <m:t>𝑩</m:t>
                                  </m:r>
                                </m:e>
                                <m:sup>
                                  <m:r>
                                    <a:rPr lang="en-US" altLang="zh-CN" sz="2800" i="1">
                                      <a:solidFill>
                                        <a:prstClr val="black"/>
                                      </a:solidFill>
                                      <a:latin typeface="Cambria Math" panose="02040503050406030204" pitchFamily="18" charset="0"/>
                                    </a:rPr>
                                    <m:t>⊤</m:t>
                                  </m:r>
                                </m:sup>
                              </m:sSup>
                              <m:r>
                                <a:rPr lang="en-US" altLang="zh-CN" sz="2800" b="1" i="1">
                                  <a:solidFill>
                                    <a:prstClr val="black"/>
                                  </a:solidFill>
                                  <a:latin typeface="Cambria Math" panose="02040503050406030204" pitchFamily="18" charset="0"/>
                                </a:rPr>
                                <m:t>𝑩</m:t>
                              </m:r>
                            </m:e>
                          </m:d>
                        </m:e>
                        <m:sub>
                          <m:r>
                            <a:rPr lang="en-US" altLang="zh-CN" sz="2800" i="1">
                              <a:solidFill>
                                <a:prstClr val="black"/>
                              </a:solidFill>
                              <a:latin typeface="Cambria Math" panose="02040503050406030204" pitchFamily="18" charset="0"/>
                            </a:rPr>
                            <m:t>2</m:t>
                          </m:r>
                        </m:sub>
                      </m:sSub>
                      <m:r>
                        <a:rPr lang="en-US" altLang="zh-CN" sz="2800" i="1">
                          <a:solidFill>
                            <a:prstClr val="black"/>
                          </a:solidFill>
                          <a:latin typeface="Cambria Math" panose="02040503050406030204" pitchFamily="18" charset="0"/>
                        </a:rPr>
                        <m:t>≤</m:t>
                      </m:r>
                      <m:f>
                        <m:fPr>
                          <m:ctrlPr>
                            <a:rPr lang="en-US" altLang="zh-CN" sz="2800" b="0" i="1" smtClean="0">
                              <a:solidFill>
                                <a:prstClr val="black"/>
                              </a:solidFill>
                              <a:latin typeface="Cambria Math" panose="02040503050406030204" pitchFamily="18" charset="0"/>
                            </a:rPr>
                          </m:ctrlPr>
                        </m:fPr>
                        <m:num>
                          <m:sSubSup>
                            <m:sSubSupPr>
                              <m:ctrlPr>
                                <a:rPr lang="en-US" altLang="zh-CN" sz="2800" i="1">
                                  <a:solidFill>
                                    <a:prstClr val="black"/>
                                  </a:solidFill>
                                  <a:latin typeface="Cambria Math" panose="02040503050406030204" pitchFamily="18" charset="0"/>
                                </a:rPr>
                              </m:ctrlPr>
                            </m:sSubSupPr>
                            <m:e>
                              <m:d>
                                <m:dPr>
                                  <m:begChr m:val="‖"/>
                                  <m:endChr m:val="‖"/>
                                  <m:ctrlPr>
                                    <a:rPr lang="en-US" altLang="zh-CN" sz="2800"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𝑨</m:t>
                                  </m:r>
                                </m:e>
                              </m:d>
                            </m:e>
                            <m:sub>
                              <m:r>
                                <a:rPr lang="en-US" altLang="zh-CN" sz="2800" i="1">
                                  <a:solidFill>
                                    <a:prstClr val="black"/>
                                  </a:solidFill>
                                  <a:latin typeface="Cambria Math" panose="02040503050406030204" pitchFamily="18" charset="0"/>
                                </a:rPr>
                                <m:t>𝐹</m:t>
                              </m:r>
                            </m:sub>
                            <m:sup>
                              <m:r>
                                <a:rPr lang="en-US" altLang="zh-CN" sz="2800" i="1">
                                  <a:solidFill>
                                    <a:prstClr val="black"/>
                                  </a:solidFill>
                                  <a:latin typeface="Cambria Math" panose="02040503050406030204" pitchFamily="18" charset="0"/>
                                </a:rPr>
                                <m:t>2</m:t>
                              </m:r>
                            </m:sup>
                          </m:sSubSup>
                        </m:num>
                        <m:den>
                          <m:r>
                            <a:rPr lang="en-US" altLang="zh-CN" sz="2800" b="0" i="1" smtClean="0">
                              <a:solidFill>
                                <a:prstClr val="black"/>
                              </a:solidFill>
                              <a:latin typeface="Cambria Math" panose="02040503050406030204" pitchFamily="18" charset="0"/>
                            </a:rPr>
                            <m:t>ℓ</m:t>
                          </m:r>
                        </m:den>
                      </m:f>
                    </m:oMath>
                  </m:oMathPara>
                </a14:m>
                <a:endParaRPr lang="en-US" altLang="zh-CN" sz="2800" dirty="0">
                  <a:solidFill>
                    <a:prstClr val="black"/>
                  </a:solidFill>
                </a:endParaRPr>
              </a:p>
            </p:txBody>
          </p:sp>
        </mc:Choice>
        <mc:Fallback xmlns="">
          <p:sp>
            <p:nvSpPr>
              <p:cNvPr id="6" name="Content Placeholder 5">
                <a:extLst>
                  <a:ext uri="{FF2B5EF4-FFF2-40B4-BE49-F238E27FC236}">
                    <a16:creationId xmlns:a16="http://schemas.microsoft.com/office/drawing/2014/main" id="{CCEF8CA0-0BED-B2FC-1444-7CD746F797B0}"/>
                  </a:ext>
                </a:extLst>
              </p:cNvPr>
              <p:cNvSpPr>
                <a:spLocks noGrp="1" noRot="1" noChangeAspect="1" noMove="1" noResize="1" noEditPoints="1" noAdjustHandles="1" noChangeArrowheads="1" noChangeShapeType="1" noTextEdit="1"/>
              </p:cNvSpPr>
              <p:nvPr>
                <p:ph idx="1"/>
              </p:nvPr>
            </p:nvSpPr>
            <p:spPr>
              <a:xfrm>
                <a:off x="394636" y="1175657"/>
                <a:ext cx="11434812" cy="1825564"/>
              </a:xfrm>
              <a:blipFill>
                <a:blip r:embed="rId3"/>
                <a:stretch>
                  <a:fillRect l="-533" t="-46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2AB99E4-CEAE-C651-6F5D-A285EB83D4D4}"/>
                  </a:ext>
                </a:extLst>
              </p:cNvPr>
              <p:cNvSpPr txBox="1"/>
              <p:nvPr/>
            </p:nvSpPr>
            <p:spPr>
              <a:xfrm>
                <a:off x="5991003" y="5028431"/>
                <a:ext cx="41549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𝑨</m:t>
                      </m:r>
                    </m:oMath>
                  </m:oMathPara>
                </a14:m>
                <a:endParaRPr lang="zh-CN" altLang="en-US" sz="1825" b="1" dirty="0">
                  <a:solidFill>
                    <a:prstClr val="black"/>
                  </a:solidFill>
                  <a:latin typeface="Lucida Sans"/>
                  <a:ea typeface="黑体"/>
                </a:endParaRPr>
              </a:p>
            </p:txBody>
          </p:sp>
        </mc:Choice>
        <mc:Fallback xmlns="">
          <p:sp>
            <p:nvSpPr>
              <p:cNvPr id="33" name="TextBox 32">
                <a:extLst>
                  <a:ext uri="{FF2B5EF4-FFF2-40B4-BE49-F238E27FC236}">
                    <a16:creationId xmlns:a16="http://schemas.microsoft.com/office/drawing/2014/main" id="{12AB99E4-CEAE-C651-6F5D-A285EB83D4D4}"/>
                  </a:ext>
                </a:extLst>
              </p:cNvPr>
              <p:cNvSpPr txBox="1">
                <a:spLocks noRot="1" noChangeAspect="1" noMove="1" noResize="1" noEditPoints="1" noAdjustHandles="1" noChangeArrowheads="1" noChangeShapeType="1" noTextEdit="1"/>
              </p:cNvSpPr>
              <p:nvPr/>
            </p:nvSpPr>
            <p:spPr>
              <a:xfrm>
                <a:off x="5991003" y="5028431"/>
                <a:ext cx="415498" cy="373179"/>
              </a:xfrm>
              <a:prstGeom prst="rect">
                <a:avLst/>
              </a:prstGeom>
              <a:blipFill>
                <a:blip r:embed="rId5"/>
                <a:stretch>
                  <a:fillRect/>
                </a:stretch>
              </a:blipFill>
            </p:spPr>
            <p:txBody>
              <a:bodyPr/>
              <a:lstStyle/>
              <a:p>
                <a:r>
                  <a:rPr lang="zh-CN" altLang="en-US">
                    <a:noFill/>
                  </a:rPr>
                  <a:t> </a:t>
                </a:r>
              </a:p>
            </p:txBody>
          </p:sp>
        </mc:Fallback>
      </mc:AlternateContent>
      <p:sp>
        <p:nvSpPr>
          <p:cNvPr id="34" name="矩形 70">
            <a:extLst>
              <a:ext uri="{FF2B5EF4-FFF2-40B4-BE49-F238E27FC236}">
                <a16:creationId xmlns:a16="http://schemas.microsoft.com/office/drawing/2014/main" id="{47CC9F19-D509-6507-E045-A3109E7470CC}"/>
              </a:ext>
            </a:extLst>
          </p:cNvPr>
          <p:cNvSpPr/>
          <p:nvPr/>
        </p:nvSpPr>
        <p:spPr>
          <a:xfrm rot="5400000">
            <a:off x="6543003" y="4433751"/>
            <a:ext cx="725674" cy="1088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C4289444-B54B-447B-1F6A-0F6CE53F4754}"/>
                  </a:ext>
                </a:extLst>
              </p:cNvPr>
              <p:cNvSpPr txBox="1"/>
              <p:nvPr/>
            </p:nvSpPr>
            <p:spPr>
              <a:xfrm>
                <a:off x="6725172" y="5028431"/>
                <a:ext cx="39466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𝒙</m:t>
                      </m:r>
                    </m:oMath>
                  </m:oMathPara>
                </a14:m>
                <a:endParaRPr lang="zh-CN" altLang="en-US" sz="1825" b="1" dirty="0">
                  <a:solidFill>
                    <a:prstClr val="black"/>
                  </a:solidFill>
                  <a:latin typeface="Lucida Sans"/>
                  <a:ea typeface="黑体"/>
                </a:endParaRPr>
              </a:p>
            </p:txBody>
          </p:sp>
        </mc:Choice>
        <mc:Fallback xmlns="">
          <p:sp>
            <p:nvSpPr>
              <p:cNvPr id="35" name="TextBox 34">
                <a:extLst>
                  <a:ext uri="{FF2B5EF4-FFF2-40B4-BE49-F238E27FC236}">
                    <a16:creationId xmlns:a16="http://schemas.microsoft.com/office/drawing/2014/main" id="{C4289444-B54B-447B-1F6A-0F6CE53F4754}"/>
                  </a:ext>
                </a:extLst>
              </p:cNvPr>
              <p:cNvSpPr txBox="1">
                <a:spLocks noRot="1" noChangeAspect="1" noMove="1" noResize="1" noEditPoints="1" noAdjustHandles="1" noChangeArrowheads="1" noChangeShapeType="1" noTextEdit="1"/>
              </p:cNvSpPr>
              <p:nvPr/>
            </p:nvSpPr>
            <p:spPr>
              <a:xfrm>
                <a:off x="6725172" y="5028431"/>
                <a:ext cx="394660" cy="373179"/>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58449A91-3152-406F-CD1E-22D0E89AB567}"/>
                  </a:ext>
                </a:extLst>
              </p:cNvPr>
              <p:cNvSpPr txBox="1"/>
              <p:nvPr/>
            </p:nvSpPr>
            <p:spPr>
              <a:xfrm>
                <a:off x="8257210" y="5028431"/>
                <a:ext cx="429926"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𝑩</m:t>
                      </m:r>
                    </m:oMath>
                  </m:oMathPara>
                </a14:m>
                <a:endParaRPr lang="zh-CN" altLang="en-US" sz="1825" b="1" dirty="0">
                  <a:solidFill>
                    <a:prstClr val="black"/>
                  </a:solidFill>
                  <a:latin typeface="Lucida Sans"/>
                  <a:ea typeface="黑体"/>
                </a:endParaRPr>
              </a:p>
            </p:txBody>
          </p:sp>
        </mc:Choice>
        <mc:Fallback xmlns="">
          <p:sp>
            <p:nvSpPr>
              <p:cNvPr id="36" name="TextBox 35">
                <a:extLst>
                  <a:ext uri="{FF2B5EF4-FFF2-40B4-BE49-F238E27FC236}">
                    <a16:creationId xmlns:a16="http://schemas.microsoft.com/office/drawing/2014/main" id="{58449A91-3152-406F-CD1E-22D0E89AB567}"/>
                  </a:ext>
                </a:extLst>
              </p:cNvPr>
              <p:cNvSpPr txBox="1">
                <a:spLocks noRot="1" noChangeAspect="1" noMove="1" noResize="1" noEditPoints="1" noAdjustHandles="1" noChangeArrowheads="1" noChangeShapeType="1" noTextEdit="1"/>
              </p:cNvSpPr>
              <p:nvPr/>
            </p:nvSpPr>
            <p:spPr>
              <a:xfrm>
                <a:off x="8257210" y="5028431"/>
                <a:ext cx="429926" cy="373179"/>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E9E86A2-FC31-5FBF-834C-0DB34EB2ED6A}"/>
                  </a:ext>
                </a:extLst>
              </p:cNvPr>
              <p:cNvSpPr txBox="1"/>
              <p:nvPr/>
            </p:nvSpPr>
            <p:spPr>
              <a:xfrm>
                <a:off x="6527072" y="4357289"/>
                <a:ext cx="32412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37" name="TextBox 36">
                <a:extLst>
                  <a:ext uri="{FF2B5EF4-FFF2-40B4-BE49-F238E27FC236}">
                    <a16:creationId xmlns:a16="http://schemas.microsoft.com/office/drawing/2014/main" id="{0E9E86A2-FC31-5FBF-834C-0DB34EB2ED6A}"/>
                  </a:ext>
                </a:extLst>
              </p:cNvPr>
              <p:cNvSpPr txBox="1">
                <a:spLocks noRot="1" noChangeAspect="1" noMove="1" noResize="1" noEditPoints="1" noAdjustHandles="1" noChangeArrowheads="1" noChangeShapeType="1" noTextEdit="1"/>
              </p:cNvSpPr>
              <p:nvPr/>
            </p:nvSpPr>
            <p:spPr>
              <a:xfrm>
                <a:off x="6527072" y="4357289"/>
                <a:ext cx="324128" cy="373179"/>
              </a:xfrm>
              <a:prstGeom prst="rect">
                <a:avLst/>
              </a:prstGeom>
              <a:blipFill>
                <a:blip r:embed="rId8"/>
                <a:stretch>
                  <a:fillRect/>
                </a:stretch>
              </a:blipFill>
            </p:spPr>
            <p:txBody>
              <a:bodyPr/>
              <a:lstStyle/>
              <a:p>
                <a:r>
                  <a:rPr lang="zh-CN" altLang="en-US">
                    <a:noFill/>
                  </a:rPr>
                  <a:t> </a:t>
                </a:r>
              </a:p>
            </p:txBody>
          </p:sp>
        </mc:Fallback>
      </mc:AlternateContent>
      <p:sp>
        <p:nvSpPr>
          <p:cNvPr id="38" name="矩形 70">
            <a:extLst>
              <a:ext uri="{FF2B5EF4-FFF2-40B4-BE49-F238E27FC236}">
                <a16:creationId xmlns:a16="http://schemas.microsoft.com/office/drawing/2014/main" id="{729A851D-B41A-2E63-E312-FB9C8909A3B5}"/>
              </a:ext>
            </a:extLst>
          </p:cNvPr>
          <p:cNvSpPr/>
          <p:nvPr/>
        </p:nvSpPr>
        <p:spPr>
          <a:xfrm rot="5400000">
            <a:off x="8851408" y="4433751"/>
            <a:ext cx="725674" cy="1088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39" name="TextBox 53">
                <a:extLst>
                  <a:ext uri="{FF2B5EF4-FFF2-40B4-BE49-F238E27FC236}">
                    <a16:creationId xmlns:a16="http://schemas.microsoft.com/office/drawing/2014/main" id="{C35878FB-684F-F474-D65D-5B3DD9CA1F1E}"/>
                  </a:ext>
                </a:extLst>
              </p:cNvPr>
              <p:cNvSpPr txBox="1"/>
              <p:nvPr/>
            </p:nvSpPr>
            <p:spPr>
              <a:xfrm>
                <a:off x="8835477" y="4357289"/>
                <a:ext cx="32412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39" name="TextBox 53">
                <a:extLst>
                  <a:ext uri="{FF2B5EF4-FFF2-40B4-BE49-F238E27FC236}">
                    <a16:creationId xmlns:a16="http://schemas.microsoft.com/office/drawing/2014/main" id="{C35878FB-684F-F474-D65D-5B3DD9CA1F1E}"/>
                  </a:ext>
                </a:extLst>
              </p:cNvPr>
              <p:cNvSpPr txBox="1">
                <a:spLocks noRot="1" noChangeAspect="1" noMove="1" noResize="1" noEditPoints="1" noAdjustHandles="1" noChangeArrowheads="1" noChangeShapeType="1" noTextEdit="1"/>
              </p:cNvSpPr>
              <p:nvPr/>
            </p:nvSpPr>
            <p:spPr>
              <a:xfrm>
                <a:off x="8835477" y="4357289"/>
                <a:ext cx="324128" cy="373179"/>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3F6FEAF-2B7D-8269-DB12-9A16352F4DFF}"/>
                  </a:ext>
                </a:extLst>
              </p:cNvPr>
              <p:cNvSpPr txBox="1"/>
              <p:nvPr/>
            </p:nvSpPr>
            <p:spPr>
              <a:xfrm>
                <a:off x="9011015" y="5028431"/>
                <a:ext cx="39466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𝒙</m:t>
                      </m:r>
                    </m:oMath>
                  </m:oMathPara>
                </a14:m>
                <a:endParaRPr lang="zh-CN" altLang="en-US" sz="1825" b="1" dirty="0">
                  <a:solidFill>
                    <a:prstClr val="black"/>
                  </a:solidFill>
                  <a:latin typeface="Lucida Sans"/>
                  <a:ea typeface="黑体"/>
                </a:endParaRPr>
              </a:p>
            </p:txBody>
          </p:sp>
        </mc:Choice>
        <mc:Fallback xmlns="">
          <p:sp>
            <p:nvSpPr>
              <p:cNvPr id="40" name="TextBox 39">
                <a:extLst>
                  <a:ext uri="{FF2B5EF4-FFF2-40B4-BE49-F238E27FC236}">
                    <a16:creationId xmlns:a16="http://schemas.microsoft.com/office/drawing/2014/main" id="{63F6FEAF-2B7D-8269-DB12-9A16352F4DFF}"/>
                  </a:ext>
                </a:extLst>
              </p:cNvPr>
              <p:cNvSpPr txBox="1">
                <a:spLocks noRot="1" noChangeAspect="1" noMove="1" noResize="1" noEditPoints="1" noAdjustHandles="1" noChangeArrowheads="1" noChangeShapeType="1" noTextEdit="1"/>
              </p:cNvSpPr>
              <p:nvPr/>
            </p:nvSpPr>
            <p:spPr>
              <a:xfrm>
                <a:off x="9011015" y="5028431"/>
                <a:ext cx="394660" cy="373179"/>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DC20C919-37F6-0B53-5C6C-DDF5D15C6504}"/>
                  </a:ext>
                </a:extLst>
              </p:cNvPr>
              <p:cNvSpPr txBox="1"/>
              <p:nvPr/>
            </p:nvSpPr>
            <p:spPr>
              <a:xfrm>
                <a:off x="7144418" y="5028431"/>
                <a:ext cx="941155"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1825" i="1">
                              <a:solidFill>
                                <a:prstClr val="black"/>
                              </a:solidFill>
                              <a:latin typeface="Cambria Math" panose="02040503050406030204" pitchFamily="18" charset="0"/>
                            </a:rPr>
                          </m:ctrlPr>
                        </m:sSupPr>
                        <m:e>
                          <m:r>
                            <a:rPr lang="en-US" altLang="zh-CN" sz="1825" i="1">
                              <a:solidFill>
                                <a:prstClr val="black"/>
                              </a:solidFill>
                              <a:latin typeface="Cambria Math" panose="02040503050406030204" pitchFamily="18" charset="0"/>
                            </a:rPr>
                            <m:t>||</m:t>
                          </m:r>
                        </m:e>
                        <m:sup>
                          <m:r>
                            <a:rPr lang="en-US" altLang="zh-CN" sz="1825" i="1">
                              <a:solidFill>
                                <a:prstClr val="black"/>
                              </a:solidFill>
                              <a:latin typeface="Cambria Math" panose="02040503050406030204" pitchFamily="18" charset="0"/>
                            </a:rPr>
                            <m:t>2</m:t>
                          </m:r>
                        </m:sup>
                      </m:sSup>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41" name="TextBox 40">
                <a:extLst>
                  <a:ext uri="{FF2B5EF4-FFF2-40B4-BE49-F238E27FC236}">
                    <a16:creationId xmlns:a16="http://schemas.microsoft.com/office/drawing/2014/main" id="{DC20C919-37F6-0B53-5C6C-DDF5D15C6504}"/>
                  </a:ext>
                </a:extLst>
              </p:cNvPr>
              <p:cNvSpPr txBox="1">
                <a:spLocks noRot="1" noChangeAspect="1" noMove="1" noResize="1" noEditPoints="1" noAdjustHandles="1" noChangeArrowheads="1" noChangeShapeType="1" noTextEdit="1"/>
              </p:cNvSpPr>
              <p:nvPr/>
            </p:nvSpPr>
            <p:spPr>
              <a:xfrm>
                <a:off x="7144418" y="5028431"/>
                <a:ext cx="941155" cy="373179"/>
              </a:xfrm>
              <a:prstGeom prst="rect">
                <a:avLst/>
              </a:prstGeom>
              <a:blipFill>
                <a:blip r:embed="rId11"/>
                <a:stretch>
                  <a:fillRect b="-147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D471DCA7-C103-0D02-3E67-009207CC4AEE}"/>
                  </a:ext>
                </a:extLst>
              </p:cNvPr>
              <p:cNvSpPr txBox="1"/>
              <p:nvPr/>
            </p:nvSpPr>
            <p:spPr>
              <a:xfrm>
                <a:off x="5413024" y="5028431"/>
                <a:ext cx="40588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42" name="TextBox 41">
                <a:extLst>
                  <a:ext uri="{FF2B5EF4-FFF2-40B4-BE49-F238E27FC236}">
                    <a16:creationId xmlns:a16="http://schemas.microsoft.com/office/drawing/2014/main" id="{D471DCA7-C103-0D02-3E67-009207CC4AEE}"/>
                  </a:ext>
                </a:extLst>
              </p:cNvPr>
              <p:cNvSpPr txBox="1">
                <a:spLocks noRot="1" noChangeAspect="1" noMove="1" noResize="1" noEditPoints="1" noAdjustHandles="1" noChangeArrowheads="1" noChangeShapeType="1" noTextEdit="1"/>
              </p:cNvSpPr>
              <p:nvPr/>
            </p:nvSpPr>
            <p:spPr>
              <a:xfrm>
                <a:off x="5413024" y="5028431"/>
                <a:ext cx="405880" cy="373179"/>
              </a:xfrm>
              <a:prstGeom prst="rect">
                <a:avLst/>
              </a:prstGeom>
              <a:blipFill>
                <a:blip r:embed="rId12"/>
                <a:stretch>
                  <a:fillRect b="-14754"/>
                </a:stretch>
              </a:blipFill>
            </p:spPr>
            <p:txBody>
              <a:bodyPr/>
              <a:lstStyle/>
              <a:p>
                <a:r>
                  <a:rPr lang="zh-CN" altLang="en-US">
                    <a:noFill/>
                  </a:rPr>
                  <a:t> </a:t>
                </a:r>
              </a:p>
            </p:txBody>
          </p:sp>
        </mc:Fallback>
      </mc:AlternateContent>
      <p:sp>
        <p:nvSpPr>
          <p:cNvPr id="44" name="矩形 67">
            <a:extLst>
              <a:ext uri="{FF2B5EF4-FFF2-40B4-BE49-F238E27FC236}">
                <a16:creationId xmlns:a16="http://schemas.microsoft.com/office/drawing/2014/main" id="{9DDE3478-7A99-7F5C-3DBD-4062E8D3A4CE}"/>
              </a:ext>
            </a:extLst>
          </p:cNvPr>
          <p:cNvSpPr/>
          <p:nvPr/>
        </p:nvSpPr>
        <p:spPr>
          <a:xfrm>
            <a:off x="5767270" y="4087189"/>
            <a:ext cx="725674" cy="10885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45" name="矩形 68">
            <a:extLst>
              <a:ext uri="{FF2B5EF4-FFF2-40B4-BE49-F238E27FC236}">
                <a16:creationId xmlns:a16="http://schemas.microsoft.com/office/drawing/2014/main" id="{DA7D38C4-49A0-10F9-F7EA-A80D249D1057}"/>
              </a:ext>
            </a:extLst>
          </p:cNvPr>
          <p:cNvSpPr/>
          <p:nvPr/>
        </p:nvSpPr>
        <p:spPr>
          <a:xfrm>
            <a:off x="5767271" y="4196040"/>
            <a:ext cx="725674" cy="108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46" name="矩形 69">
            <a:extLst>
              <a:ext uri="{FF2B5EF4-FFF2-40B4-BE49-F238E27FC236}">
                <a16:creationId xmlns:a16="http://schemas.microsoft.com/office/drawing/2014/main" id="{2924C924-15BA-F86C-34FE-1F56D7DD1839}"/>
              </a:ext>
            </a:extLst>
          </p:cNvPr>
          <p:cNvSpPr/>
          <p:nvPr/>
        </p:nvSpPr>
        <p:spPr>
          <a:xfrm>
            <a:off x="5767270" y="4304891"/>
            <a:ext cx="725674" cy="10885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47" name="矩形 70">
            <a:extLst>
              <a:ext uri="{FF2B5EF4-FFF2-40B4-BE49-F238E27FC236}">
                <a16:creationId xmlns:a16="http://schemas.microsoft.com/office/drawing/2014/main" id="{5B9E4271-88FF-EB7D-537B-2A54FB21E87C}"/>
              </a:ext>
            </a:extLst>
          </p:cNvPr>
          <p:cNvSpPr/>
          <p:nvPr/>
        </p:nvSpPr>
        <p:spPr>
          <a:xfrm>
            <a:off x="5767270" y="4413742"/>
            <a:ext cx="725674" cy="108851"/>
          </a:xfrm>
          <a:prstGeom prst="rect">
            <a:avLst/>
          </a:prstGeom>
          <a:solidFill>
            <a:schemeClr val="accent1">
              <a:lumMod val="40000"/>
              <a:lumOff val="6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48" name="矩形 72">
            <a:extLst>
              <a:ext uri="{FF2B5EF4-FFF2-40B4-BE49-F238E27FC236}">
                <a16:creationId xmlns:a16="http://schemas.microsoft.com/office/drawing/2014/main" id="{3E75B412-161A-98DE-430A-98E487D529D5}"/>
              </a:ext>
            </a:extLst>
          </p:cNvPr>
          <p:cNvSpPr/>
          <p:nvPr/>
        </p:nvSpPr>
        <p:spPr>
          <a:xfrm>
            <a:off x="5767270" y="3978338"/>
            <a:ext cx="725674" cy="10885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49" name="Left Brace 48">
            <a:extLst>
              <a:ext uri="{FF2B5EF4-FFF2-40B4-BE49-F238E27FC236}">
                <a16:creationId xmlns:a16="http://schemas.microsoft.com/office/drawing/2014/main" id="{50CB9B75-F744-45F8-CB74-550ADFE761F8}"/>
              </a:ext>
            </a:extLst>
          </p:cNvPr>
          <p:cNvSpPr/>
          <p:nvPr/>
        </p:nvSpPr>
        <p:spPr>
          <a:xfrm>
            <a:off x="5538686" y="3978339"/>
            <a:ext cx="171438" cy="544255"/>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80DF5445-C32C-3C66-E712-784B87FC1C8E}"/>
                  </a:ext>
                </a:extLst>
              </p:cNvPr>
              <p:cNvSpPr txBox="1"/>
              <p:nvPr/>
            </p:nvSpPr>
            <p:spPr>
              <a:xfrm>
                <a:off x="5215279" y="4059435"/>
                <a:ext cx="33958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0" i="1">
                          <a:solidFill>
                            <a:prstClr val="black"/>
                          </a:solidFill>
                          <a:latin typeface="Cambria Math" panose="02040503050406030204" pitchFamily="18" charset="0"/>
                          <a:ea typeface="黑体"/>
                        </a:rPr>
                        <m:t>𝑖</m:t>
                      </m:r>
                    </m:oMath>
                  </m:oMathPara>
                </a14:m>
                <a:endParaRPr lang="zh-CN" altLang="en-US" sz="1825" b="0" dirty="0">
                  <a:solidFill>
                    <a:prstClr val="black"/>
                  </a:solidFill>
                  <a:latin typeface="Lucida Sans"/>
                  <a:ea typeface="黑体"/>
                </a:endParaRPr>
              </a:p>
            </p:txBody>
          </p:sp>
        </mc:Choice>
        <mc:Fallback xmlns="">
          <p:sp>
            <p:nvSpPr>
              <p:cNvPr id="50" name="TextBox 49">
                <a:extLst>
                  <a:ext uri="{FF2B5EF4-FFF2-40B4-BE49-F238E27FC236}">
                    <a16:creationId xmlns:a16="http://schemas.microsoft.com/office/drawing/2014/main" id="{80DF5445-C32C-3C66-E712-784B87FC1C8E}"/>
                  </a:ext>
                </a:extLst>
              </p:cNvPr>
              <p:cNvSpPr txBox="1">
                <a:spLocks noRot="1" noChangeAspect="1" noMove="1" noResize="1" noEditPoints="1" noAdjustHandles="1" noChangeArrowheads="1" noChangeShapeType="1" noTextEdit="1"/>
              </p:cNvSpPr>
              <p:nvPr/>
            </p:nvSpPr>
            <p:spPr>
              <a:xfrm>
                <a:off x="5215279" y="4059435"/>
                <a:ext cx="339580" cy="373179"/>
              </a:xfrm>
              <a:prstGeom prst="rect">
                <a:avLst/>
              </a:prstGeom>
              <a:blipFill>
                <a:blip r:embed="rId13"/>
                <a:stretch>
                  <a:fillRect/>
                </a:stretch>
              </a:blipFill>
            </p:spPr>
            <p:txBody>
              <a:bodyPr/>
              <a:lstStyle/>
              <a:p>
                <a:r>
                  <a:rPr lang="zh-CN" altLang="en-US">
                    <a:noFill/>
                  </a:rPr>
                  <a:t> </a:t>
                </a:r>
              </a:p>
            </p:txBody>
          </p:sp>
        </mc:Fallback>
      </mc:AlternateContent>
      <p:sp>
        <p:nvSpPr>
          <p:cNvPr id="51" name="Left Brace 50">
            <a:extLst>
              <a:ext uri="{FF2B5EF4-FFF2-40B4-BE49-F238E27FC236}">
                <a16:creationId xmlns:a16="http://schemas.microsoft.com/office/drawing/2014/main" id="{DF44C023-42EF-A81D-F20C-74D124DE584D}"/>
              </a:ext>
            </a:extLst>
          </p:cNvPr>
          <p:cNvSpPr/>
          <p:nvPr/>
        </p:nvSpPr>
        <p:spPr>
          <a:xfrm rot="5400000">
            <a:off x="6044388" y="3452979"/>
            <a:ext cx="171438" cy="725674"/>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70633F6F-7CA9-5E1E-CDA4-37E2CFE7D559}"/>
                  </a:ext>
                </a:extLst>
              </p:cNvPr>
              <p:cNvSpPr txBox="1"/>
              <p:nvPr/>
            </p:nvSpPr>
            <p:spPr>
              <a:xfrm>
                <a:off x="5931218" y="3400013"/>
                <a:ext cx="40209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𝑑</m:t>
                      </m:r>
                    </m:oMath>
                  </m:oMathPara>
                </a14:m>
                <a:endParaRPr lang="zh-CN" altLang="en-US" sz="1825" dirty="0">
                  <a:solidFill>
                    <a:prstClr val="black"/>
                  </a:solidFill>
                  <a:latin typeface="Lucida Sans"/>
                  <a:ea typeface="黑体"/>
                </a:endParaRPr>
              </a:p>
            </p:txBody>
          </p:sp>
        </mc:Choice>
        <mc:Fallback xmlns="">
          <p:sp>
            <p:nvSpPr>
              <p:cNvPr id="52" name="TextBox 51">
                <a:extLst>
                  <a:ext uri="{FF2B5EF4-FFF2-40B4-BE49-F238E27FC236}">
                    <a16:creationId xmlns:a16="http://schemas.microsoft.com/office/drawing/2014/main" id="{70633F6F-7CA9-5E1E-CDA4-37E2CFE7D559}"/>
                  </a:ext>
                </a:extLst>
              </p:cNvPr>
              <p:cNvSpPr txBox="1">
                <a:spLocks noRot="1" noChangeAspect="1" noMove="1" noResize="1" noEditPoints="1" noAdjustHandles="1" noChangeArrowheads="1" noChangeShapeType="1" noTextEdit="1"/>
              </p:cNvSpPr>
              <p:nvPr/>
            </p:nvSpPr>
            <p:spPr>
              <a:xfrm>
                <a:off x="5931218" y="3400013"/>
                <a:ext cx="402098" cy="373179"/>
              </a:xfrm>
              <a:prstGeom prst="rect">
                <a:avLst/>
              </a:prstGeom>
              <a:blipFill>
                <a:blip r:embed="rId15"/>
                <a:stretch>
                  <a:fillRect/>
                </a:stretch>
              </a:blipFill>
            </p:spPr>
            <p:txBody>
              <a:bodyPr/>
              <a:lstStyle/>
              <a:p>
                <a:r>
                  <a:rPr lang="zh-CN" altLang="en-US">
                    <a:noFill/>
                  </a:rPr>
                  <a:t> </a:t>
                </a:r>
              </a:p>
            </p:txBody>
          </p:sp>
        </mc:Fallback>
      </mc:AlternateContent>
      <p:sp>
        <p:nvSpPr>
          <p:cNvPr id="53" name="Left Brace 52">
            <a:extLst>
              <a:ext uri="{FF2B5EF4-FFF2-40B4-BE49-F238E27FC236}">
                <a16:creationId xmlns:a16="http://schemas.microsoft.com/office/drawing/2014/main" id="{3ABD9F04-0ED4-F1DD-95DD-9862A36D1998}"/>
              </a:ext>
            </a:extLst>
          </p:cNvPr>
          <p:cNvSpPr/>
          <p:nvPr/>
        </p:nvSpPr>
        <p:spPr>
          <a:xfrm>
            <a:off x="7841753" y="4354948"/>
            <a:ext cx="171438" cy="428031"/>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p:sp>
        <p:nvSpPr>
          <p:cNvPr id="55" name="Left Brace 54">
            <a:extLst>
              <a:ext uri="{FF2B5EF4-FFF2-40B4-BE49-F238E27FC236}">
                <a16:creationId xmlns:a16="http://schemas.microsoft.com/office/drawing/2014/main" id="{10A2076A-75FB-B15A-2847-512B9546563F}"/>
              </a:ext>
            </a:extLst>
          </p:cNvPr>
          <p:cNvSpPr/>
          <p:nvPr/>
        </p:nvSpPr>
        <p:spPr>
          <a:xfrm rot="5400000">
            <a:off x="8347455" y="3829589"/>
            <a:ext cx="171438" cy="725674"/>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FAB3E1CC-A443-0891-9AAC-AB678CEBC4FA}"/>
                  </a:ext>
                </a:extLst>
              </p:cNvPr>
              <p:cNvSpPr txBox="1"/>
              <p:nvPr/>
            </p:nvSpPr>
            <p:spPr>
              <a:xfrm>
                <a:off x="8244767" y="3734234"/>
                <a:ext cx="40209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𝑑</m:t>
                      </m:r>
                    </m:oMath>
                  </m:oMathPara>
                </a14:m>
                <a:endParaRPr lang="zh-CN" altLang="en-US" sz="1825" dirty="0">
                  <a:solidFill>
                    <a:prstClr val="black"/>
                  </a:solidFill>
                  <a:latin typeface="Lucida Sans"/>
                  <a:ea typeface="黑体"/>
                </a:endParaRPr>
              </a:p>
            </p:txBody>
          </p:sp>
        </mc:Choice>
        <mc:Fallback xmlns="">
          <p:sp>
            <p:nvSpPr>
              <p:cNvPr id="56" name="TextBox 55">
                <a:extLst>
                  <a:ext uri="{FF2B5EF4-FFF2-40B4-BE49-F238E27FC236}">
                    <a16:creationId xmlns:a16="http://schemas.microsoft.com/office/drawing/2014/main" id="{FAB3E1CC-A443-0891-9AAC-AB678CEBC4FA}"/>
                  </a:ext>
                </a:extLst>
              </p:cNvPr>
              <p:cNvSpPr txBox="1">
                <a:spLocks noRot="1" noChangeAspect="1" noMove="1" noResize="1" noEditPoints="1" noAdjustHandles="1" noChangeArrowheads="1" noChangeShapeType="1" noTextEdit="1"/>
              </p:cNvSpPr>
              <p:nvPr/>
            </p:nvSpPr>
            <p:spPr>
              <a:xfrm>
                <a:off x="8244767" y="3734234"/>
                <a:ext cx="402098" cy="373179"/>
              </a:xfrm>
              <a:prstGeom prst="rect">
                <a:avLst/>
              </a:prstGeom>
              <a:blipFill>
                <a:blip r:embed="rId17"/>
                <a:stretch>
                  <a:fillRect/>
                </a:stretch>
              </a:blipFill>
            </p:spPr>
            <p:txBody>
              <a:bodyPr/>
              <a:lstStyle/>
              <a:p>
                <a:r>
                  <a:rPr lang="zh-CN" altLang="en-US">
                    <a:noFill/>
                  </a:rPr>
                  <a:t> </a:t>
                </a:r>
              </a:p>
            </p:txBody>
          </p:sp>
        </mc:Fallback>
      </mc:AlternateContent>
      <p:sp>
        <p:nvSpPr>
          <p:cNvPr id="57" name="!!矩形 700">
            <a:extLst>
              <a:ext uri="{FF2B5EF4-FFF2-40B4-BE49-F238E27FC236}">
                <a16:creationId xmlns:a16="http://schemas.microsoft.com/office/drawing/2014/main" id="{94AF9581-3063-43EC-0CF7-283279C6950A}"/>
              </a:ext>
            </a:extLst>
          </p:cNvPr>
          <p:cNvSpPr/>
          <p:nvPr/>
        </p:nvSpPr>
        <p:spPr>
          <a:xfrm>
            <a:off x="8070337" y="4674128"/>
            <a:ext cx="725674" cy="10885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59" name="!!矩形 68">
            <a:extLst>
              <a:ext uri="{FF2B5EF4-FFF2-40B4-BE49-F238E27FC236}">
                <a16:creationId xmlns:a16="http://schemas.microsoft.com/office/drawing/2014/main" id="{2F8C44AC-FBFD-B482-3FA4-2CD396BE834B}"/>
              </a:ext>
            </a:extLst>
          </p:cNvPr>
          <p:cNvSpPr/>
          <p:nvPr/>
        </p:nvSpPr>
        <p:spPr>
          <a:xfrm>
            <a:off x="8070337" y="4462943"/>
            <a:ext cx="725674" cy="10885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60" name="!!矩形 72">
            <a:extLst>
              <a:ext uri="{FF2B5EF4-FFF2-40B4-BE49-F238E27FC236}">
                <a16:creationId xmlns:a16="http://schemas.microsoft.com/office/drawing/2014/main" id="{E2759D25-3938-9702-BEAC-2477C358FAA2}"/>
              </a:ext>
            </a:extLst>
          </p:cNvPr>
          <p:cNvSpPr/>
          <p:nvPr/>
        </p:nvSpPr>
        <p:spPr>
          <a:xfrm>
            <a:off x="8070337" y="4354094"/>
            <a:ext cx="725674" cy="10885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61" name="!!矩形 70">
            <a:extLst>
              <a:ext uri="{FF2B5EF4-FFF2-40B4-BE49-F238E27FC236}">
                <a16:creationId xmlns:a16="http://schemas.microsoft.com/office/drawing/2014/main" id="{31CD38C4-840A-92E6-AD60-4AFB52AFD88B}"/>
              </a:ext>
            </a:extLst>
          </p:cNvPr>
          <p:cNvSpPr/>
          <p:nvPr/>
        </p:nvSpPr>
        <p:spPr>
          <a:xfrm>
            <a:off x="8070337" y="4570283"/>
            <a:ext cx="725674" cy="108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pic>
        <p:nvPicPr>
          <p:cNvPr id="2" name="Picture 1">
            <a:extLst>
              <a:ext uri="{FF2B5EF4-FFF2-40B4-BE49-F238E27FC236}">
                <a16:creationId xmlns:a16="http://schemas.microsoft.com/office/drawing/2014/main" id="{3460EB28-F167-F02F-284E-8F1768D7CE69}"/>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1113319" y="3363948"/>
            <a:ext cx="3497092" cy="2425773"/>
          </a:xfrm>
          <a:prstGeom prst="rect">
            <a:avLst/>
          </a:prstGeom>
        </p:spPr>
      </p:pic>
      <p:sp>
        <p:nvSpPr>
          <p:cNvPr id="3" name="!!Rectangle 26">
            <a:extLst>
              <a:ext uri="{FF2B5EF4-FFF2-40B4-BE49-F238E27FC236}">
                <a16:creationId xmlns:a16="http://schemas.microsoft.com/office/drawing/2014/main" id="{43225853-F870-47BC-A9DC-E87F37E1549F}"/>
              </a:ext>
            </a:extLst>
          </p:cNvPr>
          <p:cNvSpPr/>
          <p:nvPr/>
        </p:nvSpPr>
        <p:spPr>
          <a:xfrm>
            <a:off x="1295400" y="4191000"/>
            <a:ext cx="1600200" cy="255270"/>
          </a:xfrm>
          <a:prstGeom prst="rect">
            <a:avLst/>
          </a:prstGeom>
          <a:solidFill>
            <a:schemeClr val="tx1">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7" name="!!TextBox 46">
                <a:extLst>
                  <a:ext uri="{FF2B5EF4-FFF2-40B4-BE49-F238E27FC236}">
                    <a16:creationId xmlns:a16="http://schemas.microsoft.com/office/drawing/2014/main" id="{7C8DFE65-59C0-A597-FE2E-C7FA141133EA}"/>
                  </a:ext>
                </a:extLst>
              </p:cNvPr>
              <p:cNvSpPr txBox="1"/>
              <p:nvPr/>
            </p:nvSpPr>
            <p:spPr>
              <a:xfrm>
                <a:off x="7154516" y="4374623"/>
                <a:ext cx="800026"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smtClean="0">
                          <a:solidFill>
                            <a:prstClr val="black"/>
                          </a:solidFill>
                          <a:latin typeface="Cambria Math" panose="02040503050406030204" pitchFamily="18" charset="0"/>
                        </a:rPr>
                        <m:t>ℓ−</m:t>
                      </m:r>
                      <m:r>
                        <a:rPr lang="en-US" altLang="zh-CN" sz="1825" b="0" i="1" smtClean="0">
                          <a:solidFill>
                            <a:prstClr val="black"/>
                          </a:solidFill>
                          <a:latin typeface="Cambria Math" panose="02040503050406030204" pitchFamily="18" charset="0"/>
                        </a:rPr>
                        <m:t>1</m:t>
                      </m:r>
                    </m:oMath>
                  </m:oMathPara>
                </a14:m>
                <a:endParaRPr lang="zh-CN" altLang="en-US" sz="1825" b="0" dirty="0">
                  <a:solidFill>
                    <a:prstClr val="black"/>
                  </a:solidFill>
                  <a:latin typeface="Lucida Sans"/>
                  <a:ea typeface="黑体"/>
                </a:endParaRPr>
              </a:p>
            </p:txBody>
          </p:sp>
        </mc:Choice>
        <mc:Fallback xmlns="">
          <p:sp>
            <p:nvSpPr>
              <p:cNvPr id="7" name="!!TextBox 46">
                <a:extLst>
                  <a:ext uri="{FF2B5EF4-FFF2-40B4-BE49-F238E27FC236}">
                    <a16:creationId xmlns:a16="http://schemas.microsoft.com/office/drawing/2014/main" id="{7C8DFE65-59C0-A597-FE2E-C7FA141133EA}"/>
                  </a:ext>
                </a:extLst>
              </p:cNvPr>
              <p:cNvSpPr txBox="1">
                <a:spLocks noRot="1" noChangeAspect="1" noMove="1" noResize="1" noEditPoints="1" noAdjustHandles="1" noChangeArrowheads="1" noChangeShapeType="1" noTextEdit="1"/>
              </p:cNvSpPr>
              <p:nvPr/>
            </p:nvSpPr>
            <p:spPr>
              <a:xfrm>
                <a:off x="7154516" y="4374623"/>
                <a:ext cx="800026" cy="373179"/>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TextBox 1">
                <a:extLst>
                  <a:ext uri="{FF2B5EF4-FFF2-40B4-BE49-F238E27FC236}">
                    <a16:creationId xmlns:a16="http://schemas.microsoft.com/office/drawing/2014/main" id="{7DF8E261-AD41-30B5-D366-05FF9E36902A}"/>
                  </a:ext>
                </a:extLst>
              </p:cNvPr>
              <p:cNvSpPr txBox="1"/>
              <p:nvPr/>
            </p:nvSpPr>
            <p:spPr>
              <a:xfrm>
                <a:off x="9430440" y="4855954"/>
                <a:ext cx="2160784" cy="641586"/>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1825" i="1" smtClean="0">
                              <a:solidFill>
                                <a:prstClr val="black"/>
                              </a:solidFill>
                              <a:latin typeface="Cambria Math" panose="02040503050406030204" pitchFamily="18" charset="0"/>
                            </a:rPr>
                          </m:ctrlPr>
                        </m:sSupPr>
                        <m:e>
                          <m:r>
                            <a:rPr lang="en-US" altLang="zh-CN" sz="1825" i="1">
                              <a:solidFill>
                                <a:prstClr val="black"/>
                              </a:solidFill>
                              <a:latin typeface="Cambria Math" panose="02040503050406030204" pitchFamily="18" charset="0"/>
                            </a:rPr>
                            <m:t>||</m:t>
                          </m:r>
                        </m:e>
                        <m:sup>
                          <m:r>
                            <a:rPr lang="en-US" altLang="zh-CN" sz="1825">
                              <a:solidFill>
                                <a:prstClr val="black"/>
                              </a:solidFill>
                              <a:latin typeface="Cambria Math" panose="02040503050406030204" pitchFamily="18" charset="0"/>
                            </a:rPr>
                            <m:t>2</m:t>
                          </m:r>
                        </m:sup>
                      </m:sSup>
                      <m:r>
                        <a:rPr lang="en-US" altLang="zh-CN" sz="1825" i="1">
                          <a:solidFill>
                            <a:prstClr val="black"/>
                          </a:solidFill>
                          <a:latin typeface="Cambria Math" panose="02040503050406030204" pitchFamily="18" charset="0"/>
                        </a:rPr>
                        <m:t>           </m:t>
                      </m:r>
                      <m:r>
                        <a:rPr lang="en-US" altLang="zh-CN" sz="1587" i="1">
                          <a:solidFill>
                            <a:prstClr val="black"/>
                          </a:solidFill>
                          <a:latin typeface="Cambria Math" panose="02040503050406030204" pitchFamily="18" charset="0"/>
                        </a:rPr>
                        <m:t>≤        </m:t>
                      </m:r>
                      <m:f>
                        <m:fPr>
                          <m:ctrlPr>
                            <a:rPr lang="en-US" altLang="zh-CN" sz="1587" b="0" i="1" smtClean="0">
                              <a:solidFill>
                                <a:prstClr val="black"/>
                              </a:solidFill>
                              <a:latin typeface="Cambria Math" panose="02040503050406030204" pitchFamily="18" charset="0"/>
                            </a:rPr>
                          </m:ctrlPr>
                        </m:fPr>
                        <m:num>
                          <m:sSubSup>
                            <m:sSubSupPr>
                              <m:ctrlPr>
                                <a:rPr lang="en-US" altLang="zh-CN" sz="1587" b="1" i="1" smtClean="0">
                                  <a:solidFill>
                                    <a:prstClr val="black"/>
                                  </a:solidFill>
                                  <a:latin typeface="Cambria Math" panose="02040503050406030204" pitchFamily="18" charset="0"/>
                                </a:rPr>
                              </m:ctrlPr>
                            </m:sSubSupPr>
                            <m:e>
                              <m:d>
                                <m:dPr>
                                  <m:begChr m:val="‖"/>
                                  <m:endChr m:val="‖"/>
                                  <m:ctrlPr>
                                    <a:rPr lang="en-US" altLang="zh-CN" sz="1587" b="1" i="1" smtClean="0">
                                      <a:solidFill>
                                        <a:prstClr val="black"/>
                                      </a:solidFill>
                                      <a:latin typeface="Cambria Math" panose="02040503050406030204" pitchFamily="18" charset="0"/>
                                    </a:rPr>
                                  </m:ctrlPr>
                                </m:dPr>
                                <m:e>
                                  <m:r>
                                    <a:rPr lang="en-US" altLang="zh-CN" sz="1587" b="1" i="1" smtClean="0">
                                      <a:solidFill>
                                        <a:prstClr val="black"/>
                                      </a:solidFill>
                                      <a:latin typeface="Cambria Math" panose="02040503050406030204" pitchFamily="18" charset="0"/>
                                    </a:rPr>
                                    <m:t>𝑨</m:t>
                                  </m:r>
                                </m:e>
                              </m:d>
                            </m:e>
                            <m:sub>
                              <m:r>
                                <a:rPr lang="en-US" altLang="zh-CN" sz="1587" b="0" i="1" smtClean="0">
                                  <a:solidFill>
                                    <a:prstClr val="black"/>
                                  </a:solidFill>
                                  <a:latin typeface="Cambria Math" panose="02040503050406030204" pitchFamily="18" charset="0"/>
                                </a:rPr>
                                <m:t>𝐹</m:t>
                              </m:r>
                            </m:sub>
                            <m:sup>
                              <m:r>
                                <a:rPr lang="en-US" altLang="zh-CN" sz="1587" b="0" i="1" smtClean="0">
                                  <a:solidFill>
                                    <a:prstClr val="black"/>
                                  </a:solidFill>
                                  <a:latin typeface="Cambria Math" panose="02040503050406030204" pitchFamily="18" charset="0"/>
                                </a:rPr>
                                <m:t>2</m:t>
                              </m:r>
                            </m:sup>
                          </m:sSubSup>
                        </m:num>
                        <m:den>
                          <m:r>
                            <a:rPr lang="en-US" altLang="zh-CN" sz="1587" b="0" i="1" smtClean="0">
                              <a:solidFill>
                                <a:prstClr val="black"/>
                              </a:solidFill>
                              <a:latin typeface="Cambria Math" panose="02040503050406030204" pitchFamily="18" charset="0"/>
                            </a:rPr>
                            <m:t>ℓ</m:t>
                          </m:r>
                        </m:den>
                      </m:f>
                    </m:oMath>
                  </m:oMathPara>
                </a14:m>
                <a:endParaRPr lang="zh-CN" altLang="en-US" sz="1825" b="0" dirty="0">
                  <a:solidFill>
                    <a:prstClr val="black"/>
                  </a:solidFill>
                  <a:latin typeface="Lucida Sans"/>
                  <a:ea typeface="黑体"/>
                </a:endParaRPr>
              </a:p>
            </p:txBody>
          </p:sp>
        </mc:Choice>
        <mc:Fallback xmlns="">
          <p:sp>
            <p:nvSpPr>
              <p:cNvPr id="9" name="!!TextBox 1">
                <a:extLst>
                  <a:ext uri="{FF2B5EF4-FFF2-40B4-BE49-F238E27FC236}">
                    <a16:creationId xmlns:a16="http://schemas.microsoft.com/office/drawing/2014/main" id="{7DF8E261-AD41-30B5-D366-05FF9E36902A}"/>
                  </a:ext>
                </a:extLst>
              </p:cNvPr>
              <p:cNvSpPr txBox="1">
                <a:spLocks noRot="1" noChangeAspect="1" noMove="1" noResize="1" noEditPoints="1" noAdjustHandles="1" noChangeArrowheads="1" noChangeShapeType="1" noTextEdit="1"/>
              </p:cNvSpPr>
              <p:nvPr/>
            </p:nvSpPr>
            <p:spPr>
              <a:xfrm>
                <a:off x="9430440" y="4855954"/>
                <a:ext cx="2160784" cy="641586"/>
              </a:xfrm>
              <a:prstGeom prst="rect">
                <a:avLst/>
              </a:prstGeom>
              <a:blipFill>
                <a:blip r:embed="rId20"/>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1555927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BDBE5F-2CD3-B7B5-0F28-F393A00DF9CB}"/>
              </a:ext>
            </a:extLst>
          </p:cNvPr>
          <p:cNvSpPr>
            <a:spLocks noGrp="1"/>
          </p:cNvSpPr>
          <p:nvPr>
            <p:ph type="title"/>
          </p:nvPr>
        </p:nvSpPr>
        <p:spPr/>
        <p:txBody>
          <a:bodyPr/>
          <a:lstStyle/>
          <a:p>
            <a:r>
              <a:rPr lang="en-US" altLang="zh-CN" sz="3600" dirty="0"/>
              <a:t>FD </a:t>
            </a:r>
            <a:r>
              <a:rPr lang="zh-CN" altLang="en-US" sz="3600" dirty="0"/>
              <a:t>算法</a:t>
            </a:r>
            <a:endParaRPr lang="zh-CN" altLang="en-US"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CCEF8CA0-0BED-B2FC-1444-7CD746F797B0}"/>
                  </a:ext>
                </a:extLst>
              </p:cNvPr>
              <p:cNvSpPr>
                <a:spLocks noGrp="1"/>
              </p:cNvSpPr>
              <p:nvPr>
                <p:ph idx="1"/>
              </p:nvPr>
            </p:nvSpPr>
            <p:spPr>
              <a:xfrm>
                <a:off x="394636" y="1175657"/>
                <a:ext cx="11434812" cy="1825564"/>
              </a:xfrm>
            </p:spPr>
            <p:txBody>
              <a:bodyPr>
                <a:spAutoFit/>
              </a:bodyPr>
              <a:lstStyle/>
              <a:p>
                <a:r>
                  <a:rPr lang="en-US" altLang="zh-CN" sz="2800" dirty="0"/>
                  <a:t>Frequent Directions  [Liberty, </a:t>
                </a:r>
                <a:r>
                  <a:rPr lang="en-US" altLang="zh-CN" sz="2800" dirty="0">
                    <a:solidFill>
                      <a:srgbClr val="00B0F0"/>
                    </a:solidFill>
                  </a:rPr>
                  <a:t>KDD 2013 Best Paper</a:t>
                </a:r>
                <a:r>
                  <a:rPr lang="en-US" altLang="zh-CN" sz="2800" dirty="0"/>
                  <a:t>] </a:t>
                </a:r>
                <a:r>
                  <a:rPr lang="zh-CN" altLang="en-US" sz="2800" dirty="0"/>
                  <a:t>：</a:t>
                </a:r>
                <a:br>
                  <a:rPr lang="en-US" altLang="zh-CN" sz="2800" dirty="0"/>
                </a:br>
                <a:r>
                  <a:rPr lang="zh-CN" altLang="en-US" sz="2800" dirty="0">
                    <a:solidFill>
                      <a:srgbClr val="FF0000"/>
                    </a:solidFill>
                  </a:rPr>
                  <a:t>确定性算法</a:t>
                </a:r>
                <a:r>
                  <a:rPr lang="zh-CN" altLang="en-US" sz="2800" dirty="0"/>
                  <a:t>，且时间与空间复杂度达到最优。</a:t>
                </a:r>
                <a:endParaRPr lang="en-US" altLang="zh-CN" sz="2800"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altLang="zh-CN" sz="2800" i="1">
                              <a:solidFill>
                                <a:prstClr val="black"/>
                              </a:solidFill>
                              <a:latin typeface="Cambria Math" panose="02040503050406030204" pitchFamily="18" charset="0"/>
                            </a:rPr>
                          </m:ctrlPr>
                        </m:dPr>
                        <m:e>
                          <m:sSup>
                            <m:sSupPr>
                              <m:ctrlPr>
                                <a:rPr lang="en-US" altLang="zh-CN" sz="2800" i="1">
                                  <a:solidFill>
                                    <a:prstClr val="black"/>
                                  </a:solidFill>
                                  <a:latin typeface="Cambria Math" panose="02040503050406030204" pitchFamily="18" charset="0"/>
                                </a:rPr>
                              </m:ctrlPr>
                            </m:sSupPr>
                            <m:e>
                              <m:r>
                                <a:rPr lang="en-US" altLang="zh-CN" sz="2800" i="1">
                                  <a:solidFill>
                                    <a:prstClr val="black"/>
                                  </a:solidFill>
                                  <a:latin typeface="Cambria Math" panose="02040503050406030204" pitchFamily="18" charset="0"/>
                                </a:rPr>
                                <m:t> </m:t>
                              </m:r>
                              <m:d>
                                <m:dPr>
                                  <m:begChr m:val="‖"/>
                                  <m:endChr m:val="‖"/>
                                  <m:ctrlPr>
                                    <a:rPr lang="en-US" altLang="zh-CN" sz="2800" b="1"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𝑨𝒙</m:t>
                                  </m:r>
                                </m:e>
                              </m:d>
                            </m:e>
                            <m:sup>
                              <m:r>
                                <a:rPr lang="en-US" altLang="zh-CN" sz="2800" i="1">
                                  <a:solidFill>
                                    <a:prstClr val="black"/>
                                  </a:solidFill>
                                  <a:latin typeface="Cambria Math" panose="02040503050406030204" pitchFamily="18" charset="0"/>
                                </a:rPr>
                                <m:t>2</m:t>
                              </m:r>
                            </m:sup>
                          </m:sSup>
                          <m:r>
                            <a:rPr lang="en-US" altLang="zh-CN" sz="2800" i="1">
                              <a:solidFill>
                                <a:prstClr val="black"/>
                              </a:solidFill>
                              <a:latin typeface="Cambria Math" panose="02040503050406030204" pitchFamily="18" charset="0"/>
                            </a:rPr>
                            <m:t>−</m:t>
                          </m:r>
                          <m:sSup>
                            <m:sSupPr>
                              <m:ctrlPr>
                                <a:rPr lang="en-US" altLang="zh-CN" sz="2800" i="1">
                                  <a:solidFill>
                                    <a:prstClr val="black"/>
                                  </a:solidFill>
                                  <a:latin typeface="Cambria Math" panose="02040503050406030204" pitchFamily="18" charset="0"/>
                                </a:rPr>
                              </m:ctrlPr>
                            </m:sSupPr>
                            <m:e>
                              <m:d>
                                <m:dPr>
                                  <m:begChr m:val="‖"/>
                                  <m:endChr m:val="‖"/>
                                  <m:ctrlPr>
                                    <a:rPr lang="en-US" altLang="zh-CN" sz="2800" b="1"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𝑩𝒙</m:t>
                                  </m:r>
                                </m:e>
                              </m:d>
                            </m:e>
                            <m:sup>
                              <m:r>
                                <a:rPr lang="en-US" altLang="zh-CN" sz="2800" i="1">
                                  <a:solidFill>
                                    <a:prstClr val="black"/>
                                  </a:solidFill>
                                  <a:latin typeface="Cambria Math" panose="02040503050406030204" pitchFamily="18" charset="0"/>
                                </a:rPr>
                                <m:t>2</m:t>
                              </m:r>
                            </m:sup>
                          </m:sSup>
                          <m:r>
                            <a:rPr lang="en-US" altLang="zh-CN" sz="2800" i="1">
                              <a:solidFill>
                                <a:prstClr val="black"/>
                              </a:solidFill>
                              <a:latin typeface="Cambria Math" panose="02040503050406030204" pitchFamily="18" charset="0"/>
                            </a:rPr>
                            <m:t> </m:t>
                          </m:r>
                        </m:e>
                      </m:d>
                      <m:r>
                        <a:rPr lang="en-US" altLang="zh-CN" sz="2800" i="1">
                          <a:solidFill>
                            <a:prstClr val="black"/>
                          </a:solidFill>
                          <a:latin typeface="Cambria Math" panose="02040503050406030204" pitchFamily="18" charset="0"/>
                        </a:rPr>
                        <m:t>≤</m:t>
                      </m:r>
                      <m:f>
                        <m:fPr>
                          <m:ctrlPr>
                            <a:rPr lang="en-US" altLang="zh-CN" sz="2800" b="0" i="1" smtClean="0">
                              <a:solidFill>
                                <a:prstClr val="black"/>
                              </a:solidFill>
                              <a:latin typeface="Cambria Math" panose="02040503050406030204" pitchFamily="18" charset="0"/>
                            </a:rPr>
                          </m:ctrlPr>
                        </m:fPr>
                        <m:num>
                          <m:sSubSup>
                            <m:sSubSupPr>
                              <m:ctrlPr>
                                <a:rPr lang="en-US" altLang="zh-CN" sz="2800" i="1">
                                  <a:solidFill>
                                    <a:prstClr val="black"/>
                                  </a:solidFill>
                                  <a:latin typeface="Cambria Math" panose="02040503050406030204" pitchFamily="18" charset="0"/>
                                </a:rPr>
                              </m:ctrlPr>
                            </m:sSubSupPr>
                            <m:e>
                              <m:d>
                                <m:dPr>
                                  <m:begChr m:val="‖"/>
                                  <m:endChr m:val="‖"/>
                                  <m:ctrlPr>
                                    <a:rPr lang="en-US" altLang="zh-CN" sz="2800"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𝑨</m:t>
                                  </m:r>
                                </m:e>
                              </m:d>
                            </m:e>
                            <m:sub>
                              <m:r>
                                <a:rPr lang="en-US" altLang="zh-CN" sz="2800" i="1">
                                  <a:solidFill>
                                    <a:prstClr val="black"/>
                                  </a:solidFill>
                                  <a:latin typeface="Cambria Math" panose="02040503050406030204" pitchFamily="18" charset="0"/>
                                </a:rPr>
                                <m:t>𝐹</m:t>
                              </m:r>
                            </m:sub>
                            <m:sup>
                              <m:r>
                                <a:rPr lang="en-US" altLang="zh-CN" sz="2800" i="1">
                                  <a:solidFill>
                                    <a:prstClr val="black"/>
                                  </a:solidFill>
                                  <a:latin typeface="Cambria Math" panose="02040503050406030204" pitchFamily="18" charset="0"/>
                                </a:rPr>
                                <m:t>2</m:t>
                              </m:r>
                            </m:sup>
                          </m:sSubSup>
                        </m:num>
                        <m:den>
                          <m:r>
                            <a:rPr lang="en-US" altLang="zh-CN" sz="2800" b="0" i="1" smtClean="0">
                              <a:solidFill>
                                <a:prstClr val="black"/>
                              </a:solidFill>
                              <a:latin typeface="Cambria Math" panose="02040503050406030204" pitchFamily="18" charset="0"/>
                            </a:rPr>
                            <m:t>ℓ</m:t>
                          </m:r>
                        </m:den>
                      </m:f>
                      <m:r>
                        <a:rPr lang="en-US" altLang="zh-CN" sz="2800" i="1">
                          <a:solidFill>
                            <a:prstClr val="black"/>
                          </a:solidFill>
                          <a:latin typeface="Cambria Math" panose="02040503050406030204" pitchFamily="18" charset="0"/>
                        </a:rPr>
                        <m:t>       </m:t>
                      </m:r>
                      <m:sSub>
                        <m:sSubPr>
                          <m:ctrlPr>
                            <a:rPr lang="en-US" altLang="zh-CN" sz="2800" i="1">
                              <a:solidFill>
                                <a:prstClr val="black"/>
                              </a:solidFill>
                              <a:latin typeface="Cambria Math" panose="02040503050406030204" pitchFamily="18" charset="0"/>
                            </a:rPr>
                          </m:ctrlPr>
                        </m:sSubPr>
                        <m:e>
                          <m:d>
                            <m:dPr>
                              <m:begChr m:val="‖"/>
                              <m:endChr m:val="‖"/>
                              <m:ctrlPr>
                                <a:rPr lang="en-US" altLang="zh-CN" sz="2800" i="1">
                                  <a:solidFill>
                                    <a:prstClr val="black"/>
                                  </a:solidFill>
                                  <a:latin typeface="Cambria Math" panose="02040503050406030204" pitchFamily="18" charset="0"/>
                                </a:rPr>
                              </m:ctrlPr>
                            </m:dPr>
                            <m:e>
                              <m:sSup>
                                <m:sSupPr>
                                  <m:ctrlPr>
                                    <a:rPr lang="en-US" altLang="zh-CN" sz="2800" i="1">
                                      <a:solidFill>
                                        <a:prstClr val="black"/>
                                      </a:solidFill>
                                      <a:latin typeface="Cambria Math" panose="02040503050406030204" pitchFamily="18" charset="0"/>
                                    </a:rPr>
                                  </m:ctrlPr>
                                </m:sSupPr>
                                <m:e>
                                  <m:r>
                                    <a:rPr lang="en-US" altLang="zh-CN" sz="2800" b="1" i="1">
                                      <a:solidFill>
                                        <a:prstClr val="black"/>
                                      </a:solidFill>
                                      <a:latin typeface="Cambria Math" panose="02040503050406030204" pitchFamily="18" charset="0"/>
                                    </a:rPr>
                                    <m:t>𝑨</m:t>
                                  </m:r>
                                </m:e>
                                <m:sup>
                                  <m:r>
                                    <a:rPr lang="en-US" altLang="zh-CN" sz="2800" i="1">
                                      <a:solidFill>
                                        <a:prstClr val="black"/>
                                      </a:solidFill>
                                      <a:latin typeface="Cambria Math" panose="02040503050406030204" pitchFamily="18" charset="0"/>
                                    </a:rPr>
                                    <m:t>⊤</m:t>
                                  </m:r>
                                </m:sup>
                              </m:sSup>
                              <m:r>
                                <a:rPr lang="en-US" altLang="zh-CN" sz="2800" b="1" i="1">
                                  <a:solidFill>
                                    <a:prstClr val="black"/>
                                  </a:solidFill>
                                  <a:latin typeface="Cambria Math" panose="02040503050406030204" pitchFamily="18" charset="0"/>
                                </a:rPr>
                                <m:t>𝑨</m:t>
                              </m:r>
                              <m:r>
                                <a:rPr lang="en-US" altLang="zh-CN" sz="2800" i="1">
                                  <a:solidFill>
                                    <a:prstClr val="black"/>
                                  </a:solidFill>
                                  <a:latin typeface="Cambria Math" panose="02040503050406030204" pitchFamily="18" charset="0"/>
                                </a:rPr>
                                <m:t>−</m:t>
                              </m:r>
                              <m:sSup>
                                <m:sSupPr>
                                  <m:ctrlPr>
                                    <a:rPr lang="en-US" altLang="zh-CN" sz="2800" i="1">
                                      <a:solidFill>
                                        <a:prstClr val="black"/>
                                      </a:solidFill>
                                      <a:latin typeface="Cambria Math" panose="02040503050406030204" pitchFamily="18" charset="0"/>
                                    </a:rPr>
                                  </m:ctrlPr>
                                </m:sSupPr>
                                <m:e>
                                  <m:r>
                                    <a:rPr lang="en-US" altLang="zh-CN" sz="2800" b="1" i="1">
                                      <a:solidFill>
                                        <a:prstClr val="black"/>
                                      </a:solidFill>
                                      <a:latin typeface="Cambria Math" panose="02040503050406030204" pitchFamily="18" charset="0"/>
                                    </a:rPr>
                                    <m:t>𝑩</m:t>
                                  </m:r>
                                </m:e>
                                <m:sup>
                                  <m:r>
                                    <a:rPr lang="en-US" altLang="zh-CN" sz="2800" i="1">
                                      <a:solidFill>
                                        <a:prstClr val="black"/>
                                      </a:solidFill>
                                      <a:latin typeface="Cambria Math" panose="02040503050406030204" pitchFamily="18" charset="0"/>
                                    </a:rPr>
                                    <m:t>⊤</m:t>
                                  </m:r>
                                </m:sup>
                              </m:sSup>
                              <m:r>
                                <a:rPr lang="en-US" altLang="zh-CN" sz="2800" b="1" i="1">
                                  <a:solidFill>
                                    <a:prstClr val="black"/>
                                  </a:solidFill>
                                  <a:latin typeface="Cambria Math" panose="02040503050406030204" pitchFamily="18" charset="0"/>
                                </a:rPr>
                                <m:t>𝑩</m:t>
                              </m:r>
                            </m:e>
                          </m:d>
                        </m:e>
                        <m:sub>
                          <m:r>
                            <a:rPr lang="en-US" altLang="zh-CN" sz="2800" i="1">
                              <a:solidFill>
                                <a:prstClr val="black"/>
                              </a:solidFill>
                              <a:latin typeface="Cambria Math" panose="02040503050406030204" pitchFamily="18" charset="0"/>
                            </a:rPr>
                            <m:t>2</m:t>
                          </m:r>
                        </m:sub>
                      </m:sSub>
                      <m:r>
                        <a:rPr lang="en-US" altLang="zh-CN" sz="2800" i="1">
                          <a:solidFill>
                            <a:prstClr val="black"/>
                          </a:solidFill>
                          <a:latin typeface="Cambria Math" panose="02040503050406030204" pitchFamily="18" charset="0"/>
                        </a:rPr>
                        <m:t>≤</m:t>
                      </m:r>
                      <m:f>
                        <m:fPr>
                          <m:ctrlPr>
                            <a:rPr lang="en-US" altLang="zh-CN" sz="2800" b="0" i="1" smtClean="0">
                              <a:solidFill>
                                <a:prstClr val="black"/>
                              </a:solidFill>
                              <a:latin typeface="Cambria Math" panose="02040503050406030204" pitchFamily="18" charset="0"/>
                            </a:rPr>
                          </m:ctrlPr>
                        </m:fPr>
                        <m:num>
                          <m:sSubSup>
                            <m:sSubSupPr>
                              <m:ctrlPr>
                                <a:rPr lang="en-US" altLang="zh-CN" sz="2800" i="1">
                                  <a:solidFill>
                                    <a:prstClr val="black"/>
                                  </a:solidFill>
                                  <a:latin typeface="Cambria Math" panose="02040503050406030204" pitchFamily="18" charset="0"/>
                                </a:rPr>
                              </m:ctrlPr>
                            </m:sSubSupPr>
                            <m:e>
                              <m:d>
                                <m:dPr>
                                  <m:begChr m:val="‖"/>
                                  <m:endChr m:val="‖"/>
                                  <m:ctrlPr>
                                    <a:rPr lang="en-US" altLang="zh-CN" sz="2800"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𝑨</m:t>
                                  </m:r>
                                </m:e>
                              </m:d>
                            </m:e>
                            <m:sub>
                              <m:r>
                                <a:rPr lang="en-US" altLang="zh-CN" sz="2800" i="1">
                                  <a:solidFill>
                                    <a:prstClr val="black"/>
                                  </a:solidFill>
                                  <a:latin typeface="Cambria Math" panose="02040503050406030204" pitchFamily="18" charset="0"/>
                                </a:rPr>
                                <m:t>𝐹</m:t>
                              </m:r>
                            </m:sub>
                            <m:sup>
                              <m:r>
                                <a:rPr lang="en-US" altLang="zh-CN" sz="2800" i="1">
                                  <a:solidFill>
                                    <a:prstClr val="black"/>
                                  </a:solidFill>
                                  <a:latin typeface="Cambria Math" panose="02040503050406030204" pitchFamily="18" charset="0"/>
                                </a:rPr>
                                <m:t>2</m:t>
                              </m:r>
                            </m:sup>
                          </m:sSubSup>
                        </m:num>
                        <m:den>
                          <m:r>
                            <a:rPr lang="en-US" altLang="zh-CN" sz="2800" b="0" i="1" smtClean="0">
                              <a:solidFill>
                                <a:prstClr val="black"/>
                              </a:solidFill>
                              <a:latin typeface="Cambria Math" panose="02040503050406030204" pitchFamily="18" charset="0"/>
                            </a:rPr>
                            <m:t>ℓ</m:t>
                          </m:r>
                        </m:den>
                      </m:f>
                    </m:oMath>
                  </m:oMathPara>
                </a14:m>
                <a:endParaRPr lang="en-US" altLang="zh-CN" sz="2800" dirty="0">
                  <a:solidFill>
                    <a:prstClr val="black"/>
                  </a:solidFill>
                </a:endParaRPr>
              </a:p>
            </p:txBody>
          </p:sp>
        </mc:Choice>
        <mc:Fallback xmlns="">
          <p:sp>
            <p:nvSpPr>
              <p:cNvPr id="6" name="Content Placeholder 5">
                <a:extLst>
                  <a:ext uri="{FF2B5EF4-FFF2-40B4-BE49-F238E27FC236}">
                    <a16:creationId xmlns:a16="http://schemas.microsoft.com/office/drawing/2014/main" id="{CCEF8CA0-0BED-B2FC-1444-7CD746F797B0}"/>
                  </a:ext>
                </a:extLst>
              </p:cNvPr>
              <p:cNvSpPr>
                <a:spLocks noGrp="1" noRot="1" noChangeAspect="1" noMove="1" noResize="1" noEditPoints="1" noAdjustHandles="1" noChangeArrowheads="1" noChangeShapeType="1" noTextEdit="1"/>
              </p:cNvSpPr>
              <p:nvPr>
                <p:ph idx="1"/>
              </p:nvPr>
            </p:nvSpPr>
            <p:spPr>
              <a:xfrm>
                <a:off x="394636" y="1175657"/>
                <a:ext cx="11434812" cy="1825564"/>
              </a:xfrm>
              <a:blipFill>
                <a:blip r:embed="rId3"/>
                <a:stretch>
                  <a:fillRect l="-533" t="-46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15EF217-83C8-5395-BC34-40B84E7D6FD6}"/>
                  </a:ext>
                </a:extLst>
              </p:cNvPr>
              <p:cNvSpPr txBox="1"/>
              <p:nvPr/>
            </p:nvSpPr>
            <p:spPr>
              <a:xfrm>
                <a:off x="5991003" y="5028429"/>
                <a:ext cx="41549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𝑨</m:t>
                      </m:r>
                    </m:oMath>
                  </m:oMathPara>
                </a14:m>
                <a:endParaRPr lang="zh-CN" altLang="en-US" sz="1825" b="1" dirty="0">
                  <a:solidFill>
                    <a:prstClr val="black"/>
                  </a:solidFill>
                  <a:latin typeface="Lucida Sans"/>
                  <a:ea typeface="黑体"/>
                </a:endParaRPr>
              </a:p>
            </p:txBody>
          </p:sp>
        </mc:Choice>
        <mc:Fallback xmlns="">
          <p:sp>
            <p:nvSpPr>
              <p:cNvPr id="3" name="TextBox 2">
                <a:extLst>
                  <a:ext uri="{FF2B5EF4-FFF2-40B4-BE49-F238E27FC236}">
                    <a16:creationId xmlns:a16="http://schemas.microsoft.com/office/drawing/2014/main" id="{615EF217-83C8-5395-BC34-40B84E7D6FD6}"/>
                  </a:ext>
                </a:extLst>
              </p:cNvPr>
              <p:cNvSpPr txBox="1">
                <a:spLocks noRot="1" noChangeAspect="1" noMove="1" noResize="1" noEditPoints="1" noAdjustHandles="1" noChangeArrowheads="1" noChangeShapeType="1" noTextEdit="1"/>
              </p:cNvSpPr>
              <p:nvPr/>
            </p:nvSpPr>
            <p:spPr>
              <a:xfrm>
                <a:off x="5991003" y="5028429"/>
                <a:ext cx="415498" cy="373179"/>
              </a:xfrm>
              <a:prstGeom prst="rect">
                <a:avLst/>
              </a:prstGeom>
              <a:blipFill>
                <a:blip r:embed="rId5"/>
                <a:stretch>
                  <a:fillRect/>
                </a:stretch>
              </a:blipFill>
            </p:spPr>
            <p:txBody>
              <a:bodyPr/>
              <a:lstStyle/>
              <a:p>
                <a:r>
                  <a:rPr lang="zh-CN" altLang="en-US">
                    <a:noFill/>
                  </a:rPr>
                  <a:t> </a:t>
                </a:r>
              </a:p>
            </p:txBody>
          </p:sp>
        </mc:Fallback>
      </mc:AlternateContent>
      <p:sp>
        <p:nvSpPr>
          <p:cNvPr id="4" name="矩形 70">
            <a:extLst>
              <a:ext uri="{FF2B5EF4-FFF2-40B4-BE49-F238E27FC236}">
                <a16:creationId xmlns:a16="http://schemas.microsoft.com/office/drawing/2014/main" id="{BB54B150-1B5B-B561-B847-218D94D99E06}"/>
              </a:ext>
            </a:extLst>
          </p:cNvPr>
          <p:cNvSpPr/>
          <p:nvPr/>
        </p:nvSpPr>
        <p:spPr>
          <a:xfrm rot="5400000">
            <a:off x="6543003" y="4433749"/>
            <a:ext cx="725674" cy="1088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38CE611-E7D6-ACD6-A6E5-477599795900}"/>
                  </a:ext>
                </a:extLst>
              </p:cNvPr>
              <p:cNvSpPr txBox="1"/>
              <p:nvPr/>
            </p:nvSpPr>
            <p:spPr>
              <a:xfrm>
                <a:off x="6725172" y="5028429"/>
                <a:ext cx="39466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𝒙</m:t>
                      </m:r>
                    </m:oMath>
                  </m:oMathPara>
                </a14:m>
                <a:endParaRPr lang="zh-CN" altLang="en-US" sz="1825" b="1" dirty="0">
                  <a:solidFill>
                    <a:prstClr val="black"/>
                  </a:solidFill>
                  <a:latin typeface="Lucida Sans"/>
                  <a:ea typeface="黑体"/>
                </a:endParaRPr>
              </a:p>
            </p:txBody>
          </p:sp>
        </mc:Choice>
        <mc:Fallback xmlns="">
          <p:sp>
            <p:nvSpPr>
              <p:cNvPr id="7" name="TextBox 6">
                <a:extLst>
                  <a:ext uri="{FF2B5EF4-FFF2-40B4-BE49-F238E27FC236}">
                    <a16:creationId xmlns:a16="http://schemas.microsoft.com/office/drawing/2014/main" id="{238CE611-E7D6-ACD6-A6E5-477599795900}"/>
                  </a:ext>
                </a:extLst>
              </p:cNvPr>
              <p:cNvSpPr txBox="1">
                <a:spLocks noRot="1" noChangeAspect="1" noMove="1" noResize="1" noEditPoints="1" noAdjustHandles="1" noChangeArrowheads="1" noChangeShapeType="1" noTextEdit="1"/>
              </p:cNvSpPr>
              <p:nvPr/>
            </p:nvSpPr>
            <p:spPr>
              <a:xfrm>
                <a:off x="6725172" y="5028429"/>
                <a:ext cx="394660" cy="373179"/>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6BCF90D-F85D-D82E-E5DE-AE8BB2F88F24}"/>
                  </a:ext>
                </a:extLst>
              </p:cNvPr>
              <p:cNvSpPr txBox="1"/>
              <p:nvPr/>
            </p:nvSpPr>
            <p:spPr>
              <a:xfrm>
                <a:off x="8257210" y="5028429"/>
                <a:ext cx="429926"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𝑩</m:t>
                      </m:r>
                    </m:oMath>
                  </m:oMathPara>
                </a14:m>
                <a:endParaRPr lang="zh-CN" altLang="en-US" sz="1825" b="1" dirty="0">
                  <a:solidFill>
                    <a:prstClr val="black"/>
                  </a:solidFill>
                  <a:latin typeface="Lucida Sans"/>
                  <a:ea typeface="黑体"/>
                </a:endParaRPr>
              </a:p>
            </p:txBody>
          </p:sp>
        </mc:Choice>
        <mc:Fallback xmlns="">
          <p:sp>
            <p:nvSpPr>
              <p:cNvPr id="8" name="TextBox 7">
                <a:extLst>
                  <a:ext uri="{FF2B5EF4-FFF2-40B4-BE49-F238E27FC236}">
                    <a16:creationId xmlns:a16="http://schemas.microsoft.com/office/drawing/2014/main" id="{66BCF90D-F85D-D82E-E5DE-AE8BB2F88F24}"/>
                  </a:ext>
                </a:extLst>
              </p:cNvPr>
              <p:cNvSpPr txBox="1">
                <a:spLocks noRot="1" noChangeAspect="1" noMove="1" noResize="1" noEditPoints="1" noAdjustHandles="1" noChangeArrowheads="1" noChangeShapeType="1" noTextEdit="1"/>
              </p:cNvSpPr>
              <p:nvPr/>
            </p:nvSpPr>
            <p:spPr>
              <a:xfrm>
                <a:off x="8257210" y="5028429"/>
                <a:ext cx="429926" cy="373179"/>
              </a:xfrm>
              <a:prstGeom prst="rect">
                <a:avLst/>
              </a:prstGeom>
              <a:blipFill>
                <a:blip r:embed="rId7"/>
                <a:stretch>
                  <a:fillRect/>
                </a:stretch>
              </a:blipFill>
            </p:spPr>
            <p:txBody>
              <a:bodyPr/>
              <a:lstStyle/>
              <a:p>
                <a:r>
                  <a:rPr lang="zh-CN" altLang="en-US">
                    <a:noFill/>
                  </a:rPr>
                  <a:t> </a:t>
                </a:r>
              </a:p>
            </p:txBody>
          </p:sp>
        </mc:Fallback>
      </mc:AlternateContent>
      <p:sp>
        <p:nvSpPr>
          <p:cNvPr id="9" name="Left Brace 8">
            <a:extLst>
              <a:ext uri="{FF2B5EF4-FFF2-40B4-BE49-F238E27FC236}">
                <a16:creationId xmlns:a16="http://schemas.microsoft.com/office/drawing/2014/main" id="{99F7BB99-FAA2-6042-D26B-A59071D3EC2A}"/>
              </a:ext>
            </a:extLst>
          </p:cNvPr>
          <p:cNvSpPr/>
          <p:nvPr/>
        </p:nvSpPr>
        <p:spPr>
          <a:xfrm>
            <a:off x="7841753" y="4359175"/>
            <a:ext cx="171438" cy="526319"/>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p:sp>
        <p:nvSpPr>
          <p:cNvPr id="11" name="Left Brace 10">
            <a:extLst>
              <a:ext uri="{FF2B5EF4-FFF2-40B4-BE49-F238E27FC236}">
                <a16:creationId xmlns:a16="http://schemas.microsoft.com/office/drawing/2014/main" id="{C6970606-5529-2EED-D1D2-4FCC56EB0D5A}"/>
              </a:ext>
            </a:extLst>
          </p:cNvPr>
          <p:cNvSpPr/>
          <p:nvPr/>
        </p:nvSpPr>
        <p:spPr>
          <a:xfrm rot="5400000">
            <a:off x="8347455" y="3833816"/>
            <a:ext cx="171438" cy="725674"/>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13600DC-4C92-8AC7-12F6-4764A9C29876}"/>
                  </a:ext>
                </a:extLst>
              </p:cNvPr>
              <p:cNvSpPr txBox="1"/>
              <p:nvPr/>
            </p:nvSpPr>
            <p:spPr>
              <a:xfrm>
                <a:off x="8244767" y="3738461"/>
                <a:ext cx="40209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𝑑</m:t>
                      </m:r>
                    </m:oMath>
                  </m:oMathPara>
                </a14:m>
                <a:endParaRPr lang="zh-CN" altLang="en-US" sz="1825" dirty="0">
                  <a:solidFill>
                    <a:prstClr val="black"/>
                  </a:solidFill>
                  <a:latin typeface="Lucida Sans"/>
                  <a:ea typeface="黑体"/>
                </a:endParaRPr>
              </a:p>
            </p:txBody>
          </p:sp>
        </mc:Choice>
        <mc:Fallback xmlns="">
          <p:sp>
            <p:nvSpPr>
              <p:cNvPr id="12" name="TextBox 11">
                <a:extLst>
                  <a:ext uri="{FF2B5EF4-FFF2-40B4-BE49-F238E27FC236}">
                    <a16:creationId xmlns:a16="http://schemas.microsoft.com/office/drawing/2014/main" id="{013600DC-4C92-8AC7-12F6-4764A9C29876}"/>
                  </a:ext>
                </a:extLst>
              </p:cNvPr>
              <p:cNvSpPr txBox="1">
                <a:spLocks noRot="1" noChangeAspect="1" noMove="1" noResize="1" noEditPoints="1" noAdjustHandles="1" noChangeArrowheads="1" noChangeShapeType="1" noTextEdit="1"/>
              </p:cNvSpPr>
              <p:nvPr/>
            </p:nvSpPr>
            <p:spPr>
              <a:xfrm>
                <a:off x="8244767" y="3738461"/>
                <a:ext cx="402098" cy="373179"/>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2131AAF-D935-1661-427E-890E90C64E16}"/>
                  </a:ext>
                </a:extLst>
              </p:cNvPr>
              <p:cNvSpPr txBox="1"/>
              <p:nvPr/>
            </p:nvSpPr>
            <p:spPr>
              <a:xfrm>
                <a:off x="6527072" y="4357287"/>
                <a:ext cx="32412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13" name="TextBox 12">
                <a:extLst>
                  <a:ext uri="{FF2B5EF4-FFF2-40B4-BE49-F238E27FC236}">
                    <a16:creationId xmlns:a16="http://schemas.microsoft.com/office/drawing/2014/main" id="{52131AAF-D935-1661-427E-890E90C64E16}"/>
                  </a:ext>
                </a:extLst>
              </p:cNvPr>
              <p:cNvSpPr txBox="1">
                <a:spLocks noRot="1" noChangeAspect="1" noMove="1" noResize="1" noEditPoints="1" noAdjustHandles="1" noChangeArrowheads="1" noChangeShapeType="1" noTextEdit="1"/>
              </p:cNvSpPr>
              <p:nvPr/>
            </p:nvSpPr>
            <p:spPr>
              <a:xfrm>
                <a:off x="6527072" y="4357287"/>
                <a:ext cx="324128" cy="373179"/>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2A42EEE-20B6-8C83-B76E-EDDFBC141BEE}"/>
                  </a:ext>
                </a:extLst>
              </p:cNvPr>
              <p:cNvSpPr txBox="1"/>
              <p:nvPr/>
            </p:nvSpPr>
            <p:spPr>
              <a:xfrm>
                <a:off x="9011015" y="5028429"/>
                <a:ext cx="39466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𝒙</m:t>
                      </m:r>
                    </m:oMath>
                  </m:oMathPara>
                </a14:m>
                <a:endParaRPr lang="zh-CN" altLang="en-US" sz="1825" b="1" dirty="0">
                  <a:solidFill>
                    <a:prstClr val="black"/>
                  </a:solidFill>
                  <a:latin typeface="Lucida Sans"/>
                  <a:ea typeface="黑体"/>
                </a:endParaRPr>
              </a:p>
            </p:txBody>
          </p:sp>
        </mc:Choice>
        <mc:Fallback xmlns="">
          <p:sp>
            <p:nvSpPr>
              <p:cNvPr id="14" name="TextBox 13">
                <a:extLst>
                  <a:ext uri="{FF2B5EF4-FFF2-40B4-BE49-F238E27FC236}">
                    <a16:creationId xmlns:a16="http://schemas.microsoft.com/office/drawing/2014/main" id="{02A42EEE-20B6-8C83-B76E-EDDFBC141BEE}"/>
                  </a:ext>
                </a:extLst>
              </p:cNvPr>
              <p:cNvSpPr txBox="1">
                <a:spLocks noRot="1" noChangeAspect="1" noMove="1" noResize="1" noEditPoints="1" noAdjustHandles="1" noChangeArrowheads="1" noChangeShapeType="1" noTextEdit="1"/>
              </p:cNvSpPr>
              <p:nvPr/>
            </p:nvSpPr>
            <p:spPr>
              <a:xfrm>
                <a:off x="9011015" y="5028429"/>
                <a:ext cx="394660" cy="373179"/>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AA8B79A-6DE4-5D36-5AF5-5048C81DD215}"/>
                  </a:ext>
                </a:extLst>
              </p:cNvPr>
              <p:cNvSpPr txBox="1"/>
              <p:nvPr/>
            </p:nvSpPr>
            <p:spPr>
              <a:xfrm>
                <a:off x="7144418" y="5028429"/>
                <a:ext cx="941155"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1825" i="1">
                              <a:solidFill>
                                <a:prstClr val="black"/>
                              </a:solidFill>
                              <a:latin typeface="Cambria Math" panose="02040503050406030204" pitchFamily="18" charset="0"/>
                            </a:rPr>
                          </m:ctrlPr>
                        </m:sSupPr>
                        <m:e>
                          <m:r>
                            <a:rPr lang="en-US" altLang="zh-CN" sz="1825" i="1">
                              <a:solidFill>
                                <a:prstClr val="black"/>
                              </a:solidFill>
                              <a:latin typeface="Cambria Math" panose="02040503050406030204" pitchFamily="18" charset="0"/>
                            </a:rPr>
                            <m:t>||</m:t>
                          </m:r>
                        </m:e>
                        <m:sup>
                          <m:r>
                            <a:rPr lang="en-US" altLang="zh-CN" sz="1825" i="1">
                              <a:solidFill>
                                <a:prstClr val="black"/>
                              </a:solidFill>
                              <a:latin typeface="Cambria Math" panose="02040503050406030204" pitchFamily="18" charset="0"/>
                            </a:rPr>
                            <m:t>2</m:t>
                          </m:r>
                        </m:sup>
                      </m:sSup>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15" name="TextBox 14">
                <a:extLst>
                  <a:ext uri="{FF2B5EF4-FFF2-40B4-BE49-F238E27FC236}">
                    <a16:creationId xmlns:a16="http://schemas.microsoft.com/office/drawing/2014/main" id="{4AA8B79A-6DE4-5D36-5AF5-5048C81DD215}"/>
                  </a:ext>
                </a:extLst>
              </p:cNvPr>
              <p:cNvSpPr txBox="1">
                <a:spLocks noRot="1" noChangeAspect="1" noMove="1" noResize="1" noEditPoints="1" noAdjustHandles="1" noChangeArrowheads="1" noChangeShapeType="1" noTextEdit="1"/>
              </p:cNvSpPr>
              <p:nvPr/>
            </p:nvSpPr>
            <p:spPr>
              <a:xfrm>
                <a:off x="7144418" y="5028429"/>
                <a:ext cx="941155" cy="373179"/>
              </a:xfrm>
              <a:prstGeom prst="rect">
                <a:avLst/>
              </a:prstGeom>
              <a:blipFill>
                <a:blip r:embed="rId12"/>
                <a:stretch>
                  <a:fillRect b="-147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A33B7D7-78B7-76CA-A6A5-6223AD012100}"/>
                  </a:ext>
                </a:extLst>
              </p:cNvPr>
              <p:cNvSpPr txBox="1"/>
              <p:nvPr/>
            </p:nvSpPr>
            <p:spPr>
              <a:xfrm>
                <a:off x="5413024" y="5028429"/>
                <a:ext cx="40588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16" name="TextBox 15">
                <a:extLst>
                  <a:ext uri="{FF2B5EF4-FFF2-40B4-BE49-F238E27FC236}">
                    <a16:creationId xmlns:a16="http://schemas.microsoft.com/office/drawing/2014/main" id="{5A33B7D7-78B7-76CA-A6A5-6223AD012100}"/>
                  </a:ext>
                </a:extLst>
              </p:cNvPr>
              <p:cNvSpPr txBox="1">
                <a:spLocks noRot="1" noChangeAspect="1" noMove="1" noResize="1" noEditPoints="1" noAdjustHandles="1" noChangeArrowheads="1" noChangeShapeType="1" noTextEdit="1"/>
              </p:cNvSpPr>
              <p:nvPr/>
            </p:nvSpPr>
            <p:spPr>
              <a:xfrm>
                <a:off x="5413024" y="5028429"/>
                <a:ext cx="405880" cy="373179"/>
              </a:xfrm>
              <a:prstGeom prst="rect">
                <a:avLst/>
              </a:prstGeom>
              <a:blipFill>
                <a:blip r:embed="rId13"/>
                <a:stretch>
                  <a:fillRect b="-14754"/>
                </a:stretch>
              </a:blipFill>
            </p:spPr>
            <p:txBody>
              <a:bodyPr/>
              <a:lstStyle/>
              <a:p>
                <a:r>
                  <a:rPr lang="zh-CN" altLang="en-US">
                    <a:noFill/>
                  </a:rPr>
                  <a:t> </a:t>
                </a:r>
              </a:p>
            </p:txBody>
          </p:sp>
        </mc:Fallback>
      </mc:AlternateContent>
      <p:sp>
        <p:nvSpPr>
          <p:cNvPr id="18" name="矩形 67">
            <a:extLst>
              <a:ext uri="{FF2B5EF4-FFF2-40B4-BE49-F238E27FC236}">
                <a16:creationId xmlns:a16="http://schemas.microsoft.com/office/drawing/2014/main" id="{D1660248-5F6A-E499-1A97-0ED35AA57EF9}"/>
              </a:ext>
            </a:extLst>
          </p:cNvPr>
          <p:cNvSpPr/>
          <p:nvPr/>
        </p:nvSpPr>
        <p:spPr>
          <a:xfrm>
            <a:off x="5767270" y="4087187"/>
            <a:ext cx="725674" cy="10885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9" name="矩形 68">
            <a:extLst>
              <a:ext uri="{FF2B5EF4-FFF2-40B4-BE49-F238E27FC236}">
                <a16:creationId xmlns:a16="http://schemas.microsoft.com/office/drawing/2014/main" id="{5551BDC6-8755-F775-AFC0-278087ECD69E}"/>
              </a:ext>
            </a:extLst>
          </p:cNvPr>
          <p:cNvSpPr/>
          <p:nvPr/>
        </p:nvSpPr>
        <p:spPr>
          <a:xfrm>
            <a:off x="5767271" y="4196038"/>
            <a:ext cx="725674" cy="108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20" name="矩形 69">
            <a:extLst>
              <a:ext uri="{FF2B5EF4-FFF2-40B4-BE49-F238E27FC236}">
                <a16:creationId xmlns:a16="http://schemas.microsoft.com/office/drawing/2014/main" id="{4F7D64D4-B799-8094-5773-D5C27DC6C0BD}"/>
              </a:ext>
            </a:extLst>
          </p:cNvPr>
          <p:cNvSpPr/>
          <p:nvPr/>
        </p:nvSpPr>
        <p:spPr>
          <a:xfrm>
            <a:off x="5767270" y="4304889"/>
            <a:ext cx="725674" cy="10885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21" name="矩形 70">
            <a:extLst>
              <a:ext uri="{FF2B5EF4-FFF2-40B4-BE49-F238E27FC236}">
                <a16:creationId xmlns:a16="http://schemas.microsoft.com/office/drawing/2014/main" id="{3B43981C-FCCE-A527-D4D0-0B64CB7A2A84}"/>
              </a:ext>
            </a:extLst>
          </p:cNvPr>
          <p:cNvSpPr/>
          <p:nvPr/>
        </p:nvSpPr>
        <p:spPr>
          <a:xfrm>
            <a:off x="5767270" y="4413740"/>
            <a:ext cx="725674" cy="108851"/>
          </a:xfrm>
          <a:prstGeom prst="rect">
            <a:avLst/>
          </a:prstGeom>
          <a:solidFill>
            <a:schemeClr val="accent1">
              <a:lumMod val="40000"/>
              <a:lumOff val="6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22" name="矩形 72">
            <a:extLst>
              <a:ext uri="{FF2B5EF4-FFF2-40B4-BE49-F238E27FC236}">
                <a16:creationId xmlns:a16="http://schemas.microsoft.com/office/drawing/2014/main" id="{66E23C7A-ED9F-C711-7ABD-5114AF49640B}"/>
              </a:ext>
            </a:extLst>
          </p:cNvPr>
          <p:cNvSpPr/>
          <p:nvPr/>
        </p:nvSpPr>
        <p:spPr>
          <a:xfrm>
            <a:off x="5767270" y="3978336"/>
            <a:ext cx="725674" cy="10885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23" name="Left Brace 22">
            <a:extLst>
              <a:ext uri="{FF2B5EF4-FFF2-40B4-BE49-F238E27FC236}">
                <a16:creationId xmlns:a16="http://schemas.microsoft.com/office/drawing/2014/main" id="{50BD87F7-E0B7-E8E4-EBAC-D52C95923250}"/>
              </a:ext>
            </a:extLst>
          </p:cNvPr>
          <p:cNvSpPr/>
          <p:nvPr/>
        </p:nvSpPr>
        <p:spPr>
          <a:xfrm>
            <a:off x="5538686" y="3978337"/>
            <a:ext cx="171438" cy="544255"/>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AC3FBBB-CDEC-E886-1C31-0E77586B184D}"/>
                  </a:ext>
                </a:extLst>
              </p:cNvPr>
              <p:cNvSpPr txBox="1"/>
              <p:nvPr/>
            </p:nvSpPr>
            <p:spPr>
              <a:xfrm>
                <a:off x="5215279" y="4059433"/>
                <a:ext cx="33958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0" i="1">
                          <a:solidFill>
                            <a:prstClr val="black"/>
                          </a:solidFill>
                          <a:latin typeface="Cambria Math" panose="02040503050406030204" pitchFamily="18" charset="0"/>
                          <a:ea typeface="黑体"/>
                        </a:rPr>
                        <m:t>𝑖</m:t>
                      </m:r>
                    </m:oMath>
                  </m:oMathPara>
                </a14:m>
                <a:endParaRPr lang="zh-CN" altLang="en-US" sz="1825" b="0" dirty="0">
                  <a:solidFill>
                    <a:prstClr val="black"/>
                  </a:solidFill>
                  <a:latin typeface="Lucida Sans"/>
                  <a:ea typeface="黑体"/>
                </a:endParaRPr>
              </a:p>
            </p:txBody>
          </p:sp>
        </mc:Choice>
        <mc:Fallback xmlns="">
          <p:sp>
            <p:nvSpPr>
              <p:cNvPr id="24" name="TextBox 23">
                <a:extLst>
                  <a:ext uri="{FF2B5EF4-FFF2-40B4-BE49-F238E27FC236}">
                    <a16:creationId xmlns:a16="http://schemas.microsoft.com/office/drawing/2014/main" id="{FAC3FBBB-CDEC-E886-1C31-0E77586B184D}"/>
                  </a:ext>
                </a:extLst>
              </p:cNvPr>
              <p:cNvSpPr txBox="1">
                <a:spLocks noRot="1" noChangeAspect="1" noMove="1" noResize="1" noEditPoints="1" noAdjustHandles="1" noChangeArrowheads="1" noChangeShapeType="1" noTextEdit="1"/>
              </p:cNvSpPr>
              <p:nvPr/>
            </p:nvSpPr>
            <p:spPr>
              <a:xfrm>
                <a:off x="5215279" y="4059433"/>
                <a:ext cx="339580" cy="373179"/>
              </a:xfrm>
              <a:prstGeom prst="rect">
                <a:avLst/>
              </a:prstGeom>
              <a:blipFill>
                <a:blip r:embed="rId14"/>
                <a:stretch>
                  <a:fillRect/>
                </a:stretch>
              </a:blipFill>
            </p:spPr>
            <p:txBody>
              <a:bodyPr/>
              <a:lstStyle/>
              <a:p>
                <a:r>
                  <a:rPr lang="zh-CN" altLang="en-US">
                    <a:noFill/>
                  </a:rPr>
                  <a:t> </a:t>
                </a:r>
              </a:p>
            </p:txBody>
          </p:sp>
        </mc:Fallback>
      </mc:AlternateContent>
      <p:sp>
        <p:nvSpPr>
          <p:cNvPr id="25" name="Left Brace 24">
            <a:extLst>
              <a:ext uri="{FF2B5EF4-FFF2-40B4-BE49-F238E27FC236}">
                <a16:creationId xmlns:a16="http://schemas.microsoft.com/office/drawing/2014/main" id="{C645209B-37CD-4057-5B59-B15FF3E56740}"/>
              </a:ext>
            </a:extLst>
          </p:cNvPr>
          <p:cNvSpPr/>
          <p:nvPr/>
        </p:nvSpPr>
        <p:spPr>
          <a:xfrm rot="5400000">
            <a:off x="6044388" y="3452977"/>
            <a:ext cx="171438" cy="725674"/>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1DEBD09-27BF-2A23-868D-C6A8269C76DA}"/>
                  </a:ext>
                </a:extLst>
              </p:cNvPr>
              <p:cNvSpPr txBox="1"/>
              <p:nvPr/>
            </p:nvSpPr>
            <p:spPr>
              <a:xfrm>
                <a:off x="5931218" y="3400011"/>
                <a:ext cx="40209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𝑑</m:t>
                      </m:r>
                    </m:oMath>
                  </m:oMathPara>
                </a14:m>
                <a:endParaRPr lang="zh-CN" altLang="en-US" sz="1825" dirty="0">
                  <a:solidFill>
                    <a:prstClr val="black"/>
                  </a:solidFill>
                  <a:latin typeface="Lucida Sans"/>
                  <a:ea typeface="黑体"/>
                </a:endParaRPr>
              </a:p>
            </p:txBody>
          </p:sp>
        </mc:Choice>
        <mc:Fallback xmlns="">
          <p:sp>
            <p:nvSpPr>
              <p:cNvPr id="26" name="TextBox 25">
                <a:extLst>
                  <a:ext uri="{FF2B5EF4-FFF2-40B4-BE49-F238E27FC236}">
                    <a16:creationId xmlns:a16="http://schemas.microsoft.com/office/drawing/2014/main" id="{C1DEBD09-27BF-2A23-868D-C6A8269C76DA}"/>
                  </a:ext>
                </a:extLst>
              </p:cNvPr>
              <p:cNvSpPr txBox="1">
                <a:spLocks noRot="1" noChangeAspect="1" noMove="1" noResize="1" noEditPoints="1" noAdjustHandles="1" noChangeArrowheads="1" noChangeShapeType="1" noTextEdit="1"/>
              </p:cNvSpPr>
              <p:nvPr/>
            </p:nvSpPr>
            <p:spPr>
              <a:xfrm>
                <a:off x="5931218" y="3400011"/>
                <a:ext cx="402098" cy="373179"/>
              </a:xfrm>
              <a:prstGeom prst="rect">
                <a:avLst/>
              </a:prstGeom>
              <a:blipFill>
                <a:blip r:embed="rId16"/>
                <a:stretch>
                  <a:fillRect/>
                </a:stretch>
              </a:blipFill>
            </p:spPr>
            <p:txBody>
              <a:bodyPr/>
              <a:lstStyle/>
              <a:p>
                <a:r>
                  <a:rPr lang="zh-CN" altLang="en-US">
                    <a:noFill/>
                  </a:rPr>
                  <a:t> </a:t>
                </a:r>
              </a:p>
            </p:txBody>
          </p:sp>
        </mc:Fallback>
      </mc:AlternateContent>
      <p:sp>
        <p:nvSpPr>
          <p:cNvPr id="84" name="!!矩形 700">
            <a:extLst>
              <a:ext uri="{FF2B5EF4-FFF2-40B4-BE49-F238E27FC236}">
                <a16:creationId xmlns:a16="http://schemas.microsoft.com/office/drawing/2014/main" id="{B318A895-4DE6-E40D-993A-25D70B1DB820}"/>
              </a:ext>
            </a:extLst>
          </p:cNvPr>
          <p:cNvSpPr/>
          <p:nvPr/>
        </p:nvSpPr>
        <p:spPr>
          <a:xfrm>
            <a:off x="8070337" y="4676346"/>
            <a:ext cx="725674" cy="10885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85" name="!!矩形 68">
            <a:extLst>
              <a:ext uri="{FF2B5EF4-FFF2-40B4-BE49-F238E27FC236}">
                <a16:creationId xmlns:a16="http://schemas.microsoft.com/office/drawing/2014/main" id="{5855A473-3E31-8EB5-4C23-3912075CD466}"/>
              </a:ext>
            </a:extLst>
          </p:cNvPr>
          <p:cNvSpPr/>
          <p:nvPr/>
        </p:nvSpPr>
        <p:spPr>
          <a:xfrm>
            <a:off x="8070337" y="4465161"/>
            <a:ext cx="725674" cy="10885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86" name="!!矩形 72">
            <a:extLst>
              <a:ext uri="{FF2B5EF4-FFF2-40B4-BE49-F238E27FC236}">
                <a16:creationId xmlns:a16="http://schemas.microsoft.com/office/drawing/2014/main" id="{CF037152-4A28-9113-63BF-DC0B8DF55225}"/>
              </a:ext>
            </a:extLst>
          </p:cNvPr>
          <p:cNvSpPr/>
          <p:nvPr/>
        </p:nvSpPr>
        <p:spPr>
          <a:xfrm>
            <a:off x="8070337" y="4356312"/>
            <a:ext cx="725674" cy="10885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87" name="!!矩形 70">
            <a:extLst>
              <a:ext uri="{FF2B5EF4-FFF2-40B4-BE49-F238E27FC236}">
                <a16:creationId xmlns:a16="http://schemas.microsoft.com/office/drawing/2014/main" id="{6B2B70F0-20C2-07A8-E752-CA8B3A9AD608}"/>
              </a:ext>
            </a:extLst>
          </p:cNvPr>
          <p:cNvSpPr/>
          <p:nvPr/>
        </p:nvSpPr>
        <p:spPr>
          <a:xfrm>
            <a:off x="8070337" y="4572501"/>
            <a:ext cx="725674" cy="108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88" name="!!矩形 701">
            <a:extLst>
              <a:ext uri="{FF2B5EF4-FFF2-40B4-BE49-F238E27FC236}">
                <a16:creationId xmlns:a16="http://schemas.microsoft.com/office/drawing/2014/main" id="{5AE452C7-4796-2558-EA22-45862D174712}"/>
              </a:ext>
            </a:extLst>
          </p:cNvPr>
          <p:cNvSpPr/>
          <p:nvPr/>
        </p:nvSpPr>
        <p:spPr>
          <a:xfrm>
            <a:off x="8069366" y="4776234"/>
            <a:ext cx="725674" cy="108851"/>
          </a:xfrm>
          <a:prstGeom prst="rect">
            <a:avLst/>
          </a:prstGeom>
          <a:solidFill>
            <a:schemeClr val="accent1">
              <a:lumMod val="40000"/>
              <a:lumOff val="6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pic>
        <p:nvPicPr>
          <p:cNvPr id="2" name="Picture 1">
            <a:extLst>
              <a:ext uri="{FF2B5EF4-FFF2-40B4-BE49-F238E27FC236}">
                <a16:creationId xmlns:a16="http://schemas.microsoft.com/office/drawing/2014/main" id="{F70902FF-8EDD-16AE-8FFD-310CADCC152D}"/>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1113319" y="3363948"/>
            <a:ext cx="3497092" cy="2425773"/>
          </a:xfrm>
          <a:prstGeom prst="rect">
            <a:avLst/>
          </a:prstGeom>
        </p:spPr>
      </p:pic>
      <p:sp>
        <p:nvSpPr>
          <p:cNvPr id="27" name="矩形 70">
            <a:extLst>
              <a:ext uri="{FF2B5EF4-FFF2-40B4-BE49-F238E27FC236}">
                <a16:creationId xmlns:a16="http://schemas.microsoft.com/office/drawing/2014/main" id="{49033315-5A96-916A-0202-69B57BA82B94}"/>
              </a:ext>
            </a:extLst>
          </p:cNvPr>
          <p:cNvSpPr/>
          <p:nvPr/>
        </p:nvSpPr>
        <p:spPr>
          <a:xfrm rot="5400000">
            <a:off x="8851408" y="4433751"/>
            <a:ext cx="725674" cy="1088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28" name="TextBox 53">
                <a:extLst>
                  <a:ext uri="{FF2B5EF4-FFF2-40B4-BE49-F238E27FC236}">
                    <a16:creationId xmlns:a16="http://schemas.microsoft.com/office/drawing/2014/main" id="{1DB47318-A46A-0106-CB8D-EEBB81C59F57}"/>
                  </a:ext>
                </a:extLst>
              </p:cNvPr>
              <p:cNvSpPr txBox="1"/>
              <p:nvPr/>
            </p:nvSpPr>
            <p:spPr>
              <a:xfrm>
                <a:off x="8835477" y="4357289"/>
                <a:ext cx="32412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28" name="TextBox 53">
                <a:extLst>
                  <a:ext uri="{FF2B5EF4-FFF2-40B4-BE49-F238E27FC236}">
                    <a16:creationId xmlns:a16="http://schemas.microsoft.com/office/drawing/2014/main" id="{1DB47318-A46A-0106-CB8D-EEBB81C59F57}"/>
                  </a:ext>
                </a:extLst>
              </p:cNvPr>
              <p:cNvSpPr txBox="1">
                <a:spLocks noRot="1" noChangeAspect="1" noMove="1" noResize="1" noEditPoints="1" noAdjustHandles="1" noChangeArrowheads="1" noChangeShapeType="1" noTextEdit="1"/>
              </p:cNvSpPr>
              <p:nvPr/>
            </p:nvSpPr>
            <p:spPr>
              <a:xfrm>
                <a:off x="8835477" y="4357289"/>
                <a:ext cx="324128" cy="373179"/>
              </a:xfrm>
              <a:prstGeom prst="rect">
                <a:avLst/>
              </a:prstGeom>
              <a:blipFill>
                <a:blip r:embed="rId18"/>
                <a:stretch>
                  <a:fillRect/>
                </a:stretch>
              </a:blipFill>
            </p:spPr>
            <p:txBody>
              <a:bodyPr/>
              <a:lstStyle/>
              <a:p>
                <a:r>
                  <a:rPr lang="zh-CN" altLang="en-US">
                    <a:noFill/>
                  </a:rPr>
                  <a:t> </a:t>
                </a:r>
              </a:p>
            </p:txBody>
          </p:sp>
        </mc:Fallback>
      </mc:AlternateContent>
      <p:sp>
        <p:nvSpPr>
          <p:cNvPr id="29" name="!!Rectangle 26">
            <a:extLst>
              <a:ext uri="{FF2B5EF4-FFF2-40B4-BE49-F238E27FC236}">
                <a16:creationId xmlns:a16="http://schemas.microsoft.com/office/drawing/2014/main" id="{689B7D05-0441-F7BB-2CB7-F3AEE09E5399}"/>
              </a:ext>
            </a:extLst>
          </p:cNvPr>
          <p:cNvSpPr/>
          <p:nvPr/>
        </p:nvSpPr>
        <p:spPr>
          <a:xfrm>
            <a:off x="1524000" y="4671198"/>
            <a:ext cx="2743200" cy="255270"/>
          </a:xfrm>
          <a:prstGeom prst="rect">
            <a:avLst/>
          </a:prstGeom>
          <a:solidFill>
            <a:schemeClr val="tx1">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1" name="!!TextBox 46">
                <a:extLst>
                  <a:ext uri="{FF2B5EF4-FFF2-40B4-BE49-F238E27FC236}">
                    <a16:creationId xmlns:a16="http://schemas.microsoft.com/office/drawing/2014/main" id="{F6B1F02C-BC33-20D1-4BCD-EC16D8081BCE}"/>
                  </a:ext>
                </a:extLst>
              </p:cNvPr>
              <p:cNvSpPr txBox="1"/>
              <p:nvPr/>
            </p:nvSpPr>
            <p:spPr>
              <a:xfrm>
                <a:off x="7544568" y="4427421"/>
                <a:ext cx="380232"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smtClean="0">
                          <a:solidFill>
                            <a:srgbClr val="FF0000"/>
                          </a:solidFill>
                          <a:latin typeface="Cambria Math" panose="02040503050406030204" pitchFamily="18" charset="0"/>
                        </a:rPr>
                        <m:t>ℓ</m:t>
                      </m:r>
                    </m:oMath>
                  </m:oMathPara>
                </a14:m>
                <a:endParaRPr lang="zh-CN" altLang="en-US" sz="1825" b="0" dirty="0">
                  <a:solidFill>
                    <a:srgbClr val="FF0000"/>
                  </a:solidFill>
                  <a:latin typeface="Lucida Sans"/>
                  <a:ea typeface="黑体"/>
                </a:endParaRPr>
              </a:p>
            </p:txBody>
          </p:sp>
        </mc:Choice>
        <mc:Fallback xmlns="">
          <p:sp>
            <p:nvSpPr>
              <p:cNvPr id="31" name="!!TextBox 46">
                <a:extLst>
                  <a:ext uri="{FF2B5EF4-FFF2-40B4-BE49-F238E27FC236}">
                    <a16:creationId xmlns:a16="http://schemas.microsoft.com/office/drawing/2014/main" id="{F6B1F02C-BC33-20D1-4BCD-EC16D8081BCE}"/>
                  </a:ext>
                </a:extLst>
              </p:cNvPr>
              <p:cNvSpPr txBox="1">
                <a:spLocks noRot="1" noChangeAspect="1" noMove="1" noResize="1" noEditPoints="1" noAdjustHandles="1" noChangeArrowheads="1" noChangeShapeType="1" noTextEdit="1"/>
              </p:cNvSpPr>
              <p:nvPr/>
            </p:nvSpPr>
            <p:spPr>
              <a:xfrm>
                <a:off x="7544568" y="4427421"/>
                <a:ext cx="380232" cy="373179"/>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TextBox 1">
                <a:extLst>
                  <a:ext uri="{FF2B5EF4-FFF2-40B4-BE49-F238E27FC236}">
                    <a16:creationId xmlns:a16="http://schemas.microsoft.com/office/drawing/2014/main" id="{0C4E0EE9-2B20-7D5E-BC15-119B393CE4E7}"/>
                  </a:ext>
                </a:extLst>
              </p:cNvPr>
              <p:cNvSpPr txBox="1"/>
              <p:nvPr/>
            </p:nvSpPr>
            <p:spPr>
              <a:xfrm>
                <a:off x="9430440" y="4855954"/>
                <a:ext cx="2160784" cy="641586"/>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1825" i="1" smtClean="0">
                              <a:solidFill>
                                <a:prstClr val="black"/>
                              </a:solidFill>
                              <a:latin typeface="Cambria Math" panose="02040503050406030204" pitchFamily="18" charset="0"/>
                            </a:rPr>
                          </m:ctrlPr>
                        </m:sSupPr>
                        <m:e>
                          <m:r>
                            <a:rPr lang="en-US" altLang="zh-CN" sz="1825" i="1">
                              <a:solidFill>
                                <a:prstClr val="black"/>
                              </a:solidFill>
                              <a:latin typeface="Cambria Math" panose="02040503050406030204" pitchFamily="18" charset="0"/>
                            </a:rPr>
                            <m:t>||</m:t>
                          </m:r>
                        </m:e>
                        <m:sup>
                          <m:r>
                            <a:rPr lang="en-US" altLang="zh-CN" sz="1825">
                              <a:solidFill>
                                <a:prstClr val="black"/>
                              </a:solidFill>
                              <a:latin typeface="Cambria Math" panose="02040503050406030204" pitchFamily="18" charset="0"/>
                            </a:rPr>
                            <m:t>2</m:t>
                          </m:r>
                        </m:sup>
                      </m:sSup>
                      <m:r>
                        <a:rPr lang="en-US" altLang="zh-CN" sz="1825" i="1">
                          <a:solidFill>
                            <a:prstClr val="black"/>
                          </a:solidFill>
                          <a:latin typeface="Cambria Math" panose="02040503050406030204" pitchFamily="18" charset="0"/>
                        </a:rPr>
                        <m:t>           </m:t>
                      </m:r>
                      <m:r>
                        <a:rPr lang="en-US" altLang="zh-CN" sz="1587" i="1">
                          <a:solidFill>
                            <a:prstClr val="black"/>
                          </a:solidFill>
                          <a:latin typeface="Cambria Math" panose="02040503050406030204" pitchFamily="18" charset="0"/>
                        </a:rPr>
                        <m:t>≤        </m:t>
                      </m:r>
                      <m:f>
                        <m:fPr>
                          <m:ctrlPr>
                            <a:rPr lang="en-US" altLang="zh-CN" sz="1587" b="0" i="1" smtClean="0">
                              <a:solidFill>
                                <a:prstClr val="black"/>
                              </a:solidFill>
                              <a:latin typeface="Cambria Math" panose="02040503050406030204" pitchFamily="18" charset="0"/>
                            </a:rPr>
                          </m:ctrlPr>
                        </m:fPr>
                        <m:num>
                          <m:sSubSup>
                            <m:sSubSupPr>
                              <m:ctrlPr>
                                <a:rPr lang="en-US" altLang="zh-CN" sz="1587" b="1" i="1" smtClean="0">
                                  <a:solidFill>
                                    <a:prstClr val="black"/>
                                  </a:solidFill>
                                  <a:latin typeface="Cambria Math" panose="02040503050406030204" pitchFamily="18" charset="0"/>
                                </a:rPr>
                              </m:ctrlPr>
                            </m:sSubSupPr>
                            <m:e>
                              <m:d>
                                <m:dPr>
                                  <m:begChr m:val="‖"/>
                                  <m:endChr m:val="‖"/>
                                  <m:ctrlPr>
                                    <a:rPr lang="en-US" altLang="zh-CN" sz="1587" b="1" i="1" smtClean="0">
                                      <a:solidFill>
                                        <a:prstClr val="black"/>
                                      </a:solidFill>
                                      <a:latin typeface="Cambria Math" panose="02040503050406030204" pitchFamily="18" charset="0"/>
                                    </a:rPr>
                                  </m:ctrlPr>
                                </m:dPr>
                                <m:e>
                                  <m:r>
                                    <a:rPr lang="en-US" altLang="zh-CN" sz="1587" b="1" i="1" smtClean="0">
                                      <a:solidFill>
                                        <a:prstClr val="black"/>
                                      </a:solidFill>
                                      <a:latin typeface="Cambria Math" panose="02040503050406030204" pitchFamily="18" charset="0"/>
                                    </a:rPr>
                                    <m:t>𝑨</m:t>
                                  </m:r>
                                </m:e>
                              </m:d>
                            </m:e>
                            <m:sub>
                              <m:r>
                                <a:rPr lang="en-US" altLang="zh-CN" sz="1587" b="0" i="1" smtClean="0">
                                  <a:solidFill>
                                    <a:prstClr val="black"/>
                                  </a:solidFill>
                                  <a:latin typeface="Cambria Math" panose="02040503050406030204" pitchFamily="18" charset="0"/>
                                </a:rPr>
                                <m:t>𝐹</m:t>
                              </m:r>
                            </m:sub>
                            <m:sup>
                              <m:r>
                                <a:rPr lang="en-US" altLang="zh-CN" sz="1587" b="0" i="1" smtClean="0">
                                  <a:solidFill>
                                    <a:prstClr val="black"/>
                                  </a:solidFill>
                                  <a:latin typeface="Cambria Math" panose="02040503050406030204" pitchFamily="18" charset="0"/>
                                </a:rPr>
                                <m:t>2</m:t>
                              </m:r>
                            </m:sup>
                          </m:sSubSup>
                        </m:num>
                        <m:den>
                          <m:r>
                            <a:rPr lang="en-US" altLang="zh-CN" sz="1587" b="0" i="1" smtClean="0">
                              <a:solidFill>
                                <a:prstClr val="black"/>
                              </a:solidFill>
                              <a:latin typeface="Cambria Math" panose="02040503050406030204" pitchFamily="18" charset="0"/>
                            </a:rPr>
                            <m:t>ℓ</m:t>
                          </m:r>
                        </m:den>
                      </m:f>
                    </m:oMath>
                  </m:oMathPara>
                </a14:m>
                <a:endParaRPr lang="zh-CN" altLang="en-US" sz="1825" b="0" dirty="0">
                  <a:solidFill>
                    <a:prstClr val="black"/>
                  </a:solidFill>
                  <a:latin typeface="Lucida Sans"/>
                  <a:ea typeface="黑体"/>
                </a:endParaRPr>
              </a:p>
            </p:txBody>
          </p:sp>
        </mc:Choice>
        <mc:Fallback xmlns="">
          <p:sp>
            <p:nvSpPr>
              <p:cNvPr id="33" name="!!TextBox 1">
                <a:extLst>
                  <a:ext uri="{FF2B5EF4-FFF2-40B4-BE49-F238E27FC236}">
                    <a16:creationId xmlns:a16="http://schemas.microsoft.com/office/drawing/2014/main" id="{0C4E0EE9-2B20-7D5E-BC15-119B393CE4E7}"/>
                  </a:ext>
                </a:extLst>
              </p:cNvPr>
              <p:cNvSpPr txBox="1">
                <a:spLocks noRot="1" noChangeAspect="1" noMove="1" noResize="1" noEditPoints="1" noAdjustHandles="1" noChangeArrowheads="1" noChangeShapeType="1" noTextEdit="1"/>
              </p:cNvSpPr>
              <p:nvPr/>
            </p:nvSpPr>
            <p:spPr>
              <a:xfrm>
                <a:off x="9430440" y="4855954"/>
                <a:ext cx="2160784" cy="641586"/>
              </a:xfrm>
              <a:prstGeom prst="rect">
                <a:avLst/>
              </a:prstGeom>
              <a:blipFill>
                <a:blip r:embed="rId20"/>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5098849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BDBE5F-2CD3-B7B5-0F28-F393A00DF9CB}"/>
              </a:ext>
            </a:extLst>
          </p:cNvPr>
          <p:cNvSpPr>
            <a:spLocks noGrp="1"/>
          </p:cNvSpPr>
          <p:nvPr>
            <p:ph type="title"/>
          </p:nvPr>
        </p:nvSpPr>
        <p:spPr/>
        <p:txBody>
          <a:bodyPr/>
          <a:lstStyle/>
          <a:p>
            <a:r>
              <a:rPr lang="en-US" altLang="zh-CN" sz="3600" dirty="0"/>
              <a:t>FD </a:t>
            </a:r>
            <a:r>
              <a:rPr lang="zh-CN" altLang="en-US" sz="3600" dirty="0"/>
              <a:t>算法</a:t>
            </a:r>
            <a:endParaRPr lang="zh-CN" altLang="en-US"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CCEF8CA0-0BED-B2FC-1444-7CD746F797B0}"/>
                  </a:ext>
                </a:extLst>
              </p:cNvPr>
              <p:cNvSpPr>
                <a:spLocks noGrp="1"/>
              </p:cNvSpPr>
              <p:nvPr>
                <p:ph idx="1"/>
              </p:nvPr>
            </p:nvSpPr>
            <p:spPr>
              <a:xfrm>
                <a:off x="394636" y="1175657"/>
                <a:ext cx="11434812" cy="1825564"/>
              </a:xfrm>
            </p:spPr>
            <p:txBody>
              <a:bodyPr>
                <a:spAutoFit/>
              </a:bodyPr>
              <a:lstStyle/>
              <a:p>
                <a:r>
                  <a:rPr lang="en-US" altLang="zh-CN" sz="2800" dirty="0"/>
                  <a:t>Frequent Directions  [Liberty, </a:t>
                </a:r>
                <a:r>
                  <a:rPr lang="en-US" altLang="zh-CN" sz="2800" dirty="0">
                    <a:solidFill>
                      <a:srgbClr val="00B0F0"/>
                    </a:solidFill>
                  </a:rPr>
                  <a:t>KDD 2013 Best Paper</a:t>
                </a:r>
                <a:r>
                  <a:rPr lang="en-US" altLang="zh-CN" sz="2800" dirty="0"/>
                  <a:t>] </a:t>
                </a:r>
                <a:r>
                  <a:rPr lang="zh-CN" altLang="en-US" sz="2800" dirty="0"/>
                  <a:t>：</a:t>
                </a:r>
                <a:br>
                  <a:rPr lang="en-US" altLang="zh-CN" sz="2800" dirty="0"/>
                </a:br>
                <a:r>
                  <a:rPr lang="zh-CN" altLang="en-US" sz="2800" dirty="0">
                    <a:solidFill>
                      <a:srgbClr val="FF0000"/>
                    </a:solidFill>
                  </a:rPr>
                  <a:t>确定性算法</a:t>
                </a:r>
                <a:r>
                  <a:rPr lang="zh-CN" altLang="en-US" sz="2800" dirty="0"/>
                  <a:t>，且时间与空间复杂度达到最优。</a:t>
                </a:r>
                <a:endParaRPr lang="en-US" altLang="zh-CN" sz="2800"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altLang="zh-CN" sz="2800" i="1">
                              <a:solidFill>
                                <a:prstClr val="black"/>
                              </a:solidFill>
                              <a:latin typeface="Cambria Math" panose="02040503050406030204" pitchFamily="18" charset="0"/>
                            </a:rPr>
                          </m:ctrlPr>
                        </m:dPr>
                        <m:e>
                          <m:sSup>
                            <m:sSupPr>
                              <m:ctrlPr>
                                <a:rPr lang="en-US" altLang="zh-CN" sz="2800" i="1">
                                  <a:solidFill>
                                    <a:prstClr val="black"/>
                                  </a:solidFill>
                                  <a:latin typeface="Cambria Math" panose="02040503050406030204" pitchFamily="18" charset="0"/>
                                </a:rPr>
                              </m:ctrlPr>
                            </m:sSupPr>
                            <m:e>
                              <m:r>
                                <a:rPr lang="en-US" altLang="zh-CN" sz="2800" i="1">
                                  <a:solidFill>
                                    <a:prstClr val="black"/>
                                  </a:solidFill>
                                  <a:latin typeface="Cambria Math" panose="02040503050406030204" pitchFamily="18" charset="0"/>
                                </a:rPr>
                                <m:t> </m:t>
                              </m:r>
                              <m:d>
                                <m:dPr>
                                  <m:begChr m:val="‖"/>
                                  <m:endChr m:val="‖"/>
                                  <m:ctrlPr>
                                    <a:rPr lang="en-US" altLang="zh-CN" sz="2800" b="1"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𝑨𝒙</m:t>
                                  </m:r>
                                </m:e>
                              </m:d>
                            </m:e>
                            <m:sup>
                              <m:r>
                                <a:rPr lang="en-US" altLang="zh-CN" sz="2800" i="1">
                                  <a:solidFill>
                                    <a:prstClr val="black"/>
                                  </a:solidFill>
                                  <a:latin typeface="Cambria Math" panose="02040503050406030204" pitchFamily="18" charset="0"/>
                                </a:rPr>
                                <m:t>2</m:t>
                              </m:r>
                            </m:sup>
                          </m:sSup>
                          <m:r>
                            <a:rPr lang="en-US" altLang="zh-CN" sz="2800" i="1">
                              <a:solidFill>
                                <a:prstClr val="black"/>
                              </a:solidFill>
                              <a:latin typeface="Cambria Math" panose="02040503050406030204" pitchFamily="18" charset="0"/>
                            </a:rPr>
                            <m:t>−</m:t>
                          </m:r>
                          <m:sSup>
                            <m:sSupPr>
                              <m:ctrlPr>
                                <a:rPr lang="en-US" altLang="zh-CN" sz="2800" i="1">
                                  <a:solidFill>
                                    <a:prstClr val="black"/>
                                  </a:solidFill>
                                  <a:latin typeface="Cambria Math" panose="02040503050406030204" pitchFamily="18" charset="0"/>
                                </a:rPr>
                              </m:ctrlPr>
                            </m:sSupPr>
                            <m:e>
                              <m:d>
                                <m:dPr>
                                  <m:begChr m:val="‖"/>
                                  <m:endChr m:val="‖"/>
                                  <m:ctrlPr>
                                    <a:rPr lang="en-US" altLang="zh-CN" sz="2800" b="1"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𝑩𝒙</m:t>
                                  </m:r>
                                </m:e>
                              </m:d>
                            </m:e>
                            <m:sup>
                              <m:r>
                                <a:rPr lang="en-US" altLang="zh-CN" sz="2800" i="1">
                                  <a:solidFill>
                                    <a:prstClr val="black"/>
                                  </a:solidFill>
                                  <a:latin typeface="Cambria Math" panose="02040503050406030204" pitchFamily="18" charset="0"/>
                                </a:rPr>
                                <m:t>2</m:t>
                              </m:r>
                            </m:sup>
                          </m:sSup>
                          <m:r>
                            <a:rPr lang="en-US" altLang="zh-CN" sz="2800" i="1">
                              <a:solidFill>
                                <a:prstClr val="black"/>
                              </a:solidFill>
                              <a:latin typeface="Cambria Math" panose="02040503050406030204" pitchFamily="18" charset="0"/>
                            </a:rPr>
                            <m:t> </m:t>
                          </m:r>
                        </m:e>
                      </m:d>
                      <m:r>
                        <a:rPr lang="en-US" altLang="zh-CN" sz="2800" i="1">
                          <a:solidFill>
                            <a:prstClr val="black"/>
                          </a:solidFill>
                          <a:latin typeface="Cambria Math" panose="02040503050406030204" pitchFamily="18" charset="0"/>
                        </a:rPr>
                        <m:t>≤</m:t>
                      </m:r>
                      <m:f>
                        <m:fPr>
                          <m:ctrlPr>
                            <a:rPr lang="en-US" altLang="zh-CN" sz="2800" b="0" i="1" smtClean="0">
                              <a:solidFill>
                                <a:prstClr val="black"/>
                              </a:solidFill>
                              <a:latin typeface="Cambria Math" panose="02040503050406030204" pitchFamily="18" charset="0"/>
                            </a:rPr>
                          </m:ctrlPr>
                        </m:fPr>
                        <m:num>
                          <m:sSubSup>
                            <m:sSubSupPr>
                              <m:ctrlPr>
                                <a:rPr lang="en-US" altLang="zh-CN" sz="2800" i="1">
                                  <a:solidFill>
                                    <a:prstClr val="black"/>
                                  </a:solidFill>
                                  <a:latin typeface="Cambria Math" panose="02040503050406030204" pitchFamily="18" charset="0"/>
                                </a:rPr>
                              </m:ctrlPr>
                            </m:sSubSupPr>
                            <m:e>
                              <m:d>
                                <m:dPr>
                                  <m:begChr m:val="‖"/>
                                  <m:endChr m:val="‖"/>
                                  <m:ctrlPr>
                                    <a:rPr lang="en-US" altLang="zh-CN" sz="2800"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𝑨</m:t>
                                  </m:r>
                                </m:e>
                              </m:d>
                            </m:e>
                            <m:sub>
                              <m:r>
                                <a:rPr lang="en-US" altLang="zh-CN" sz="2800" i="1">
                                  <a:solidFill>
                                    <a:prstClr val="black"/>
                                  </a:solidFill>
                                  <a:latin typeface="Cambria Math" panose="02040503050406030204" pitchFamily="18" charset="0"/>
                                </a:rPr>
                                <m:t>𝐹</m:t>
                              </m:r>
                            </m:sub>
                            <m:sup>
                              <m:r>
                                <a:rPr lang="en-US" altLang="zh-CN" sz="2800" i="1">
                                  <a:solidFill>
                                    <a:prstClr val="black"/>
                                  </a:solidFill>
                                  <a:latin typeface="Cambria Math" panose="02040503050406030204" pitchFamily="18" charset="0"/>
                                </a:rPr>
                                <m:t>2</m:t>
                              </m:r>
                            </m:sup>
                          </m:sSubSup>
                        </m:num>
                        <m:den>
                          <m:r>
                            <a:rPr lang="en-US" altLang="zh-CN" sz="2800" b="0" i="1" smtClean="0">
                              <a:solidFill>
                                <a:prstClr val="black"/>
                              </a:solidFill>
                              <a:latin typeface="Cambria Math" panose="02040503050406030204" pitchFamily="18" charset="0"/>
                            </a:rPr>
                            <m:t>ℓ</m:t>
                          </m:r>
                        </m:den>
                      </m:f>
                      <m:r>
                        <a:rPr lang="en-US" altLang="zh-CN" sz="2800" i="1">
                          <a:solidFill>
                            <a:prstClr val="black"/>
                          </a:solidFill>
                          <a:latin typeface="Cambria Math" panose="02040503050406030204" pitchFamily="18" charset="0"/>
                        </a:rPr>
                        <m:t>       </m:t>
                      </m:r>
                      <m:sSub>
                        <m:sSubPr>
                          <m:ctrlPr>
                            <a:rPr lang="en-US" altLang="zh-CN" sz="2800" i="1">
                              <a:solidFill>
                                <a:prstClr val="black"/>
                              </a:solidFill>
                              <a:latin typeface="Cambria Math" panose="02040503050406030204" pitchFamily="18" charset="0"/>
                            </a:rPr>
                          </m:ctrlPr>
                        </m:sSubPr>
                        <m:e>
                          <m:d>
                            <m:dPr>
                              <m:begChr m:val="‖"/>
                              <m:endChr m:val="‖"/>
                              <m:ctrlPr>
                                <a:rPr lang="en-US" altLang="zh-CN" sz="2800" i="1">
                                  <a:solidFill>
                                    <a:prstClr val="black"/>
                                  </a:solidFill>
                                  <a:latin typeface="Cambria Math" panose="02040503050406030204" pitchFamily="18" charset="0"/>
                                </a:rPr>
                              </m:ctrlPr>
                            </m:dPr>
                            <m:e>
                              <m:sSup>
                                <m:sSupPr>
                                  <m:ctrlPr>
                                    <a:rPr lang="en-US" altLang="zh-CN" sz="2800" i="1">
                                      <a:solidFill>
                                        <a:prstClr val="black"/>
                                      </a:solidFill>
                                      <a:latin typeface="Cambria Math" panose="02040503050406030204" pitchFamily="18" charset="0"/>
                                    </a:rPr>
                                  </m:ctrlPr>
                                </m:sSupPr>
                                <m:e>
                                  <m:r>
                                    <a:rPr lang="en-US" altLang="zh-CN" sz="2800" b="1" i="1">
                                      <a:solidFill>
                                        <a:prstClr val="black"/>
                                      </a:solidFill>
                                      <a:latin typeface="Cambria Math" panose="02040503050406030204" pitchFamily="18" charset="0"/>
                                    </a:rPr>
                                    <m:t>𝑨</m:t>
                                  </m:r>
                                </m:e>
                                <m:sup>
                                  <m:r>
                                    <a:rPr lang="en-US" altLang="zh-CN" sz="2800" i="1">
                                      <a:solidFill>
                                        <a:prstClr val="black"/>
                                      </a:solidFill>
                                      <a:latin typeface="Cambria Math" panose="02040503050406030204" pitchFamily="18" charset="0"/>
                                    </a:rPr>
                                    <m:t>⊤</m:t>
                                  </m:r>
                                </m:sup>
                              </m:sSup>
                              <m:r>
                                <a:rPr lang="en-US" altLang="zh-CN" sz="2800" b="1" i="1">
                                  <a:solidFill>
                                    <a:prstClr val="black"/>
                                  </a:solidFill>
                                  <a:latin typeface="Cambria Math" panose="02040503050406030204" pitchFamily="18" charset="0"/>
                                </a:rPr>
                                <m:t>𝑨</m:t>
                              </m:r>
                              <m:r>
                                <a:rPr lang="en-US" altLang="zh-CN" sz="2800" i="1">
                                  <a:solidFill>
                                    <a:prstClr val="black"/>
                                  </a:solidFill>
                                  <a:latin typeface="Cambria Math" panose="02040503050406030204" pitchFamily="18" charset="0"/>
                                </a:rPr>
                                <m:t>−</m:t>
                              </m:r>
                              <m:sSup>
                                <m:sSupPr>
                                  <m:ctrlPr>
                                    <a:rPr lang="en-US" altLang="zh-CN" sz="2800" i="1">
                                      <a:solidFill>
                                        <a:prstClr val="black"/>
                                      </a:solidFill>
                                      <a:latin typeface="Cambria Math" panose="02040503050406030204" pitchFamily="18" charset="0"/>
                                    </a:rPr>
                                  </m:ctrlPr>
                                </m:sSupPr>
                                <m:e>
                                  <m:r>
                                    <a:rPr lang="en-US" altLang="zh-CN" sz="2800" b="1" i="1">
                                      <a:solidFill>
                                        <a:prstClr val="black"/>
                                      </a:solidFill>
                                      <a:latin typeface="Cambria Math" panose="02040503050406030204" pitchFamily="18" charset="0"/>
                                    </a:rPr>
                                    <m:t>𝑩</m:t>
                                  </m:r>
                                </m:e>
                                <m:sup>
                                  <m:r>
                                    <a:rPr lang="en-US" altLang="zh-CN" sz="2800" i="1">
                                      <a:solidFill>
                                        <a:prstClr val="black"/>
                                      </a:solidFill>
                                      <a:latin typeface="Cambria Math" panose="02040503050406030204" pitchFamily="18" charset="0"/>
                                    </a:rPr>
                                    <m:t>⊤</m:t>
                                  </m:r>
                                </m:sup>
                              </m:sSup>
                              <m:r>
                                <a:rPr lang="en-US" altLang="zh-CN" sz="2800" b="1" i="1">
                                  <a:solidFill>
                                    <a:prstClr val="black"/>
                                  </a:solidFill>
                                  <a:latin typeface="Cambria Math" panose="02040503050406030204" pitchFamily="18" charset="0"/>
                                </a:rPr>
                                <m:t>𝑩</m:t>
                              </m:r>
                            </m:e>
                          </m:d>
                        </m:e>
                        <m:sub>
                          <m:r>
                            <a:rPr lang="en-US" altLang="zh-CN" sz="2800" i="1">
                              <a:solidFill>
                                <a:prstClr val="black"/>
                              </a:solidFill>
                              <a:latin typeface="Cambria Math" panose="02040503050406030204" pitchFamily="18" charset="0"/>
                            </a:rPr>
                            <m:t>2</m:t>
                          </m:r>
                        </m:sub>
                      </m:sSub>
                      <m:r>
                        <a:rPr lang="en-US" altLang="zh-CN" sz="2800" i="1">
                          <a:solidFill>
                            <a:prstClr val="black"/>
                          </a:solidFill>
                          <a:latin typeface="Cambria Math" panose="02040503050406030204" pitchFamily="18" charset="0"/>
                        </a:rPr>
                        <m:t>≤</m:t>
                      </m:r>
                      <m:f>
                        <m:fPr>
                          <m:ctrlPr>
                            <a:rPr lang="en-US" altLang="zh-CN" sz="2800" b="0" i="1" smtClean="0">
                              <a:solidFill>
                                <a:prstClr val="black"/>
                              </a:solidFill>
                              <a:latin typeface="Cambria Math" panose="02040503050406030204" pitchFamily="18" charset="0"/>
                            </a:rPr>
                          </m:ctrlPr>
                        </m:fPr>
                        <m:num>
                          <m:sSubSup>
                            <m:sSubSupPr>
                              <m:ctrlPr>
                                <a:rPr lang="en-US" altLang="zh-CN" sz="2800" i="1">
                                  <a:solidFill>
                                    <a:prstClr val="black"/>
                                  </a:solidFill>
                                  <a:latin typeface="Cambria Math" panose="02040503050406030204" pitchFamily="18" charset="0"/>
                                </a:rPr>
                              </m:ctrlPr>
                            </m:sSubSupPr>
                            <m:e>
                              <m:d>
                                <m:dPr>
                                  <m:begChr m:val="‖"/>
                                  <m:endChr m:val="‖"/>
                                  <m:ctrlPr>
                                    <a:rPr lang="en-US" altLang="zh-CN" sz="2800"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𝑨</m:t>
                                  </m:r>
                                </m:e>
                              </m:d>
                            </m:e>
                            <m:sub>
                              <m:r>
                                <a:rPr lang="en-US" altLang="zh-CN" sz="2800" i="1">
                                  <a:solidFill>
                                    <a:prstClr val="black"/>
                                  </a:solidFill>
                                  <a:latin typeface="Cambria Math" panose="02040503050406030204" pitchFamily="18" charset="0"/>
                                </a:rPr>
                                <m:t>𝐹</m:t>
                              </m:r>
                            </m:sub>
                            <m:sup>
                              <m:r>
                                <a:rPr lang="en-US" altLang="zh-CN" sz="2800" i="1">
                                  <a:solidFill>
                                    <a:prstClr val="black"/>
                                  </a:solidFill>
                                  <a:latin typeface="Cambria Math" panose="02040503050406030204" pitchFamily="18" charset="0"/>
                                </a:rPr>
                                <m:t>2</m:t>
                              </m:r>
                            </m:sup>
                          </m:sSubSup>
                        </m:num>
                        <m:den>
                          <m:r>
                            <a:rPr lang="en-US" altLang="zh-CN" sz="2800" b="0" i="1" smtClean="0">
                              <a:solidFill>
                                <a:prstClr val="black"/>
                              </a:solidFill>
                              <a:latin typeface="Cambria Math" panose="02040503050406030204" pitchFamily="18" charset="0"/>
                            </a:rPr>
                            <m:t>ℓ</m:t>
                          </m:r>
                        </m:den>
                      </m:f>
                    </m:oMath>
                  </m:oMathPara>
                </a14:m>
                <a:endParaRPr lang="en-US" altLang="zh-CN" sz="2800" dirty="0">
                  <a:solidFill>
                    <a:prstClr val="black"/>
                  </a:solidFill>
                </a:endParaRPr>
              </a:p>
            </p:txBody>
          </p:sp>
        </mc:Choice>
        <mc:Fallback xmlns="">
          <p:sp>
            <p:nvSpPr>
              <p:cNvPr id="6" name="Content Placeholder 5">
                <a:extLst>
                  <a:ext uri="{FF2B5EF4-FFF2-40B4-BE49-F238E27FC236}">
                    <a16:creationId xmlns:a16="http://schemas.microsoft.com/office/drawing/2014/main" id="{CCEF8CA0-0BED-B2FC-1444-7CD746F797B0}"/>
                  </a:ext>
                </a:extLst>
              </p:cNvPr>
              <p:cNvSpPr>
                <a:spLocks noGrp="1" noRot="1" noChangeAspect="1" noMove="1" noResize="1" noEditPoints="1" noAdjustHandles="1" noChangeArrowheads="1" noChangeShapeType="1" noTextEdit="1"/>
              </p:cNvSpPr>
              <p:nvPr>
                <p:ph idx="1"/>
              </p:nvPr>
            </p:nvSpPr>
            <p:spPr>
              <a:xfrm>
                <a:off x="394636" y="1175657"/>
                <a:ext cx="11434812" cy="1825564"/>
              </a:xfrm>
              <a:blipFill>
                <a:blip r:embed="rId3"/>
                <a:stretch>
                  <a:fillRect l="-533" t="-4682"/>
                </a:stretch>
              </a:blipFill>
            </p:spPr>
            <p:txBody>
              <a:bodyPr/>
              <a:lstStyle/>
              <a:p>
                <a:r>
                  <a:rPr lang="zh-CN" altLang="en-US">
                    <a:noFill/>
                  </a:rPr>
                  <a:t> </a:t>
                </a:r>
              </a:p>
            </p:txBody>
          </p:sp>
        </mc:Fallback>
      </mc:AlternateContent>
      <p:sp>
        <p:nvSpPr>
          <p:cNvPr id="62" name="!!Rectangle 26">
            <a:extLst>
              <a:ext uri="{FF2B5EF4-FFF2-40B4-BE49-F238E27FC236}">
                <a16:creationId xmlns:a16="http://schemas.microsoft.com/office/drawing/2014/main" id="{526EC230-AE0B-876F-AF36-6B29D89ABB3D}"/>
              </a:ext>
            </a:extLst>
          </p:cNvPr>
          <p:cNvSpPr/>
          <p:nvPr/>
        </p:nvSpPr>
        <p:spPr>
          <a:xfrm>
            <a:off x="1143000" y="4378325"/>
            <a:ext cx="1524000" cy="218440"/>
          </a:xfrm>
          <a:prstGeom prst="rect">
            <a:avLst/>
          </a:prstGeom>
          <a:solidFill>
            <a:schemeClr val="tx1">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15EF217-83C8-5395-BC34-40B84E7D6FD6}"/>
                  </a:ext>
                </a:extLst>
              </p:cNvPr>
              <p:cNvSpPr txBox="1"/>
              <p:nvPr/>
            </p:nvSpPr>
            <p:spPr>
              <a:xfrm>
                <a:off x="5991003" y="5028429"/>
                <a:ext cx="41549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𝑨</m:t>
                      </m:r>
                    </m:oMath>
                  </m:oMathPara>
                </a14:m>
                <a:endParaRPr lang="zh-CN" altLang="en-US" sz="1825" b="1" dirty="0">
                  <a:solidFill>
                    <a:prstClr val="black"/>
                  </a:solidFill>
                  <a:latin typeface="Lucida Sans"/>
                  <a:ea typeface="黑体"/>
                </a:endParaRPr>
              </a:p>
            </p:txBody>
          </p:sp>
        </mc:Choice>
        <mc:Fallback xmlns="">
          <p:sp>
            <p:nvSpPr>
              <p:cNvPr id="3" name="TextBox 2">
                <a:extLst>
                  <a:ext uri="{FF2B5EF4-FFF2-40B4-BE49-F238E27FC236}">
                    <a16:creationId xmlns:a16="http://schemas.microsoft.com/office/drawing/2014/main" id="{615EF217-83C8-5395-BC34-40B84E7D6FD6}"/>
                  </a:ext>
                </a:extLst>
              </p:cNvPr>
              <p:cNvSpPr txBox="1">
                <a:spLocks noRot="1" noChangeAspect="1" noMove="1" noResize="1" noEditPoints="1" noAdjustHandles="1" noChangeArrowheads="1" noChangeShapeType="1" noTextEdit="1"/>
              </p:cNvSpPr>
              <p:nvPr/>
            </p:nvSpPr>
            <p:spPr>
              <a:xfrm>
                <a:off x="5991003" y="5028429"/>
                <a:ext cx="415498" cy="373179"/>
              </a:xfrm>
              <a:prstGeom prst="rect">
                <a:avLst/>
              </a:prstGeom>
              <a:blipFill>
                <a:blip r:embed="rId5"/>
                <a:stretch>
                  <a:fillRect/>
                </a:stretch>
              </a:blipFill>
            </p:spPr>
            <p:txBody>
              <a:bodyPr/>
              <a:lstStyle/>
              <a:p>
                <a:r>
                  <a:rPr lang="zh-CN" altLang="en-US">
                    <a:noFill/>
                  </a:rPr>
                  <a:t> </a:t>
                </a:r>
              </a:p>
            </p:txBody>
          </p:sp>
        </mc:Fallback>
      </mc:AlternateContent>
      <p:sp>
        <p:nvSpPr>
          <p:cNvPr id="4" name="矩形 70">
            <a:extLst>
              <a:ext uri="{FF2B5EF4-FFF2-40B4-BE49-F238E27FC236}">
                <a16:creationId xmlns:a16="http://schemas.microsoft.com/office/drawing/2014/main" id="{BB54B150-1B5B-B561-B847-218D94D99E06}"/>
              </a:ext>
            </a:extLst>
          </p:cNvPr>
          <p:cNvSpPr/>
          <p:nvPr/>
        </p:nvSpPr>
        <p:spPr>
          <a:xfrm rot="5400000">
            <a:off x="6543003" y="4433749"/>
            <a:ext cx="725674" cy="1088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38CE611-E7D6-ACD6-A6E5-477599795900}"/>
                  </a:ext>
                </a:extLst>
              </p:cNvPr>
              <p:cNvSpPr txBox="1"/>
              <p:nvPr/>
            </p:nvSpPr>
            <p:spPr>
              <a:xfrm>
                <a:off x="6725172" y="5028429"/>
                <a:ext cx="39466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𝒙</m:t>
                      </m:r>
                    </m:oMath>
                  </m:oMathPara>
                </a14:m>
                <a:endParaRPr lang="zh-CN" altLang="en-US" sz="1825" b="1" dirty="0">
                  <a:solidFill>
                    <a:prstClr val="black"/>
                  </a:solidFill>
                  <a:latin typeface="Lucida Sans"/>
                  <a:ea typeface="黑体"/>
                </a:endParaRPr>
              </a:p>
            </p:txBody>
          </p:sp>
        </mc:Choice>
        <mc:Fallback xmlns="">
          <p:sp>
            <p:nvSpPr>
              <p:cNvPr id="7" name="TextBox 6">
                <a:extLst>
                  <a:ext uri="{FF2B5EF4-FFF2-40B4-BE49-F238E27FC236}">
                    <a16:creationId xmlns:a16="http://schemas.microsoft.com/office/drawing/2014/main" id="{238CE611-E7D6-ACD6-A6E5-477599795900}"/>
                  </a:ext>
                </a:extLst>
              </p:cNvPr>
              <p:cNvSpPr txBox="1">
                <a:spLocks noRot="1" noChangeAspect="1" noMove="1" noResize="1" noEditPoints="1" noAdjustHandles="1" noChangeArrowheads="1" noChangeShapeType="1" noTextEdit="1"/>
              </p:cNvSpPr>
              <p:nvPr/>
            </p:nvSpPr>
            <p:spPr>
              <a:xfrm>
                <a:off x="6725172" y="5028429"/>
                <a:ext cx="394660" cy="373179"/>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6BCF90D-F85D-D82E-E5DE-AE8BB2F88F24}"/>
                  </a:ext>
                </a:extLst>
              </p:cNvPr>
              <p:cNvSpPr txBox="1"/>
              <p:nvPr/>
            </p:nvSpPr>
            <p:spPr>
              <a:xfrm>
                <a:off x="8257210" y="5028429"/>
                <a:ext cx="429926"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𝑩</m:t>
                      </m:r>
                    </m:oMath>
                  </m:oMathPara>
                </a14:m>
                <a:endParaRPr lang="zh-CN" altLang="en-US" sz="1825" b="1" dirty="0">
                  <a:solidFill>
                    <a:prstClr val="black"/>
                  </a:solidFill>
                  <a:latin typeface="Lucida Sans"/>
                  <a:ea typeface="黑体"/>
                </a:endParaRPr>
              </a:p>
            </p:txBody>
          </p:sp>
        </mc:Choice>
        <mc:Fallback xmlns="">
          <p:sp>
            <p:nvSpPr>
              <p:cNvPr id="8" name="TextBox 7">
                <a:extLst>
                  <a:ext uri="{FF2B5EF4-FFF2-40B4-BE49-F238E27FC236}">
                    <a16:creationId xmlns:a16="http://schemas.microsoft.com/office/drawing/2014/main" id="{66BCF90D-F85D-D82E-E5DE-AE8BB2F88F24}"/>
                  </a:ext>
                </a:extLst>
              </p:cNvPr>
              <p:cNvSpPr txBox="1">
                <a:spLocks noRot="1" noChangeAspect="1" noMove="1" noResize="1" noEditPoints="1" noAdjustHandles="1" noChangeArrowheads="1" noChangeShapeType="1" noTextEdit="1"/>
              </p:cNvSpPr>
              <p:nvPr/>
            </p:nvSpPr>
            <p:spPr>
              <a:xfrm>
                <a:off x="8257210" y="5028429"/>
                <a:ext cx="429926" cy="373179"/>
              </a:xfrm>
              <a:prstGeom prst="rect">
                <a:avLst/>
              </a:prstGeom>
              <a:blipFill>
                <a:blip r:embed="rId7"/>
                <a:stretch>
                  <a:fillRect/>
                </a:stretch>
              </a:blipFill>
            </p:spPr>
            <p:txBody>
              <a:bodyPr/>
              <a:lstStyle/>
              <a:p>
                <a:r>
                  <a:rPr lang="zh-CN" altLang="en-US">
                    <a:noFill/>
                  </a:rPr>
                  <a:t> </a:t>
                </a:r>
              </a:p>
            </p:txBody>
          </p:sp>
        </mc:Fallback>
      </mc:AlternateContent>
      <p:sp>
        <p:nvSpPr>
          <p:cNvPr id="9" name="Left Brace 8">
            <a:extLst>
              <a:ext uri="{FF2B5EF4-FFF2-40B4-BE49-F238E27FC236}">
                <a16:creationId xmlns:a16="http://schemas.microsoft.com/office/drawing/2014/main" id="{99F7BB99-FAA2-6042-D26B-A59071D3EC2A}"/>
              </a:ext>
            </a:extLst>
          </p:cNvPr>
          <p:cNvSpPr/>
          <p:nvPr/>
        </p:nvSpPr>
        <p:spPr>
          <a:xfrm>
            <a:off x="7841753" y="4359175"/>
            <a:ext cx="171438" cy="526319"/>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p:sp>
        <p:nvSpPr>
          <p:cNvPr id="11" name="Left Brace 10">
            <a:extLst>
              <a:ext uri="{FF2B5EF4-FFF2-40B4-BE49-F238E27FC236}">
                <a16:creationId xmlns:a16="http://schemas.microsoft.com/office/drawing/2014/main" id="{C6970606-5529-2EED-D1D2-4FCC56EB0D5A}"/>
              </a:ext>
            </a:extLst>
          </p:cNvPr>
          <p:cNvSpPr/>
          <p:nvPr/>
        </p:nvSpPr>
        <p:spPr>
          <a:xfrm rot="5400000">
            <a:off x="8347455" y="3833816"/>
            <a:ext cx="171438" cy="725674"/>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13600DC-4C92-8AC7-12F6-4764A9C29876}"/>
                  </a:ext>
                </a:extLst>
              </p:cNvPr>
              <p:cNvSpPr txBox="1"/>
              <p:nvPr/>
            </p:nvSpPr>
            <p:spPr>
              <a:xfrm>
                <a:off x="8244767" y="3738461"/>
                <a:ext cx="40209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𝑑</m:t>
                      </m:r>
                    </m:oMath>
                  </m:oMathPara>
                </a14:m>
                <a:endParaRPr lang="zh-CN" altLang="en-US" sz="1825" dirty="0">
                  <a:solidFill>
                    <a:prstClr val="black"/>
                  </a:solidFill>
                  <a:latin typeface="Lucida Sans"/>
                  <a:ea typeface="黑体"/>
                </a:endParaRPr>
              </a:p>
            </p:txBody>
          </p:sp>
        </mc:Choice>
        <mc:Fallback xmlns="">
          <p:sp>
            <p:nvSpPr>
              <p:cNvPr id="12" name="TextBox 11">
                <a:extLst>
                  <a:ext uri="{FF2B5EF4-FFF2-40B4-BE49-F238E27FC236}">
                    <a16:creationId xmlns:a16="http://schemas.microsoft.com/office/drawing/2014/main" id="{013600DC-4C92-8AC7-12F6-4764A9C29876}"/>
                  </a:ext>
                </a:extLst>
              </p:cNvPr>
              <p:cNvSpPr txBox="1">
                <a:spLocks noRot="1" noChangeAspect="1" noMove="1" noResize="1" noEditPoints="1" noAdjustHandles="1" noChangeArrowheads="1" noChangeShapeType="1" noTextEdit="1"/>
              </p:cNvSpPr>
              <p:nvPr/>
            </p:nvSpPr>
            <p:spPr>
              <a:xfrm>
                <a:off x="8244767" y="3738461"/>
                <a:ext cx="402098" cy="373179"/>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2131AAF-D935-1661-427E-890E90C64E16}"/>
                  </a:ext>
                </a:extLst>
              </p:cNvPr>
              <p:cNvSpPr txBox="1"/>
              <p:nvPr/>
            </p:nvSpPr>
            <p:spPr>
              <a:xfrm>
                <a:off x="6527072" y="4357287"/>
                <a:ext cx="32412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13" name="TextBox 12">
                <a:extLst>
                  <a:ext uri="{FF2B5EF4-FFF2-40B4-BE49-F238E27FC236}">
                    <a16:creationId xmlns:a16="http://schemas.microsoft.com/office/drawing/2014/main" id="{52131AAF-D935-1661-427E-890E90C64E16}"/>
                  </a:ext>
                </a:extLst>
              </p:cNvPr>
              <p:cNvSpPr txBox="1">
                <a:spLocks noRot="1" noChangeAspect="1" noMove="1" noResize="1" noEditPoints="1" noAdjustHandles="1" noChangeArrowheads="1" noChangeShapeType="1" noTextEdit="1"/>
              </p:cNvSpPr>
              <p:nvPr/>
            </p:nvSpPr>
            <p:spPr>
              <a:xfrm>
                <a:off x="6527072" y="4357287"/>
                <a:ext cx="324128" cy="373179"/>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2A42EEE-20B6-8C83-B76E-EDDFBC141BEE}"/>
                  </a:ext>
                </a:extLst>
              </p:cNvPr>
              <p:cNvSpPr txBox="1"/>
              <p:nvPr/>
            </p:nvSpPr>
            <p:spPr>
              <a:xfrm>
                <a:off x="9011015" y="5028429"/>
                <a:ext cx="39466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𝒙</m:t>
                      </m:r>
                    </m:oMath>
                  </m:oMathPara>
                </a14:m>
                <a:endParaRPr lang="zh-CN" altLang="en-US" sz="1825" b="1" dirty="0">
                  <a:solidFill>
                    <a:prstClr val="black"/>
                  </a:solidFill>
                  <a:latin typeface="Lucida Sans"/>
                  <a:ea typeface="黑体"/>
                </a:endParaRPr>
              </a:p>
            </p:txBody>
          </p:sp>
        </mc:Choice>
        <mc:Fallback xmlns="">
          <p:sp>
            <p:nvSpPr>
              <p:cNvPr id="14" name="TextBox 13">
                <a:extLst>
                  <a:ext uri="{FF2B5EF4-FFF2-40B4-BE49-F238E27FC236}">
                    <a16:creationId xmlns:a16="http://schemas.microsoft.com/office/drawing/2014/main" id="{02A42EEE-20B6-8C83-B76E-EDDFBC141BEE}"/>
                  </a:ext>
                </a:extLst>
              </p:cNvPr>
              <p:cNvSpPr txBox="1">
                <a:spLocks noRot="1" noChangeAspect="1" noMove="1" noResize="1" noEditPoints="1" noAdjustHandles="1" noChangeArrowheads="1" noChangeShapeType="1" noTextEdit="1"/>
              </p:cNvSpPr>
              <p:nvPr/>
            </p:nvSpPr>
            <p:spPr>
              <a:xfrm>
                <a:off x="9011015" y="5028429"/>
                <a:ext cx="394660" cy="373179"/>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AA8B79A-6DE4-5D36-5AF5-5048C81DD215}"/>
                  </a:ext>
                </a:extLst>
              </p:cNvPr>
              <p:cNvSpPr txBox="1"/>
              <p:nvPr/>
            </p:nvSpPr>
            <p:spPr>
              <a:xfrm>
                <a:off x="7144418" y="5028429"/>
                <a:ext cx="941155"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1825" i="1">
                              <a:solidFill>
                                <a:prstClr val="black"/>
                              </a:solidFill>
                              <a:latin typeface="Cambria Math" panose="02040503050406030204" pitchFamily="18" charset="0"/>
                            </a:rPr>
                          </m:ctrlPr>
                        </m:sSupPr>
                        <m:e>
                          <m:r>
                            <a:rPr lang="en-US" altLang="zh-CN" sz="1825" i="1">
                              <a:solidFill>
                                <a:prstClr val="black"/>
                              </a:solidFill>
                              <a:latin typeface="Cambria Math" panose="02040503050406030204" pitchFamily="18" charset="0"/>
                            </a:rPr>
                            <m:t>||</m:t>
                          </m:r>
                        </m:e>
                        <m:sup>
                          <m:r>
                            <a:rPr lang="en-US" altLang="zh-CN" sz="1825" i="1">
                              <a:solidFill>
                                <a:prstClr val="black"/>
                              </a:solidFill>
                              <a:latin typeface="Cambria Math" panose="02040503050406030204" pitchFamily="18" charset="0"/>
                            </a:rPr>
                            <m:t>2</m:t>
                          </m:r>
                        </m:sup>
                      </m:sSup>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15" name="TextBox 14">
                <a:extLst>
                  <a:ext uri="{FF2B5EF4-FFF2-40B4-BE49-F238E27FC236}">
                    <a16:creationId xmlns:a16="http://schemas.microsoft.com/office/drawing/2014/main" id="{4AA8B79A-6DE4-5D36-5AF5-5048C81DD215}"/>
                  </a:ext>
                </a:extLst>
              </p:cNvPr>
              <p:cNvSpPr txBox="1">
                <a:spLocks noRot="1" noChangeAspect="1" noMove="1" noResize="1" noEditPoints="1" noAdjustHandles="1" noChangeArrowheads="1" noChangeShapeType="1" noTextEdit="1"/>
              </p:cNvSpPr>
              <p:nvPr/>
            </p:nvSpPr>
            <p:spPr>
              <a:xfrm>
                <a:off x="7144418" y="5028429"/>
                <a:ext cx="941155" cy="373179"/>
              </a:xfrm>
              <a:prstGeom prst="rect">
                <a:avLst/>
              </a:prstGeom>
              <a:blipFill>
                <a:blip r:embed="rId12"/>
                <a:stretch>
                  <a:fillRect b="-147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A33B7D7-78B7-76CA-A6A5-6223AD012100}"/>
                  </a:ext>
                </a:extLst>
              </p:cNvPr>
              <p:cNvSpPr txBox="1"/>
              <p:nvPr/>
            </p:nvSpPr>
            <p:spPr>
              <a:xfrm>
                <a:off x="5413024" y="5028429"/>
                <a:ext cx="40588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16" name="TextBox 15">
                <a:extLst>
                  <a:ext uri="{FF2B5EF4-FFF2-40B4-BE49-F238E27FC236}">
                    <a16:creationId xmlns:a16="http://schemas.microsoft.com/office/drawing/2014/main" id="{5A33B7D7-78B7-76CA-A6A5-6223AD012100}"/>
                  </a:ext>
                </a:extLst>
              </p:cNvPr>
              <p:cNvSpPr txBox="1">
                <a:spLocks noRot="1" noChangeAspect="1" noMove="1" noResize="1" noEditPoints="1" noAdjustHandles="1" noChangeArrowheads="1" noChangeShapeType="1" noTextEdit="1"/>
              </p:cNvSpPr>
              <p:nvPr/>
            </p:nvSpPr>
            <p:spPr>
              <a:xfrm>
                <a:off x="5413024" y="5028429"/>
                <a:ext cx="405880" cy="373179"/>
              </a:xfrm>
              <a:prstGeom prst="rect">
                <a:avLst/>
              </a:prstGeom>
              <a:blipFill>
                <a:blip r:embed="rId13"/>
                <a:stretch>
                  <a:fillRect b="-14754"/>
                </a:stretch>
              </a:blipFill>
            </p:spPr>
            <p:txBody>
              <a:bodyPr/>
              <a:lstStyle/>
              <a:p>
                <a:r>
                  <a:rPr lang="zh-CN" altLang="en-US">
                    <a:noFill/>
                  </a:rPr>
                  <a:t> </a:t>
                </a:r>
              </a:p>
            </p:txBody>
          </p:sp>
        </mc:Fallback>
      </mc:AlternateContent>
      <p:sp>
        <p:nvSpPr>
          <p:cNvPr id="18" name="矩形 67">
            <a:extLst>
              <a:ext uri="{FF2B5EF4-FFF2-40B4-BE49-F238E27FC236}">
                <a16:creationId xmlns:a16="http://schemas.microsoft.com/office/drawing/2014/main" id="{D1660248-5F6A-E499-1A97-0ED35AA57EF9}"/>
              </a:ext>
            </a:extLst>
          </p:cNvPr>
          <p:cNvSpPr/>
          <p:nvPr/>
        </p:nvSpPr>
        <p:spPr>
          <a:xfrm>
            <a:off x="5767270" y="4087187"/>
            <a:ext cx="725674" cy="10885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9" name="矩形 68">
            <a:extLst>
              <a:ext uri="{FF2B5EF4-FFF2-40B4-BE49-F238E27FC236}">
                <a16:creationId xmlns:a16="http://schemas.microsoft.com/office/drawing/2014/main" id="{5551BDC6-8755-F775-AFC0-278087ECD69E}"/>
              </a:ext>
            </a:extLst>
          </p:cNvPr>
          <p:cNvSpPr/>
          <p:nvPr/>
        </p:nvSpPr>
        <p:spPr>
          <a:xfrm>
            <a:off x="5767271" y="4196038"/>
            <a:ext cx="725674" cy="108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20" name="矩形 69">
            <a:extLst>
              <a:ext uri="{FF2B5EF4-FFF2-40B4-BE49-F238E27FC236}">
                <a16:creationId xmlns:a16="http://schemas.microsoft.com/office/drawing/2014/main" id="{4F7D64D4-B799-8094-5773-D5C27DC6C0BD}"/>
              </a:ext>
            </a:extLst>
          </p:cNvPr>
          <p:cNvSpPr/>
          <p:nvPr/>
        </p:nvSpPr>
        <p:spPr>
          <a:xfrm>
            <a:off x="5767270" y="4304889"/>
            <a:ext cx="725674" cy="10885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21" name="矩形 70">
            <a:extLst>
              <a:ext uri="{FF2B5EF4-FFF2-40B4-BE49-F238E27FC236}">
                <a16:creationId xmlns:a16="http://schemas.microsoft.com/office/drawing/2014/main" id="{3B43981C-FCCE-A527-D4D0-0B64CB7A2A84}"/>
              </a:ext>
            </a:extLst>
          </p:cNvPr>
          <p:cNvSpPr/>
          <p:nvPr/>
        </p:nvSpPr>
        <p:spPr>
          <a:xfrm>
            <a:off x="5767270" y="4413740"/>
            <a:ext cx="725674" cy="108851"/>
          </a:xfrm>
          <a:prstGeom prst="rect">
            <a:avLst/>
          </a:prstGeom>
          <a:solidFill>
            <a:schemeClr val="accent1">
              <a:lumMod val="40000"/>
              <a:lumOff val="6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22" name="矩形 72">
            <a:extLst>
              <a:ext uri="{FF2B5EF4-FFF2-40B4-BE49-F238E27FC236}">
                <a16:creationId xmlns:a16="http://schemas.microsoft.com/office/drawing/2014/main" id="{66E23C7A-ED9F-C711-7ABD-5114AF49640B}"/>
              </a:ext>
            </a:extLst>
          </p:cNvPr>
          <p:cNvSpPr/>
          <p:nvPr/>
        </p:nvSpPr>
        <p:spPr>
          <a:xfrm>
            <a:off x="5767270" y="3978336"/>
            <a:ext cx="725674" cy="10885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23" name="Left Brace 22">
            <a:extLst>
              <a:ext uri="{FF2B5EF4-FFF2-40B4-BE49-F238E27FC236}">
                <a16:creationId xmlns:a16="http://schemas.microsoft.com/office/drawing/2014/main" id="{50BD87F7-E0B7-E8E4-EBAC-D52C95923250}"/>
              </a:ext>
            </a:extLst>
          </p:cNvPr>
          <p:cNvSpPr/>
          <p:nvPr/>
        </p:nvSpPr>
        <p:spPr>
          <a:xfrm>
            <a:off x="5538686" y="3978337"/>
            <a:ext cx="171438" cy="544255"/>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AC3FBBB-CDEC-E886-1C31-0E77586B184D}"/>
                  </a:ext>
                </a:extLst>
              </p:cNvPr>
              <p:cNvSpPr txBox="1"/>
              <p:nvPr/>
            </p:nvSpPr>
            <p:spPr>
              <a:xfrm>
                <a:off x="5215279" y="4059433"/>
                <a:ext cx="33958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0" i="1">
                          <a:solidFill>
                            <a:prstClr val="black"/>
                          </a:solidFill>
                          <a:latin typeface="Cambria Math" panose="02040503050406030204" pitchFamily="18" charset="0"/>
                          <a:ea typeface="黑体"/>
                        </a:rPr>
                        <m:t>𝑖</m:t>
                      </m:r>
                    </m:oMath>
                  </m:oMathPara>
                </a14:m>
                <a:endParaRPr lang="zh-CN" altLang="en-US" sz="1825" b="0" dirty="0">
                  <a:solidFill>
                    <a:prstClr val="black"/>
                  </a:solidFill>
                  <a:latin typeface="Lucida Sans"/>
                  <a:ea typeface="黑体"/>
                </a:endParaRPr>
              </a:p>
            </p:txBody>
          </p:sp>
        </mc:Choice>
        <mc:Fallback xmlns="">
          <p:sp>
            <p:nvSpPr>
              <p:cNvPr id="24" name="TextBox 23">
                <a:extLst>
                  <a:ext uri="{FF2B5EF4-FFF2-40B4-BE49-F238E27FC236}">
                    <a16:creationId xmlns:a16="http://schemas.microsoft.com/office/drawing/2014/main" id="{FAC3FBBB-CDEC-E886-1C31-0E77586B184D}"/>
                  </a:ext>
                </a:extLst>
              </p:cNvPr>
              <p:cNvSpPr txBox="1">
                <a:spLocks noRot="1" noChangeAspect="1" noMove="1" noResize="1" noEditPoints="1" noAdjustHandles="1" noChangeArrowheads="1" noChangeShapeType="1" noTextEdit="1"/>
              </p:cNvSpPr>
              <p:nvPr/>
            </p:nvSpPr>
            <p:spPr>
              <a:xfrm>
                <a:off x="5215279" y="4059433"/>
                <a:ext cx="339580" cy="373179"/>
              </a:xfrm>
              <a:prstGeom prst="rect">
                <a:avLst/>
              </a:prstGeom>
              <a:blipFill>
                <a:blip r:embed="rId14"/>
                <a:stretch>
                  <a:fillRect/>
                </a:stretch>
              </a:blipFill>
            </p:spPr>
            <p:txBody>
              <a:bodyPr/>
              <a:lstStyle/>
              <a:p>
                <a:r>
                  <a:rPr lang="zh-CN" altLang="en-US">
                    <a:noFill/>
                  </a:rPr>
                  <a:t> </a:t>
                </a:r>
              </a:p>
            </p:txBody>
          </p:sp>
        </mc:Fallback>
      </mc:AlternateContent>
      <p:sp>
        <p:nvSpPr>
          <p:cNvPr id="25" name="Left Brace 24">
            <a:extLst>
              <a:ext uri="{FF2B5EF4-FFF2-40B4-BE49-F238E27FC236}">
                <a16:creationId xmlns:a16="http://schemas.microsoft.com/office/drawing/2014/main" id="{C645209B-37CD-4057-5B59-B15FF3E56740}"/>
              </a:ext>
            </a:extLst>
          </p:cNvPr>
          <p:cNvSpPr/>
          <p:nvPr/>
        </p:nvSpPr>
        <p:spPr>
          <a:xfrm rot="5400000">
            <a:off x="6044388" y="3452977"/>
            <a:ext cx="171438" cy="725674"/>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1DEBD09-27BF-2A23-868D-C6A8269C76DA}"/>
                  </a:ext>
                </a:extLst>
              </p:cNvPr>
              <p:cNvSpPr txBox="1"/>
              <p:nvPr/>
            </p:nvSpPr>
            <p:spPr>
              <a:xfrm>
                <a:off x="5931218" y="3400011"/>
                <a:ext cx="40209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𝑑</m:t>
                      </m:r>
                    </m:oMath>
                  </m:oMathPara>
                </a14:m>
                <a:endParaRPr lang="zh-CN" altLang="en-US" sz="1825" dirty="0">
                  <a:solidFill>
                    <a:prstClr val="black"/>
                  </a:solidFill>
                  <a:latin typeface="Lucida Sans"/>
                  <a:ea typeface="黑体"/>
                </a:endParaRPr>
              </a:p>
            </p:txBody>
          </p:sp>
        </mc:Choice>
        <mc:Fallback xmlns="">
          <p:sp>
            <p:nvSpPr>
              <p:cNvPr id="26" name="TextBox 25">
                <a:extLst>
                  <a:ext uri="{FF2B5EF4-FFF2-40B4-BE49-F238E27FC236}">
                    <a16:creationId xmlns:a16="http://schemas.microsoft.com/office/drawing/2014/main" id="{C1DEBD09-27BF-2A23-868D-C6A8269C76DA}"/>
                  </a:ext>
                </a:extLst>
              </p:cNvPr>
              <p:cNvSpPr txBox="1">
                <a:spLocks noRot="1" noChangeAspect="1" noMove="1" noResize="1" noEditPoints="1" noAdjustHandles="1" noChangeArrowheads="1" noChangeShapeType="1" noTextEdit="1"/>
              </p:cNvSpPr>
              <p:nvPr/>
            </p:nvSpPr>
            <p:spPr>
              <a:xfrm>
                <a:off x="5931218" y="3400011"/>
                <a:ext cx="402098" cy="373179"/>
              </a:xfrm>
              <a:prstGeom prst="rect">
                <a:avLst/>
              </a:prstGeom>
              <a:blipFill>
                <a:blip r:embed="rId16"/>
                <a:stretch>
                  <a:fillRect/>
                </a:stretch>
              </a:blipFill>
            </p:spPr>
            <p:txBody>
              <a:bodyPr/>
              <a:lstStyle/>
              <a:p>
                <a:r>
                  <a:rPr lang="zh-CN" altLang="en-US">
                    <a:noFill/>
                  </a:rPr>
                  <a:t> </a:t>
                </a:r>
              </a:p>
            </p:txBody>
          </p:sp>
        </mc:Fallback>
      </mc:AlternateContent>
      <p:sp>
        <p:nvSpPr>
          <p:cNvPr id="28" name="!!矩形 134">
            <a:extLst>
              <a:ext uri="{FF2B5EF4-FFF2-40B4-BE49-F238E27FC236}">
                <a16:creationId xmlns:a16="http://schemas.microsoft.com/office/drawing/2014/main" id="{797F93AA-6CF3-50F5-F886-3A2B9BDF18E3}"/>
              </a:ext>
            </a:extLst>
          </p:cNvPr>
          <p:cNvSpPr/>
          <p:nvPr/>
        </p:nvSpPr>
        <p:spPr>
          <a:xfrm>
            <a:off x="10724597" y="4358145"/>
            <a:ext cx="544256" cy="1088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grpSp>
        <p:nvGrpSpPr>
          <p:cNvPr id="29" name="!!组合 114">
            <a:extLst>
              <a:ext uri="{FF2B5EF4-FFF2-40B4-BE49-F238E27FC236}">
                <a16:creationId xmlns:a16="http://schemas.microsoft.com/office/drawing/2014/main" id="{BC9C10D2-841C-8EBE-B2F5-BF25B6A32344}"/>
              </a:ext>
            </a:extLst>
          </p:cNvPr>
          <p:cNvGrpSpPr/>
          <p:nvPr/>
        </p:nvGrpSpPr>
        <p:grpSpPr>
          <a:xfrm rot="16200000">
            <a:off x="9251069" y="4359612"/>
            <a:ext cx="544257" cy="544256"/>
            <a:chOff x="2385199" y="3712050"/>
            <a:chExt cx="685801" cy="685800"/>
          </a:xfrm>
        </p:grpSpPr>
        <p:sp>
          <p:nvSpPr>
            <p:cNvPr id="30" name="矩形 115">
              <a:extLst>
                <a:ext uri="{FF2B5EF4-FFF2-40B4-BE49-F238E27FC236}">
                  <a16:creationId xmlns:a16="http://schemas.microsoft.com/office/drawing/2014/main" id="{C71C2C36-E0D4-9D79-3D18-6B2253859368}"/>
                </a:ext>
              </a:extLst>
            </p:cNvPr>
            <p:cNvSpPr/>
            <p:nvPr/>
          </p:nvSpPr>
          <p:spPr>
            <a:xfrm>
              <a:off x="2385200" y="3849210"/>
              <a:ext cx="68580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31" name="矩形 116">
              <a:extLst>
                <a:ext uri="{FF2B5EF4-FFF2-40B4-BE49-F238E27FC236}">
                  <a16:creationId xmlns:a16="http://schemas.microsoft.com/office/drawing/2014/main" id="{DD593103-C4D7-3C69-11F4-D26B82E55FAE}"/>
                </a:ext>
              </a:extLst>
            </p:cNvPr>
            <p:cNvSpPr/>
            <p:nvPr/>
          </p:nvSpPr>
          <p:spPr>
            <a:xfrm>
              <a:off x="2385199" y="3986370"/>
              <a:ext cx="68580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32" name="矩形 117">
              <a:extLst>
                <a:ext uri="{FF2B5EF4-FFF2-40B4-BE49-F238E27FC236}">
                  <a16:creationId xmlns:a16="http://schemas.microsoft.com/office/drawing/2014/main" id="{2BB479B4-E3EC-3959-6279-798569038722}"/>
                </a:ext>
              </a:extLst>
            </p:cNvPr>
            <p:cNvSpPr/>
            <p:nvPr/>
          </p:nvSpPr>
          <p:spPr>
            <a:xfrm>
              <a:off x="2385199" y="4123530"/>
              <a:ext cx="68580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63" name="矩形 118">
              <a:extLst>
                <a:ext uri="{FF2B5EF4-FFF2-40B4-BE49-F238E27FC236}">
                  <a16:creationId xmlns:a16="http://schemas.microsoft.com/office/drawing/2014/main" id="{2A106B3B-408C-1ADB-B9DB-4FED1696D826}"/>
                </a:ext>
              </a:extLst>
            </p:cNvPr>
            <p:cNvSpPr/>
            <p:nvPr/>
          </p:nvSpPr>
          <p:spPr>
            <a:xfrm>
              <a:off x="2385199" y="4260690"/>
              <a:ext cx="68580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64" name="矩形 119">
              <a:extLst>
                <a:ext uri="{FF2B5EF4-FFF2-40B4-BE49-F238E27FC236}">
                  <a16:creationId xmlns:a16="http://schemas.microsoft.com/office/drawing/2014/main" id="{3EFAE504-5A80-E449-F913-3FE5C4D56CA5}"/>
                </a:ext>
              </a:extLst>
            </p:cNvPr>
            <p:cNvSpPr/>
            <p:nvPr/>
          </p:nvSpPr>
          <p:spPr>
            <a:xfrm>
              <a:off x="2385199" y="3712050"/>
              <a:ext cx="685800" cy="137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grpSp>
      <mc:AlternateContent xmlns:mc="http://schemas.openxmlformats.org/markup-compatibility/2006" xmlns:a14="http://schemas.microsoft.com/office/drawing/2010/main">
        <mc:Choice Requires="a14">
          <p:sp>
            <p:nvSpPr>
              <p:cNvPr id="65" name="文本框 120">
                <a:extLst>
                  <a:ext uri="{FF2B5EF4-FFF2-40B4-BE49-F238E27FC236}">
                    <a16:creationId xmlns:a16="http://schemas.microsoft.com/office/drawing/2014/main" id="{BEA55E3F-567D-993B-1791-060E0B425537}"/>
                  </a:ext>
                </a:extLst>
              </p:cNvPr>
              <p:cNvSpPr txBox="1"/>
              <p:nvPr/>
            </p:nvSpPr>
            <p:spPr>
              <a:xfrm>
                <a:off x="9362139" y="3998496"/>
                <a:ext cx="429926"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𝑼</m:t>
                      </m:r>
                    </m:oMath>
                  </m:oMathPara>
                </a14:m>
                <a:endParaRPr lang="zh-CN" altLang="en-US" sz="1825" b="1" dirty="0">
                  <a:solidFill>
                    <a:prstClr val="black"/>
                  </a:solidFill>
                  <a:latin typeface="Lucida Sans"/>
                  <a:ea typeface="黑体"/>
                </a:endParaRPr>
              </a:p>
            </p:txBody>
          </p:sp>
        </mc:Choice>
        <mc:Fallback xmlns="">
          <p:sp>
            <p:nvSpPr>
              <p:cNvPr id="65" name="文本框 120">
                <a:extLst>
                  <a:ext uri="{FF2B5EF4-FFF2-40B4-BE49-F238E27FC236}">
                    <a16:creationId xmlns:a16="http://schemas.microsoft.com/office/drawing/2014/main" id="{BEA55E3F-567D-993B-1791-060E0B425537}"/>
                  </a:ext>
                </a:extLst>
              </p:cNvPr>
              <p:cNvSpPr txBox="1">
                <a:spLocks noRot="1" noChangeAspect="1" noMove="1" noResize="1" noEditPoints="1" noAdjustHandles="1" noChangeArrowheads="1" noChangeShapeType="1" noTextEdit="1"/>
              </p:cNvSpPr>
              <p:nvPr/>
            </p:nvSpPr>
            <p:spPr>
              <a:xfrm>
                <a:off x="9362139" y="3998496"/>
                <a:ext cx="429926" cy="373179"/>
              </a:xfrm>
              <a:prstGeom prst="rect">
                <a:avLst/>
              </a:prstGeom>
              <a:blipFill>
                <a:blip r:embed="rId18"/>
                <a:stretch>
                  <a:fillRect/>
                </a:stretch>
              </a:blipFill>
            </p:spPr>
            <p:txBody>
              <a:bodyPr/>
              <a:lstStyle/>
              <a:p>
                <a:r>
                  <a:rPr lang="zh-CN" altLang="en-US">
                    <a:noFill/>
                  </a:rPr>
                  <a:t> </a:t>
                </a:r>
              </a:p>
            </p:txBody>
          </p:sp>
        </mc:Fallback>
      </mc:AlternateContent>
      <p:grpSp>
        <p:nvGrpSpPr>
          <p:cNvPr id="66" name="!!组合 121">
            <a:extLst>
              <a:ext uri="{FF2B5EF4-FFF2-40B4-BE49-F238E27FC236}">
                <a16:creationId xmlns:a16="http://schemas.microsoft.com/office/drawing/2014/main" id="{07EFBCAE-CEC0-37CD-3BFA-105AB7E2BBD9}"/>
              </a:ext>
            </a:extLst>
          </p:cNvPr>
          <p:cNvGrpSpPr/>
          <p:nvPr/>
        </p:nvGrpSpPr>
        <p:grpSpPr>
          <a:xfrm>
            <a:off x="10000980" y="4359348"/>
            <a:ext cx="544389" cy="544783"/>
            <a:chOff x="3245952" y="3538728"/>
            <a:chExt cx="685968" cy="686464"/>
          </a:xfrm>
        </p:grpSpPr>
        <p:sp>
          <p:nvSpPr>
            <p:cNvPr id="67" name="矩形 122">
              <a:extLst>
                <a:ext uri="{FF2B5EF4-FFF2-40B4-BE49-F238E27FC236}">
                  <a16:creationId xmlns:a16="http://schemas.microsoft.com/office/drawing/2014/main" id="{F1F4EC83-E916-9E5A-AC48-C2E9A11DDDC7}"/>
                </a:ext>
              </a:extLst>
            </p:cNvPr>
            <p:cNvSpPr/>
            <p:nvPr/>
          </p:nvSpPr>
          <p:spPr>
            <a:xfrm>
              <a:off x="3246120" y="3538728"/>
              <a:ext cx="685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68" name="矩形 123">
              <a:extLst>
                <a:ext uri="{FF2B5EF4-FFF2-40B4-BE49-F238E27FC236}">
                  <a16:creationId xmlns:a16="http://schemas.microsoft.com/office/drawing/2014/main" id="{26C95A77-846A-3A24-9AFC-8F9E2EA372DE}"/>
                </a:ext>
              </a:extLst>
            </p:cNvPr>
            <p:cNvSpPr/>
            <p:nvPr/>
          </p:nvSpPr>
          <p:spPr>
            <a:xfrm>
              <a:off x="3383280" y="3676552"/>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69" name="矩形 124">
              <a:extLst>
                <a:ext uri="{FF2B5EF4-FFF2-40B4-BE49-F238E27FC236}">
                  <a16:creationId xmlns:a16="http://schemas.microsoft.com/office/drawing/2014/main" id="{B2FF7D7B-A18B-D2F7-297C-DAE7870BA9C5}"/>
                </a:ext>
              </a:extLst>
            </p:cNvPr>
            <p:cNvSpPr/>
            <p:nvPr/>
          </p:nvSpPr>
          <p:spPr>
            <a:xfrm>
              <a:off x="3520440" y="3813712"/>
              <a:ext cx="13716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70" name="矩形 125">
              <a:extLst>
                <a:ext uri="{FF2B5EF4-FFF2-40B4-BE49-F238E27FC236}">
                  <a16:creationId xmlns:a16="http://schemas.microsoft.com/office/drawing/2014/main" id="{6FEDF06E-5761-D44A-9056-C2B40766AFD5}"/>
                </a:ext>
              </a:extLst>
            </p:cNvPr>
            <p:cNvSpPr/>
            <p:nvPr/>
          </p:nvSpPr>
          <p:spPr>
            <a:xfrm>
              <a:off x="3657600" y="3950872"/>
              <a:ext cx="13716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71" name="矩形 126">
              <a:extLst>
                <a:ext uri="{FF2B5EF4-FFF2-40B4-BE49-F238E27FC236}">
                  <a16:creationId xmlns:a16="http://schemas.microsoft.com/office/drawing/2014/main" id="{34971B07-AF7E-38AA-115D-9CC20B87BEC1}"/>
                </a:ext>
              </a:extLst>
            </p:cNvPr>
            <p:cNvSpPr/>
            <p:nvPr/>
          </p:nvSpPr>
          <p:spPr>
            <a:xfrm>
              <a:off x="3794760" y="4088032"/>
              <a:ext cx="13716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72" name="矩形 127">
              <a:extLst>
                <a:ext uri="{FF2B5EF4-FFF2-40B4-BE49-F238E27FC236}">
                  <a16:creationId xmlns:a16="http://schemas.microsoft.com/office/drawing/2014/main" id="{5755EDC0-DEDF-987F-37C7-225EC0549E14}"/>
                </a:ext>
              </a:extLst>
            </p:cNvPr>
            <p:cNvSpPr/>
            <p:nvPr/>
          </p:nvSpPr>
          <p:spPr>
            <a:xfrm>
              <a:off x="3245952" y="3539392"/>
              <a:ext cx="137160" cy="137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grpSp>
      <mc:AlternateContent xmlns:mc="http://schemas.openxmlformats.org/markup-compatibility/2006" xmlns:a14="http://schemas.microsoft.com/office/drawing/2010/main">
        <mc:Choice Requires="a14">
          <p:sp>
            <p:nvSpPr>
              <p:cNvPr id="73" name="文本框 128">
                <a:extLst>
                  <a:ext uri="{FF2B5EF4-FFF2-40B4-BE49-F238E27FC236}">
                    <a16:creationId xmlns:a16="http://schemas.microsoft.com/office/drawing/2014/main" id="{3C9579CD-C857-3DB0-6F58-5B099C2DF5B3}"/>
                  </a:ext>
                </a:extLst>
              </p:cNvPr>
              <p:cNvSpPr txBox="1"/>
              <p:nvPr/>
            </p:nvSpPr>
            <p:spPr>
              <a:xfrm>
                <a:off x="10126113" y="3998439"/>
                <a:ext cx="39466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a:solidFill>
                            <a:prstClr val="black"/>
                          </a:solidFill>
                          <a:latin typeface="Cambria Math" panose="02040503050406030204" pitchFamily="18" charset="0"/>
                        </a:rPr>
                        <m:t>𝚺</m:t>
                      </m:r>
                    </m:oMath>
                  </m:oMathPara>
                </a14:m>
                <a:endParaRPr lang="zh-CN" altLang="en-US" sz="1825" b="1" dirty="0">
                  <a:solidFill>
                    <a:prstClr val="black"/>
                  </a:solidFill>
                  <a:latin typeface="Lucida Sans"/>
                  <a:ea typeface="黑体"/>
                </a:endParaRPr>
              </a:p>
            </p:txBody>
          </p:sp>
        </mc:Choice>
        <mc:Fallback xmlns="">
          <p:sp>
            <p:nvSpPr>
              <p:cNvPr id="73" name="文本框 128">
                <a:extLst>
                  <a:ext uri="{FF2B5EF4-FFF2-40B4-BE49-F238E27FC236}">
                    <a16:creationId xmlns:a16="http://schemas.microsoft.com/office/drawing/2014/main" id="{3C9579CD-C857-3DB0-6F58-5B099C2DF5B3}"/>
                  </a:ext>
                </a:extLst>
              </p:cNvPr>
              <p:cNvSpPr txBox="1">
                <a:spLocks noRot="1" noChangeAspect="1" noMove="1" noResize="1" noEditPoints="1" noAdjustHandles="1" noChangeArrowheads="1" noChangeShapeType="1" noTextEdit="1"/>
              </p:cNvSpPr>
              <p:nvPr/>
            </p:nvSpPr>
            <p:spPr>
              <a:xfrm>
                <a:off x="10126113" y="3998439"/>
                <a:ext cx="394660" cy="373179"/>
              </a:xfrm>
              <a:prstGeom prst="rect">
                <a:avLst/>
              </a:prstGeom>
              <a:blipFill>
                <a:blip r:embed="rId19"/>
                <a:stretch>
                  <a:fillRect/>
                </a:stretch>
              </a:blipFill>
            </p:spPr>
            <p:txBody>
              <a:bodyPr/>
              <a:lstStyle/>
              <a:p>
                <a:r>
                  <a:rPr lang="zh-CN" altLang="en-US">
                    <a:noFill/>
                  </a:rPr>
                  <a:t> </a:t>
                </a:r>
              </a:p>
            </p:txBody>
          </p:sp>
        </mc:Fallback>
      </mc:AlternateContent>
      <p:grpSp>
        <p:nvGrpSpPr>
          <p:cNvPr id="74" name="!!Group 4">
            <a:extLst>
              <a:ext uri="{FF2B5EF4-FFF2-40B4-BE49-F238E27FC236}">
                <a16:creationId xmlns:a16="http://schemas.microsoft.com/office/drawing/2014/main" id="{0D59FDF2-FB13-A00E-85D1-0E4C4316078D}"/>
              </a:ext>
            </a:extLst>
          </p:cNvPr>
          <p:cNvGrpSpPr/>
          <p:nvPr/>
        </p:nvGrpSpPr>
        <p:grpSpPr>
          <a:xfrm>
            <a:off x="10724599" y="4359610"/>
            <a:ext cx="544257" cy="544256"/>
            <a:chOff x="8191190" y="4593267"/>
            <a:chExt cx="685801" cy="685800"/>
          </a:xfrm>
        </p:grpSpPr>
        <p:grpSp>
          <p:nvGrpSpPr>
            <p:cNvPr id="75" name="!!Group 3">
              <a:extLst>
                <a:ext uri="{FF2B5EF4-FFF2-40B4-BE49-F238E27FC236}">
                  <a16:creationId xmlns:a16="http://schemas.microsoft.com/office/drawing/2014/main" id="{BBD5AE53-6573-B4F5-A143-5C16BB8822D5}"/>
                </a:ext>
              </a:extLst>
            </p:cNvPr>
            <p:cNvGrpSpPr/>
            <p:nvPr/>
          </p:nvGrpSpPr>
          <p:grpSpPr>
            <a:xfrm>
              <a:off x="8191190" y="4730427"/>
              <a:ext cx="685801" cy="548640"/>
              <a:chOff x="9728977" y="3267054"/>
              <a:chExt cx="685801" cy="548640"/>
            </a:xfrm>
          </p:grpSpPr>
          <p:sp>
            <p:nvSpPr>
              <p:cNvPr id="77" name="矩形 130">
                <a:extLst>
                  <a:ext uri="{FF2B5EF4-FFF2-40B4-BE49-F238E27FC236}">
                    <a16:creationId xmlns:a16="http://schemas.microsoft.com/office/drawing/2014/main" id="{1D54404F-CFB2-3D32-3B5C-F5ADC315D40D}"/>
                  </a:ext>
                </a:extLst>
              </p:cNvPr>
              <p:cNvSpPr/>
              <p:nvPr/>
            </p:nvSpPr>
            <p:spPr>
              <a:xfrm>
                <a:off x="9728978" y="3267054"/>
                <a:ext cx="68580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78" name="矩形 131">
                <a:extLst>
                  <a:ext uri="{FF2B5EF4-FFF2-40B4-BE49-F238E27FC236}">
                    <a16:creationId xmlns:a16="http://schemas.microsoft.com/office/drawing/2014/main" id="{65B5E0D1-B30D-3A12-E68E-72085A0C0C28}"/>
                  </a:ext>
                </a:extLst>
              </p:cNvPr>
              <p:cNvSpPr/>
              <p:nvPr/>
            </p:nvSpPr>
            <p:spPr>
              <a:xfrm>
                <a:off x="9728977" y="3404214"/>
                <a:ext cx="68580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79" name="矩形 132">
                <a:extLst>
                  <a:ext uri="{FF2B5EF4-FFF2-40B4-BE49-F238E27FC236}">
                    <a16:creationId xmlns:a16="http://schemas.microsoft.com/office/drawing/2014/main" id="{4A4F7D38-B7A6-DB91-D182-FF5808D893AA}"/>
                  </a:ext>
                </a:extLst>
              </p:cNvPr>
              <p:cNvSpPr/>
              <p:nvPr/>
            </p:nvSpPr>
            <p:spPr>
              <a:xfrm>
                <a:off x="9728977" y="3541374"/>
                <a:ext cx="68580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80" name="矩形 133">
                <a:extLst>
                  <a:ext uri="{FF2B5EF4-FFF2-40B4-BE49-F238E27FC236}">
                    <a16:creationId xmlns:a16="http://schemas.microsoft.com/office/drawing/2014/main" id="{4CD9D576-7552-98C0-2562-8023A8588290}"/>
                  </a:ext>
                </a:extLst>
              </p:cNvPr>
              <p:cNvSpPr/>
              <p:nvPr/>
            </p:nvSpPr>
            <p:spPr>
              <a:xfrm>
                <a:off x="9728977" y="3678534"/>
                <a:ext cx="68580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grpSp>
        <p:sp>
          <p:nvSpPr>
            <p:cNvPr id="76" name="!!dump">
              <a:extLst>
                <a:ext uri="{FF2B5EF4-FFF2-40B4-BE49-F238E27FC236}">
                  <a16:creationId xmlns:a16="http://schemas.microsoft.com/office/drawing/2014/main" id="{3A5D68A7-3902-805C-691B-2FAAB587F182}"/>
                </a:ext>
              </a:extLst>
            </p:cNvPr>
            <p:cNvSpPr/>
            <p:nvPr/>
          </p:nvSpPr>
          <p:spPr>
            <a:xfrm>
              <a:off x="8191190" y="4593267"/>
              <a:ext cx="685800" cy="137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grpSp>
      <mc:AlternateContent xmlns:mc="http://schemas.openxmlformats.org/markup-compatibility/2006" xmlns:a14="http://schemas.microsoft.com/office/drawing/2010/main">
        <mc:Choice Requires="a14">
          <p:sp>
            <p:nvSpPr>
              <p:cNvPr id="81" name="文本框 135">
                <a:extLst>
                  <a:ext uri="{FF2B5EF4-FFF2-40B4-BE49-F238E27FC236}">
                    <a16:creationId xmlns:a16="http://schemas.microsoft.com/office/drawing/2014/main" id="{5BAA8019-CF34-4652-1CED-A76ED8499F23}"/>
                  </a:ext>
                </a:extLst>
              </p:cNvPr>
              <p:cNvSpPr txBox="1"/>
              <p:nvPr/>
            </p:nvSpPr>
            <p:spPr>
              <a:xfrm>
                <a:off x="10792443" y="4021243"/>
                <a:ext cx="54220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1825" b="1" i="1">
                              <a:solidFill>
                                <a:prstClr val="black"/>
                              </a:solidFill>
                              <a:latin typeface="Cambria Math" panose="02040503050406030204" pitchFamily="18" charset="0"/>
                            </a:rPr>
                          </m:ctrlPr>
                        </m:sSupPr>
                        <m:e>
                          <m:r>
                            <a:rPr lang="en-US" altLang="zh-CN" sz="1825" b="1" i="1">
                              <a:solidFill>
                                <a:prstClr val="black"/>
                              </a:solidFill>
                              <a:latin typeface="Cambria Math" panose="02040503050406030204" pitchFamily="18" charset="0"/>
                            </a:rPr>
                            <m:t>𝑽</m:t>
                          </m:r>
                        </m:e>
                        <m:sup>
                          <m:r>
                            <a:rPr lang="en-US" altLang="zh-CN" sz="1825" b="1" i="1">
                              <a:solidFill>
                                <a:prstClr val="black"/>
                              </a:solidFill>
                              <a:latin typeface="Cambria Math" panose="02040503050406030204" pitchFamily="18" charset="0"/>
                            </a:rPr>
                            <m:t>⊤</m:t>
                          </m:r>
                        </m:sup>
                      </m:sSup>
                    </m:oMath>
                  </m:oMathPara>
                </a14:m>
                <a:endParaRPr lang="zh-CN" altLang="en-US" sz="1825" b="1" dirty="0">
                  <a:solidFill>
                    <a:prstClr val="black"/>
                  </a:solidFill>
                  <a:latin typeface="Lucida Sans"/>
                  <a:ea typeface="黑体"/>
                </a:endParaRPr>
              </a:p>
            </p:txBody>
          </p:sp>
        </mc:Choice>
        <mc:Fallback xmlns="">
          <p:sp>
            <p:nvSpPr>
              <p:cNvPr id="81" name="文本框 135">
                <a:extLst>
                  <a:ext uri="{FF2B5EF4-FFF2-40B4-BE49-F238E27FC236}">
                    <a16:creationId xmlns:a16="http://schemas.microsoft.com/office/drawing/2014/main" id="{5BAA8019-CF34-4652-1CED-A76ED8499F23}"/>
                  </a:ext>
                </a:extLst>
              </p:cNvPr>
              <p:cNvSpPr txBox="1">
                <a:spLocks noRot="1" noChangeAspect="1" noMove="1" noResize="1" noEditPoints="1" noAdjustHandles="1" noChangeArrowheads="1" noChangeShapeType="1" noTextEdit="1"/>
              </p:cNvSpPr>
              <p:nvPr/>
            </p:nvSpPr>
            <p:spPr>
              <a:xfrm>
                <a:off x="10792443" y="4021243"/>
                <a:ext cx="542200" cy="373179"/>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2" name="!!文本框 136">
                <a:extLst>
                  <a:ext uri="{FF2B5EF4-FFF2-40B4-BE49-F238E27FC236}">
                    <a16:creationId xmlns:a16="http://schemas.microsoft.com/office/drawing/2014/main" id="{E44DE4D1-F0E5-A3E5-4AA2-4CBE777FD3EB}"/>
                  </a:ext>
                </a:extLst>
              </p:cNvPr>
              <p:cNvSpPr txBox="1"/>
              <p:nvPr/>
            </p:nvSpPr>
            <p:spPr>
              <a:xfrm>
                <a:off x="9791106" y="4497400"/>
                <a:ext cx="282450" cy="287771"/>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270" i="1">
                          <a:solidFill>
                            <a:prstClr val="black"/>
                          </a:solidFill>
                          <a:latin typeface="Cambria Math" panose="02040503050406030204" pitchFamily="18" charset="0"/>
                        </a:rPr>
                        <m:t>⋅</m:t>
                      </m:r>
                    </m:oMath>
                  </m:oMathPara>
                </a14:m>
                <a:endParaRPr lang="en-US" altLang="zh-CN" sz="1270" dirty="0">
                  <a:solidFill>
                    <a:prstClr val="black"/>
                  </a:solidFill>
                  <a:latin typeface="Lucida Sans"/>
                  <a:ea typeface="黑体"/>
                </a:endParaRPr>
              </a:p>
            </p:txBody>
          </p:sp>
        </mc:Choice>
        <mc:Fallback xmlns="">
          <p:sp>
            <p:nvSpPr>
              <p:cNvPr id="82" name="文本框 136">
                <a:extLst>
                  <a:ext uri="{FF2B5EF4-FFF2-40B4-BE49-F238E27FC236}">
                    <a16:creationId xmlns:a16="http://schemas.microsoft.com/office/drawing/2014/main" id="{E44DE4D1-F0E5-A3E5-4AA2-4CBE777FD3EB}"/>
                  </a:ext>
                </a:extLst>
              </p:cNvPr>
              <p:cNvSpPr txBox="1">
                <a:spLocks noRot="1" noChangeAspect="1" noMove="1" noResize="1" noEditPoints="1" noAdjustHandles="1" noChangeArrowheads="1" noChangeShapeType="1" noTextEdit="1"/>
              </p:cNvSpPr>
              <p:nvPr/>
            </p:nvSpPr>
            <p:spPr>
              <a:xfrm>
                <a:off x="9791106" y="4497400"/>
                <a:ext cx="282450" cy="287771"/>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3" name="!!文本框 137">
                <a:extLst>
                  <a:ext uri="{FF2B5EF4-FFF2-40B4-BE49-F238E27FC236}">
                    <a16:creationId xmlns:a16="http://schemas.microsoft.com/office/drawing/2014/main" id="{AC2EF4F5-0925-63C8-C7FA-F17A59EE8E06}"/>
                  </a:ext>
                </a:extLst>
              </p:cNvPr>
              <p:cNvSpPr txBox="1"/>
              <p:nvPr/>
            </p:nvSpPr>
            <p:spPr>
              <a:xfrm>
                <a:off x="10512109" y="4497400"/>
                <a:ext cx="282450" cy="287771"/>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270" i="1">
                          <a:solidFill>
                            <a:prstClr val="black"/>
                          </a:solidFill>
                          <a:latin typeface="Cambria Math" panose="02040503050406030204" pitchFamily="18" charset="0"/>
                        </a:rPr>
                        <m:t>⋅</m:t>
                      </m:r>
                    </m:oMath>
                  </m:oMathPara>
                </a14:m>
                <a:endParaRPr lang="en-US" altLang="zh-CN" sz="1270" dirty="0">
                  <a:solidFill>
                    <a:prstClr val="black"/>
                  </a:solidFill>
                  <a:latin typeface="Lucida Sans"/>
                  <a:ea typeface="黑体"/>
                </a:endParaRPr>
              </a:p>
            </p:txBody>
          </p:sp>
        </mc:Choice>
        <mc:Fallback xmlns="">
          <p:sp>
            <p:nvSpPr>
              <p:cNvPr id="83" name="文本框 137">
                <a:extLst>
                  <a:ext uri="{FF2B5EF4-FFF2-40B4-BE49-F238E27FC236}">
                    <a16:creationId xmlns:a16="http://schemas.microsoft.com/office/drawing/2014/main" id="{AC2EF4F5-0925-63C8-C7FA-F17A59EE8E06}"/>
                  </a:ext>
                </a:extLst>
              </p:cNvPr>
              <p:cNvSpPr txBox="1">
                <a:spLocks noRot="1" noChangeAspect="1" noMove="1" noResize="1" noEditPoints="1" noAdjustHandles="1" noChangeArrowheads="1" noChangeShapeType="1" noTextEdit="1"/>
              </p:cNvSpPr>
              <p:nvPr/>
            </p:nvSpPr>
            <p:spPr>
              <a:xfrm>
                <a:off x="10512109" y="4497400"/>
                <a:ext cx="282450" cy="287771"/>
              </a:xfrm>
              <a:prstGeom prst="rect">
                <a:avLst/>
              </a:prstGeom>
              <a:blipFill>
                <a:blip r:embed="rId22"/>
                <a:stretch>
                  <a:fillRect/>
                </a:stretch>
              </a:blipFill>
            </p:spPr>
            <p:txBody>
              <a:bodyPr/>
              <a:lstStyle/>
              <a:p>
                <a:r>
                  <a:rPr lang="zh-CN" altLang="en-US">
                    <a:noFill/>
                  </a:rPr>
                  <a:t> </a:t>
                </a:r>
              </a:p>
            </p:txBody>
          </p:sp>
        </mc:Fallback>
      </mc:AlternateContent>
      <p:sp>
        <p:nvSpPr>
          <p:cNvPr id="84" name="!!矩形 700">
            <a:extLst>
              <a:ext uri="{FF2B5EF4-FFF2-40B4-BE49-F238E27FC236}">
                <a16:creationId xmlns:a16="http://schemas.microsoft.com/office/drawing/2014/main" id="{B318A895-4DE6-E40D-993A-25D70B1DB820}"/>
              </a:ext>
            </a:extLst>
          </p:cNvPr>
          <p:cNvSpPr/>
          <p:nvPr/>
        </p:nvSpPr>
        <p:spPr>
          <a:xfrm>
            <a:off x="8070337" y="4676346"/>
            <a:ext cx="725674" cy="10885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85" name="!!矩形 68">
            <a:extLst>
              <a:ext uri="{FF2B5EF4-FFF2-40B4-BE49-F238E27FC236}">
                <a16:creationId xmlns:a16="http://schemas.microsoft.com/office/drawing/2014/main" id="{5855A473-3E31-8EB5-4C23-3912075CD466}"/>
              </a:ext>
            </a:extLst>
          </p:cNvPr>
          <p:cNvSpPr/>
          <p:nvPr/>
        </p:nvSpPr>
        <p:spPr>
          <a:xfrm>
            <a:off x="8070337" y="4465161"/>
            <a:ext cx="725674" cy="10885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86" name="!!矩形 72">
            <a:extLst>
              <a:ext uri="{FF2B5EF4-FFF2-40B4-BE49-F238E27FC236}">
                <a16:creationId xmlns:a16="http://schemas.microsoft.com/office/drawing/2014/main" id="{CF037152-4A28-9113-63BF-DC0B8DF55225}"/>
              </a:ext>
            </a:extLst>
          </p:cNvPr>
          <p:cNvSpPr/>
          <p:nvPr/>
        </p:nvSpPr>
        <p:spPr>
          <a:xfrm>
            <a:off x="8070337" y="4356312"/>
            <a:ext cx="725674" cy="10885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87" name="!!矩形 70">
            <a:extLst>
              <a:ext uri="{FF2B5EF4-FFF2-40B4-BE49-F238E27FC236}">
                <a16:creationId xmlns:a16="http://schemas.microsoft.com/office/drawing/2014/main" id="{6B2B70F0-20C2-07A8-E752-CA8B3A9AD608}"/>
              </a:ext>
            </a:extLst>
          </p:cNvPr>
          <p:cNvSpPr/>
          <p:nvPr/>
        </p:nvSpPr>
        <p:spPr>
          <a:xfrm>
            <a:off x="8070337" y="4572501"/>
            <a:ext cx="725674" cy="108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88" name="!!矩形 701">
            <a:extLst>
              <a:ext uri="{FF2B5EF4-FFF2-40B4-BE49-F238E27FC236}">
                <a16:creationId xmlns:a16="http://schemas.microsoft.com/office/drawing/2014/main" id="{5AE452C7-4796-2558-EA22-45862D174712}"/>
              </a:ext>
            </a:extLst>
          </p:cNvPr>
          <p:cNvSpPr/>
          <p:nvPr/>
        </p:nvSpPr>
        <p:spPr>
          <a:xfrm>
            <a:off x="8069366" y="4776234"/>
            <a:ext cx="725674" cy="108851"/>
          </a:xfrm>
          <a:prstGeom prst="rect">
            <a:avLst/>
          </a:prstGeom>
          <a:solidFill>
            <a:schemeClr val="accent1">
              <a:lumMod val="40000"/>
              <a:lumOff val="6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pic>
        <p:nvPicPr>
          <p:cNvPr id="2" name="Picture 1">
            <a:extLst>
              <a:ext uri="{FF2B5EF4-FFF2-40B4-BE49-F238E27FC236}">
                <a16:creationId xmlns:a16="http://schemas.microsoft.com/office/drawing/2014/main" id="{04171DDF-FB77-ED82-1BF1-04325F4D2261}"/>
              </a:ext>
            </a:extLst>
          </p:cNvPr>
          <p:cNvPicPr>
            <a:picLocks noChangeAspect="1"/>
          </p:cNvPicPr>
          <p:nvPr/>
        </p:nvPicPr>
        <p:blipFill>
          <a:blip r:embed="rId23">
            <a:extLst>
              <a:ext uri="{28A0092B-C50C-407E-A947-70E740481C1C}">
                <a14:useLocalDpi xmlns:a14="http://schemas.microsoft.com/office/drawing/2010/main"/>
              </a:ext>
            </a:extLst>
          </a:blip>
          <a:stretch>
            <a:fillRect/>
          </a:stretch>
        </p:blipFill>
        <p:spPr>
          <a:xfrm>
            <a:off x="8839200" y="4434808"/>
            <a:ext cx="426757" cy="365792"/>
          </a:xfrm>
          <a:prstGeom prst="rect">
            <a:avLst/>
          </a:prstGeom>
        </p:spPr>
      </p:pic>
      <p:pic>
        <p:nvPicPr>
          <p:cNvPr id="27" name="Picture 26">
            <a:extLst>
              <a:ext uri="{FF2B5EF4-FFF2-40B4-BE49-F238E27FC236}">
                <a16:creationId xmlns:a16="http://schemas.microsoft.com/office/drawing/2014/main" id="{F43EE553-9567-1802-300F-394F5191C0E3}"/>
              </a:ext>
            </a:extLst>
          </p:cNvPr>
          <p:cNvPicPr>
            <a:picLocks noChangeAspect="1"/>
          </p:cNvPicPr>
          <p:nvPr/>
        </p:nvPicPr>
        <p:blipFill>
          <a:blip r:embed="rId24" cstate="print">
            <a:extLst>
              <a:ext uri="{28A0092B-C50C-407E-A947-70E740481C1C}">
                <a14:useLocalDpi xmlns:a14="http://schemas.microsoft.com/office/drawing/2010/main" val="0"/>
              </a:ext>
            </a:extLst>
          </a:blip>
          <a:srcRect/>
          <a:stretch/>
        </p:blipFill>
        <p:spPr>
          <a:xfrm>
            <a:off x="1113319" y="3363948"/>
            <a:ext cx="3497092" cy="2425773"/>
          </a:xfrm>
          <a:prstGeom prst="rect">
            <a:avLst/>
          </a:prstGeom>
        </p:spPr>
      </p:pic>
      <p:sp>
        <p:nvSpPr>
          <p:cNvPr id="33" name="!!Rectangle 26">
            <a:extLst>
              <a:ext uri="{FF2B5EF4-FFF2-40B4-BE49-F238E27FC236}">
                <a16:creationId xmlns:a16="http://schemas.microsoft.com/office/drawing/2014/main" id="{6AAE5A66-D989-9D3D-A894-60B249348870}"/>
              </a:ext>
            </a:extLst>
          </p:cNvPr>
          <p:cNvSpPr/>
          <p:nvPr/>
        </p:nvSpPr>
        <p:spPr>
          <a:xfrm>
            <a:off x="1676400" y="4902200"/>
            <a:ext cx="1905000" cy="255270"/>
          </a:xfrm>
          <a:prstGeom prst="rect">
            <a:avLst/>
          </a:prstGeom>
          <a:solidFill>
            <a:schemeClr val="tx1">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5" name="!!TextBox 46">
                <a:extLst>
                  <a:ext uri="{FF2B5EF4-FFF2-40B4-BE49-F238E27FC236}">
                    <a16:creationId xmlns:a16="http://schemas.microsoft.com/office/drawing/2014/main" id="{A66EFC33-905C-43E5-C544-6F0938614512}"/>
                  </a:ext>
                </a:extLst>
              </p:cNvPr>
              <p:cNvSpPr txBox="1"/>
              <p:nvPr/>
            </p:nvSpPr>
            <p:spPr>
              <a:xfrm>
                <a:off x="7544568" y="4427421"/>
                <a:ext cx="380232"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smtClean="0">
                          <a:solidFill>
                            <a:srgbClr val="FF0000"/>
                          </a:solidFill>
                          <a:latin typeface="Cambria Math" panose="02040503050406030204" pitchFamily="18" charset="0"/>
                        </a:rPr>
                        <m:t>ℓ</m:t>
                      </m:r>
                    </m:oMath>
                  </m:oMathPara>
                </a14:m>
                <a:endParaRPr lang="zh-CN" altLang="en-US" sz="1825" b="0" dirty="0">
                  <a:solidFill>
                    <a:srgbClr val="FF0000"/>
                  </a:solidFill>
                  <a:latin typeface="Lucida Sans"/>
                  <a:ea typeface="黑体"/>
                </a:endParaRPr>
              </a:p>
            </p:txBody>
          </p:sp>
        </mc:Choice>
        <mc:Fallback xmlns="">
          <p:sp>
            <p:nvSpPr>
              <p:cNvPr id="35" name="!!TextBox 46">
                <a:extLst>
                  <a:ext uri="{FF2B5EF4-FFF2-40B4-BE49-F238E27FC236}">
                    <a16:creationId xmlns:a16="http://schemas.microsoft.com/office/drawing/2014/main" id="{A66EFC33-905C-43E5-C544-6F0938614512}"/>
                  </a:ext>
                </a:extLst>
              </p:cNvPr>
              <p:cNvSpPr txBox="1">
                <a:spLocks noRot="1" noChangeAspect="1" noMove="1" noResize="1" noEditPoints="1" noAdjustHandles="1" noChangeArrowheads="1" noChangeShapeType="1" noTextEdit="1"/>
              </p:cNvSpPr>
              <p:nvPr/>
            </p:nvSpPr>
            <p:spPr>
              <a:xfrm>
                <a:off x="7544568" y="4427421"/>
                <a:ext cx="380232" cy="373179"/>
              </a:xfrm>
              <a:prstGeom prst="rect">
                <a:avLst/>
              </a:prstGeom>
              <a:blipFill>
                <a:blip r:embed="rId2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TextBox 1">
                <a:extLst>
                  <a:ext uri="{FF2B5EF4-FFF2-40B4-BE49-F238E27FC236}">
                    <a16:creationId xmlns:a16="http://schemas.microsoft.com/office/drawing/2014/main" id="{9511126D-8AA3-F7BC-D05F-01001C083BC5}"/>
                  </a:ext>
                </a:extLst>
              </p:cNvPr>
              <p:cNvSpPr txBox="1"/>
              <p:nvPr/>
            </p:nvSpPr>
            <p:spPr>
              <a:xfrm>
                <a:off x="9430440" y="4855954"/>
                <a:ext cx="2160784" cy="641586"/>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1825" i="1" smtClean="0">
                              <a:solidFill>
                                <a:prstClr val="black"/>
                              </a:solidFill>
                              <a:latin typeface="Cambria Math" panose="02040503050406030204" pitchFamily="18" charset="0"/>
                            </a:rPr>
                          </m:ctrlPr>
                        </m:sSupPr>
                        <m:e>
                          <m:r>
                            <a:rPr lang="en-US" altLang="zh-CN" sz="1825" i="1">
                              <a:solidFill>
                                <a:prstClr val="black"/>
                              </a:solidFill>
                              <a:latin typeface="Cambria Math" panose="02040503050406030204" pitchFamily="18" charset="0"/>
                            </a:rPr>
                            <m:t>||</m:t>
                          </m:r>
                        </m:e>
                        <m:sup>
                          <m:r>
                            <a:rPr lang="en-US" altLang="zh-CN" sz="1825">
                              <a:solidFill>
                                <a:prstClr val="black"/>
                              </a:solidFill>
                              <a:latin typeface="Cambria Math" panose="02040503050406030204" pitchFamily="18" charset="0"/>
                            </a:rPr>
                            <m:t>2</m:t>
                          </m:r>
                        </m:sup>
                      </m:sSup>
                      <m:r>
                        <a:rPr lang="en-US" altLang="zh-CN" sz="1825" i="1">
                          <a:solidFill>
                            <a:prstClr val="black"/>
                          </a:solidFill>
                          <a:latin typeface="Cambria Math" panose="02040503050406030204" pitchFamily="18" charset="0"/>
                        </a:rPr>
                        <m:t>           </m:t>
                      </m:r>
                      <m:r>
                        <a:rPr lang="en-US" altLang="zh-CN" sz="1587" i="1">
                          <a:solidFill>
                            <a:prstClr val="black"/>
                          </a:solidFill>
                          <a:latin typeface="Cambria Math" panose="02040503050406030204" pitchFamily="18" charset="0"/>
                        </a:rPr>
                        <m:t>≤        </m:t>
                      </m:r>
                      <m:f>
                        <m:fPr>
                          <m:ctrlPr>
                            <a:rPr lang="en-US" altLang="zh-CN" sz="1587" b="0" i="1" smtClean="0">
                              <a:solidFill>
                                <a:prstClr val="black"/>
                              </a:solidFill>
                              <a:latin typeface="Cambria Math" panose="02040503050406030204" pitchFamily="18" charset="0"/>
                            </a:rPr>
                          </m:ctrlPr>
                        </m:fPr>
                        <m:num>
                          <m:sSubSup>
                            <m:sSubSupPr>
                              <m:ctrlPr>
                                <a:rPr lang="en-US" altLang="zh-CN" sz="1587" b="1" i="1" smtClean="0">
                                  <a:solidFill>
                                    <a:prstClr val="black"/>
                                  </a:solidFill>
                                  <a:latin typeface="Cambria Math" panose="02040503050406030204" pitchFamily="18" charset="0"/>
                                </a:rPr>
                              </m:ctrlPr>
                            </m:sSubSupPr>
                            <m:e>
                              <m:d>
                                <m:dPr>
                                  <m:begChr m:val="‖"/>
                                  <m:endChr m:val="‖"/>
                                  <m:ctrlPr>
                                    <a:rPr lang="en-US" altLang="zh-CN" sz="1587" b="1" i="1" smtClean="0">
                                      <a:solidFill>
                                        <a:prstClr val="black"/>
                                      </a:solidFill>
                                      <a:latin typeface="Cambria Math" panose="02040503050406030204" pitchFamily="18" charset="0"/>
                                    </a:rPr>
                                  </m:ctrlPr>
                                </m:dPr>
                                <m:e>
                                  <m:r>
                                    <a:rPr lang="en-US" altLang="zh-CN" sz="1587" b="1" i="1" smtClean="0">
                                      <a:solidFill>
                                        <a:prstClr val="black"/>
                                      </a:solidFill>
                                      <a:latin typeface="Cambria Math" panose="02040503050406030204" pitchFamily="18" charset="0"/>
                                    </a:rPr>
                                    <m:t>𝑨</m:t>
                                  </m:r>
                                </m:e>
                              </m:d>
                            </m:e>
                            <m:sub>
                              <m:r>
                                <a:rPr lang="en-US" altLang="zh-CN" sz="1587" b="0" i="1" smtClean="0">
                                  <a:solidFill>
                                    <a:prstClr val="black"/>
                                  </a:solidFill>
                                  <a:latin typeface="Cambria Math" panose="02040503050406030204" pitchFamily="18" charset="0"/>
                                </a:rPr>
                                <m:t>𝐹</m:t>
                              </m:r>
                            </m:sub>
                            <m:sup>
                              <m:r>
                                <a:rPr lang="en-US" altLang="zh-CN" sz="1587" b="0" i="1" smtClean="0">
                                  <a:solidFill>
                                    <a:prstClr val="black"/>
                                  </a:solidFill>
                                  <a:latin typeface="Cambria Math" panose="02040503050406030204" pitchFamily="18" charset="0"/>
                                </a:rPr>
                                <m:t>2</m:t>
                              </m:r>
                            </m:sup>
                          </m:sSubSup>
                        </m:num>
                        <m:den>
                          <m:r>
                            <a:rPr lang="en-US" altLang="zh-CN" sz="1587" b="0" i="1" smtClean="0">
                              <a:solidFill>
                                <a:prstClr val="black"/>
                              </a:solidFill>
                              <a:latin typeface="Cambria Math" panose="02040503050406030204" pitchFamily="18" charset="0"/>
                            </a:rPr>
                            <m:t>ℓ</m:t>
                          </m:r>
                        </m:den>
                      </m:f>
                    </m:oMath>
                  </m:oMathPara>
                </a14:m>
                <a:endParaRPr lang="zh-CN" altLang="en-US" sz="1825" b="0" dirty="0">
                  <a:solidFill>
                    <a:prstClr val="black"/>
                  </a:solidFill>
                  <a:latin typeface="Lucida Sans"/>
                  <a:ea typeface="黑体"/>
                </a:endParaRPr>
              </a:p>
            </p:txBody>
          </p:sp>
        </mc:Choice>
        <mc:Fallback xmlns="">
          <p:sp>
            <p:nvSpPr>
              <p:cNvPr id="37" name="!!TextBox 1">
                <a:extLst>
                  <a:ext uri="{FF2B5EF4-FFF2-40B4-BE49-F238E27FC236}">
                    <a16:creationId xmlns:a16="http://schemas.microsoft.com/office/drawing/2014/main" id="{9511126D-8AA3-F7BC-D05F-01001C083BC5}"/>
                  </a:ext>
                </a:extLst>
              </p:cNvPr>
              <p:cNvSpPr txBox="1">
                <a:spLocks noRot="1" noChangeAspect="1" noMove="1" noResize="1" noEditPoints="1" noAdjustHandles="1" noChangeArrowheads="1" noChangeShapeType="1" noTextEdit="1"/>
              </p:cNvSpPr>
              <p:nvPr/>
            </p:nvSpPr>
            <p:spPr>
              <a:xfrm>
                <a:off x="9430440" y="4855954"/>
                <a:ext cx="2160784" cy="641586"/>
              </a:xfrm>
              <a:prstGeom prst="rect">
                <a:avLst/>
              </a:prstGeom>
              <a:blipFill>
                <a:blip r:embed="rId2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9947517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BDBE5F-2CD3-B7B5-0F28-F393A00DF9CB}"/>
              </a:ext>
            </a:extLst>
          </p:cNvPr>
          <p:cNvSpPr>
            <a:spLocks noGrp="1"/>
          </p:cNvSpPr>
          <p:nvPr>
            <p:ph type="title"/>
          </p:nvPr>
        </p:nvSpPr>
        <p:spPr/>
        <p:txBody>
          <a:bodyPr/>
          <a:lstStyle/>
          <a:p>
            <a:r>
              <a:rPr lang="en-US" altLang="zh-CN" sz="3600" dirty="0"/>
              <a:t>FD </a:t>
            </a:r>
            <a:r>
              <a:rPr lang="zh-CN" altLang="en-US" sz="3600" dirty="0"/>
              <a:t>算法</a:t>
            </a:r>
            <a:endParaRPr lang="zh-CN" altLang="en-US"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CCEF8CA0-0BED-B2FC-1444-7CD746F797B0}"/>
                  </a:ext>
                </a:extLst>
              </p:cNvPr>
              <p:cNvSpPr>
                <a:spLocks noGrp="1"/>
              </p:cNvSpPr>
              <p:nvPr>
                <p:ph idx="1"/>
              </p:nvPr>
            </p:nvSpPr>
            <p:spPr>
              <a:xfrm>
                <a:off x="394636" y="1175657"/>
                <a:ext cx="11434812" cy="1825564"/>
              </a:xfrm>
            </p:spPr>
            <p:txBody>
              <a:bodyPr>
                <a:spAutoFit/>
              </a:bodyPr>
              <a:lstStyle/>
              <a:p>
                <a:r>
                  <a:rPr lang="en-US" altLang="zh-CN" sz="2800" dirty="0"/>
                  <a:t>Frequent Directions  [Liberty, </a:t>
                </a:r>
                <a:r>
                  <a:rPr lang="en-US" altLang="zh-CN" sz="2800" dirty="0">
                    <a:solidFill>
                      <a:srgbClr val="00B0F0"/>
                    </a:solidFill>
                  </a:rPr>
                  <a:t>KDD 2013 Best Paper</a:t>
                </a:r>
                <a:r>
                  <a:rPr lang="en-US" altLang="zh-CN" sz="2800" dirty="0"/>
                  <a:t>] </a:t>
                </a:r>
                <a:r>
                  <a:rPr lang="zh-CN" altLang="en-US" sz="2800" dirty="0"/>
                  <a:t>：</a:t>
                </a:r>
                <a:br>
                  <a:rPr lang="en-US" altLang="zh-CN" sz="2800" dirty="0"/>
                </a:br>
                <a:r>
                  <a:rPr lang="zh-CN" altLang="en-US" sz="2800" dirty="0">
                    <a:solidFill>
                      <a:srgbClr val="FF0000"/>
                    </a:solidFill>
                  </a:rPr>
                  <a:t>确定性算法</a:t>
                </a:r>
                <a:r>
                  <a:rPr lang="zh-CN" altLang="en-US" sz="2800" dirty="0"/>
                  <a:t>，且时间与空间复杂度达到最优。</a:t>
                </a:r>
                <a:endParaRPr lang="en-US" altLang="zh-CN" sz="2800"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altLang="zh-CN" sz="2800" i="1">
                              <a:solidFill>
                                <a:prstClr val="black"/>
                              </a:solidFill>
                              <a:latin typeface="Cambria Math" panose="02040503050406030204" pitchFamily="18" charset="0"/>
                            </a:rPr>
                          </m:ctrlPr>
                        </m:dPr>
                        <m:e>
                          <m:sSup>
                            <m:sSupPr>
                              <m:ctrlPr>
                                <a:rPr lang="en-US" altLang="zh-CN" sz="2800" i="1">
                                  <a:solidFill>
                                    <a:prstClr val="black"/>
                                  </a:solidFill>
                                  <a:latin typeface="Cambria Math" panose="02040503050406030204" pitchFamily="18" charset="0"/>
                                </a:rPr>
                              </m:ctrlPr>
                            </m:sSupPr>
                            <m:e>
                              <m:r>
                                <a:rPr lang="en-US" altLang="zh-CN" sz="2800" i="1">
                                  <a:solidFill>
                                    <a:prstClr val="black"/>
                                  </a:solidFill>
                                  <a:latin typeface="Cambria Math" panose="02040503050406030204" pitchFamily="18" charset="0"/>
                                </a:rPr>
                                <m:t> </m:t>
                              </m:r>
                              <m:d>
                                <m:dPr>
                                  <m:begChr m:val="‖"/>
                                  <m:endChr m:val="‖"/>
                                  <m:ctrlPr>
                                    <a:rPr lang="en-US" altLang="zh-CN" sz="2800" b="1"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𝑨𝒙</m:t>
                                  </m:r>
                                </m:e>
                              </m:d>
                            </m:e>
                            <m:sup>
                              <m:r>
                                <a:rPr lang="en-US" altLang="zh-CN" sz="2800" i="1">
                                  <a:solidFill>
                                    <a:prstClr val="black"/>
                                  </a:solidFill>
                                  <a:latin typeface="Cambria Math" panose="02040503050406030204" pitchFamily="18" charset="0"/>
                                </a:rPr>
                                <m:t>2</m:t>
                              </m:r>
                            </m:sup>
                          </m:sSup>
                          <m:r>
                            <a:rPr lang="en-US" altLang="zh-CN" sz="2800" i="1">
                              <a:solidFill>
                                <a:prstClr val="black"/>
                              </a:solidFill>
                              <a:latin typeface="Cambria Math" panose="02040503050406030204" pitchFamily="18" charset="0"/>
                            </a:rPr>
                            <m:t>−</m:t>
                          </m:r>
                          <m:sSup>
                            <m:sSupPr>
                              <m:ctrlPr>
                                <a:rPr lang="en-US" altLang="zh-CN" sz="2800" i="1">
                                  <a:solidFill>
                                    <a:prstClr val="black"/>
                                  </a:solidFill>
                                  <a:latin typeface="Cambria Math" panose="02040503050406030204" pitchFamily="18" charset="0"/>
                                </a:rPr>
                              </m:ctrlPr>
                            </m:sSupPr>
                            <m:e>
                              <m:d>
                                <m:dPr>
                                  <m:begChr m:val="‖"/>
                                  <m:endChr m:val="‖"/>
                                  <m:ctrlPr>
                                    <a:rPr lang="en-US" altLang="zh-CN" sz="2800" b="1"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𝑩𝒙</m:t>
                                  </m:r>
                                </m:e>
                              </m:d>
                            </m:e>
                            <m:sup>
                              <m:r>
                                <a:rPr lang="en-US" altLang="zh-CN" sz="2800" i="1">
                                  <a:solidFill>
                                    <a:prstClr val="black"/>
                                  </a:solidFill>
                                  <a:latin typeface="Cambria Math" panose="02040503050406030204" pitchFamily="18" charset="0"/>
                                </a:rPr>
                                <m:t>2</m:t>
                              </m:r>
                            </m:sup>
                          </m:sSup>
                          <m:r>
                            <a:rPr lang="en-US" altLang="zh-CN" sz="2800" i="1">
                              <a:solidFill>
                                <a:prstClr val="black"/>
                              </a:solidFill>
                              <a:latin typeface="Cambria Math" panose="02040503050406030204" pitchFamily="18" charset="0"/>
                            </a:rPr>
                            <m:t> </m:t>
                          </m:r>
                        </m:e>
                      </m:d>
                      <m:r>
                        <a:rPr lang="en-US" altLang="zh-CN" sz="2800" i="1">
                          <a:solidFill>
                            <a:prstClr val="black"/>
                          </a:solidFill>
                          <a:latin typeface="Cambria Math" panose="02040503050406030204" pitchFamily="18" charset="0"/>
                        </a:rPr>
                        <m:t>≤</m:t>
                      </m:r>
                      <m:f>
                        <m:fPr>
                          <m:ctrlPr>
                            <a:rPr lang="en-US" altLang="zh-CN" sz="2800" b="0" i="1" smtClean="0">
                              <a:solidFill>
                                <a:prstClr val="black"/>
                              </a:solidFill>
                              <a:latin typeface="Cambria Math" panose="02040503050406030204" pitchFamily="18" charset="0"/>
                            </a:rPr>
                          </m:ctrlPr>
                        </m:fPr>
                        <m:num>
                          <m:sSubSup>
                            <m:sSubSupPr>
                              <m:ctrlPr>
                                <a:rPr lang="en-US" altLang="zh-CN" sz="2800" i="1">
                                  <a:solidFill>
                                    <a:prstClr val="black"/>
                                  </a:solidFill>
                                  <a:latin typeface="Cambria Math" panose="02040503050406030204" pitchFamily="18" charset="0"/>
                                </a:rPr>
                              </m:ctrlPr>
                            </m:sSubSupPr>
                            <m:e>
                              <m:d>
                                <m:dPr>
                                  <m:begChr m:val="‖"/>
                                  <m:endChr m:val="‖"/>
                                  <m:ctrlPr>
                                    <a:rPr lang="en-US" altLang="zh-CN" sz="2800"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𝑨</m:t>
                                  </m:r>
                                </m:e>
                              </m:d>
                            </m:e>
                            <m:sub>
                              <m:r>
                                <a:rPr lang="en-US" altLang="zh-CN" sz="2800" i="1">
                                  <a:solidFill>
                                    <a:prstClr val="black"/>
                                  </a:solidFill>
                                  <a:latin typeface="Cambria Math" panose="02040503050406030204" pitchFamily="18" charset="0"/>
                                </a:rPr>
                                <m:t>𝐹</m:t>
                              </m:r>
                            </m:sub>
                            <m:sup>
                              <m:r>
                                <a:rPr lang="en-US" altLang="zh-CN" sz="2800" i="1">
                                  <a:solidFill>
                                    <a:prstClr val="black"/>
                                  </a:solidFill>
                                  <a:latin typeface="Cambria Math" panose="02040503050406030204" pitchFamily="18" charset="0"/>
                                </a:rPr>
                                <m:t>2</m:t>
                              </m:r>
                            </m:sup>
                          </m:sSubSup>
                        </m:num>
                        <m:den>
                          <m:r>
                            <a:rPr lang="en-US" altLang="zh-CN" sz="2800" b="0" i="1" smtClean="0">
                              <a:solidFill>
                                <a:prstClr val="black"/>
                              </a:solidFill>
                              <a:latin typeface="Cambria Math" panose="02040503050406030204" pitchFamily="18" charset="0"/>
                            </a:rPr>
                            <m:t>ℓ</m:t>
                          </m:r>
                        </m:den>
                      </m:f>
                      <m:r>
                        <a:rPr lang="en-US" altLang="zh-CN" sz="2800" i="1">
                          <a:solidFill>
                            <a:prstClr val="black"/>
                          </a:solidFill>
                          <a:latin typeface="Cambria Math" panose="02040503050406030204" pitchFamily="18" charset="0"/>
                        </a:rPr>
                        <m:t>       </m:t>
                      </m:r>
                      <m:sSub>
                        <m:sSubPr>
                          <m:ctrlPr>
                            <a:rPr lang="en-US" altLang="zh-CN" sz="2800" i="1">
                              <a:solidFill>
                                <a:prstClr val="black"/>
                              </a:solidFill>
                              <a:latin typeface="Cambria Math" panose="02040503050406030204" pitchFamily="18" charset="0"/>
                            </a:rPr>
                          </m:ctrlPr>
                        </m:sSubPr>
                        <m:e>
                          <m:d>
                            <m:dPr>
                              <m:begChr m:val="‖"/>
                              <m:endChr m:val="‖"/>
                              <m:ctrlPr>
                                <a:rPr lang="en-US" altLang="zh-CN" sz="2800" i="1">
                                  <a:solidFill>
                                    <a:prstClr val="black"/>
                                  </a:solidFill>
                                  <a:latin typeface="Cambria Math" panose="02040503050406030204" pitchFamily="18" charset="0"/>
                                </a:rPr>
                              </m:ctrlPr>
                            </m:dPr>
                            <m:e>
                              <m:sSup>
                                <m:sSupPr>
                                  <m:ctrlPr>
                                    <a:rPr lang="en-US" altLang="zh-CN" sz="2800" i="1">
                                      <a:solidFill>
                                        <a:prstClr val="black"/>
                                      </a:solidFill>
                                      <a:latin typeface="Cambria Math" panose="02040503050406030204" pitchFamily="18" charset="0"/>
                                    </a:rPr>
                                  </m:ctrlPr>
                                </m:sSupPr>
                                <m:e>
                                  <m:r>
                                    <a:rPr lang="en-US" altLang="zh-CN" sz="2800" b="1" i="1">
                                      <a:solidFill>
                                        <a:prstClr val="black"/>
                                      </a:solidFill>
                                      <a:latin typeface="Cambria Math" panose="02040503050406030204" pitchFamily="18" charset="0"/>
                                    </a:rPr>
                                    <m:t>𝑨</m:t>
                                  </m:r>
                                </m:e>
                                <m:sup>
                                  <m:r>
                                    <a:rPr lang="en-US" altLang="zh-CN" sz="2800" i="1">
                                      <a:solidFill>
                                        <a:prstClr val="black"/>
                                      </a:solidFill>
                                      <a:latin typeface="Cambria Math" panose="02040503050406030204" pitchFamily="18" charset="0"/>
                                    </a:rPr>
                                    <m:t>⊤</m:t>
                                  </m:r>
                                </m:sup>
                              </m:sSup>
                              <m:r>
                                <a:rPr lang="en-US" altLang="zh-CN" sz="2800" b="1" i="1">
                                  <a:solidFill>
                                    <a:prstClr val="black"/>
                                  </a:solidFill>
                                  <a:latin typeface="Cambria Math" panose="02040503050406030204" pitchFamily="18" charset="0"/>
                                </a:rPr>
                                <m:t>𝑨</m:t>
                              </m:r>
                              <m:r>
                                <a:rPr lang="en-US" altLang="zh-CN" sz="2800" i="1">
                                  <a:solidFill>
                                    <a:prstClr val="black"/>
                                  </a:solidFill>
                                  <a:latin typeface="Cambria Math" panose="02040503050406030204" pitchFamily="18" charset="0"/>
                                </a:rPr>
                                <m:t>−</m:t>
                              </m:r>
                              <m:sSup>
                                <m:sSupPr>
                                  <m:ctrlPr>
                                    <a:rPr lang="en-US" altLang="zh-CN" sz="2800" i="1">
                                      <a:solidFill>
                                        <a:prstClr val="black"/>
                                      </a:solidFill>
                                      <a:latin typeface="Cambria Math" panose="02040503050406030204" pitchFamily="18" charset="0"/>
                                    </a:rPr>
                                  </m:ctrlPr>
                                </m:sSupPr>
                                <m:e>
                                  <m:r>
                                    <a:rPr lang="en-US" altLang="zh-CN" sz="2800" b="1" i="1">
                                      <a:solidFill>
                                        <a:prstClr val="black"/>
                                      </a:solidFill>
                                      <a:latin typeface="Cambria Math" panose="02040503050406030204" pitchFamily="18" charset="0"/>
                                    </a:rPr>
                                    <m:t>𝑩</m:t>
                                  </m:r>
                                </m:e>
                                <m:sup>
                                  <m:r>
                                    <a:rPr lang="en-US" altLang="zh-CN" sz="2800" i="1">
                                      <a:solidFill>
                                        <a:prstClr val="black"/>
                                      </a:solidFill>
                                      <a:latin typeface="Cambria Math" panose="02040503050406030204" pitchFamily="18" charset="0"/>
                                    </a:rPr>
                                    <m:t>⊤</m:t>
                                  </m:r>
                                </m:sup>
                              </m:sSup>
                              <m:r>
                                <a:rPr lang="en-US" altLang="zh-CN" sz="2800" b="1" i="1">
                                  <a:solidFill>
                                    <a:prstClr val="black"/>
                                  </a:solidFill>
                                  <a:latin typeface="Cambria Math" panose="02040503050406030204" pitchFamily="18" charset="0"/>
                                </a:rPr>
                                <m:t>𝑩</m:t>
                              </m:r>
                            </m:e>
                          </m:d>
                        </m:e>
                        <m:sub>
                          <m:r>
                            <a:rPr lang="en-US" altLang="zh-CN" sz="2800" i="1">
                              <a:solidFill>
                                <a:prstClr val="black"/>
                              </a:solidFill>
                              <a:latin typeface="Cambria Math" panose="02040503050406030204" pitchFamily="18" charset="0"/>
                            </a:rPr>
                            <m:t>2</m:t>
                          </m:r>
                        </m:sub>
                      </m:sSub>
                      <m:r>
                        <a:rPr lang="en-US" altLang="zh-CN" sz="2800" i="1">
                          <a:solidFill>
                            <a:prstClr val="black"/>
                          </a:solidFill>
                          <a:latin typeface="Cambria Math" panose="02040503050406030204" pitchFamily="18" charset="0"/>
                        </a:rPr>
                        <m:t>≤</m:t>
                      </m:r>
                      <m:f>
                        <m:fPr>
                          <m:ctrlPr>
                            <a:rPr lang="en-US" altLang="zh-CN" sz="2800" b="0" i="1" smtClean="0">
                              <a:solidFill>
                                <a:prstClr val="black"/>
                              </a:solidFill>
                              <a:latin typeface="Cambria Math" panose="02040503050406030204" pitchFamily="18" charset="0"/>
                            </a:rPr>
                          </m:ctrlPr>
                        </m:fPr>
                        <m:num>
                          <m:sSubSup>
                            <m:sSubSupPr>
                              <m:ctrlPr>
                                <a:rPr lang="en-US" altLang="zh-CN" sz="2800" i="1">
                                  <a:solidFill>
                                    <a:prstClr val="black"/>
                                  </a:solidFill>
                                  <a:latin typeface="Cambria Math" panose="02040503050406030204" pitchFamily="18" charset="0"/>
                                </a:rPr>
                              </m:ctrlPr>
                            </m:sSubSupPr>
                            <m:e>
                              <m:d>
                                <m:dPr>
                                  <m:begChr m:val="‖"/>
                                  <m:endChr m:val="‖"/>
                                  <m:ctrlPr>
                                    <a:rPr lang="en-US" altLang="zh-CN" sz="2800"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𝑨</m:t>
                                  </m:r>
                                </m:e>
                              </m:d>
                            </m:e>
                            <m:sub>
                              <m:r>
                                <a:rPr lang="en-US" altLang="zh-CN" sz="2800" i="1">
                                  <a:solidFill>
                                    <a:prstClr val="black"/>
                                  </a:solidFill>
                                  <a:latin typeface="Cambria Math" panose="02040503050406030204" pitchFamily="18" charset="0"/>
                                </a:rPr>
                                <m:t>𝐹</m:t>
                              </m:r>
                            </m:sub>
                            <m:sup>
                              <m:r>
                                <a:rPr lang="en-US" altLang="zh-CN" sz="2800" i="1">
                                  <a:solidFill>
                                    <a:prstClr val="black"/>
                                  </a:solidFill>
                                  <a:latin typeface="Cambria Math" panose="02040503050406030204" pitchFamily="18" charset="0"/>
                                </a:rPr>
                                <m:t>2</m:t>
                              </m:r>
                            </m:sup>
                          </m:sSubSup>
                        </m:num>
                        <m:den>
                          <m:r>
                            <a:rPr lang="en-US" altLang="zh-CN" sz="2800" b="0" i="1" smtClean="0">
                              <a:solidFill>
                                <a:prstClr val="black"/>
                              </a:solidFill>
                              <a:latin typeface="Cambria Math" panose="02040503050406030204" pitchFamily="18" charset="0"/>
                            </a:rPr>
                            <m:t>ℓ</m:t>
                          </m:r>
                        </m:den>
                      </m:f>
                    </m:oMath>
                  </m:oMathPara>
                </a14:m>
                <a:endParaRPr lang="en-US" altLang="zh-CN" sz="2800" dirty="0">
                  <a:solidFill>
                    <a:prstClr val="black"/>
                  </a:solidFill>
                </a:endParaRPr>
              </a:p>
            </p:txBody>
          </p:sp>
        </mc:Choice>
        <mc:Fallback xmlns="">
          <p:sp>
            <p:nvSpPr>
              <p:cNvPr id="6" name="Content Placeholder 5">
                <a:extLst>
                  <a:ext uri="{FF2B5EF4-FFF2-40B4-BE49-F238E27FC236}">
                    <a16:creationId xmlns:a16="http://schemas.microsoft.com/office/drawing/2014/main" id="{CCEF8CA0-0BED-B2FC-1444-7CD746F797B0}"/>
                  </a:ext>
                </a:extLst>
              </p:cNvPr>
              <p:cNvSpPr>
                <a:spLocks noGrp="1" noRot="1" noChangeAspect="1" noMove="1" noResize="1" noEditPoints="1" noAdjustHandles="1" noChangeArrowheads="1" noChangeShapeType="1" noTextEdit="1"/>
              </p:cNvSpPr>
              <p:nvPr>
                <p:ph idx="1"/>
              </p:nvPr>
            </p:nvSpPr>
            <p:spPr>
              <a:xfrm>
                <a:off x="394636" y="1175657"/>
                <a:ext cx="11434812" cy="1825564"/>
              </a:xfrm>
              <a:blipFill>
                <a:blip r:embed="rId3"/>
                <a:stretch>
                  <a:fillRect l="-533" t="-4682"/>
                </a:stretch>
              </a:blipFill>
            </p:spPr>
            <p:txBody>
              <a:bodyPr/>
              <a:lstStyle/>
              <a:p>
                <a:r>
                  <a:rPr lang="zh-CN" altLang="en-US">
                    <a:noFill/>
                  </a:rPr>
                  <a:t> </a:t>
                </a:r>
              </a:p>
            </p:txBody>
          </p:sp>
        </mc:Fallback>
      </mc:AlternateContent>
      <p:sp>
        <p:nvSpPr>
          <p:cNvPr id="62" name="!!Rectangle 26">
            <a:extLst>
              <a:ext uri="{FF2B5EF4-FFF2-40B4-BE49-F238E27FC236}">
                <a16:creationId xmlns:a16="http://schemas.microsoft.com/office/drawing/2014/main" id="{526EC230-AE0B-876F-AF36-6B29D89ABB3D}"/>
              </a:ext>
            </a:extLst>
          </p:cNvPr>
          <p:cNvSpPr/>
          <p:nvPr/>
        </p:nvSpPr>
        <p:spPr>
          <a:xfrm>
            <a:off x="1142999" y="4582160"/>
            <a:ext cx="1868151" cy="637540"/>
          </a:xfrm>
          <a:prstGeom prst="rect">
            <a:avLst/>
          </a:prstGeom>
          <a:solidFill>
            <a:schemeClr val="tx1">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9C6B0A57-430E-43B0-9A7D-801F04BE7131}"/>
                  </a:ext>
                </a:extLst>
              </p:cNvPr>
              <p:cNvSpPr txBox="1"/>
              <p:nvPr/>
            </p:nvSpPr>
            <p:spPr>
              <a:xfrm>
                <a:off x="5991003" y="5028429"/>
                <a:ext cx="41549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𝑨</m:t>
                      </m:r>
                    </m:oMath>
                  </m:oMathPara>
                </a14:m>
                <a:endParaRPr lang="zh-CN" altLang="en-US" sz="1825" b="1" dirty="0">
                  <a:solidFill>
                    <a:prstClr val="black"/>
                  </a:solidFill>
                  <a:latin typeface="Lucida Sans"/>
                  <a:ea typeface="黑体"/>
                </a:endParaRPr>
              </a:p>
            </p:txBody>
          </p:sp>
        </mc:Choice>
        <mc:Fallback xmlns="">
          <p:sp>
            <p:nvSpPr>
              <p:cNvPr id="33" name="TextBox 32">
                <a:extLst>
                  <a:ext uri="{FF2B5EF4-FFF2-40B4-BE49-F238E27FC236}">
                    <a16:creationId xmlns:a16="http://schemas.microsoft.com/office/drawing/2014/main" id="{9C6B0A57-430E-43B0-9A7D-801F04BE7131}"/>
                  </a:ext>
                </a:extLst>
              </p:cNvPr>
              <p:cNvSpPr txBox="1">
                <a:spLocks noRot="1" noChangeAspect="1" noMove="1" noResize="1" noEditPoints="1" noAdjustHandles="1" noChangeArrowheads="1" noChangeShapeType="1" noTextEdit="1"/>
              </p:cNvSpPr>
              <p:nvPr/>
            </p:nvSpPr>
            <p:spPr>
              <a:xfrm>
                <a:off x="5991003" y="5028429"/>
                <a:ext cx="415498" cy="373179"/>
              </a:xfrm>
              <a:prstGeom prst="rect">
                <a:avLst/>
              </a:prstGeom>
              <a:blipFill>
                <a:blip r:embed="rId5"/>
                <a:stretch>
                  <a:fillRect/>
                </a:stretch>
              </a:blipFill>
            </p:spPr>
            <p:txBody>
              <a:bodyPr/>
              <a:lstStyle/>
              <a:p>
                <a:r>
                  <a:rPr lang="zh-CN" altLang="en-US">
                    <a:noFill/>
                  </a:rPr>
                  <a:t> </a:t>
                </a:r>
              </a:p>
            </p:txBody>
          </p:sp>
        </mc:Fallback>
      </mc:AlternateContent>
      <p:sp>
        <p:nvSpPr>
          <p:cNvPr id="34" name="矩形 70">
            <a:extLst>
              <a:ext uri="{FF2B5EF4-FFF2-40B4-BE49-F238E27FC236}">
                <a16:creationId xmlns:a16="http://schemas.microsoft.com/office/drawing/2014/main" id="{8B88439A-DFAB-476F-BD98-9D6750A282DF}"/>
              </a:ext>
            </a:extLst>
          </p:cNvPr>
          <p:cNvSpPr/>
          <p:nvPr/>
        </p:nvSpPr>
        <p:spPr>
          <a:xfrm rot="5400000">
            <a:off x="6543003" y="4433749"/>
            <a:ext cx="725674" cy="1088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54ABDF60-0BAE-A995-A169-19F01F695453}"/>
                  </a:ext>
                </a:extLst>
              </p:cNvPr>
              <p:cNvSpPr txBox="1"/>
              <p:nvPr/>
            </p:nvSpPr>
            <p:spPr>
              <a:xfrm>
                <a:off x="6725172" y="5028429"/>
                <a:ext cx="39466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𝒙</m:t>
                      </m:r>
                    </m:oMath>
                  </m:oMathPara>
                </a14:m>
                <a:endParaRPr lang="zh-CN" altLang="en-US" sz="1825" b="1" dirty="0">
                  <a:solidFill>
                    <a:prstClr val="black"/>
                  </a:solidFill>
                  <a:latin typeface="Lucida Sans"/>
                  <a:ea typeface="黑体"/>
                </a:endParaRPr>
              </a:p>
            </p:txBody>
          </p:sp>
        </mc:Choice>
        <mc:Fallback xmlns="">
          <p:sp>
            <p:nvSpPr>
              <p:cNvPr id="35" name="TextBox 34">
                <a:extLst>
                  <a:ext uri="{FF2B5EF4-FFF2-40B4-BE49-F238E27FC236}">
                    <a16:creationId xmlns:a16="http://schemas.microsoft.com/office/drawing/2014/main" id="{54ABDF60-0BAE-A995-A169-19F01F695453}"/>
                  </a:ext>
                </a:extLst>
              </p:cNvPr>
              <p:cNvSpPr txBox="1">
                <a:spLocks noRot="1" noChangeAspect="1" noMove="1" noResize="1" noEditPoints="1" noAdjustHandles="1" noChangeArrowheads="1" noChangeShapeType="1" noTextEdit="1"/>
              </p:cNvSpPr>
              <p:nvPr/>
            </p:nvSpPr>
            <p:spPr>
              <a:xfrm>
                <a:off x="6725172" y="5028429"/>
                <a:ext cx="394660" cy="373179"/>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0AAD76B-19BA-D4FF-E688-8337A20A6BB2}"/>
                  </a:ext>
                </a:extLst>
              </p:cNvPr>
              <p:cNvSpPr txBox="1"/>
              <p:nvPr/>
            </p:nvSpPr>
            <p:spPr>
              <a:xfrm>
                <a:off x="8257210" y="5028429"/>
                <a:ext cx="429926"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𝑩</m:t>
                      </m:r>
                    </m:oMath>
                  </m:oMathPara>
                </a14:m>
                <a:endParaRPr lang="zh-CN" altLang="en-US" sz="1825" b="1" dirty="0">
                  <a:solidFill>
                    <a:prstClr val="black"/>
                  </a:solidFill>
                  <a:latin typeface="Lucida Sans"/>
                  <a:ea typeface="黑体"/>
                </a:endParaRPr>
              </a:p>
            </p:txBody>
          </p:sp>
        </mc:Choice>
        <mc:Fallback xmlns="">
          <p:sp>
            <p:nvSpPr>
              <p:cNvPr id="36" name="TextBox 35">
                <a:extLst>
                  <a:ext uri="{FF2B5EF4-FFF2-40B4-BE49-F238E27FC236}">
                    <a16:creationId xmlns:a16="http://schemas.microsoft.com/office/drawing/2014/main" id="{C0AAD76B-19BA-D4FF-E688-8337A20A6BB2}"/>
                  </a:ext>
                </a:extLst>
              </p:cNvPr>
              <p:cNvSpPr txBox="1">
                <a:spLocks noRot="1" noChangeAspect="1" noMove="1" noResize="1" noEditPoints="1" noAdjustHandles="1" noChangeArrowheads="1" noChangeShapeType="1" noTextEdit="1"/>
              </p:cNvSpPr>
              <p:nvPr/>
            </p:nvSpPr>
            <p:spPr>
              <a:xfrm>
                <a:off x="8257210" y="5028429"/>
                <a:ext cx="429926" cy="373179"/>
              </a:xfrm>
              <a:prstGeom prst="rect">
                <a:avLst/>
              </a:prstGeom>
              <a:blipFill>
                <a:blip r:embed="rId7"/>
                <a:stretch>
                  <a:fillRect/>
                </a:stretch>
              </a:blipFill>
            </p:spPr>
            <p:txBody>
              <a:bodyPr/>
              <a:lstStyle/>
              <a:p>
                <a:r>
                  <a:rPr lang="zh-CN" altLang="en-US">
                    <a:noFill/>
                  </a:rPr>
                  <a:t> </a:t>
                </a:r>
              </a:p>
            </p:txBody>
          </p:sp>
        </mc:Fallback>
      </mc:AlternateContent>
      <p:sp>
        <p:nvSpPr>
          <p:cNvPr id="37" name="Left Brace 36">
            <a:extLst>
              <a:ext uri="{FF2B5EF4-FFF2-40B4-BE49-F238E27FC236}">
                <a16:creationId xmlns:a16="http://schemas.microsoft.com/office/drawing/2014/main" id="{C3DFDB02-762B-7E78-C6C3-826103FCD8AB}"/>
              </a:ext>
            </a:extLst>
          </p:cNvPr>
          <p:cNvSpPr/>
          <p:nvPr/>
        </p:nvSpPr>
        <p:spPr>
          <a:xfrm>
            <a:off x="7841753" y="4359175"/>
            <a:ext cx="171438" cy="526319"/>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p:sp>
        <p:nvSpPr>
          <p:cNvPr id="39" name="Left Brace 38">
            <a:extLst>
              <a:ext uri="{FF2B5EF4-FFF2-40B4-BE49-F238E27FC236}">
                <a16:creationId xmlns:a16="http://schemas.microsoft.com/office/drawing/2014/main" id="{7AD99633-1177-58C0-FE58-94FE801DAB16}"/>
              </a:ext>
            </a:extLst>
          </p:cNvPr>
          <p:cNvSpPr/>
          <p:nvPr/>
        </p:nvSpPr>
        <p:spPr>
          <a:xfrm rot="5400000">
            <a:off x="8347455" y="3833816"/>
            <a:ext cx="171438" cy="725674"/>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E7324D4-B02B-3DC9-30CC-4832E2465004}"/>
                  </a:ext>
                </a:extLst>
              </p:cNvPr>
              <p:cNvSpPr txBox="1"/>
              <p:nvPr/>
            </p:nvSpPr>
            <p:spPr>
              <a:xfrm>
                <a:off x="8244767" y="3738461"/>
                <a:ext cx="40209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𝑑</m:t>
                      </m:r>
                    </m:oMath>
                  </m:oMathPara>
                </a14:m>
                <a:endParaRPr lang="zh-CN" altLang="en-US" sz="1825" dirty="0">
                  <a:solidFill>
                    <a:prstClr val="black"/>
                  </a:solidFill>
                  <a:latin typeface="Lucida Sans"/>
                  <a:ea typeface="黑体"/>
                </a:endParaRPr>
              </a:p>
            </p:txBody>
          </p:sp>
        </mc:Choice>
        <mc:Fallback xmlns="">
          <p:sp>
            <p:nvSpPr>
              <p:cNvPr id="40" name="TextBox 39">
                <a:extLst>
                  <a:ext uri="{FF2B5EF4-FFF2-40B4-BE49-F238E27FC236}">
                    <a16:creationId xmlns:a16="http://schemas.microsoft.com/office/drawing/2014/main" id="{4E7324D4-B02B-3DC9-30CC-4832E2465004}"/>
                  </a:ext>
                </a:extLst>
              </p:cNvPr>
              <p:cNvSpPr txBox="1">
                <a:spLocks noRot="1" noChangeAspect="1" noMove="1" noResize="1" noEditPoints="1" noAdjustHandles="1" noChangeArrowheads="1" noChangeShapeType="1" noTextEdit="1"/>
              </p:cNvSpPr>
              <p:nvPr/>
            </p:nvSpPr>
            <p:spPr>
              <a:xfrm>
                <a:off x="8244767" y="3738461"/>
                <a:ext cx="402098" cy="373179"/>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EBBF02FF-81F7-27E0-1BF2-4AC19FFB7F53}"/>
                  </a:ext>
                </a:extLst>
              </p:cNvPr>
              <p:cNvSpPr txBox="1"/>
              <p:nvPr/>
            </p:nvSpPr>
            <p:spPr>
              <a:xfrm>
                <a:off x="6527072" y="4357287"/>
                <a:ext cx="32412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41" name="TextBox 40">
                <a:extLst>
                  <a:ext uri="{FF2B5EF4-FFF2-40B4-BE49-F238E27FC236}">
                    <a16:creationId xmlns:a16="http://schemas.microsoft.com/office/drawing/2014/main" id="{EBBF02FF-81F7-27E0-1BF2-4AC19FFB7F53}"/>
                  </a:ext>
                </a:extLst>
              </p:cNvPr>
              <p:cNvSpPr txBox="1">
                <a:spLocks noRot="1" noChangeAspect="1" noMove="1" noResize="1" noEditPoints="1" noAdjustHandles="1" noChangeArrowheads="1" noChangeShapeType="1" noTextEdit="1"/>
              </p:cNvSpPr>
              <p:nvPr/>
            </p:nvSpPr>
            <p:spPr>
              <a:xfrm>
                <a:off x="6527072" y="4357287"/>
                <a:ext cx="324128" cy="373179"/>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09EBF1B-FC00-DAF2-B9D3-44D23FBF395C}"/>
                  </a:ext>
                </a:extLst>
              </p:cNvPr>
              <p:cNvSpPr txBox="1"/>
              <p:nvPr/>
            </p:nvSpPr>
            <p:spPr>
              <a:xfrm>
                <a:off x="9011015" y="5028429"/>
                <a:ext cx="39466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𝒙</m:t>
                      </m:r>
                    </m:oMath>
                  </m:oMathPara>
                </a14:m>
                <a:endParaRPr lang="zh-CN" altLang="en-US" sz="1825" b="1" dirty="0">
                  <a:solidFill>
                    <a:prstClr val="black"/>
                  </a:solidFill>
                  <a:latin typeface="Lucida Sans"/>
                  <a:ea typeface="黑体"/>
                </a:endParaRPr>
              </a:p>
            </p:txBody>
          </p:sp>
        </mc:Choice>
        <mc:Fallback xmlns="">
          <p:sp>
            <p:nvSpPr>
              <p:cNvPr id="42" name="TextBox 41">
                <a:extLst>
                  <a:ext uri="{FF2B5EF4-FFF2-40B4-BE49-F238E27FC236}">
                    <a16:creationId xmlns:a16="http://schemas.microsoft.com/office/drawing/2014/main" id="{A09EBF1B-FC00-DAF2-B9D3-44D23FBF395C}"/>
                  </a:ext>
                </a:extLst>
              </p:cNvPr>
              <p:cNvSpPr txBox="1">
                <a:spLocks noRot="1" noChangeAspect="1" noMove="1" noResize="1" noEditPoints="1" noAdjustHandles="1" noChangeArrowheads="1" noChangeShapeType="1" noTextEdit="1"/>
              </p:cNvSpPr>
              <p:nvPr/>
            </p:nvSpPr>
            <p:spPr>
              <a:xfrm>
                <a:off x="9011015" y="5028429"/>
                <a:ext cx="394660" cy="373179"/>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18F559AC-AB37-573A-EE12-87BD2AC1FFCC}"/>
                  </a:ext>
                </a:extLst>
              </p:cNvPr>
              <p:cNvSpPr txBox="1"/>
              <p:nvPr/>
            </p:nvSpPr>
            <p:spPr>
              <a:xfrm>
                <a:off x="7144418" y="5028429"/>
                <a:ext cx="941155"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1825" i="1">
                              <a:solidFill>
                                <a:prstClr val="black"/>
                              </a:solidFill>
                              <a:latin typeface="Cambria Math" panose="02040503050406030204" pitchFamily="18" charset="0"/>
                            </a:rPr>
                          </m:ctrlPr>
                        </m:sSupPr>
                        <m:e>
                          <m:r>
                            <a:rPr lang="en-US" altLang="zh-CN" sz="1825" i="1">
                              <a:solidFill>
                                <a:prstClr val="black"/>
                              </a:solidFill>
                              <a:latin typeface="Cambria Math" panose="02040503050406030204" pitchFamily="18" charset="0"/>
                            </a:rPr>
                            <m:t>||</m:t>
                          </m:r>
                        </m:e>
                        <m:sup>
                          <m:r>
                            <a:rPr lang="en-US" altLang="zh-CN" sz="1825" i="1">
                              <a:solidFill>
                                <a:prstClr val="black"/>
                              </a:solidFill>
                              <a:latin typeface="Cambria Math" panose="02040503050406030204" pitchFamily="18" charset="0"/>
                            </a:rPr>
                            <m:t>2</m:t>
                          </m:r>
                        </m:sup>
                      </m:sSup>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43" name="TextBox 42">
                <a:extLst>
                  <a:ext uri="{FF2B5EF4-FFF2-40B4-BE49-F238E27FC236}">
                    <a16:creationId xmlns:a16="http://schemas.microsoft.com/office/drawing/2014/main" id="{18F559AC-AB37-573A-EE12-87BD2AC1FFCC}"/>
                  </a:ext>
                </a:extLst>
              </p:cNvPr>
              <p:cNvSpPr txBox="1">
                <a:spLocks noRot="1" noChangeAspect="1" noMove="1" noResize="1" noEditPoints="1" noAdjustHandles="1" noChangeArrowheads="1" noChangeShapeType="1" noTextEdit="1"/>
              </p:cNvSpPr>
              <p:nvPr/>
            </p:nvSpPr>
            <p:spPr>
              <a:xfrm>
                <a:off x="7144418" y="5028429"/>
                <a:ext cx="941155" cy="373179"/>
              </a:xfrm>
              <a:prstGeom prst="rect">
                <a:avLst/>
              </a:prstGeom>
              <a:blipFill>
                <a:blip r:embed="rId12"/>
                <a:stretch>
                  <a:fillRect b="-147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BFCC85A6-EBCD-A8CB-B7E5-2D666A9A08AD}"/>
                  </a:ext>
                </a:extLst>
              </p:cNvPr>
              <p:cNvSpPr txBox="1"/>
              <p:nvPr/>
            </p:nvSpPr>
            <p:spPr>
              <a:xfrm>
                <a:off x="5413024" y="5028429"/>
                <a:ext cx="40588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44" name="TextBox 43">
                <a:extLst>
                  <a:ext uri="{FF2B5EF4-FFF2-40B4-BE49-F238E27FC236}">
                    <a16:creationId xmlns:a16="http://schemas.microsoft.com/office/drawing/2014/main" id="{BFCC85A6-EBCD-A8CB-B7E5-2D666A9A08AD}"/>
                  </a:ext>
                </a:extLst>
              </p:cNvPr>
              <p:cNvSpPr txBox="1">
                <a:spLocks noRot="1" noChangeAspect="1" noMove="1" noResize="1" noEditPoints="1" noAdjustHandles="1" noChangeArrowheads="1" noChangeShapeType="1" noTextEdit="1"/>
              </p:cNvSpPr>
              <p:nvPr/>
            </p:nvSpPr>
            <p:spPr>
              <a:xfrm>
                <a:off x="5413024" y="5028429"/>
                <a:ext cx="405880" cy="373179"/>
              </a:xfrm>
              <a:prstGeom prst="rect">
                <a:avLst/>
              </a:prstGeom>
              <a:blipFill>
                <a:blip r:embed="rId13"/>
                <a:stretch>
                  <a:fillRect b="-14754"/>
                </a:stretch>
              </a:blipFill>
            </p:spPr>
            <p:txBody>
              <a:bodyPr/>
              <a:lstStyle/>
              <a:p>
                <a:r>
                  <a:rPr lang="zh-CN" altLang="en-US">
                    <a:noFill/>
                  </a:rPr>
                  <a:t> </a:t>
                </a:r>
              </a:p>
            </p:txBody>
          </p:sp>
        </mc:Fallback>
      </mc:AlternateContent>
      <p:sp>
        <p:nvSpPr>
          <p:cNvPr id="46" name="矩形 67">
            <a:extLst>
              <a:ext uri="{FF2B5EF4-FFF2-40B4-BE49-F238E27FC236}">
                <a16:creationId xmlns:a16="http://schemas.microsoft.com/office/drawing/2014/main" id="{43215D78-5A85-8C1B-5630-F4D23A04C0A4}"/>
              </a:ext>
            </a:extLst>
          </p:cNvPr>
          <p:cNvSpPr/>
          <p:nvPr/>
        </p:nvSpPr>
        <p:spPr>
          <a:xfrm>
            <a:off x="5767270" y="4087187"/>
            <a:ext cx="725674" cy="10885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47" name="矩形 68">
            <a:extLst>
              <a:ext uri="{FF2B5EF4-FFF2-40B4-BE49-F238E27FC236}">
                <a16:creationId xmlns:a16="http://schemas.microsoft.com/office/drawing/2014/main" id="{568AC34F-B6C0-911B-4270-648964B5419D}"/>
              </a:ext>
            </a:extLst>
          </p:cNvPr>
          <p:cNvSpPr/>
          <p:nvPr/>
        </p:nvSpPr>
        <p:spPr>
          <a:xfrm>
            <a:off x="5767271" y="4196038"/>
            <a:ext cx="725674" cy="108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48" name="矩形 69">
            <a:extLst>
              <a:ext uri="{FF2B5EF4-FFF2-40B4-BE49-F238E27FC236}">
                <a16:creationId xmlns:a16="http://schemas.microsoft.com/office/drawing/2014/main" id="{C011E9F6-4C61-1D3D-70C4-5C53750606C8}"/>
              </a:ext>
            </a:extLst>
          </p:cNvPr>
          <p:cNvSpPr/>
          <p:nvPr/>
        </p:nvSpPr>
        <p:spPr>
          <a:xfrm>
            <a:off x="5767270" y="4304889"/>
            <a:ext cx="725674" cy="10885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49" name="矩形 70">
            <a:extLst>
              <a:ext uri="{FF2B5EF4-FFF2-40B4-BE49-F238E27FC236}">
                <a16:creationId xmlns:a16="http://schemas.microsoft.com/office/drawing/2014/main" id="{391A7C17-73F2-54CE-8B6D-A4CC50A762CE}"/>
              </a:ext>
            </a:extLst>
          </p:cNvPr>
          <p:cNvSpPr/>
          <p:nvPr/>
        </p:nvSpPr>
        <p:spPr>
          <a:xfrm>
            <a:off x="5767270" y="4413740"/>
            <a:ext cx="725674" cy="108851"/>
          </a:xfrm>
          <a:prstGeom prst="rect">
            <a:avLst/>
          </a:prstGeom>
          <a:solidFill>
            <a:schemeClr val="accent1">
              <a:lumMod val="40000"/>
              <a:lumOff val="6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50" name="矩形 72">
            <a:extLst>
              <a:ext uri="{FF2B5EF4-FFF2-40B4-BE49-F238E27FC236}">
                <a16:creationId xmlns:a16="http://schemas.microsoft.com/office/drawing/2014/main" id="{CFEC2CC6-2CE4-A8A1-15B9-2A72F825A422}"/>
              </a:ext>
            </a:extLst>
          </p:cNvPr>
          <p:cNvSpPr/>
          <p:nvPr/>
        </p:nvSpPr>
        <p:spPr>
          <a:xfrm>
            <a:off x="5767270" y="3978336"/>
            <a:ext cx="725674" cy="10885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51" name="Left Brace 50">
            <a:extLst>
              <a:ext uri="{FF2B5EF4-FFF2-40B4-BE49-F238E27FC236}">
                <a16:creationId xmlns:a16="http://schemas.microsoft.com/office/drawing/2014/main" id="{0083CB73-23CE-0CDF-381A-70A2AAFD660E}"/>
              </a:ext>
            </a:extLst>
          </p:cNvPr>
          <p:cNvSpPr/>
          <p:nvPr/>
        </p:nvSpPr>
        <p:spPr>
          <a:xfrm>
            <a:off x="5538686" y="3978337"/>
            <a:ext cx="171438" cy="544255"/>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773D8380-C61A-174C-D2E1-18934852BD6A}"/>
                  </a:ext>
                </a:extLst>
              </p:cNvPr>
              <p:cNvSpPr txBox="1"/>
              <p:nvPr/>
            </p:nvSpPr>
            <p:spPr>
              <a:xfrm>
                <a:off x="5215279" y="4059433"/>
                <a:ext cx="33958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0" i="1">
                          <a:solidFill>
                            <a:prstClr val="black"/>
                          </a:solidFill>
                          <a:latin typeface="Cambria Math" panose="02040503050406030204" pitchFamily="18" charset="0"/>
                          <a:ea typeface="黑体"/>
                        </a:rPr>
                        <m:t>𝑖</m:t>
                      </m:r>
                    </m:oMath>
                  </m:oMathPara>
                </a14:m>
                <a:endParaRPr lang="zh-CN" altLang="en-US" sz="1825" b="0" dirty="0">
                  <a:solidFill>
                    <a:prstClr val="black"/>
                  </a:solidFill>
                  <a:latin typeface="Lucida Sans"/>
                  <a:ea typeface="黑体"/>
                </a:endParaRPr>
              </a:p>
            </p:txBody>
          </p:sp>
        </mc:Choice>
        <mc:Fallback xmlns="">
          <p:sp>
            <p:nvSpPr>
              <p:cNvPr id="52" name="TextBox 51">
                <a:extLst>
                  <a:ext uri="{FF2B5EF4-FFF2-40B4-BE49-F238E27FC236}">
                    <a16:creationId xmlns:a16="http://schemas.microsoft.com/office/drawing/2014/main" id="{773D8380-C61A-174C-D2E1-18934852BD6A}"/>
                  </a:ext>
                </a:extLst>
              </p:cNvPr>
              <p:cNvSpPr txBox="1">
                <a:spLocks noRot="1" noChangeAspect="1" noMove="1" noResize="1" noEditPoints="1" noAdjustHandles="1" noChangeArrowheads="1" noChangeShapeType="1" noTextEdit="1"/>
              </p:cNvSpPr>
              <p:nvPr/>
            </p:nvSpPr>
            <p:spPr>
              <a:xfrm>
                <a:off x="5215279" y="4059433"/>
                <a:ext cx="339580" cy="373179"/>
              </a:xfrm>
              <a:prstGeom prst="rect">
                <a:avLst/>
              </a:prstGeom>
              <a:blipFill>
                <a:blip r:embed="rId14"/>
                <a:stretch>
                  <a:fillRect/>
                </a:stretch>
              </a:blipFill>
            </p:spPr>
            <p:txBody>
              <a:bodyPr/>
              <a:lstStyle/>
              <a:p>
                <a:r>
                  <a:rPr lang="zh-CN" altLang="en-US">
                    <a:noFill/>
                  </a:rPr>
                  <a:t> </a:t>
                </a:r>
              </a:p>
            </p:txBody>
          </p:sp>
        </mc:Fallback>
      </mc:AlternateContent>
      <p:sp>
        <p:nvSpPr>
          <p:cNvPr id="53" name="Left Brace 52">
            <a:extLst>
              <a:ext uri="{FF2B5EF4-FFF2-40B4-BE49-F238E27FC236}">
                <a16:creationId xmlns:a16="http://schemas.microsoft.com/office/drawing/2014/main" id="{5AC4B16D-E577-B3A8-A0FC-2AEE97C1555E}"/>
              </a:ext>
            </a:extLst>
          </p:cNvPr>
          <p:cNvSpPr/>
          <p:nvPr/>
        </p:nvSpPr>
        <p:spPr>
          <a:xfrm rot="5400000">
            <a:off x="6044388" y="3452977"/>
            <a:ext cx="171438" cy="725674"/>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0D3A80A3-FAA0-7348-BCB4-B73DDBC411DE}"/>
                  </a:ext>
                </a:extLst>
              </p:cNvPr>
              <p:cNvSpPr txBox="1"/>
              <p:nvPr/>
            </p:nvSpPr>
            <p:spPr>
              <a:xfrm>
                <a:off x="5931218" y="3400011"/>
                <a:ext cx="40209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𝑑</m:t>
                      </m:r>
                    </m:oMath>
                  </m:oMathPara>
                </a14:m>
                <a:endParaRPr lang="zh-CN" altLang="en-US" sz="1825" dirty="0">
                  <a:solidFill>
                    <a:prstClr val="black"/>
                  </a:solidFill>
                  <a:latin typeface="Lucida Sans"/>
                  <a:ea typeface="黑体"/>
                </a:endParaRPr>
              </a:p>
            </p:txBody>
          </p:sp>
        </mc:Choice>
        <mc:Fallback xmlns="">
          <p:sp>
            <p:nvSpPr>
              <p:cNvPr id="54" name="TextBox 53">
                <a:extLst>
                  <a:ext uri="{FF2B5EF4-FFF2-40B4-BE49-F238E27FC236}">
                    <a16:creationId xmlns:a16="http://schemas.microsoft.com/office/drawing/2014/main" id="{0D3A80A3-FAA0-7348-BCB4-B73DDBC411DE}"/>
                  </a:ext>
                </a:extLst>
              </p:cNvPr>
              <p:cNvSpPr txBox="1">
                <a:spLocks noRot="1" noChangeAspect="1" noMove="1" noResize="1" noEditPoints="1" noAdjustHandles="1" noChangeArrowheads="1" noChangeShapeType="1" noTextEdit="1"/>
              </p:cNvSpPr>
              <p:nvPr/>
            </p:nvSpPr>
            <p:spPr>
              <a:xfrm>
                <a:off x="5931218" y="3400011"/>
                <a:ext cx="402098" cy="373179"/>
              </a:xfrm>
              <a:prstGeom prst="rect">
                <a:avLst/>
              </a:prstGeom>
              <a:blipFill>
                <a:blip r:embed="rId16"/>
                <a:stretch>
                  <a:fillRect/>
                </a:stretch>
              </a:blipFill>
            </p:spPr>
            <p:txBody>
              <a:bodyPr/>
              <a:lstStyle/>
              <a:p>
                <a:r>
                  <a:rPr lang="zh-CN" altLang="en-US">
                    <a:noFill/>
                  </a:rPr>
                  <a:t> </a:t>
                </a:r>
              </a:p>
            </p:txBody>
          </p:sp>
        </mc:Fallback>
      </mc:AlternateContent>
      <p:sp>
        <p:nvSpPr>
          <p:cNvPr id="56" name="!!矩形 134">
            <a:extLst>
              <a:ext uri="{FF2B5EF4-FFF2-40B4-BE49-F238E27FC236}">
                <a16:creationId xmlns:a16="http://schemas.microsoft.com/office/drawing/2014/main" id="{A9C19CD2-62F3-847F-4733-BEA0C6DBE71D}"/>
              </a:ext>
            </a:extLst>
          </p:cNvPr>
          <p:cNvSpPr/>
          <p:nvPr/>
        </p:nvSpPr>
        <p:spPr>
          <a:xfrm>
            <a:off x="10724597" y="4358145"/>
            <a:ext cx="544256" cy="1088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grpSp>
        <p:nvGrpSpPr>
          <p:cNvPr id="57" name="!!组合 114">
            <a:extLst>
              <a:ext uri="{FF2B5EF4-FFF2-40B4-BE49-F238E27FC236}">
                <a16:creationId xmlns:a16="http://schemas.microsoft.com/office/drawing/2014/main" id="{D332414E-DB02-B54B-4C1D-2CF9AACC8063}"/>
              </a:ext>
            </a:extLst>
          </p:cNvPr>
          <p:cNvGrpSpPr/>
          <p:nvPr/>
        </p:nvGrpSpPr>
        <p:grpSpPr>
          <a:xfrm rot="16200000">
            <a:off x="9196643" y="4414038"/>
            <a:ext cx="544257" cy="435405"/>
            <a:chOff x="2385199" y="3712050"/>
            <a:chExt cx="685801" cy="548640"/>
          </a:xfrm>
        </p:grpSpPr>
        <p:sp>
          <p:nvSpPr>
            <p:cNvPr id="59" name="矩形 115">
              <a:extLst>
                <a:ext uri="{FF2B5EF4-FFF2-40B4-BE49-F238E27FC236}">
                  <a16:creationId xmlns:a16="http://schemas.microsoft.com/office/drawing/2014/main" id="{A635BB55-E592-255F-EC3B-7CC491BEB6D5}"/>
                </a:ext>
              </a:extLst>
            </p:cNvPr>
            <p:cNvSpPr/>
            <p:nvPr/>
          </p:nvSpPr>
          <p:spPr>
            <a:xfrm>
              <a:off x="2385200" y="3849210"/>
              <a:ext cx="68580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60" name="矩形 116">
              <a:extLst>
                <a:ext uri="{FF2B5EF4-FFF2-40B4-BE49-F238E27FC236}">
                  <a16:creationId xmlns:a16="http://schemas.microsoft.com/office/drawing/2014/main" id="{E70F08DA-E530-67C2-6740-F9E6B761FA9B}"/>
                </a:ext>
              </a:extLst>
            </p:cNvPr>
            <p:cNvSpPr/>
            <p:nvPr/>
          </p:nvSpPr>
          <p:spPr>
            <a:xfrm>
              <a:off x="2385199" y="3986370"/>
              <a:ext cx="68580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61" name="矩形 117">
              <a:extLst>
                <a:ext uri="{FF2B5EF4-FFF2-40B4-BE49-F238E27FC236}">
                  <a16:creationId xmlns:a16="http://schemas.microsoft.com/office/drawing/2014/main" id="{EB74DF64-83FE-0CD2-5F71-31F822B41F44}"/>
                </a:ext>
              </a:extLst>
            </p:cNvPr>
            <p:cNvSpPr/>
            <p:nvPr/>
          </p:nvSpPr>
          <p:spPr>
            <a:xfrm>
              <a:off x="2385199" y="4123530"/>
              <a:ext cx="68580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89" name="矩形 119">
              <a:extLst>
                <a:ext uri="{FF2B5EF4-FFF2-40B4-BE49-F238E27FC236}">
                  <a16:creationId xmlns:a16="http://schemas.microsoft.com/office/drawing/2014/main" id="{56A452D8-C731-34C4-19C4-E4BC49752AED}"/>
                </a:ext>
              </a:extLst>
            </p:cNvPr>
            <p:cNvSpPr/>
            <p:nvPr/>
          </p:nvSpPr>
          <p:spPr>
            <a:xfrm>
              <a:off x="2385199" y="3712050"/>
              <a:ext cx="685800" cy="1371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grpSp>
      <mc:AlternateContent xmlns:mc="http://schemas.openxmlformats.org/markup-compatibility/2006" xmlns:a14="http://schemas.microsoft.com/office/drawing/2010/main">
        <mc:Choice Requires="a14">
          <p:sp>
            <p:nvSpPr>
              <p:cNvPr id="90" name="文本框 120">
                <a:extLst>
                  <a:ext uri="{FF2B5EF4-FFF2-40B4-BE49-F238E27FC236}">
                    <a16:creationId xmlns:a16="http://schemas.microsoft.com/office/drawing/2014/main" id="{DD09E5B7-3B90-4A92-98DA-18445923CCB2}"/>
                  </a:ext>
                </a:extLst>
              </p:cNvPr>
              <p:cNvSpPr txBox="1"/>
              <p:nvPr/>
            </p:nvSpPr>
            <p:spPr>
              <a:xfrm>
                <a:off x="9362139" y="3998496"/>
                <a:ext cx="429926"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𝑼</m:t>
                      </m:r>
                    </m:oMath>
                  </m:oMathPara>
                </a14:m>
                <a:endParaRPr lang="zh-CN" altLang="en-US" sz="1825" b="1" dirty="0">
                  <a:solidFill>
                    <a:prstClr val="black"/>
                  </a:solidFill>
                  <a:latin typeface="Lucida Sans"/>
                  <a:ea typeface="黑体"/>
                </a:endParaRPr>
              </a:p>
            </p:txBody>
          </p:sp>
        </mc:Choice>
        <mc:Fallback xmlns="">
          <p:sp>
            <p:nvSpPr>
              <p:cNvPr id="90" name="文本框 120">
                <a:extLst>
                  <a:ext uri="{FF2B5EF4-FFF2-40B4-BE49-F238E27FC236}">
                    <a16:creationId xmlns:a16="http://schemas.microsoft.com/office/drawing/2014/main" id="{DD09E5B7-3B90-4A92-98DA-18445923CCB2}"/>
                  </a:ext>
                </a:extLst>
              </p:cNvPr>
              <p:cNvSpPr txBox="1">
                <a:spLocks noRot="1" noChangeAspect="1" noMove="1" noResize="1" noEditPoints="1" noAdjustHandles="1" noChangeArrowheads="1" noChangeShapeType="1" noTextEdit="1"/>
              </p:cNvSpPr>
              <p:nvPr/>
            </p:nvSpPr>
            <p:spPr>
              <a:xfrm>
                <a:off x="9362139" y="3998496"/>
                <a:ext cx="429926" cy="373179"/>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1" name="文本框 128">
                <a:extLst>
                  <a:ext uri="{FF2B5EF4-FFF2-40B4-BE49-F238E27FC236}">
                    <a16:creationId xmlns:a16="http://schemas.microsoft.com/office/drawing/2014/main" id="{590FF36E-D71F-5960-43F4-950E9B3C3182}"/>
                  </a:ext>
                </a:extLst>
              </p:cNvPr>
              <p:cNvSpPr txBox="1"/>
              <p:nvPr/>
            </p:nvSpPr>
            <p:spPr>
              <a:xfrm>
                <a:off x="10126113" y="3998439"/>
                <a:ext cx="39466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a:solidFill>
                            <a:prstClr val="black"/>
                          </a:solidFill>
                          <a:latin typeface="Cambria Math" panose="02040503050406030204" pitchFamily="18" charset="0"/>
                        </a:rPr>
                        <m:t>𝚺</m:t>
                      </m:r>
                    </m:oMath>
                  </m:oMathPara>
                </a14:m>
                <a:endParaRPr lang="zh-CN" altLang="en-US" sz="1825" b="1" dirty="0">
                  <a:solidFill>
                    <a:prstClr val="black"/>
                  </a:solidFill>
                  <a:latin typeface="Lucida Sans"/>
                  <a:ea typeface="黑体"/>
                </a:endParaRPr>
              </a:p>
            </p:txBody>
          </p:sp>
        </mc:Choice>
        <mc:Fallback xmlns="">
          <p:sp>
            <p:nvSpPr>
              <p:cNvPr id="91" name="文本框 128">
                <a:extLst>
                  <a:ext uri="{FF2B5EF4-FFF2-40B4-BE49-F238E27FC236}">
                    <a16:creationId xmlns:a16="http://schemas.microsoft.com/office/drawing/2014/main" id="{590FF36E-D71F-5960-43F4-950E9B3C3182}"/>
                  </a:ext>
                </a:extLst>
              </p:cNvPr>
              <p:cNvSpPr txBox="1">
                <a:spLocks noRot="1" noChangeAspect="1" noMove="1" noResize="1" noEditPoints="1" noAdjustHandles="1" noChangeArrowheads="1" noChangeShapeType="1" noTextEdit="1"/>
              </p:cNvSpPr>
              <p:nvPr/>
            </p:nvSpPr>
            <p:spPr>
              <a:xfrm>
                <a:off x="10126113" y="3998439"/>
                <a:ext cx="394660" cy="373179"/>
              </a:xfrm>
              <a:prstGeom prst="rect">
                <a:avLst/>
              </a:prstGeom>
              <a:blipFill>
                <a:blip r:embed="rId19"/>
                <a:stretch>
                  <a:fillRect/>
                </a:stretch>
              </a:blipFill>
            </p:spPr>
            <p:txBody>
              <a:bodyPr/>
              <a:lstStyle/>
              <a:p>
                <a:r>
                  <a:rPr lang="zh-CN" altLang="en-US">
                    <a:noFill/>
                  </a:rPr>
                  <a:t> </a:t>
                </a:r>
              </a:p>
            </p:txBody>
          </p:sp>
        </mc:Fallback>
      </mc:AlternateContent>
      <p:grpSp>
        <p:nvGrpSpPr>
          <p:cNvPr id="92" name="!!Group 4">
            <a:extLst>
              <a:ext uri="{FF2B5EF4-FFF2-40B4-BE49-F238E27FC236}">
                <a16:creationId xmlns:a16="http://schemas.microsoft.com/office/drawing/2014/main" id="{CCDA792E-BC2D-46CA-EA6B-A94CAB2BE18A}"/>
              </a:ext>
            </a:extLst>
          </p:cNvPr>
          <p:cNvGrpSpPr/>
          <p:nvPr/>
        </p:nvGrpSpPr>
        <p:grpSpPr>
          <a:xfrm>
            <a:off x="10724599" y="4359611"/>
            <a:ext cx="544257" cy="435405"/>
            <a:chOff x="8191190" y="4593267"/>
            <a:chExt cx="685801" cy="548640"/>
          </a:xfrm>
        </p:grpSpPr>
        <p:grpSp>
          <p:nvGrpSpPr>
            <p:cNvPr id="93" name="!!Group 3">
              <a:extLst>
                <a:ext uri="{FF2B5EF4-FFF2-40B4-BE49-F238E27FC236}">
                  <a16:creationId xmlns:a16="http://schemas.microsoft.com/office/drawing/2014/main" id="{43929B3D-6A3C-8101-2841-277F905130ED}"/>
                </a:ext>
              </a:extLst>
            </p:cNvPr>
            <p:cNvGrpSpPr/>
            <p:nvPr/>
          </p:nvGrpSpPr>
          <p:grpSpPr>
            <a:xfrm>
              <a:off x="8191190" y="4730427"/>
              <a:ext cx="685801" cy="411480"/>
              <a:chOff x="9728977" y="3267054"/>
              <a:chExt cx="685801" cy="411480"/>
            </a:xfrm>
          </p:grpSpPr>
          <p:sp>
            <p:nvSpPr>
              <p:cNvPr id="95" name="矩形 130">
                <a:extLst>
                  <a:ext uri="{FF2B5EF4-FFF2-40B4-BE49-F238E27FC236}">
                    <a16:creationId xmlns:a16="http://schemas.microsoft.com/office/drawing/2014/main" id="{899042C7-0707-5213-DD8A-B5A71F335FEC}"/>
                  </a:ext>
                </a:extLst>
              </p:cNvPr>
              <p:cNvSpPr/>
              <p:nvPr/>
            </p:nvSpPr>
            <p:spPr>
              <a:xfrm>
                <a:off x="9728978" y="3267054"/>
                <a:ext cx="68580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96" name="矩形 131">
                <a:extLst>
                  <a:ext uri="{FF2B5EF4-FFF2-40B4-BE49-F238E27FC236}">
                    <a16:creationId xmlns:a16="http://schemas.microsoft.com/office/drawing/2014/main" id="{A65EE186-7B1E-AE19-9AC4-A251F66BDD80}"/>
                  </a:ext>
                </a:extLst>
              </p:cNvPr>
              <p:cNvSpPr/>
              <p:nvPr/>
            </p:nvSpPr>
            <p:spPr>
              <a:xfrm>
                <a:off x="9728977" y="3404214"/>
                <a:ext cx="68580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97" name="矩形 132">
                <a:extLst>
                  <a:ext uri="{FF2B5EF4-FFF2-40B4-BE49-F238E27FC236}">
                    <a16:creationId xmlns:a16="http://schemas.microsoft.com/office/drawing/2014/main" id="{1A05C987-9554-3095-1028-06CC38087688}"/>
                  </a:ext>
                </a:extLst>
              </p:cNvPr>
              <p:cNvSpPr/>
              <p:nvPr/>
            </p:nvSpPr>
            <p:spPr>
              <a:xfrm>
                <a:off x="9728977" y="3541374"/>
                <a:ext cx="68580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grpSp>
        <p:sp>
          <p:nvSpPr>
            <p:cNvPr id="94" name="!!dump">
              <a:extLst>
                <a:ext uri="{FF2B5EF4-FFF2-40B4-BE49-F238E27FC236}">
                  <a16:creationId xmlns:a16="http://schemas.microsoft.com/office/drawing/2014/main" id="{A62E4868-4D6F-D893-4FB3-70F9ACE3ABE5}"/>
                </a:ext>
              </a:extLst>
            </p:cNvPr>
            <p:cNvSpPr/>
            <p:nvPr/>
          </p:nvSpPr>
          <p:spPr>
            <a:xfrm>
              <a:off x="8191190" y="4593267"/>
              <a:ext cx="685800" cy="1371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grpSp>
      <mc:AlternateContent xmlns:mc="http://schemas.openxmlformats.org/markup-compatibility/2006" xmlns:a14="http://schemas.microsoft.com/office/drawing/2010/main">
        <mc:Choice Requires="a14">
          <p:sp>
            <p:nvSpPr>
              <p:cNvPr id="98" name="文本框 135">
                <a:extLst>
                  <a:ext uri="{FF2B5EF4-FFF2-40B4-BE49-F238E27FC236}">
                    <a16:creationId xmlns:a16="http://schemas.microsoft.com/office/drawing/2014/main" id="{07CDCC58-0F27-E0EE-35D2-08707B5FB927}"/>
                  </a:ext>
                </a:extLst>
              </p:cNvPr>
              <p:cNvSpPr txBox="1"/>
              <p:nvPr/>
            </p:nvSpPr>
            <p:spPr>
              <a:xfrm>
                <a:off x="10792443" y="4021243"/>
                <a:ext cx="54220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1825" b="1" i="1">
                              <a:solidFill>
                                <a:prstClr val="black"/>
                              </a:solidFill>
                              <a:latin typeface="Cambria Math" panose="02040503050406030204" pitchFamily="18" charset="0"/>
                            </a:rPr>
                          </m:ctrlPr>
                        </m:sSupPr>
                        <m:e>
                          <m:r>
                            <a:rPr lang="en-US" altLang="zh-CN" sz="1825" b="1" i="1">
                              <a:solidFill>
                                <a:prstClr val="black"/>
                              </a:solidFill>
                              <a:latin typeface="Cambria Math" panose="02040503050406030204" pitchFamily="18" charset="0"/>
                            </a:rPr>
                            <m:t>𝑽</m:t>
                          </m:r>
                        </m:e>
                        <m:sup>
                          <m:r>
                            <a:rPr lang="en-US" altLang="zh-CN" sz="1825" b="1" i="1">
                              <a:solidFill>
                                <a:prstClr val="black"/>
                              </a:solidFill>
                              <a:latin typeface="Cambria Math" panose="02040503050406030204" pitchFamily="18" charset="0"/>
                            </a:rPr>
                            <m:t>⊤</m:t>
                          </m:r>
                        </m:sup>
                      </m:sSup>
                    </m:oMath>
                  </m:oMathPara>
                </a14:m>
                <a:endParaRPr lang="zh-CN" altLang="en-US" sz="1825" b="1" dirty="0">
                  <a:solidFill>
                    <a:prstClr val="black"/>
                  </a:solidFill>
                  <a:latin typeface="Lucida Sans"/>
                  <a:ea typeface="黑体"/>
                </a:endParaRPr>
              </a:p>
            </p:txBody>
          </p:sp>
        </mc:Choice>
        <mc:Fallback xmlns="">
          <p:sp>
            <p:nvSpPr>
              <p:cNvPr id="98" name="文本框 135">
                <a:extLst>
                  <a:ext uri="{FF2B5EF4-FFF2-40B4-BE49-F238E27FC236}">
                    <a16:creationId xmlns:a16="http://schemas.microsoft.com/office/drawing/2014/main" id="{07CDCC58-0F27-E0EE-35D2-08707B5FB927}"/>
                  </a:ext>
                </a:extLst>
              </p:cNvPr>
              <p:cNvSpPr txBox="1">
                <a:spLocks noRot="1" noChangeAspect="1" noMove="1" noResize="1" noEditPoints="1" noAdjustHandles="1" noChangeArrowheads="1" noChangeShapeType="1" noTextEdit="1"/>
              </p:cNvSpPr>
              <p:nvPr/>
            </p:nvSpPr>
            <p:spPr>
              <a:xfrm>
                <a:off x="10792443" y="4021243"/>
                <a:ext cx="542200" cy="373179"/>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9" name="文本框 136">
                <a:extLst>
                  <a:ext uri="{FF2B5EF4-FFF2-40B4-BE49-F238E27FC236}">
                    <a16:creationId xmlns:a16="http://schemas.microsoft.com/office/drawing/2014/main" id="{03FEE7DE-878B-E7C2-85A3-466CCF6B8687}"/>
                  </a:ext>
                </a:extLst>
              </p:cNvPr>
              <p:cNvSpPr txBox="1"/>
              <p:nvPr/>
            </p:nvSpPr>
            <p:spPr>
              <a:xfrm>
                <a:off x="9791106" y="4497400"/>
                <a:ext cx="282450" cy="287771"/>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270" i="1">
                          <a:solidFill>
                            <a:prstClr val="black"/>
                          </a:solidFill>
                          <a:latin typeface="Cambria Math" panose="02040503050406030204" pitchFamily="18" charset="0"/>
                        </a:rPr>
                        <m:t>⋅</m:t>
                      </m:r>
                    </m:oMath>
                  </m:oMathPara>
                </a14:m>
                <a:endParaRPr lang="en-US" altLang="zh-CN" sz="1270" dirty="0">
                  <a:solidFill>
                    <a:prstClr val="black"/>
                  </a:solidFill>
                  <a:latin typeface="Lucida Sans"/>
                  <a:ea typeface="黑体"/>
                </a:endParaRPr>
              </a:p>
            </p:txBody>
          </p:sp>
        </mc:Choice>
        <mc:Fallback xmlns="">
          <p:sp>
            <p:nvSpPr>
              <p:cNvPr id="99" name="文本框 136">
                <a:extLst>
                  <a:ext uri="{FF2B5EF4-FFF2-40B4-BE49-F238E27FC236}">
                    <a16:creationId xmlns:a16="http://schemas.microsoft.com/office/drawing/2014/main" id="{03FEE7DE-878B-E7C2-85A3-466CCF6B8687}"/>
                  </a:ext>
                </a:extLst>
              </p:cNvPr>
              <p:cNvSpPr txBox="1">
                <a:spLocks noRot="1" noChangeAspect="1" noMove="1" noResize="1" noEditPoints="1" noAdjustHandles="1" noChangeArrowheads="1" noChangeShapeType="1" noTextEdit="1"/>
              </p:cNvSpPr>
              <p:nvPr/>
            </p:nvSpPr>
            <p:spPr>
              <a:xfrm>
                <a:off x="9791106" y="4497400"/>
                <a:ext cx="282450" cy="287771"/>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0" name="文本框 137">
                <a:extLst>
                  <a:ext uri="{FF2B5EF4-FFF2-40B4-BE49-F238E27FC236}">
                    <a16:creationId xmlns:a16="http://schemas.microsoft.com/office/drawing/2014/main" id="{89DE5232-C80B-5E88-B665-E179EAC6A076}"/>
                  </a:ext>
                </a:extLst>
              </p:cNvPr>
              <p:cNvSpPr txBox="1"/>
              <p:nvPr/>
            </p:nvSpPr>
            <p:spPr>
              <a:xfrm>
                <a:off x="10512109" y="4497400"/>
                <a:ext cx="282450" cy="287771"/>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270" i="1">
                          <a:solidFill>
                            <a:prstClr val="black"/>
                          </a:solidFill>
                          <a:latin typeface="Cambria Math" panose="02040503050406030204" pitchFamily="18" charset="0"/>
                        </a:rPr>
                        <m:t>⋅</m:t>
                      </m:r>
                    </m:oMath>
                  </m:oMathPara>
                </a14:m>
                <a:endParaRPr lang="en-US" altLang="zh-CN" sz="1270" dirty="0">
                  <a:solidFill>
                    <a:prstClr val="black"/>
                  </a:solidFill>
                  <a:latin typeface="Lucida Sans"/>
                  <a:ea typeface="黑体"/>
                </a:endParaRPr>
              </a:p>
            </p:txBody>
          </p:sp>
        </mc:Choice>
        <mc:Fallback xmlns="">
          <p:sp>
            <p:nvSpPr>
              <p:cNvPr id="100" name="文本框 137">
                <a:extLst>
                  <a:ext uri="{FF2B5EF4-FFF2-40B4-BE49-F238E27FC236}">
                    <a16:creationId xmlns:a16="http://schemas.microsoft.com/office/drawing/2014/main" id="{89DE5232-C80B-5E88-B665-E179EAC6A076}"/>
                  </a:ext>
                </a:extLst>
              </p:cNvPr>
              <p:cNvSpPr txBox="1">
                <a:spLocks noRot="1" noChangeAspect="1" noMove="1" noResize="1" noEditPoints="1" noAdjustHandles="1" noChangeArrowheads="1" noChangeShapeType="1" noTextEdit="1"/>
              </p:cNvSpPr>
              <p:nvPr/>
            </p:nvSpPr>
            <p:spPr>
              <a:xfrm>
                <a:off x="10512109" y="4497400"/>
                <a:ext cx="282450" cy="287771"/>
              </a:xfrm>
              <a:prstGeom prst="rect">
                <a:avLst/>
              </a:prstGeom>
              <a:blipFill>
                <a:blip r:embed="rId22"/>
                <a:stretch>
                  <a:fillRect/>
                </a:stretch>
              </a:blipFill>
            </p:spPr>
            <p:txBody>
              <a:bodyPr/>
              <a:lstStyle/>
              <a:p>
                <a:r>
                  <a:rPr lang="zh-CN" altLang="en-US">
                    <a:noFill/>
                  </a:rPr>
                  <a:t> </a:t>
                </a:r>
              </a:p>
            </p:txBody>
          </p:sp>
        </mc:Fallback>
      </mc:AlternateContent>
      <p:grpSp>
        <p:nvGrpSpPr>
          <p:cNvPr id="101" name="!!组合 121">
            <a:extLst>
              <a:ext uri="{FF2B5EF4-FFF2-40B4-BE49-F238E27FC236}">
                <a16:creationId xmlns:a16="http://schemas.microsoft.com/office/drawing/2014/main" id="{259E3398-5CEB-8980-47C9-6C19B5DB96BD}"/>
              </a:ext>
            </a:extLst>
          </p:cNvPr>
          <p:cNvGrpSpPr/>
          <p:nvPr/>
        </p:nvGrpSpPr>
        <p:grpSpPr>
          <a:xfrm>
            <a:off x="10000980" y="4359346"/>
            <a:ext cx="435801" cy="435932"/>
            <a:chOff x="7279380" y="4592935"/>
            <a:chExt cx="549140" cy="549304"/>
          </a:xfrm>
        </p:grpSpPr>
        <p:sp>
          <p:nvSpPr>
            <p:cNvPr id="102" name="矩形 122">
              <a:extLst>
                <a:ext uri="{FF2B5EF4-FFF2-40B4-BE49-F238E27FC236}">
                  <a16:creationId xmlns:a16="http://schemas.microsoft.com/office/drawing/2014/main" id="{FABD8C4D-8484-B5BA-AF92-98A563C86F51}"/>
                </a:ext>
              </a:extLst>
            </p:cNvPr>
            <p:cNvSpPr/>
            <p:nvPr/>
          </p:nvSpPr>
          <p:spPr>
            <a:xfrm>
              <a:off x="7279548" y="4592935"/>
              <a:ext cx="548972" cy="5489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03" name="矩形 123">
              <a:extLst>
                <a:ext uri="{FF2B5EF4-FFF2-40B4-BE49-F238E27FC236}">
                  <a16:creationId xmlns:a16="http://schemas.microsoft.com/office/drawing/2014/main" id="{1945410F-DFAA-53FF-8230-15952F776ACB}"/>
                </a:ext>
              </a:extLst>
            </p:cNvPr>
            <p:cNvSpPr/>
            <p:nvPr/>
          </p:nvSpPr>
          <p:spPr>
            <a:xfrm>
              <a:off x="7416708" y="4730759"/>
              <a:ext cx="13716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04" name="矩形 124">
              <a:extLst>
                <a:ext uri="{FF2B5EF4-FFF2-40B4-BE49-F238E27FC236}">
                  <a16:creationId xmlns:a16="http://schemas.microsoft.com/office/drawing/2014/main" id="{40290181-A931-4FD3-A8AF-67B3A1532CCA}"/>
                </a:ext>
              </a:extLst>
            </p:cNvPr>
            <p:cNvSpPr/>
            <p:nvPr/>
          </p:nvSpPr>
          <p:spPr>
            <a:xfrm>
              <a:off x="7553868" y="4867919"/>
              <a:ext cx="13716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05" name="矩形 125">
              <a:extLst>
                <a:ext uri="{FF2B5EF4-FFF2-40B4-BE49-F238E27FC236}">
                  <a16:creationId xmlns:a16="http://schemas.microsoft.com/office/drawing/2014/main" id="{183F0750-0FD2-0D1D-450F-19E598A89B30}"/>
                </a:ext>
              </a:extLst>
            </p:cNvPr>
            <p:cNvSpPr/>
            <p:nvPr/>
          </p:nvSpPr>
          <p:spPr>
            <a:xfrm>
              <a:off x="7691028" y="5005079"/>
              <a:ext cx="13716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06" name="矩形 127">
              <a:extLst>
                <a:ext uri="{FF2B5EF4-FFF2-40B4-BE49-F238E27FC236}">
                  <a16:creationId xmlns:a16="http://schemas.microsoft.com/office/drawing/2014/main" id="{C18463FC-B2AF-3246-751A-0D12BA25AFC4}"/>
                </a:ext>
              </a:extLst>
            </p:cNvPr>
            <p:cNvSpPr/>
            <p:nvPr/>
          </p:nvSpPr>
          <p:spPr>
            <a:xfrm>
              <a:off x="7279380" y="4593599"/>
              <a:ext cx="137160" cy="1371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grpSp>
      <p:sp>
        <p:nvSpPr>
          <p:cNvPr id="107" name="!!矩形 700">
            <a:extLst>
              <a:ext uri="{FF2B5EF4-FFF2-40B4-BE49-F238E27FC236}">
                <a16:creationId xmlns:a16="http://schemas.microsoft.com/office/drawing/2014/main" id="{FAE7DA47-5866-0345-A1E5-C6F4847990BA}"/>
              </a:ext>
            </a:extLst>
          </p:cNvPr>
          <p:cNvSpPr/>
          <p:nvPr/>
        </p:nvSpPr>
        <p:spPr>
          <a:xfrm>
            <a:off x="8069620" y="4674063"/>
            <a:ext cx="725674" cy="10885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08" name="!!矩形 68">
            <a:extLst>
              <a:ext uri="{FF2B5EF4-FFF2-40B4-BE49-F238E27FC236}">
                <a16:creationId xmlns:a16="http://schemas.microsoft.com/office/drawing/2014/main" id="{CDFCF6A9-B610-D0B9-BD4B-1ADD5C564C7D}"/>
              </a:ext>
            </a:extLst>
          </p:cNvPr>
          <p:cNvSpPr/>
          <p:nvPr/>
        </p:nvSpPr>
        <p:spPr>
          <a:xfrm>
            <a:off x="8069620" y="4462878"/>
            <a:ext cx="725674" cy="10885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09" name="!!矩形 72">
            <a:extLst>
              <a:ext uri="{FF2B5EF4-FFF2-40B4-BE49-F238E27FC236}">
                <a16:creationId xmlns:a16="http://schemas.microsoft.com/office/drawing/2014/main" id="{DDD328ED-9A32-46A1-31E2-A813D3769AE2}"/>
              </a:ext>
            </a:extLst>
          </p:cNvPr>
          <p:cNvSpPr/>
          <p:nvPr/>
        </p:nvSpPr>
        <p:spPr>
          <a:xfrm>
            <a:off x="8069620" y="4354029"/>
            <a:ext cx="725674" cy="10885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10" name="!!矩形 70">
            <a:extLst>
              <a:ext uri="{FF2B5EF4-FFF2-40B4-BE49-F238E27FC236}">
                <a16:creationId xmlns:a16="http://schemas.microsoft.com/office/drawing/2014/main" id="{40C3835E-3A82-37B0-54F1-DD2DDCE86BA7}"/>
              </a:ext>
            </a:extLst>
          </p:cNvPr>
          <p:cNvSpPr/>
          <p:nvPr/>
        </p:nvSpPr>
        <p:spPr>
          <a:xfrm>
            <a:off x="8069620" y="4570218"/>
            <a:ext cx="725674" cy="108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11" name="!!矩形 701">
            <a:extLst>
              <a:ext uri="{FF2B5EF4-FFF2-40B4-BE49-F238E27FC236}">
                <a16:creationId xmlns:a16="http://schemas.microsoft.com/office/drawing/2014/main" id="{1503345A-5287-9DAD-64CA-41E820C21BF2}"/>
              </a:ext>
            </a:extLst>
          </p:cNvPr>
          <p:cNvSpPr/>
          <p:nvPr/>
        </p:nvSpPr>
        <p:spPr>
          <a:xfrm>
            <a:off x="8068649" y="4773951"/>
            <a:ext cx="725674" cy="108851"/>
          </a:xfrm>
          <a:prstGeom prst="rect">
            <a:avLst/>
          </a:prstGeom>
          <a:solidFill>
            <a:schemeClr val="accent1">
              <a:lumMod val="40000"/>
              <a:lumOff val="6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pic>
        <p:nvPicPr>
          <p:cNvPr id="2" name="Picture 1">
            <a:extLst>
              <a:ext uri="{FF2B5EF4-FFF2-40B4-BE49-F238E27FC236}">
                <a16:creationId xmlns:a16="http://schemas.microsoft.com/office/drawing/2014/main" id="{49D9F919-008E-D984-78B7-0B584CC4CE78}"/>
              </a:ext>
            </a:extLst>
          </p:cNvPr>
          <p:cNvPicPr>
            <a:picLocks noChangeAspect="1"/>
          </p:cNvPicPr>
          <p:nvPr/>
        </p:nvPicPr>
        <p:blipFill>
          <a:blip r:embed="rId23">
            <a:extLst>
              <a:ext uri="{28A0092B-C50C-407E-A947-70E740481C1C}">
                <a14:useLocalDpi xmlns:a14="http://schemas.microsoft.com/office/drawing/2010/main"/>
              </a:ext>
            </a:extLst>
          </a:blip>
          <a:stretch>
            <a:fillRect/>
          </a:stretch>
        </p:blipFill>
        <p:spPr>
          <a:xfrm>
            <a:off x="8839200" y="4434808"/>
            <a:ext cx="426757" cy="365792"/>
          </a:xfrm>
          <a:prstGeom prst="rect">
            <a:avLst/>
          </a:prstGeom>
        </p:spPr>
      </p:pic>
      <p:pic>
        <p:nvPicPr>
          <p:cNvPr id="3" name="Picture 2">
            <a:extLst>
              <a:ext uri="{FF2B5EF4-FFF2-40B4-BE49-F238E27FC236}">
                <a16:creationId xmlns:a16="http://schemas.microsoft.com/office/drawing/2014/main" id="{02029E93-1620-ED66-D7F8-1C03299BE76F}"/>
              </a:ext>
            </a:extLst>
          </p:cNvPr>
          <p:cNvPicPr>
            <a:picLocks noChangeAspect="1"/>
          </p:cNvPicPr>
          <p:nvPr/>
        </p:nvPicPr>
        <p:blipFill>
          <a:blip r:embed="rId24" cstate="print">
            <a:extLst>
              <a:ext uri="{28A0092B-C50C-407E-A947-70E740481C1C}">
                <a14:useLocalDpi xmlns:a14="http://schemas.microsoft.com/office/drawing/2010/main" val="0"/>
              </a:ext>
            </a:extLst>
          </a:blip>
          <a:srcRect/>
          <a:stretch/>
        </p:blipFill>
        <p:spPr>
          <a:xfrm>
            <a:off x="1113319" y="3363948"/>
            <a:ext cx="3497092" cy="2425773"/>
          </a:xfrm>
          <a:prstGeom prst="rect">
            <a:avLst/>
          </a:prstGeom>
        </p:spPr>
      </p:pic>
      <p:sp>
        <p:nvSpPr>
          <p:cNvPr id="4" name="!!Rectangle 26">
            <a:extLst>
              <a:ext uri="{FF2B5EF4-FFF2-40B4-BE49-F238E27FC236}">
                <a16:creationId xmlns:a16="http://schemas.microsoft.com/office/drawing/2014/main" id="{F29B4041-AA27-1190-6D6E-D2E8DB5DFED0}"/>
              </a:ext>
            </a:extLst>
          </p:cNvPr>
          <p:cNvSpPr/>
          <p:nvPr/>
        </p:nvSpPr>
        <p:spPr>
          <a:xfrm>
            <a:off x="2210253" y="5145566"/>
            <a:ext cx="1828347" cy="360365"/>
          </a:xfrm>
          <a:prstGeom prst="rect">
            <a:avLst/>
          </a:prstGeom>
          <a:solidFill>
            <a:schemeClr val="tx1">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 name="!!TextBox 46">
                <a:extLst>
                  <a:ext uri="{FF2B5EF4-FFF2-40B4-BE49-F238E27FC236}">
                    <a16:creationId xmlns:a16="http://schemas.microsoft.com/office/drawing/2014/main" id="{5E6DEF03-1CF8-2FB7-DAE8-433D9B1BAF74}"/>
                  </a:ext>
                </a:extLst>
              </p:cNvPr>
              <p:cNvSpPr txBox="1"/>
              <p:nvPr/>
            </p:nvSpPr>
            <p:spPr>
              <a:xfrm>
                <a:off x="7544568" y="4427421"/>
                <a:ext cx="380232"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smtClean="0">
                          <a:solidFill>
                            <a:srgbClr val="FF0000"/>
                          </a:solidFill>
                          <a:latin typeface="Cambria Math" panose="02040503050406030204" pitchFamily="18" charset="0"/>
                        </a:rPr>
                        <m:t>ℓ</m:t>
                      </m:r>
                    </m:oMath>
                  </m:oMathPara>
                </a14:m>
                <a:endParaRPr lang="zh-CN" altLang="en-US" sz="1825" b="0" dirty="0">
                  <a:solidFill>
                    <a:srgbClr val="FF0000"/>
                  </a:solidFill>
                  <a:latin typeface="Lucida Sans"/>
                  <a:ea typeface="黑体"/>
                </a:endParaRPr>
              </a:p>
            </p:txBody>
          </p:sp>
        </mc:Choice>
        <mc:Fallback xmlns="">
          <p:sp>
            <p:nvSpPr>
              <p:cNvPr id="8" name="!!TextBox 46">
                <a:extLst>
                  <a:ext uri="{FF2B5EF4-FFF2-40B4-BE49-F238E27FC236}">
                    <a16:creationId xmlns:a16="http://schemas.microsoft.com/office/drawing/2014/main" id="{5E6DEF03-1CF8-2FB7-DAE8-433D9B1BAF74}"/>
                  </a:ext>
                </a:extLst>
              </p:cNvPr>
              <p:cNvSpPr txBox="1">
                <a:spLocks noRot="1" noChangeAspect="1" noMove="1" noResize="1" noEditPoints="1" noAdjustHandles="1" noChangeArrowheads="1" noChangeShapeType="1" noTextEdit="1"/>
              </p:cNvSpPr>
              <p:nvPr/>
            </p:nvSpPr>
            <p:spPr>
              <a:xfrm>
                <a:off x="7544568" y="4427421"/>
                <a:ext cx="380232" cy="373179"/>
              </a:xfrm>
              <a:prstGeom prst="rect">
                <a:avLst/>
              </a:prstGeom>
              <a:blipFill>
                <a:blip r:embed="rId2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TextBox 1">
                <a:extLst>
                  <a:ext uri="{FF2B5EF4-FFF2-40B4-BE49-F238E27FC236}">
                    <a16:creationId xmlns:a16="http://schemas.microsoft.com/office/drawing/2014/main" id="{3EDC01C0-E96D-175B-A9DC-30FD454CE5E8}"/>
                  </a:ext>
                </a:extLst>
              </p:cNvPr>
              <p:cNvSpPr txBox="1"/>
              <p:nvPr/>
            </p:nvSpPr>
            <p:spPr>
              <a:xfrm>
                <a:off x="9430440" y="4855954"/>
                <a:ext cx="2160784" cy="641586"/>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1825" i="1" smtClean="0">
                              <a:solidFill>
                                <a:prstClr val="black"/>
                              </a:solidFill>
                              <a:latin typeface="Cambria Math" panose="02040503050406030204" pitchFamily="18" charset="0"/>
                            </a:rPr>
                          </m:ctrlPr>
                        </m:sSupPr>
                        <m:e>
                          <m:r>
                            <a:rPr lang="en-US" altLang="zh-CN" sz="1825" i="1">
                              <a:solidFill>
                                <a:prstClr val="black"/>
                              </a:solidFill>
                              <a:latin typeface="Cambria Math" panose="02040503050406030204" pitchFamily="18" charset="0"/>
                            </a:rPr>
                            <m:t>||</m:t>
                          </m:r>
                        </m:e>
                        <m:sup>
                          <m:r>
                            <a:rPr lang="en-US" altLang="zh-CN" sz="1825">
                              <a:solidFill>
                                <a:prstClr val="black"/>
                              </a:solidFill>
                              <a:latin typeface="Cambria Math" panose="02040503050406030204" pitchFamily="18" charset="0"/>
                            </a:rPr>
                            <m:t>2</m:t>
                          </m:r>
                        </m:sup>
                      </m:sSup>
                      <m:r>
                        <a:rPr lang="en-US" altLang="zh-CN" sz="1825" i="1">
                          <a:solidFill>
                            <a:prstClr val="black"/>
                          </a:solidFill>
                          <a:latin typeface="Cambria Math" panose="02040503050406030204" pitchFamily="18" charset="0"/>
                        </a:rPr>
                        <m:t>           </m:t>
                      </m:r>
                      <m:r>
                        <a:rPr lang="en-US" altLang="zh-CN" sz="1587" i="1">
                          <a:solidFill>
                            <a:prstClr val="black"/>
                          </a:solidFill>
                          <a:latin typeface="Cambria Math" panose="02040503050406030204" pitchFamily="18" charset="0"/>
                        </a:rPr>
                        <m:t>≤        </m:t>
                      </m:r>
                      <m:f>
                        <m:fPr>
                          <m:ctrlPr>
                            <a:rPr lang="en-US" altLang="zh-CN" sz="1587" b="0" i="1" smtClean="0">
                              <a:solidFill>
                                <a:prstClr val="black"/>
                              </a:solidFill>
                              <a:latin typeface="Cambria Math" panose="02040503050406030204" pitchFamily="18" charset="0"/>
                            </a:rPr>
                          </m:ctrlPr>
                        </m:fPr>
                        <m:num>
                          <m:sSubSup>
                            <m:sSubSupPr>
                              <m:ctrlPr>
                                <a:rPr lang="en-US" altLang="zh-CN" sz="1587" b="1" i="1" smtClean="0">
                                  <a:solidFill>
                                    <a:prstClr val="black"/>
                                  </a:solidFill>
                                  <a:latin typeface="Cambria Math" panose="02040503050406030204" pitchFamily="18" charset="0"/>
                                </a:rPr>
                              </m:ctrlPr>
                            </m:sSubSupPr>
                            <m:e>
                              <m:d>
                                <m:dPr>
                                  <m:begChr m:val="‖"/>
                                  <m:endChr m:val="‖"/>
                                  <m:ctrlPr>
                                    <a:rPr lang="en-US" altLang="zh-CN" sz="1587" b="1" i="1" smtClean="0">
                                      <a:solidFill>
                                        <a:prstClr val="black"/>
                                      </a:solidFill>
                                      <a:latin typeface="Cambria Math" panose="02040503050406030204" pitchFamily="18" charset="0"/>
                                    </a:rPr>
                                  </m:ctrlPr>
                                </m:dPr>
                                <m:e>
                                  <m:r>
                                    <a:rPr lang="en-US" altLang="zh-CN" sz="1587" b="1" i="1" smtClean="0">
                                      <a:solidFill>
                                        <a:prstClr val="black"/>
                                      </a:solidFill>
                                      <a:latin typeface="Cambria Math" panose="02040503050406030204" pitchFamily="18" charset="0"/>
                                    </a:rPr>
                                    <m:t>𝑨</m:t>
                                  </m:r>
                                </m:e>
                              </m:d>
                            </m:e>
                            <m:sub>
                              <m:r>
                                <a:rPr lang="en-US" altLang="zh-CN" sz="1587" b="0" i="1" smtClean="0">
                                  <a:solidFill>
                                    <a:prstClr val="black"/>
                                  </a:solidFill>
                                  <a:latin typeface="Cambria Math" panose="02040503050406030204" pitchFamily="18" charset="0"/>
                                </a:rPr>
                                <m:t>𝐹</m:t>
                              </m:r>
                            </m:sub>
                            <m:sup>
                              <m:r>
                                <a:rPr lang="en-US" altLang="zh-CN" sz="1587" b="0" i="1" smtClean="0">
                                  <a:solidFill>
                                    <a:prstClr val="black"/>
                                  </a:solidFill>
                                  <a:latin typeface="Cambria Math" panose="02040503050406030204" pitchFamily="18" charset="0"/>
                                </a:rPr>
                                <m:t>2</m:t>
                              </m:r>
                            </m:sup>
                          </m:sSubSup>
                        </m:num>
                        <m:den>
                          <m:r>
                            <a:rPr lang="en-US" altLang="zh-CN" sz="1587" b="0" i="1" smtClean="0">
                              <a:solidFill>
                                <a:prstClr val="black"/>
                              </a:solidFill>
                              <a:latin typeface="Cambria Math" panose="02040503050406030204" pitchFamily="18" charset="0"/>
                            </a:rPr>
                            <m:t>ℓ</m:t>
                          </m:r>
                        </m:den>
                      </m:f>
                    </m:oMath>
                  </m:oMathPara>
                </a14:m>
                <a:endParaRPr lang="zh-CN" altLang="en-US" sz="1825" b="0" dirty="0">
                  <a:solidFill>
                    <a:prstClr val="black"/>
                  </a:solidFill>
                  <a:latin typeface="Lucida Sans"/>
                  <a:ea typeface="黑体"/>
                </a:endParaRPr>
              </a:p>
            </p:txBody>
          </p:sp>
        </mc:Choice>
        <mc:Fallback xmlns="">
          <p:sp>
            <p:nvSpPr>
              <p:cNvPr id="10" name="!!TextBox 1">
                <a:extLst>
                  <a:ext uri="{FF2B5EF4-FFF2-40B4-BE49-F238E27FC236}">
                    <a16:creationId xmlns:a16="http://schemas.microsoft.com/office/drawing/2014/main" id="{3EDC01C0-E96D-175B-A9DC-30FD454CE5E8}"/>
                  </a:ext>
                </a:extLst>
              </p:cNvPr>
              <p:cNvSpPr txBox="1">
                <a:spLocks noRot="1" noChangeAspect="1" noMove="1" noResize="1" noEditPoints="1" noAdjustHandles="1" noChangeArrowheads="1" noChangeShapeType="1" noTextEdit="1"/>
              </p:cNvSpPr>
              <p:nvPr/>
            </p:nvSpPr>
            <p:spPr>
              <a:xfrm>
                <a:off x="9430440" y="4855954"/>
                <a:ext cx="2160784" cy="641586"/>
              </a:xfrm>
              <a:prstGeom prst="rect">
                <a:avLst/>
              </a:prstGeom>
              <a:blipFill>
                <a:blip r:embed="rId2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3583103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BDBE5F-2CD3-B7B5-0F28-F393A00DF9CB}"/>
              </a:ext>
            </a:extLst>
          </p:cNvPr>
          <p:cNvSpPr>
            <a:spLocks noGrp="1"/>
          </p:cNvSpPr>
          <p:nvPr>
            <p:ph type="title"/>
          </p:nvPr>
        </p:nvSpPr>
        <p:spPr/>
        <p:txBody>
          <a:bodyPr/>
          <a:lstStyle/>
          <a:p>
            <a:r>
              <a:rPr lang="en-US" altLang="zh-CN" sz="3600" dirty="0"/>
              <a:t>FD </a:t>
            </a:r>
            <a:r>
              <a:rPr lang="zh-CN" altLang="en-US" sz="3600" dirty="0"/>
              <a:t>算法</a:t>
            </a:r>
            <a:endParaRPr lang="zh-CN" altLang="en-US"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CCEF8CA0-0BED-B2FC-1444-7CD746F797B0}"/>
                  </a:ext>
                </a:extLst>
              </p:cNvPr>
              <p:cNvSpPr>
                <a:spLocks noGrp="1"/>
              </p:cNvSpPr>
              <p:nvPr>
                <p:ph idx="1"/>
              </p:nvPr>
            </p:nvSpPr>
            <p:spPr>
              <a:xfrm>
                <a:off x="394636" y="1175657"/>
                <a:ext cx="11434812" cy="1825564"/>
              </a:xfrm>
            </p:spPr>
            <p:txBody>
              <a:bodyPr>
                <a:spAutoFit/>
              </a:bodyPr>
              <a:lstStyle/>
              <a:p>
                <a:r>
                  <a:rPr lang="en-US" altLang="zh-CN" sz="2800" dirty="0"/>
                  <a:t>Frequent Directions  [Liberty, </a:t>
                </a:r>
                <a:r>
                  <a:rPr lang="en-US" altLang="zh-CN" sz="2800" dirty="0">
                    <a:solidFill>
                      <a:srgbClr val="00B0F0"/>
                    </a:solidFill>
                  </a:rPr>
                  <a:t>KDD 2013 Best Paper</a:t>
                </a:r>
                <a:r>
                  <a:rPr lang="en-US" altLang="zh-CN" sz="2800" dirty="0"/>
                  <a:t>] </a:t>
                </a:r>
                <a:r>
                  <a:rPr lang="zh-CN" altLang="en-US" sz="2800" dirty="0"/>
                  <a:t>：</a:t>
                </a:r>
                <a:br>
                  <a:rPr lang="en-US" altLang="zh-CN" sz="2800" dirty="0"/>
                </a:br>
                <a:r>
                  <a:rPr lang="zh-CN" altLang="en-US" sz="2800" dirty="0">
                    <a:solidFill>
                      <a:srgbClr val="FF0000"/>
                    </a:solidFill>
                  </a:rPr>
                  <a:t>确定性算法</a:t>
                </a:r>
                <a:r>
                  <a:rPr lang="zh-CN" altLang="en-US" sz="2800" dirty="0"/>
                  <a:t>，且时间与空间复杂度达到最优。</a:t>
                </a:r>
                <a:endParaRPr lang="en-US" altLang="zh-CN" sz="2800"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altLang="zh-CN" sz="2800" i="1">
                              <a:solidFill>
                                <a:prstClr val="black"/>
                              </a:solidFill>
                              <a:latin typeface="Cambria Math" panose="02040503050406030204" pitchFamily="18" charset="0"/>
                            </a:rPr>
                          </m:ctrlPr>
                        </m:dPr>
                        <m:e>
                          <m:sSup>
                            <m:sSupPr>
                              <m:ctrlPr>
                                <a:rPr lang="en-US" altLang="zh-CN" sz="2800" i="1">
                                  <a:solidFill>
                                    <a:prstClr val="black"/>
                                  </a:solidFill>
                                  <a:latin typeface="Cambria Math" panose="02040503050406030204" pitchFamily="18" charset="0"/>
                                </a:rPr>
                              </m:ctrlPr>
                            </m:sSupPr>
                            <m:e>
                              <m:r>
                                <a:rPr lang="en-US" altLang="zh-CN" sz="2800" i="1">
                                  <a:solidFill>
                                    <a:prstClr val="black"/>
                                  </a:solidFill>
                                  <a:latin typeface="Cambria Math" panose="02040503050406030204" pitchFamily="18" charset="0"/>
                                </a:rPr>
                                <m:t> </m:t>
                              </m:r>
                              <m:d>
                                <m:dPr>
                                  <m:begChr m:val="‖"/>
                                  <m:endChr m:val="‖"/>
                                  <m:ctrlPr>
                                    <a:rPr lang="en-US" altLang="zh-CN" sz="2800" b="1"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𝑨𝒙</m:t>
                                  </m:r>
                                </m:e>
                              </m:d>
                            </m:e>
                            <m:sup>
                              <m:r>
                                <a:rPr lang="en-US" altLang="zh-CN" sz="2800" i="1">
                                  <a:solidFill>
                                    <a:prstClr val="black"/>
                                  </a:solidFill>
                                  <a:latin typeface="Cambria Math" panose="02040503050406030204" pitchFamily="18" charset="0"/>
                                </a:rPr>
                                <m:t>2</m:t>
                              </m:r>
                            </m:sup>
                          </m:sSup>
                          <m:r>
                            <a:rPr lang="en-US" altLang="zh-CN" sz="2800" i="1">
                              <a:solidFill>
                                <a:prstClr val="black"/>
                              </a:solidFill>
                              <a:latin typeface="Cambria Math" panose="02040503050406030204" pitchFamily="18" charset="0"/>
                            </a:rPr>
                            <m:t>−</m:t>
                          </m:r>
                          <m:sSup>
                            <m:sSupPr>
                              <m:ctrlPr>
                                <a:rPr lang="en-US" altLang="zh-CN" sz="2800" i="1">
                                  <a:solidFill>
                                    <a:prstClr val="black"/>
                                  </a:solidFill>
                                  <a:latin typeface="Cambria Math" panose="02040503050406030204" pitchFamily="18" charset="0"/>
                                </a:rPr>
                              </m:ctrlPr>
                            </m:sSupPr>
                            <m:e>
                              <m:d>
                                <m:dPr>
                                  <m:begChr m:val="‖"/>
                                  <m:endChr m:val="‖"/>
                                  <m:ctrlPr>
                                    <a:rPr lang="en-US" altLang="zh-CN" sz="2800" b="1"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𝑩𝒙</m:t>
                                  </m:r>
                                </m:e>
                              </m:d>
                            </m:e>
                            <m:sup>
                              <m:r>
                                <a:rPr lang="en-US" altLang="zh-CN" sz="2800" i="1">
                                  <a:solidFill>
                                    <a:prstClr val="black"/>
                                  </a:solidFill>
                                  <a:latin typeface="Cambria Math" panose="02040503050406030204" pitchFamily="18" charset="0"/>
                                </a:rPr>
                                <m:t>2</m:t>
                              </m:r>
                            </m:sup>
                          </m:sSup>
                          <m:r>
                            <a:rPr lang="en-US" altLang="zh-CN" sz="2800" i="1">
                              <a:solidFill>
                                <a:prstClr val="black"/>
                              </a:solidFill>
                              <a:latin typeface="Cambria Math" panose="02040503050406030204" pitchFamily="18" charset="0"/>
                            </a:rPr>
                            <m:t> </m:t>
                          </m:r>
                        </m:e>
                      </m:d>
                      <m:r>
                        <a:rPr lang="en-US" altLang="zh-CN" sz="2800" i="1">
                          <a:solidFill>
                            <a:prstClr val="black"/>
                          </a:solidFill>
                          <a:latin typeface="Cambria Math" panose="02040503050406030204" pitchFamily="18" charset="0"/>
                        </a:rPr>
                        <m:t>≤</m:t>
                      </m:r>
                      <m:f>
                        <m:fPr>
                          <m:ctrlPr>
                            <a:rPr lang="en-US" altLang="zh-CN" sz="2800" b="0" i="1" smtClean="0">
                              <a:solidFill>
                                <a:prstClr val="black"/>
                              </a:solidFill>
                              <a:latin typeface="Cambria Math" panose="02040503050406030204" pitchFamily="18" charset="0"/>
                            </a:rPr>
                          </m:ctrlPr>
                        </m:fPr>
                        <m:num>
                          <m:sSubSup>
                            <m:sSubSupPr>
                              <m:ctrlPr>
                                <a:rPr lang="en-US" altLang="zh-CN" sz="2800" i="1">
                                  <a:solidFill>
                                    <a:prstClr val="black"/>
                                  </a:solidFill>
                                  <a:latin typeface="Cambria Math" panose="02040503050406030204" pitchFamily="18" charset="0"/>
                                </a:rPr>
                              </m:ctrlPr>
                            </m:sSubSupPr>
                            <m:e>
                              <m:d>
                                <m:dPr>
                                  <m:begChr m:val="‖"/>
                                  <m:endChr m:val="‖"/>
                                  <m:ctrlPr>
                                    <a:rPr lang="en-US" altLang="zh-CN" sz="2800"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𝑨</m:t>
                                  </m:r>
                                </m:e>
                              </m:d>
                            </m:e>
                            <m:sub>
                              <m:r>
                                <a:rPr lang="en-US" altLang="zh-CN" sz="2800" i="1">
                                  <a:solidFill>
                                    <a:prstClr val="black"/>
                                  </a:solidFill>
                                  <a:latin typeface="Cambria Math" panose="02040503050406030204" pitchFamily="18" charset="0"/>
                                </a:rPr>
                                <m:t>𝐹</m:t>
                              </m:r>
                            </m:sub>
                            <m:sup>
                              <m:r>
                                <a:rPr lang="en-US" altLang="zh-CN" sz="2800" i="1">
                                  <a:solidFill>
                                    <a:prstClr val="black"/>
                                  </a:solidFill>
                                  <a:latin typeface="Cambria Math" panose="02040503050406030204" pitchFamily="18" charset="0"/>
                                </a:rPr>
                                <m:t>2</m:t>
                              </m:r>
                            </m:sup>
                          </m:sSubSup>
                        </m:num>
                        <m:den>
                          <m:r>
                            <a:rPr lang="en-US" altLang="zh-CN" sz="2800" b="0" i="1" smtClean="0">
                              <a:solidFill>
                                <a:prstClr val="black"/>
                              </a:solidFill>
                              <a:latin typeface="Cambria Math" panose="02040503050406030204" pitchFamily="18" charset="0"/>
                            </a:rPr>
                            <m:t>ℓ</m:t>
                          </m:r>
                        </m:den>
                      </m:f>
                      <m:r>
                        <a:rPr lang="en-US" altLang="zh-CN" sz="2800" i="1">
                          <a:solidFill>
                            <a:prstClr val="black"/>
                          </a:solidFill>
                          <a:latin typeface="Cambria Math" panose="02040503050406030204" pitchFamily="18" charset="0"/>
                        </a:rPr>
                        <m:t>       </m:t>
                      </m:r>
                      <m:sSub>
                        <m:sSubPr>
                          <m:ctrlPr>
                            <a:rPr lang="en-US" altLang="zh-CN" sz="2800" i="1">
                              <a:solidFill>
                                <a:prstClr val="black"/>
                              </a:solidFill>
                              <a:latin typeface="Cambria Math" panose="02040503050406030204" pitchFamily="18" charset="0"/>
                            </a:rPr>
                          </m:ctrlPr>
                        </m:sSubPr>
                        <m:e>
                          <m:d>
                            <m:dPr>
                              <m:begChr m:val="‖"/>
                              <m:endChr m:val="‖"/>
                              <m:ctrlPr>
                                <a:rPr lang="en-US" altLang="zh-CN" sz="2800" i="1">
                                  <a:solidFill>
                                    <a:prstClr val="black"/>
                                  </a:solidFill>
                                  <a:latin typeface="Cambria Math" panose="02040503050406030204" pitchFamily="18" charset="0"/>
                                </a:rPr>
                              </m:ctrlPr>
                            </m:dPr>
                            <m:e>
                              <m:sSup>
                                <m:sSupPr>
                                  <m:ctrlPr>
                                    <a:rPr lang="en-US" altLang="zh-CN" sz="2800" i="1">
                                      <a:solidFill>
                                        <a:prstClr val="black"/>
                                      </a:solidFill>
                                      <a:latin typeface="Cambria Math" panose="02040503050406030204" pitchFamily="18" charset="0"/>
                                    </a:rPr>
                                  </m:ctrlPr>
                                </m:sSupPr>
                                <m:e>
                                  <m:r>
                                    <a:rPr lang="en-US" altLang="zh-CN" sz="2800" b="1" i="1">
                                      <a:solidFill>
                                        <a:prstClr val="black"/>
                                      </a:solidFill>
                                      <a:latin typeface="Cambria Math" panose="02040503050406030204" pitchFamily="18" charset="0"/>
                                    </a:rPr>
                                    <m:t>𝑨</m:t>
                                  </m:r>
                                </m:e>
                                <m:sup>
                                  <m:r>
                                    <a:rPr lang="en-US" altLang="zh-CN" sz="2800" i="1">
                                      <a:solidFill>
                                        <a:prstClr val="black"/>
                                      </a:solidFill>
                                      <a:latin typeface="Cambria Math" panose="02040503050406030204" pitchFamily="18" charset="0"/>
                                    </a:rPr>
                                    <m:t>⊤</m:t>
                                  </m:r>
                                </m:sup>
                              </m:sSup>
                              <m:r>
                                <a:rPr lang="en-US" altLang="zh-CN" sz="2800" b="1" i="1">
                                  <a:solidFill>
                                    <a:prstClr val="black"/>
                                  </a:solidFill>
                                  <a:latin typeface="Cambria Math" panose="02040503050406030204" pitchFamily="18" charset="0"/>
                                </a:rPr>
                                <m:t>𝑨</m:t>
                              </m:r>
                              <m:r>
                                <a:rPr lang="en-US" altLang="zh-CN" sz="2800" i="1">
                                  <a:solidFill>
                                    <a:prstClr val="black"/>
                                  </a:solidFill>
                                  <a:latin typeface="Cambria Math" panose="02040503050406030204" pitchFamily="18" charset="0"/>
                                </a:rPr>
                                <m:t>−</m:t>
                              </m:r>
                              <m:sSup>
                                <m:sSupPr>
                                  <m:ctrlPr>
                                    <a:rPr lang="en-US" altLang="zh-CN" sz="2800" i="1">
                                      <a:solidFill>
                                        <a:prstClr val="black"/>
                                      </a:solidFill>
                                      <a:latin typeface="Cambria Math" panose="02040503050406030204" pitchFamily="18" charset="0"/>
                                    </a:rPr>
                                  </m:ctrlPr>
                                </m:sSupPr>
                                <m:e>
                                  <m:r>
                                    <a:rPr lang="en-US" altLang="zh-CN" sz="2800" b="1" i="1">
                                      <a:solidFill>
                                        <a:prstClr val="black"/>
                                      </a:solidFill>
                                      <a:latin typeface="Cambria Math" panose="02040503050406030204" pitchFamily="18" charset="0"/>
                                    </a:rPr>
                                    <m:t>𝑩</m:t>
                                  </m:r>
                                </m:e>
                                <m:sup>
                                  <m:r>
                                    <a:rPr lang="en-US" altLang="zh-CN" sz="2800" i="1">
                                      <a:solidFill>
                                        <a:prstClr val="black"/>
                                      </a:solidFill>
                                      <a:latin typeface="Cambria Math" panose="02040503050406030204" pitchFamily="18" charset="0"/>
                                    </a:rPr>
                                    <m:t>⊤</m:t>
                                  </m:r>
                                </m:sup>
                              </m:sSup>
                              <m:r>
                                <a:rPr lang="en-US" altLang="zh-CN" sz="2800" b="1" i="1">
                                  <a:solidFill>
                                    <a:prstClr val="black"/>
                                  </a:solidFill>
                                  <a:latin typeface="Cambria Math" panose="02040503050406030204" pitchFamily="18" charset="0"/>
                                </a:rPr>
                                <m:t>𝑩</m:t>
                              </m:r>
                            </m:e>
                          </m:d>
                        </m:e>
                        <m:sub>
                          <m:r>
                            <a:rPr lang="en-US" altLang="zh-CN" sz="2800" i="1">
                              <a:solidFill>
                                <a:prstClr val="black"/>
                              </a:solidFill>
                              <a:latin typeface="Cambria Math" panose="02040503050406030204" pitchFamily="18" charset="0"/>
                            </a:rPr>
                            <m:t>2</m:t>
                          </m:r>
                        </m:sub>
                      </m:sSub>
                      <m:r>
                        <a:rPr lang="en-US" altLang="zh-CN" sz="2800" i="1">
                          <a:solidFill>
                            <a:prstClr val="black"/>
                          </a:solidFill>
                          <a:latin typeface="Cambria Math" panose="02040503050406030204" pitchFamily="18" charset="0"/>
                        </a:rPr>
                        <m:t>≤</m:t>
                      </m:r>
                      <m:f>
                        <m:fPr>
                          <m:ctrlPr>
                            <a:rPr lang="en-US" altLang="zh-CN" sz="2800" b="0" i="1" smtClean="0">
                              <a:solidFill>
                                <a:prstClr val="black"/>
                              </a:solidFill>
                              <a:latin typeface="Cambria Math" panose="02040503050406030204" pitchFamily="18" charset="0"/>
                            </a:rPr>
                          </m:ctrlPr>
                        </m:fPr>
                        <m:num>
                          <m:sSubSup>
                            <m:sSubSupPr>
                              <m:ctrlPr>
                                <a:rPr lang="en-US" altLang="zh-CN" sz="2800" i="1">
                                  <a:solidFill>
                                    <a:prstClr val="black"/>
                                  </a:solidFill>
                                  <a:latin typeface="Cambria Math" panose="02040503050406030204" pitchFamily="18" charset="0"/>
                                </a:rPr>
                              </m:ctrlPr>
                            </m:sSubSupPr>
                            <m:e>
                              <m:d>
                                <m:dPr>
                                  <m:begChr m:val="‖"/>
                                  <m:endChr m:val="‖"/>
                                  <m:ctrlPr>
                                    <a:rPr lang="en-US" altLang="zh-CN" sz="2800" i="1">
                                      <a:solidFill>
                                        <a:prstClr val="black"/>
                                      </a:solidFill>
                                      <a:latin typeface="Cambria Math" panose="02040503050406030204" pitchFamily="18" charset="0"/>
                                    </a:rPr>
                                  </m:ctrlPr>
                                </m:dPr>
                                <m:e>
                                  <m:r>
                                    <a:rPr lang="en-US" altLang="zh-CN" sz="2800" b="1" i="1">
                                      <a:solidFill>
                                        <a:prstClr val="black"/>
                                      </a:solidFill>
                                      <a:latin typeface="Cambria Math" panose="02040503050406030204" pitchFamily="18" charset="0"/>
                                    </a:rPr>
                                    <m:t>𝑨</m:t>
                                  </m:r>
                                </m:e>
                              </m:d>
                            </m:e>
                            <m:sub>
                              <m:r>
                                <a:rPr lang="en-US" altLang="zh-CN" sz="2800" i="1">
                                  <a:solidFill>
                                    <a:prstClr val="black"/>
                                  </a:solidFill>
                                  <a:latin typeface="Cambria Math" panose="02040503050406030204" pitchFamily="18" charset="0"/>
                                </a:rPr>
                                <m:t>𝐹</m:t>
                              </m:r>
                            </m:sub>
                            <m:sup>
                              <m:r>
                                <a:rPr lang="en-US" altLang="zh-CN" sz="2800" i="1">
                                  <a:solidFill>
                                    <a:prstClr val="black"/>
                                  </a:solidFill>
                                  <a:latin typeface="Cambria Math" panose="02040503050406030204" pitchFamily="18" charset="0"/>
                                </a:rPr>
                                <m:t>2</m:t>
                              </m:r>
                            </m:sup>
                          </m:sSubSup>
                        </m:num>
                        <m:den>
                          <m:r>
                            <a:rPr lang="en-US" altLang="zh-CN" sz="2800" b="0" i="1" smtClean="0">
                              <a:solidFill>
                                <a:prstClr val="black"/>
                              </a:solidFill>
                              <a:latin typeface="Cambria Math" panose="02040503050406030204" pitchFamily="18" charset="0"/>
                            </a:rPr>
                            <m:t>ℓ</m:t>
                          </m:r>
                        </m:den>
                      </m:f>
                    </m:oMath>
                  </m:oMathPara>
                </a14:m>
                <a:endParaRPr lang="en-US" altLang="zh-CN" sz="2800" dirty="0">
                  <a:solidFill>
                    <a:prstClr val="black"/>
                  </a:solidFill>
                </a:endParaRPr>
              </a:p>
            </p:txBody>
          </p:sp>
        </mc:Choice>
        <mc:Fallback xmlns="">
          <p:sp>
            <p:nvSpPr>
              <p:cNvPr id="6" name="Content Placeholder 5">
                <a:extLst>
                  <a:ext uri="{FF2B5EF4-FFF2-40B4-BE49-F238E27FC236}">
                    <a16:creationId xmlns:a16="http://schemas.microsoft.com/office/drawing/2014/main" id="{CCEF8CA0-0BED-B2FC-1444-7CD746F797B0}"/>
                  </a:ext>
                </a:extLst>
              </p:cNvPr>
              <p:cNvSpPr>
                <a:spLocks noGrp="1" noRot="1" noChangeAspect="1" noMove="1" noResize="1" noEditPoints="1" noAdjustHandles="1" noChangeArrowheads="1" noChangeShapeType="1" noTextEdit="1"/>
              </p:cNvSpPr>
              <p:nvPr>
                <p:ph idx="1"/>
              </p:nvPr>
            </p:nvSpPr>
            <p:spPr>
              <a:xfrm>
                <a:off x="394636" y="1175657"/>
                <a:ext cx="11434812" cy="1825564"/>
              </a:xfrm>
              <a:blipFill>
                <a:blip r:embed="rId3"/>
                <a:stretch>
                  <a:fillRect l="-533" t="-4682"/>
                </a:stretch>
              </a:blipFill>
            </p:spPr>
            <p:txBody>
              <a:bodyPr/>
              <a:lstStyle/>
              <a:p>
                <a:r>
                  <a:rPr lang="zh-CN" altLang="en-US">
                    <a:noFill/>
                  </a:rPr>
                  <a:t> </a:t>
                </a:r>
              </a:p>
            </p:txBody>
          </p:sp>
        </mc:Fallback>
      </mc:AlternateContent>
      <p:sp>
        <p:nvSpPr>
          <p:cNvPr id="2" name="!!Rectangle 26">
            <a:extLst>
              <a:ext uri="{FF2B5EF4-FFF2-40B4-BE49-F238E27FC236}">
                <a16:creationId xmlns:a16="http://schemas.microsoft.com/office/drawing/2014/main" id="{A53C4E1B-430A-0A95-AC89-2C86AC501883}"/>
              </a:ext>
            </a:extLst>
          </p:cNvPr>
          <p:cNvSpPr/>
          <p:nvPr/>
        </p:nvSpPr>
        <p:spPr>
          <a:xfrm>
            <a:off x="1143000" y="5191760"/>
            <a:ext cx="838200" cy="218440"/>
          </a:xfrm>
          <a:prstGeom prst="rect">
            <a:avLst/>
          </a:prstGeom>
          <a:solidFill>
            <a:schemeClr val="tx1">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67">
            <a:extLst>
              <a:ext uri="{FF2B5EF4-FFF2-40B4-BE49-F238E27FC236}">
                <a16:creationId xmlns:a16="http://schemas.microsoft.com/office/drawing/2014/main" id="{71E672BF-D131-3EB0-56EB-56772137BF06}"/>
              </a:ext>
            </a:extLst>
          </p:cNvPr>
          <p:cNvSpPr/>
          <p:nvPr/>
        </p:nvSpPr>
        <p:spPr>
          <a:xfrm>
            <a:off x="5767270" y="4087187"/>
            <a:ext cx="725674" cy="10885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7" name="矩形 68">
            <a:extLst>
              <a:ext uri="{FF2B5EF4-FFF2-40B4-BE49-F238E27FC236}">
                <a16:creationId xmlns:a16="http://schemas.microsoft.com/office/drawing/2014/main" id="{8CD36769-BF3A-7338-B35D-1A504AB70125}"/>
              </a:ext>
            </a:extLst>
          </p:cNvPr>
          <p:cNvSpPr/>
          <p:nvPr/>
        </p:nvSpPr>
        <p:spPr>
          <a:xfrm>
            <a:off x="5767271" y="4196038"/>
            <a:ext cx="725674" cy="108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8" name="矩形 69">
            <a:extLst>
              <a:ext uri="{FF2B5EF4-FFF2-40B4-BE49-F238E27FC236}">
                <a16:creationId xmlns:a16="http://schemas.microsoft.com/office/drawing/2014/main" id="{3F5C8EC9-7493-1E16-82C8-6DB631221796}"/>
              </a:ext>
            </a:extLst>
          </p:cNvPr>
          <p:cNvSpPr/>
          <p:nvPr/>
        </p:nvSpPr>
        <p:spPr>
          <a:xfrm>
            <a:off x="5767270" y="4304889"/>
            <a:ext cx="725674" cy="10885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9" name="矩形 70">
            <a:extLst>
              <a:ext uri="{FF2B5EF4-FFF2-40B4-BE49-F238E27FC236}">
                <a16:creationId xmlns:a16="http://schemas.microsoft.com/office/drawing/2014/main" id="{78AA9FA2-67E8-D33A-2695-DB43EEC98A3E}"/>
              </a:ext>
            </a:extLst>
          </p:cNvPr>
          <p:cNvSpPr/>
          <p:nvPr/>
        </p:nvSpPr>
        <p:spPr>
          <a:xfrm>
            <a:off x="5767270" y="4413740"/>
            <a:ext cx="725674" cy="108851"/>
          </a:xfrm>
          <a:prstGeom prst="rect">
            <a:avLst/>
          </a:prstGeom>
          <a:solidFill>
            <a:schemeClr val="accent1">
              <a:lumMod val="40000"/>
              <a:lumOff val="6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0" name="矩形 72">
            <a:extLst>
              <a:ext uri="{FF2B5EF4-FFF2-40B4-BE49-F238E27FC236}">
                <a16:creationId xmlns:a16="http://schemas.microsoft.com/office/drawing/2014/main" id="{B8DC8CAF-1C9C-5589-AED8-F238F5957D0B}"/>
              </a:ext>
            </a:extLst>
          </p:cNvPr>
          <p:cNvSpPr/>
          <p:nvPr/>
        </p:nvSpPr>
        <p:spPr>
          <a:xfrm>
            <a:off x="5767270" y="3978336"/>
            <a:ext cx="725674" cy="10885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1847692-C288-B0D1-F491-3BBBB7594CDA}"/>
                  </a:ext>
                </a:extLst>
              </p:cNvPr>
              <p:cNvSpPr txBox="1"/>
              <p:nvPr/>
            </p:nvSpPr>
            <p:spPr>
              <a:xfrm>
                <a:off x="5991003" y="5028429"/>
                <a:ext cx="41549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𝑨</m:t>
                      </m:r>
                    </m:oMath>
                  </m:oMathPara>
                </a14:m>
                <a:endParaRPr lang="zh-CN" altLang="en-US" sz="1825" b="1" dirty="0">
                  <a:solidFill>
                    <a:prstClr val="black"/>
                  </a:solidFill>
                  <a:latin typeface="Lucida Sans"/>
                  <a:ea typeface="黑体"/>
                </a:endParaRPr>
              </a:p>
            </p:txBody>
          </p:sp>
        </mc:Choice>
        <mc:Fallback xmlns="">
          <p:sp>
            <p:nvSpPr>
              <p:cNvPr id="11" name="TextBox 10">
                <a:extLst>
                  <a:ext uri="{FF2B5EF4-FFF2-40B4-BE49-F238E27FC236}">
                    <a16:creationId xmlns:a16="http://schemas.microsoft.com/office/drawing/2014/main" id="{31847692-C288-B0D1-F491-3BBBB7594CDA}"/>
                  </a:ext>
                </a:extLst>
              </p:cNvPr>
              <p:cNvSpPr txBox="1">
                <a:spLocks noRot="1" noChangeAspect="1" noMove="1" noResize="1" noEditPoints="1" noAdjustHandles="1" noChangeArrowheads="1" noChangeShapeType="1" noTextEdit="1"/>
              </p:cNvSpPr>
              <p:nvPr/>
            </p:nvSpPr>
            <p:spPr>
              <a:xfrm>
                <a:off x="5991003" y="5028429"/>
                <a:ext cx="415498" cy="373179"/>
              </a:xfrm>
              <a:prstGeom prst="rect">
                <a:avLst/>
              </a:prstGeom>
              <a:blipFill>
                <a:blip r:embed="rId5"/>
                <a:stretch>
                  <a:fillRect/>
                </a:stretch>
              </a:blipFill>
            </p:spPr>
            <p:txBody>
              <a:bodyPr/>
              <a:lstStyle/>
              <a:p>
                <a:r>
                  <a:rPr lang="zh-CN" altLang="en-US">
                    <a:noFill/>
                  </a:rPr>
                  <a:t> </a:t>
                </a:r>
              </a:p>
            </p:txBody>
          </p:sp>
        </mc:Fallback>
      </mc:AlternateContent>
      <p:sp>
        <p:nvSpPr>
          <p:cNvPr id="12" name="Left Brace 11">
            <a:extLst>
              <a:ext uri="{FF2B5EF4-FFF2-40B4-BE49-F238E27FC236}">
                <a16:creationId xmlns:a16="http://schemas.microsoft.com/office/drawing/2014/main" id="{0EB2711B-7187-1E92-7F01-74E2E6664F6A}"/>
              </a:ext>
            </a:extLst>
          </p:cNvPr>
          <p:cNvSpPr/>
          <p:nvPr/>
        </p:nvSpPr>
        <p:spPr>
          <a:xfrm>
            <a:off x="5538686" y="3978337"/>
            <a:ext cx="171438" cy="544255"/>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1A4CA5D-6D5B-68DD-45C9-A1181CF364A5}"/>
                  </a:ext>
                </a:extLst>
              </p:cNvPr>
              <p:cNvSpPr txBox="1"/>
              <p:nvPr/>
            </p:nvSpPr>
            <p:spPr>
              <a:xfrm>
                <a:off x="5215279" y="4059433"/>
                <a:ext cx="33958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0" i="1">
                          <a:solidFill>
                            <a:prstClr val="black"/>
                          </a:solidFill>
                          <a:latin typeface="Cambria Math" panose="02040503050406030204" pitchFamily="18" charset="0"/>
                          <a:ea typeface="黑体"/>
                        </a:rPr>
                        <m:t>𝑖</m:t>
                      </m:r>
                    </m:oMath>
                  </m:oMathPara>
                </a14:m>
                <a:endParaRPr lang="zh-CN" altLang="en-US" sz="1825" b="0" dirty="0">
                  <a:solidFill>
                    <a:prstClr val="black"/>
                  </a:solidFill>
                  <a:latin typeface="Lucida Sans"/>
                  <a:ea typeface="黑体"/>
                </a:endParaRPr>
              </a:p>
            </p:txBody>
          </p:sp>
        </mc:Choice>
        <mc:Fallback xmlns="">
          <p:sp>
            <p:nvSpPr>
              <p:cNvPr id="13" name="TextBox 12">
                <a:extLst>
                  <a:ext uri="{FF2B5EF4-FFF2-40B4-BE49-F238E27FC236}">
                    <a16:creationId xmlns:a16="http://schemas.microsoft.com/office/drawing/2014/main" id="{41A4CA5D-6D5B-68DD-45C9-A1181CF364A5}"/>
                  </a:ext>
                </a:extLst>
              </p:cNvPr>
              <p:cNvSpPr txBox="1">
                <a:spLocks noRot="1" noChangeAspect="1" noMove="1" noResize="1" noEditPoints="1" noAdjustHandles="1" noChangeArrowheads="1" noChangeShapeType="1" noTextEdit="1"/>
              </p:cNvSpPr>
              <p:nvPr/>
            </p:nvSpPr>
            <p:spPr>
              <a:xfrm>
                <a:off x="5215279" y="4059433"/>
                <a:ext cx="339580" cy="373179"/>
              </a:xfrm>
              <a:prstGeom prst="rect">
                <a:avLst/>
              </a:prstGeom>
              <a:blipFill>
                <a:blip r:embed="rId6"/>
                <a:stretch>
                  <a:fillRect/>
                </a:stretch>
              </a:blipFill>
            </p:spPr>
            <p:txBody>
              <a:bodyPr/>
              <a:lstStyle/>
              <a:p>
                <a:r>
                  <a:rPr lang="zh-CN" altLang="en-US">
                    <a:noFill/>
                  </a:rPr>
                  <a:t> </a:t>
                </a:r>
              </a:p>
            </p:txBody>
          </p:sp>
        </mc:Fallback>
      </mc:AlternateContent>
      <p:sp>
        <p:nvSpPr>
          <p:cNvPr id="14" name="Left Brace 13">
            <a:extLst>
              <a:ext uri="{FF2B5EF4-FFF2-40B4-BE49-F238E27FC236}">
                <a16:creationId xmlns:a16="http://schemas.microsoft.com/office/drawing/2014/main" id="{81F7FB13-92A6-482D-7461-E5ED5A3763AA}"/>
              </a:ext>
            </a:extLst>
          </p:cNvPr>
          <p:cNvSpPr/>
          <p:nvPr/>
        </p:nvSpPr>
        <p:spPr>
          <a:xfrm rot="5400000">
            <a:off x="6044388" y="3452977"/>
            <a:ext cx="171438" cy="725674"/>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09318D2-223A-B05B-6B76-5D26EF32A7C9}"/>
                  </a:ext>
                </a:extLst>
              </p:cNvPr>
              <p:cNvSpPr txBox="1"/>
              <p:nvPr/>
            </p:nvSpPr>
            <p:spPr>
              <a:xfrm>
                <a:off x="5931218" y="3400011"/>
                <a:ext cx="40209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𝑑</m:t>
                      </m:r>
                    </m:oMath>
                  </m:oMathPara>
                </a14:m>
                <a:endParaRPr lang="zh-CN" altLang="en-US" sz="1825" dirty="0">
                  <a:solidFill>
                    <a:prstClr val="black"/>
                  </a:solidFill>
                  <a:latin typeface="Lucida Sans"/>
                  <a:ea typeface="黑体"/>
                </a:endParaRPr>
              </a:p>
            </p:txBody>
          </p:sp>
        </mc:Choice>
        <mc:Fallback xmlns="">
          <p:sp>
            <p:nvSpPr>
              <p:cNvPr id="15" name="TextBox 14">
                <a:extLst>
                  <a:ext uri="{FF2B5EF4-FFF2-40B4-BE49-F238E27FC236}">
                    <a16:creationId xmlns:a16="http://schemas.microsoft.com/office/drawing/2014/main" id="{D09318D2-223A-B05B-6B76-5D26EF32A7C9}"/>
                  </a:ext>
                </a:extLst>
              </p:cNvPr>
              <p:cNvSpPr txBox="1">
                <a:spLocks noRot="1" noChangeAspect="1" noMove="1" noResize="1" noEditPoints="1" noAdjustHandles="1" noChangeArrowheads="1" noChangeShapeType="1" noTextEdit="1"/>
              </p:cNvSpPr>
              <p:nvPr/>
            </p:nvSpPr>
            <p:spPr>
              <a:xfrm>
                <a:off x="5931218" y="3400011"/>
                <a:ext cx="402098" cy="373179"/>
              </a:xfrm>
              <a:prstGeom prst="rect">
                <a:avLst/>
              </a:prstGeom>
              <a:blipFill>
                <a:blip r:embed="rId7"/>
                <a:stretch>
                  <a:fillRect/>
                </a:stretch>
              </a:blipFill>
            </p:spPr>
            <p:txBody>
              <a:bodyPr/>
              <a:lstStyle/>
              <a:p>
                <a:r>
                  <a:rPr lang="zh-CN" altLang="en-US">
                    <a:noFill/>
                  </a:rPr>
                  <a:t> </a:t>
                </a:r>
              </a:p>
            </p:txBody>
          </p:sp>
        </mc:Fallback>
      </mc:AlternateContent>
      <p:sp>
        <p:nvSpPr>
          <p:cNvPr id="16" name="矩形 70">
            <a:extLst>
              <a:ext uri="{FF2B5EF4-FFF2-40B4-BE49-F238E27FC236}">
                <a16:creationId xmlns:a16="http://schemas.microsoft.com/office/drawing/2014/main" id="{6814037C-3622-8723-E413-8548DAED16D1}"/>
              </a:ext>
            </a:extLst>
          </p:cNvPr>
          <p:cNvSpPr/>
          <p:nvPr/>
        </p:nvSpPr>
        <p:spPr>
          <a:xfrm rot="5400000">
            <a:off x="6543003" y="4433749"/>
            <a:ext cx="725674" cy="1088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290C946-D1A0-E301-8F14-75A157881E54}"/>
                  </a:ext>
                </a:extLst>
              </p:cNvPr>
              <p:cNvSpPr txBox="1"/>
              <p:nvPr/>
            </p:nvSpPr>
            <p:spPr>
              <a:xfrm>
                <a:off x="6725172" y="5028429"/>
                <a:ext cx="39466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𝒙</m:t>
                      </m:r>
                    </m:oMath>
                  </m:oMathPara>
                </a14:m>
                <a:endParaRPr lang="zh-CN" altLang="en-US" sz="1825" b="1" dirty="0">
                  <a:solidFill>
                    <a:prstClr val="black"/>
                  </a:solidFill>
                  <a:latin typeface="Lucida Sans"/>
                  <a:ea typeface="黑体"/>
                </a:endParaRPr>
              </a:p>
            </p:txBody>
          </p:sp>
        </mc:Choice>
        <mc:Fallback xmlns="">
          <p:sp>
            <p:nvSpPr>
              <p:cNvPr id="17" name="TextBox 16">
                <a:extLst>
                  <a:ext uri="{FF2B5EF4-FFF2-40B4-BE49-F238E27FC236}">
                    <a16:creationId xmlns:a16="http://schemas.microsoft.com/office/drawing/2014/main" id="{C290C946-D1A0-E301-8F14-75A157881E54}"/>
                  </a:ext>
                </a:extLst>
              </p:cNvPr>
              <p:cNvSpPr txBox="1">
                <a:spLocks noRot="1" noChangeAspect="1" noMove="1" noResize="1" noEditPoints="1" noAdjustHandles="1" noChangeArrowheads="1" noChangeShapeType="1" noTextEdit="1"/>
              </p:cNvSpPr>
              <p:nvPr/>
            </p:nvSpPr>
            <p:spPr>
              <a:xfrm>
                <a:off x="6725172" y="5028429"/>
                <a:ext cx="394660" cy="373179"/>
              </a:xfrm>
              <a:prstGeom prst="rect">
                <a:avLst/>
              </a:prstGeom>
              <a:blipFill>
                <a:blip r:embed="rId8"/>
                <a:stretch>
                  <a:fillRect/>
                </a:stretch>
              </a:blipFill>
            </p:spPr>
            <p:txBody>
              <a:bodyPr/>
              <a:lstStyle/>
              <a:p>
                <a:r>
                  <a:rPr lang="zh-CN" altLang="en-US">
                    <a:noFill/>
                  </a:rPr>
                  <a:t> </a:t>
                </a:r>
              </a:p>
            </p:txBody>
          </p:sp>
        </mc:Fallback>
      </mc:AlternateContent>
      <p:grpSp>
        <p:nvGrpSpPr>
          <p:cNvPr id="18" name="!!Group 4">
            <a:extLst>
              <a:ext uri="{FF2B5EF4-FFF2-40B4-BE49-F238E27FC236}">
                <a16:creationId xmlns:a16="http://schemas.microsoft.com/office/drawing/2014/main" id="{0304CC2F-C758-41CE-E2B2-33DEBE257173}"/>
              </a:ext>
            </a:extLst>
          </p:cNvPr>
          <p:cNvGrpSpPr/>
          <p:nvPr/>
        </p:nvGrpSpPr>
        <p:grpSpPr>
          <a:xfrm>
            <a:off x="8070337" y="4359175"/>
            <a:ext cx="725674" cy="428031"/>
            <a:chOff x="4846637" y="4592717"/>
            <a:chExt cx="914400" cy="539349"/>
          </a:xfrm>
        </p:grpSpPr>
        <p:sp>
          <p:nvSpPr>
            <p:cNvPr id="19" name="矩形 68">
              <a:extLst>
                <a:ext uri="{FF2B5EF4-FFF2-40B4-BE49-F238E27FC236}">
                  <a16:creationId xmlns:a16="http://schemas.microsoft.com/office/drawing/2014/main" id="{C771A616-1A84-435A-341F-0E31CFA3B8ED}"/>
                </a:ext>
              </a:extLst>
            </p:cNvPr>
            <p:cNvSpPr/>
            <p:nvPr/>
          </p:nvSpPr>
          <p:spPr>
            <a:xfrm>
              <a:off x="4846637" y="4729875"/>
              <a:ext cx="91440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20" name="矩形 70">
              <a:extLst>
                <a:ext uri="{FF2B5EF4-FFF2-40B4-BE49-F238E27FC236}">
                  <a16:creationId xmlns:a16="http://schemas.microsoft.com/office/drawing/2014/main" id="{9FB0D427-990A-E4A4-73FB-C7629423A4E1}"/>
                </a:ext>
              </a:extLst>
            </p:cNvPr>
            <p:cNvSpPr/>
            <p:nvPr/>
          </p:nvSpPr>
          <p:spPr>
            <a:xfrm>
              <a:off x="4846637" y="4864054"/>
              <a:ext cx="914400" cy="13716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21" name="矩形 72">
              <a:extLst>
                <a:ext uri="{FF2B5EF4-FFF2-40B4-BE49-F238E27FC236}">
                  <a16:creationId xmlns:a16="http://schemas.microsoft.com/office/drawing/2014/main" id="{1A4113A2-E656-F377-E5A8-21D8B1592DD9}"/>
                </a:ext>
              </a:extLst>
            </p:cNvPr>
            <p:cNvSpPr/>
            <p:nvPr/>
          </p:nvSpPr>
          <p:spPr>
            <a:xfrm>
              <a:off x="4846637" y="4592717"/>
              <a:ext cx="914400" cy="137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22" name="矩形 70">
              <a:extLst>
                <a:ext uri="{FF2B5EF4-FFF2-40B4-BE49-F238E27FC236}">
                  <a16:creationId xmlns:a16="http://schemas.microsoft.com/office/drawing/2014/main" id="{832772E0-51C3-E610-A74B-B14E12EE1724}"/>
                </a:ext>
              </a:extLst>
            </p:cNvPr>
            <p:cNvSpPr/>
            <p:nvPr/>
          </p:nvSpPr>
          <p:spPr>
            <a:xfrm>
              <a:off x="4846637" y="4994906"/>
              <a:ext cx="91440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36CFD72-2410-0530-3DB2-5460BD97E45A}"/>
                  </a:ext>
                </a:extLst>
              </p:cNvPr>
              <p:cNvSpPr txBox="1"/>
              <p:nvPr/>
            </p:nvSpPr>
            <p:spPr>
              <a:xfrm>
                <a:off x="8257210" y="5028429"/>
                <a:ext cx="429926"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𝑩</m:t>
                      </m:r>
                    </m:oMath>
                  </m:oMathPara>
                </a14:m>
                <a:endParaRPr lang="zh-CN" altLang="en-US" sz="1825" b="1" dirty="0">
                  <a:solidFill>
                    <a:prstClr val="black"/>
                  </a:solidFill>
                  <a:latin typeface="Lucida Sans"/>
                  <a:ea typeface="黑体"/>
                </a:endParaRPr>
              </a:p>
            </p:txBody>
          </p:sp>
        </mc:Choice>
        <mc:Fallback xmlns="">
          <p:sp>
            <p:nvSpPr>
              <p:cNvPr id="23" name="TextBox 22">
                <a:extLst>
                  <a:ext uri="{FF2B5EF4-FFF2-40B4-BE49-F238E27FC236}">
                    <a16:creationId xmlns:a16="http://schemas.microsoft.com/office/drawing/2014/main" id="{E36CFD72-2410-0530-3DB2-5460BD97E45A}"/>
                  </a:ext>
                </a:extLst>
              </p:cNvPr>
              <p:cNvSpPr txBox="1">
                <a:spLocks noRot="1" noChangeAspect="1" noMove="1" noResize="1" noEditPoints="1" noAdjustHandles="1" noChangeArrowheads="1" noChangeShapeType="1" noTextEdit="1"/>
              </p:cNvSpPr>
              <p:nvPr/>
            </p:nvSpPr>
            <p:spPr>
              <a:xfrm>
                <a:off x="8257210" y="5028429"/>
                <a:ext cx="429926" cy="373179"/>
              </a:xfrm>
              <a:prstGeom prst="rect">
                <a:avLst/>
              </a:prstGeom>
              <a:blipFill>
                <a:blip r:embed="rId9"/>
                <a:stretch>
                  <a:fillRect/>
                </a:stretch>
              </a:blipFill>
            </p:spPr>
            <p:txBody>
              <a:bodyPr/>
              <a:lstStyle/>
              <a:p>
                <a:r>
                  <a:rPr lang="zh-CN" altLang="en-US">
                    <a:noFill/>
                  </a:rPr>
                  <a:t> </a:t>
                </a:r>
              </a:p>
            </p:txBody>
          </p:sp>
        </mc:Fallback>
      </mc:AlternateContent>
      <p:sp>
        <p:nvSpPr>
          <p:cNvPr id="24" name="Left Brace 23">
            <a:extLst>
              <a:ext uri="{FF2B5EF4-FFF2-40B4-BE49-F238E27FC236}">
                <a16:creationId xmlns:a16="http://schemas.microsoft.com/office/drawing/2014/main" id="{48C228D8-CEEA-F4B9-83D9-284FDC2072B1}"/>
              </a:ext>
            </a:extLst>
          </p:cNvPr>
          <p:cNvSpPr/>
          <p:nvPr/>
        </p:nvSpPr>
        <p:spPr>
          <a:xfrm>
            <a:off x="7841753" y="4359175"/>
            <a:ext cx="171438" cy="428031"/>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p:sp>
        <p:nvSpPr>
          <p:cNvPr id="26" name="Left Brace 25">
            <a:extLst>
              <a:ext uri="{FF2B5EF4-FFF2-40B4-BE49-F238E27FC236}">
                <a16:creationId xmlns:a16="http://schemas.microsoft.com/office/drawing/2014/main" id="{65D6C7DB-7051-8CCE-8B0A-CA0B5AE184E0}"/>
              </a:ext>
            </a:extLst>
          </p:cNvPr>
          <p:cNvSpPr/>
          <p:nvPr/>
        </p:nvSpPr>
        <p:spPr>
          <a:xfrm rot="5400000">
            <a:off x="8347455" y="3833816"/>
            <a:ext cx="171438" cy="725674"/>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1825">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2B8C4A8-327F-96E5-D2F5-204830344A4A}"/>
                  </a:ext>
                </a:extLst>
              </p:cNvPr>
              <p:cNvSpPr txBox="1"/>
              <p:nvPr/>
            </p:nvSpPr>
            <p:spPr>
              <a:xfrm>
                <a:off x="8244767" y="3738461"/>
                <a:ext cx="40209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𝑑</m:t>
                      </m:r>
                    </m:oMath>
                  </m:oMathPara>
                </a14:m>
                <a:endParaRPr lang="zh-CN" altLang="en-US" sz="1825" dirty="0">
                  <a:solidFill>
                    <a:prstClr val="black"/>
                  </a:solidFill>
                  <a:latin typeface="Lucida Sans"/>
                  <a:ea typeface="黑体"/>
                </a:endParaRPr>
              </a:p>
            </p:txBody>
          </p:sp>
        </mc:Choice>
        <mc:Fallback xmlns="">
          <p:sp>
            <p:nvSpPr>
              <p:cNvPr id="27" name="TextBox 26">
                <a:extLst>
                  <a:ext uri="{FF2B5EF4-FFF2-40B4-BE49-F238E27FC236}">
                    <a16:creationId xmlns:a16="http://schemas.microsoft.com/office/drawing/2014/main" id="{D2B8C4A8-327F-96E5-D2F5-204830344A4A}"/>
                  </a:ext>
                </a:extLst>
              </p:cNvPr>
              <p:cNvSpPr txBox="1">
                <a:spLocks noRot="1" noChangeAspect="1" noMove="1" noResize="1" noEditPoints="1" noAdjustHandles="1" noChangeArrowheads="1" noChangeShapeType="1" noTextEdit="1"/>
              </p:cNvSpPr>
              <p:nvPr/>
            </p:nvSpPr>
            <p:spPr>
              <a:xfrm>
                <a:off x="8244767" y="3738461"/>
                <a:ext cx="402098" cy="373179"/>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A8C8012-C88D-3E2B-39B9-9075107E968F}"/>
                  </a:ext>
                </a:extLst>
              </p:cNvPr>
              <p:cNvSpPr txBox="1"/>
              <p:nvPr/>
            </p:nvSpPr>
            <p:spPr>
              <a:xfrm>
                <a:off x="6527072" y="4357287"/>
                <a:ext cx="32412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28" name="TextBox 27">
                <a:extLst>
                  <a:ext uri="{FF2B5EF4-FFF2-40B4-BE49-F238E27FC236}">
                    <a16:creationId xmlns:a16="http://schemas.microsoft.com/office/drawing/2014/main" id="{4A8C8012-C88D-3E2B-39B9-9075107E968F}"/>
                  </a:ext>
                </a:extLst>
              </p:cNvPr>
              <p:cNvSpPr txBox="1">
                <a:spLocks noRot="1" noChangeAspect="1" noMove="1" noResize="1" noEditPoints="1" noAdjustHandles="1" noChangeArrowheads="1" noChangeShapeType="1" noTextEdit="1"/>
              </p:cNvSpPr>
              <p:nvPr/>
            </p:nvSpPr>
            <p:spPr>
              <a:xfrm>
                <a:off x="6527072" y="4357287"/>
                <a:ext cx="324128" cy="373179"/>
              </a:xfrm>
              <a:prstGeom prst="rect">
                <a:avLst/>
              </a:prstGeom>
              <a:blipFill>
                <a:blip r:embed="rId12"/>
                <a:stretch>
                  <a:fillRect/>
                </a:stretch>
              </a:blipFill>
            </p:spPr>
            <p:txBody>
              <a:bodyPr/>
              <a:lstStyle/>
              <a:p>
                <a:r>
                  <a:rPr lang="zh-CN" altLang="en-US">
                    <a:noFill/>
                  </a:rPr>
                  <a:t> </a:t>
                </a:r>
              </a:p>
            </p:txBody>
          </p:sp>
        </mc:Fallback>
      </mc:AlternateContent>
      <p:sp>
        <p:nvSpPr>
          <p:cNvPr id="29" name="!!矩形 702">
            <a:extLst>
              <a:ext uri="{FF2B5EF4-FFF2-40B4-BE49-F238E27FC236}">
                <a16:creationId xmlns:a16="http://schemas.microsoft.com/office/drawing/2014/main" id="{7CF8DC11-3A1E-1AFC-695C-7D90B6CD1115}"/>
              </a:ext>
            </a:extLst>
          </p:cNvPr>
          <p:cNvSpPr/>
          <p:nvPr/>
        </p:nvSpPr>
        <p:spPr>
          <a:xfrm rot="5400000">
            <a:off x="8851408" y="4433749"/>
            <a:ext cx="725674" cy="1088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E5BFEAA-FFBD-BDA6-C367-00E33E7DD06C}"/>
                  </a:ext>
                </a:extLst>
              </p:cNvPr>
              <p:cNvSpPr txBox="1"/>
              <p:nvPr/>
            </p:nvSpPr>
            <p:spPr>
              <a:xfrm>
                <a:off x="8835477" y="4357287"/>
                <a:ext cx="324128"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30" name="TextBox 29">
                <a:extLst>
                  <a:ext uri="{FF2B5EF4-FFF2-40B4-BE49-F238E27FC236}">
                    <a16:creationId xmlns:a16="http://schemas.microsoft.com/office/drawing/2014/main" id="{6E5BFEAA-FFBD-BDA6-C367-00E33E7DD06C}"/>
                  </a:ext>
                </a:extLst>
              </p:cNvPr>
              <p:cNvSpPr txBox="1">
                <a:spLocks noRot="1" noChangeAspect="1" noMove="1" noResize="1" noEditPoints="1" noAdjustHandles="1" noChangeArrowheads="1" noChangeShapeType="1" noTextEdit="1"/>
              </p:cNvSpPr>
              <p:nvPr/>
            </p:nvSpPr>
            <p:spPr>
              <a:xfrm>
                <a:off x="8835477" y="4357287"/>
                <a:ext cx="324128" cy="373179"/>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F78DF08-1EC4-C5C2-146D-199BBE12D0B9}"/>
                  </a:ext>
                </a:extLst>
              </p:cNvPr>
              <p:cNvSpPr txBox="1"/>
              <p:nvPr/>
            </p:nvSpPr>
            <p:spPr>
              <a:xfrm>
                <a:off x="9011015" y="5028429"/>
                <a:ext cx="39466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𝒙</m:t>
                      </m:r>
                    </m:oMath>
                  </m:oMathPara>
                </a14:m>
                <a:endParaRPr lang="zh-CN" altLang="en-US" sz="1825" b="1" dirty="0">
                  <a:solidFill>
                    <a:prstClr val="black"/>
                  </a:solidFill>
                  <a:latin typeface="Lucida Sans"/>
                  <a:ea typeface="黑体"/>
                </a:endParaRPr>
              </a:p>
            </p:txBody>
          </p:sp>
        </mc:Choice>
        <mc:Fallback xmlns="">
          <p:sp>
            <p:nvSpPr>
              <p:cNvPr id="31" name="TextBox 30">
                <a:extLst>
                  <a:ext uri="{FF2B5EF4-FFF2-40B4-BE49-F238E27FC236}">
                    <a16:creationId xmlns:a16="http://schemas.microsoft.com/office/drawing/2014/main" id="{DF78DF08-1EC4-C5C2-146D-199BBE12D0B9}"/>
                  </a:ext>
                </a:extLst>
              </p:cNvPr>
              <p:cNvSpPr txBox="1">
                <a:spLocks noRot="1" noChangeAspect="1" noMove="1" noResize="1" noEditPoints="1" noAdjustHandles="1" noChangeArrowheads="1" noChangeShapeType="1" noTextEdit="1"/>
              </p:cNvSpPr>
              <p:nvPr/>
            </p:nvSpPr>
            <p:spPr>
              <a:xfrm>
                <a:off x="9011015" y="5028429"/>
                <a:ext cx="394660" cy="373179"/>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72016F2-D465-96EA-EA5A-8901B4181BCC}"/>
                  </a:ext>
                </a:extLst>
              </p:cNvPr>
              <p:cNvSpPr txBox="1"/>
              <p:nvPr/>
            </p:nvSpPr>
            <p:spPr>
              <a:xfrm>
                <a:off x="7144418" y="5028429"/>
                <a:ext cx="941155"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1825" i="1">
                              <a:solidFill>
                                <a:prstClr val="black"/>
                              </a:solidFill>
                              <a:latin typeface="Cambria Math" panose="02040503050406030204" pitchFamily="18" charset="0"/>
                            </a:rPr>
                          </m:ctrlPr>
                        </m:sSupPr>
                        <m:e>
                          <m:r>
                            <a:rPr lang="en-US" altLang="zh-CN" sz="1825" i="1">
                              <a:solidFill>
                                <a:prstClr val="black"/>
                              </a:solidFill>
                              <a:latin typeface="Cambria Math" panose="02040503050406030204" pitchFamily="18" charset="0"/>
                            </a:rPr>
                            <m:t>||</m:t>
                          </m:r>
                        </m:e>
                        <m:sup>
                          <m:r>
                            <a:rPr lang="en-US" altLang="zh-CN" sz="1825" i="1">
                              <a:solidFill>
                                <a:prstClr val="black"/>
                              </a:solidFill>
                              <a:latin typeface="Cambria Math" panose="02040503050406030204" pitchFamily="18" charset="0"/>
                            </a:rPr>
                            <m:t>2</m:t>
                          </m:r>
                        </m:sup>
                      </m:sSup>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32" name="TextBox 31">
                <a:extLst>
                  <a:ext uri="{FF2B5EF4-FFF2-40B4-BE49-F238E27FC236}">
                    <a16:creationId xmlns:a16="http://schemas.microsoft.com/office/drawing/2014/main" id="{672016F2-D465-96EA-EA5A-8901B4181BCC}"/>
                  </a:ext>
                </a:extLst>
              </p:cNvPr>
              <p:cNvSpPr txBox="1">
                <a:spLocks noRot="1" noChangeAspect="1" noMove="1" noResize="1" noEditPoints="1" noAdjustHandles="1" noChangeArrowheads="1" noChangeShapeType="1" noTextEdit="1"/>
              </p:cNvSpPr>
              <p:nvPr/>
            </p:nvSpPr>
            <p:spPr>
              <a:xfrm>
                <a:off x="7144418" y="5028429"/>
                <a:ext cx="941155" cy="373179"/>
              </a:xfrm>
              <a:prstGeom prst="rect">
                <a:avLst/>
              </a:prstGeom>
              <a:blipFill>
                <a:blip r:embed="rId15"/>
                <a:stretch>
                  <a:fillRect b="-147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0196F3E3-9B51-7090-3889-13B36935DDE8}"/>
                  </a:ext>
                </a:extLst>
              </p:cNvPr>
              <p:cNvSpPr txBox="1"/>
              <p:nvPr/>
            </p:nvSpPr>
            <p:spPr>
              <a:xfrm>
                <a:off x="5413024" y="5028429"/>
                <a:ext cx="405880"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i="1">
                          <a:solidFill>
                            <a:prstClr val="black"/>
                          </a:solidFill>
                          <a:latin typeface="Cambria Math" panose="02040503050406030204" pitchFamily="18" charset="0"/>
                        </a:rPr>
                        <m:t>||</m:t>
                      </m:r>
                    </m:oMath>
                  </m:oMathPara>
                </a14:m>
                <a:endParaRPr lang="zh-CN" altLang="en-US" sz="1825" dirty="0">
                  <a:solidFill>
                    <a:prstClr val="black"/>
                  </a:solidFill>
                  <a:latin typeface="Lucida Sans"/>
                  <a:ea typeface="黑体"/>
                </a:endParaRPr>
              </a:p>
            </p:txBody>
          </p:sp>
        </mc:Choice>
        <mc:Fallback xmlns="">
          <p:sp>
            <p:nvSpPr>
              <p:cNvPr id="63" name="TextBox 62">
                <a:extLst>
                  <a:ext uri="{FF2B5EF4-FFF2-40B4-BE49-F238E27FC236}">
                    <a16:creationId xmlns:a16="http://schemas.microsoft.com/office/drawing/2014/main" id="{0196F3E3-9B51-7090-3889-13B36935DDE8}"/>
                  </a:ext>
                </a:extLst>
              </p:cNvPr>
              <p:cNvSpPr txBox="1">
                <a:spLocks noRot="1" noChangeAspect="1" noMove="1" noResize="1" noEditPoints="1" noAdjustHandles="1" noChangeArrowheads="1" noChangeShapeType="1" noTextEdit="1"/>
              </p:cNvSpPr>
              <p:nvPr/>
            </p:nvSpPr>
            <p:spPr>
              <a:xfrm>
                <a:off x="5413024" y="5028429"/>
                <a:ext cx="405880" cy="373179"/>
              </a:xfrm>
              <a:prstGeom prst="rect">
                <a:avLst/>
              </a:prstGeom>
              <a:blipFill>
                <a:blip r:embed="rId16"/>
                <a:stretch>
                  <a:fillRect b="-14754"/>
                </a:stretch>
              </a:blipFill>
            </p:spPr>
            <p:txBody>
              <a:bodyPr/>
              <a:lstStyle/>
              <a:p>
                <a:r>
                  <a:rPr lang="zh-CN" altLang="en-US">
                    <a:noFill/>
                  </a:rPr>
                  <a:t> </a:t>
                </a:r>
              </a:p>
            </p:txBody>
          </p:sp>
        </mc:Fallback>
      </mc:AlternateContent>
      <p:pic>
        <p:nvPicPr>
          <p:cNvPr id="3" name="Picture 2">
            <a:extLst>
              <a:ext uri="{FF2B5EF4-FFF2-40B4-BE49-F238E27FC236}">
                <a16:creationId xmlns:a16="http://schemas.microsoft.com/office/drawing/2014/main" id="{B91CA09F-8FAF-5D42-62FE-AC8B9BAD25AF}"/>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1113319" y="3363948"/>
            <a:ext cx="3497092" cy="2425773"/>
          </a:xfrm>
          <a:prstGeom prst="rect">
            <a:avLst/>
          </a:prstGeom>
        </p:spPr>
      </p:pic>
      <p:sp>
        <p:nvSpPr>
          <p:cNvPr id="33" name="!!Rectangle 26">
            <a:extLst>
              <a:ext uri="{FF2B5EF4-FFF2-40B4-BE49-F238E27FC236}">
                <a16:creationId xmlns:a16="http://schemas.microsoft.com/office/drawing/2014/main" id="{E0EB8F08-EDA8-55E7-55AC-A4D9C935DF0C}"/>
              </a:ext>
            </a:extLst>
          </p:cNvPr>
          <p:cNvSpPr/>
          <p:nvPr/>
        </p:nvSpPr>
        <p:spPr>
          <a:xfrm>
            <a:off x="1732280" y="5140486"/>
            <a:ext cx="228600" cy="360365"/>
          </a:xfrm>
          <a:prstGeom prst="rect">
            <a:avLst/>
          </a:prstGeom>
          <a:solidFill>
            <a:schemeClr val="tx1">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5" name="!!TextBox 46">
                <a:extLst>
                  <a:ext uri="{FF2B5EF4-FFF2-40B4-BE49-F238E27FC236}">
                    <a16:creationId xmlns:a16="http://schemas.microsoft.com/office/drawing/2014/main" id="{2370B7A2-142D-491F-DEB3-0E9CAF0F88DB}"/>
                  </a:ext>
                </a:extLst>
              </p:cNvPr>
              <p:cNvSpPr txBox="1"/>
              <p:nvPr/>
            </p:nvSpPr>
            <p:spPr>
              <a:xfrm>
                <a:off x="7154516" y="4374623"/>
                <a:ext cx="800026" cy="373179"/>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1825" b="1" i="1" smtClean="0">
                          <a:solidFill>
                            <a:prstClr val="black"/>
                          </a:solidFill>
                          <a:latin typeface="Cambria Math" panose="02040503050406030204" pitchFamily="18" charset="0"/>
                        </a:rPr>
                        <m:t>ℓ−</m:t>
                      </m:r>
                      <m:r>
                        <a:rPr lang="en-US" altLang="zh-CN" sz="1825" b="0" i="1" smtClean="0">
                          <a:solidFill>
                            <a:prstClr val="black"/>
                          </a:solidFill>
                          <a:latin typeface="Cambria Math" panose="02040503050406030204" pitchFamily="18" charset="0"/>
                        </a:rPr>
                        <m:t>1</m:t>
                      </m:r>
                    </m:oMath>
                  </m:oMathPara>
                </a14:m>
                <a:endParaRPr lang="zh-CN" altLang="en-US" sz="1825" b="0" dirty="0">
                  <a:solidFill>
                    <a:prstClr val="black"/>
                  </a:solidFill>
                  <a:latin typeface="Lucida Sans"/>
                  <a:ea typeface="黑体"/>
                </a:endParaRPr>
              </a:p>
            </p:txBody>
          </p:sp>
        </mc:Choice>
        <mc:Fallback xmlns="">
          <p:sp>
            <p:nvSpPr>
              <p:cNvPr id="35" name="!!TextBox 46">
                <a:extLst>
                  <a:ext uri="{FF2B5EF4-FFF2-40B4-BE49-F238E27FC236}">
                    <a16:creationId xmlns:a16="http://schemas.microsoft.com/office/drawing/2014/main" id="{2370B7A2-142D-491F-DEB3-0E9CAF0F88DB}"/>
                  </a:ext>
                </a:extLst>
              </p:cNvPr>
              <p:cNvSpPr txBox="1">
                <a:spLocks noRot="1" noChangeAspect="1" noMove="1" noResize="1" noEditPoints="1" noAdjustHandles="1" noChangeArrowheads="1" noChangeShapeType="1" noTextEdit="1"/>
              </p:cNvSpPr>
              <p:nvPr/>
            </p:nvSpPr>
            <p:spPr>
              <a:xfrm>
                <a:off x="7154516" y="4374623"/>
                <a:ext cx="800026" cy="373179"/>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TextBox 1">
                <a:extLst>
                  <a:ext uri="{FF2B5EF4-FFF2-40B4-BE49-F238E27FC236}">
                    <a16:creationId xmlns:a16="http://schemas.microsoft.com/office/drawing/2014/main" id="{FE128A98-F9BC-E0C7-EB8D-AEFB036DE203}"/>
                  </a:ext>
                </a:extLst>
              </p:cNvPr>
              <p:cNvSpPr txBox="1"/>
              <p:nvPr/>
            </p:nvSpPr>
            <p:spPr>
              <a:xfrm>
                <a:off x="9430440" y="4855954"/>
                <a:ext cx="2160784" cy="641586"/>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1825" i="1" smtClean="0">
                              <a:solidFill>
                                <a:prstClr val="black"/>
                              </a:solidFill>
                              <a:latin typeface="Cambria Math" panose="02040503050406030204" pitchFamily="18" charset="0"/>
                            </a:rPr>
                          </m:ctrlPr>
                        </m:sSupPr>
                        <m:e>
                          <m:r>
                            <a:rPr lang="en-US" altLang="zh-CN" sz="1825" i="1">
                              <a:solidFill>
                                <a:prstClr val="black"/>
                              </a:solidFill>
                              <a:latin typeface="Cambria Math" panose="02040503050406030204" pitchFamily="18" charset="0"/>
                            </a:rPr>
                            <m:t>||</m:t>
                          </m:r>
                        </m:e>
                        <m:sup>
                          <m:r>
                            <a:rPr lang="en-US" altLang="zh-CN" sz="1825">
                              <a:solidFill>
                                <a:prstClr val="black"/>
                              </a:solidFill>
                              <a:latin typeface="Cambria Math" panose="02040503050406030204" pitchFamily="18" charset="0"/>
                            </a:rPr>
                            <m:t>2</m:t>
                          </m:r>
                        </m:sup>
                      </m:sSup>
                      <m:r>
                        <a:rPr lang="en-US" altLang="zh-CN" sz="1825" i="1">
                          <a:solidFill>
                            <a:prstClr val="black"/>
                          </a:solidFill>
                          <a:latin typeface="Cambria Math" panose="02040503050406030204" pitchFamily="18" charset="0"/>
                        </a:rPr>
                        <m:t>           </m:t>
                      </m:r>
                      <m:r>
                        <a:rPr lang="en-US" altLang="zh-CN" sz="1587" i="1">
                          <a:solidFill>
                            <a:prstClr val="black"/>
                          </a:solidFill>
                          <a:latin typeface="Cambria Math" panose="02040503050406030204" pitchFamily="18" charset="0"/>
                        </a:rPr>
                        <m:t>≤        </m:t>
                      </m:r>
                      <m:f>
                        <m:fPr>
                          <m:ctrlPr>
                            <a:rPr lang="en-US" altLang="zh-CN" sz="1587" b="0" i="1" smtClean="0">
                              <a:solidFill>
                                <a:prstClr val="black"/>
                              </a:solidFill>
                              <a:latin typeface="Cambria Math" panose="02040503050406030204" pitchFamily="18" charset="0"/>
                            </a:rPr>
                          </m:ctrlPr>
                        </m:fPr>
                        <m:num>
                          <m:sSubSup>
                            <m:sSubSupPr>
                              <m:ctrlPr>
                                <a:rPr lang="en-US" altLang="zh-CN" sz="1587" b="1" i="1" smtClean="0">
                                  <a:solidFill>
                                    <a:prstClr val="black"/>
                                  </a:solidFill>
                                  <a:latin typeface="Cambria Math" panose="02040503050406030204" pitchFamily="18" charset="0"/>
                                </a:rPr>
                              </m:ctrlPr>
                            </m:sSubSupPr>
                            <m:e>
                              <m:d>
                                <m:dPr>
                                  <m:begChr m:val="‖"/>
                                  <m:endChr m:val="‖"/>
                                  <m:ctrlPr>
                                    <a:rPr lang="en-US" altLang="zh-CN" sz="1587" b="1" i="1" smtClean="0">
                                      <a:solidFill>
                                        <a:prstClr val="black"/>
                                      </a:solidFill>
                                      <a:latin typeface="Cambria Math" panose="02040503050406030204" pitchFamily="18" charset="0"/>
                                    </a:rPr>
                                  </m:ctrlPr>
                                </m:dPr>
                                <m:e>
                                  <m:r>
                                    <a:rPr lang="en-US" altLang="zh-CN" sz="1587" b="1" i="1" smtClean="0">
                                      <a:solidFill>
                                        <a:prstClr val="black"/>
                                      </a:solidFill>
                                      <a:latin typeface="Cambria Math" panose="02040503050406030204" pitchFamily="18" charset="0"/>
                                    </a:rPr>
                                    <m:t>𝑨</m:t>
                                  </m:r>
                                </m:e>
                              </m:d>
                            </m:e>
                            <m:sub>
                              <m:r>
                                <a:rPr lang="en-US" altLang="zh-CN" sz="1587" b="0" i="1" smtClean="0">
                                  <a:solidFill>
                                    <a:prstClr val="black"/>
                                  </a:solidFill>
                                  <a:latin typeface="Cambria Math" panose="02040503050406030204" pitchFamily="18" charset="0"/>
                                </a:rPr>
                                <m:t>𝐹</m:t>
                              </m:r>
                            </m:sub>
                            <m:sup>
                              <m:r>
                                <a:rPr lang="en-US" altLang="zh-CN" sz="1587" b="0" i="1" smtClean="0">
                                  <a:solidFill>
                                    <a:prstClr val="black"/>
                                  </a:solidFill>
                                  <a:latin typeface="Cambria Math" panose="02040503050406030204" pitchFamily="18" charset="0"/>
                                </a:rPr>
                                <m:t>2</m:t>
                              </m:r>
                            </m:sup>
                          </m:sSubSup>
                        </m:num>
                        <m:den>
                          <m:r>
                            <a:rPr lang="en-US" altLang="zh-CN" sz="1587" b="0" i="1" smtClean="0">
                              <a:solidFill>
                                <a:prstClr val="black"/>
                              </a:solidFill>
                              <a:latin typeface="Cambria Math" panose="02040503050406030204" pitchFamily="18" charset="0"/>
                            </a:rPr>
                            <m:t>ℓ</m:t>
                          </m:r>
                        </m:den>
                      </m:f>
                    </m:oMath>
                  </m:oMathPara>
                </a14:m>
                <a:endParaRPr lang="zh-CN" altLang="en-US" sz="1825" b="0" dirty="0">
                  <a:solidFill>
                    <a:prstClr val="black"/>
                  </a:solidFill>
                  <a:latin typeface="Lucida Sans"/>
                  <a:ea typeface="黑体"/>
                </a:endParaRPr>
              </a:p>
            </p:txBody>
          </p:sp>
        </mc:Choice>
        <mc:Fallback xmlns="">
          <p:sp>
            <p:nvSpPr>
              <p:cNvPr id="37" name="!!TextBox 1">
                <a:extLst>
                  <a:ext uri="{FF2B5EF4-FFF2-40B4-BE49-F238E27FC236}">
                    <a16:creationId xmlns:a16="http://schemas.microsoft.com/office/drawing/2014/main" id="{FE128A98-F9BC-E0C7-EB8D-AEFB036DE203}"/>
                  </a:ext>
                </a:extLst>
              </p:cNvPr>
              <p:cNvSpPr txBox="1">
                <a:spLocks noRot="1" noChangeAspect="1" noMove="1" noResize="1" noEditPoints="1" noAdjustHandles="1" noChangeArrowheads="1" noChangeShapeType="1" noTextEdit="1"/>
              </p:cNvSpPr>
              <p:nvPr/>
            </p:nvSpPr>
            <p:spPr>
              <a:xfrm>
                <a:off x="9430440" y="4855954"/>
                <a:ext cx="2160784" cy="641586"/>
              </a:xfrm>
              <a:prstGeom prst="rect">
                <a:avLst/>
              </a:prstGeom>
              <a:blipFill>
                <a:blip r:embed="rId1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091009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7E2CE-3759-41B5-BFF2-F941E75D6194}"/>
              </a:ext>
            </a:extLst>
          </p:cNvPr>
          <p:cNvSpPr>
            <a:spLocks noGrp="1"/>
          </p:cNvSpPr>
          <p:nvPr>
            <p:ph type="title"/>
          </p:nvPr>
        </p:nvSpPr>
        <p:spPr/>
        <p:txBody>
          <a:bodyPr/>
          <a:lstStyle/>
          <a:p>
            <a:r>
              <a:rPr lang="zh-CN" altLang="en-US" dirty="0"/>
              <a:t>从频率估计问题出发理解</a:t>
            </a:r>
            <a:r>
              <a:rPr lang="en-US" altLang="zh-CN" dirty="0"/>
              <a:t>FD</a:t>
            </a:r>
            <a:r>
              <a:rPr lang="zh-CN" altLang="en-US" dirty="0"/>
              <a:t>算法</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784875-2BAA-451F-B0CC-60978322FF28}"/>
                  </a:ext>
                </a:extLst>
              </p:cNvPr>
              <p:cNvSpPr>
                <a:spLocks noGrp="1"/>
              </p:cNvSpPr>
              <p:nvPr>
                <p:ph idx="1"/>
              </p:nvPr>
            </p:nvSpPr>
            <p:spPr/>
            <p:txBody>
              <a:bodyPr>
                <a:normAutofit/>
              </a:bodyPr>
              <a:lstStyle/>
              <a:p>
                <a:pPr>
                  <a:defRPr sz="1800"/>
                </a:pPr>
                <a:r>
                  <a:rPr lang="zh-CN" altLang="en-US" sz="2800" dirty="0">
                    <a:solidFill>
                      <a:schemeClr val="tx1"/>
                    </a:solidFill>
                    <a:latin typeface="黑体" panose="02010609060101010101" pitchFamily="49" charset="-122"/>
                    <a:ea typeface="黑体" panose="02010609060101010101" pitchFamily="49" charset="-122"/>
                  </a:rPr>
                  <a:t>对数据流中出现的每个元素，估计其出现次数</a:t>
                </a:r>
              </a:p>
              <a:p>
                <a:pPr>
                  <a:defRPr sz="1800"/>
                </a:pPr>
                <a:r>
                  <a:rPr lang="zh-CN" altLang="en-US" sz="2800" dirty="0">
                    <a:solidFill>
                      <a:schemeClr val="tx1"/>
                    </a:solidFill>
                    <a:latin typeface="黑体" panose="02010609060101010101" pitchFamily="49" charset="-122"/>
                    <a:ea typeface="黑体" panose="02010609060101010101" pitchFamily="49" charset="-122"/>
                  </a:rPr>
                  <a:t>精确统计需要</a:t>
                </a:r>
                <a14:m>
                  <m:oMath xmlns:m="http://schemas.openxmlformats.org/officeDocument/2006/math">
                    <m:r>
                      <m:rPr>
                        <m:sty m:val="p"/>
                      </m:rPr>
                      <a:rPr lang="en-US" altLang="zh-CN" sz="2800" b="0" i="0" smtClean="0">
                        <a:solidFill>
                          <a:schemeClr val="tx1"/>
                        </a:solidFill>
                        <a:latin typeface="Cambria Math" panose="02040503050406030204" pitchFamily="18" charset="0"/>
                      </a:rPr>
                      <m:t>Ω</m:t>
                    </m:r>
                    <m:d>
                      <m:dPr>
                        <m:ctrlPr>
                          <a:rPr lang="en-US" altLang="zh-CN" sz="2800" b="0" i="1" smtClean="0">
                            <a:solidFill>
                              <a:schemeClr val="tx1"/>
                            </a:solidFill>
                            <a:latin typeface="Cambria Math" panose="02040503050406030204" pitchFamily="18" charset="0"/>
                          </a:rPr>
                        </m:ctrlPr>
                      </m:dPr>
                      <m:e>
                        <m:r>
                          <a:rPr lang="en-US" altLang="zh-CN" sz="2800" b="0" i="1" smtClean="0">
                            <a:solidFill>
                              <a:schemeClr val="tx1"/>
                            </a:solidFill>
                            <a:latin typeface="Cambria Math" panose="02040503050406030204" pitchFamily="18" charset="0"/>
                          </a:rPr>
                          <m:t>𝑑</m:t>
                        </m:r>
                      </m:e>
                    </m:d>
                  </m:oMath>
                </a14:m>
                <a:r>
                  <a:rPr lang="zh-CN" altLang="en-US" sz="2800" dirty="0">
                    <a:solidFill>
                      <a:schemeClr val="tx1"/>
                    </a:solidFill>
                    <a:latin typeface="黑体" panose="02010609060101010101" pitchFamily="49" charset="-122"/>
                    <a:ea typeface="黑体" panose="02010609060101010101" pitchFamily="49" charset="-122"/>
                  </a:rPr>
                  <a:t>空间</a:t>
                </a:r>
              </a:p>
              <a:p>
                <a:pPr>
                  <a:defRPr sz="1800"/>
                </a:pPr>
                <a:r>
                  <a:rPr lang="zh-CN" altLang="en-US" sz="2800" dirty="0">
                    <a:solidFill>
                      <a:schemeClr val="tx1"/>
                    </a:solidFill>
                    <a:latin typeface="黑体" panose="02010609060101010101" pitchFamily="49" charset="-122"/>
                    <a:ea typeface="黑体" panose="02010609060101010101" pitchFamily="49" charset="-122"/>
                  </a:rPr>
                  <a:t>给定误差参数</a:t>
                </a:r>
                <a14:m>
                  <m:oMath xmlns:m="http://schemas.openxmlformats.org/officeDocument/2006/math">
                    <m:r>
                      <a:rPr lang="en-US" altLang="zh-CN" sz="2800" b="0" i="1" smtClean="0">
                        <a:solidFill>
                          <a:schemeClr val="tx1"/>
                        </a:solidFill>
                        <a:latin typeface="Cambria Math" panose="02040503050406030204" pitchFamily="18" charset="0"/>
                      </a:rPr>
                      <m:t>𝜀</m:t>
                    </m:r>
                    <m:r>
                      <a:rPr lang="en-US" altLang="zh-CN" sz="2800" b="0" i="1" smtClean="0">
                        <a:solidFill>
                          <a:schemeClr val="tx1"/>
                        </a:solidFill>
                        <a:latin typeface="Cambria Math" panose="02040503050406030204" pitchFamily="18" charset="0"/>
                      </a:rPr>
                      <m:t>=</m:t>
                    </m:r>
                    <m:f>
                      <m:fPr>
                        <m:ctrlPr>
                          <a:rPr lang="en-US" altLang="zh-CN" sz="2800" b="0" i="1" smtClean="0">
                            <a:solidFill>
                              <a:schemeClr val="tx1"/>
                            </a:solidFill>
                            <a:latin typeface="Cambria Math" panose="02040503050406030204" pitchFamily="18" charset="0"/>
                          </a:rPr>
                        </m:ctrlPr>
                      </m:fPr>
                      <m:num>
                        <m:r>
                          <a:rPr lang="en-US" altLang="zh-CN" sz="2800" b="0" i="1" smtClean="0">
                            <a:solidFill>
                              <a:schemeClr val="tx1"/>
                            </a:solidFill>
                            <a:latin typeface="Cambria Math" panose="02040503050406030204" pitchFamily="18" charset="0"/>
                          </a:rPr>
                          <m:t>1</m:t>
                        </m:r>
                      </m:num>
                      <m:den>
                        <m:r>
                          <a:rPr lang="en-US" altLang="zh-CN" sz="2800" b="0" i="1" smtClean="0">
                            <a:solidFill>
                              <a:schemeClr val="tx1"/>
                            </a:solidFill>
                            <a:latin typeface="Cambria Math" panose="02040503050406030204" pitchFamily="18" charset="0"/>
                          </a:rPr>
                          <m:t>ℓ</m:t>
                        </m:r>
                      </m:den>
                    </m:f>
                    <m:r>
                      <a:rPr lang="en-US" altLang="zh-CN" sz="2800" b="0" i="1" smtClean="0">
                        <a:solidFill>
                          <a:schemeClr val="tx1"/>
                        </a:solidFill>
                        <a:latin typeface="Cambria Math" panose="02040503050406030204" pitchFamily="18" charset="0"/>
                      </a:rPr>
                      <m:t>∈</m:t>
                    </m:r>
                    <m:d>
                      <m:dPr>
                        <m:ctrlPr>
                          <a:rPr lang="en-US" altLang="zh-CN" sz="2800" b="0" i="1" smtClean="0">
                            <a:solidFill>
                              <a:schemeClr val="tx1"/>
                            </a:solidFill>
                            <a:latin typeface="Cambria Math" panose="02040503050406030204" pitchFamily="18" charset="0"/>
                          </a:rPr>
                        </m:ctrlPr>
                      </m:dPr>
                      <m:e>
                        <m:r>
                          <a:rPr lang="en-US" altLang="zh-CN" sz="2800" b="0" i="1" smtClean="0">
                            <a:solidFill>
                              <a:schemeClr val="tx1"/>
                            </a:solidFill>
                            <a:latin typeface="Cambria Math" panose="02040503050406030204" pitchFamily="18" charset="0"/>
                          </a:rPr>
                          <m:t>0,1</m:t>
                        </m:r>
                      </m:e>
                    </m:d>
                  </m:oMath>
                </a14:m>
                <a:r>
                  <a:rPr lang="en-US" altLang="zh-CN" sz="2800" dirty="0">
                    <a:solidFill>
                      <a:schemeClr val="tx1"/>
                    </a:solidFill>
                    <a:latin typeface="黑体" panose="02010609060101010101" pitchFamily="49" charset="-122"/>
                    <a:ea typeface="黑体" panose="02010609060101010101" pitchFamily="49" charset="-122"/>
                  </a:rPr>
                  <a:t>, </a:t>
                </a:r>
                <a:r>
                  <a:rPr lang="zh-CN" altLang="en-US" sz="2800" dirty="0">
                    <a:solidFill>
                      <a:schemeClr val="tx1"/>
                    </a:solidFill>
                    <a:latin typeface="黑体" panose="02010609060101010101" pitchFamily="49" charset="-122"/>
                    <a:ea typeface="黑体" panose="02010609060101010101" pitchFamily="49" charset="-122"/>
                  </a:rPr>
                  <a:t>以 </a:t>
                </a:r>
                <a14:m>
                  <m:oMath xmlns:m="http://schemas.openxmlformats.org/officeDocument/2006/math">
                    <m:f>
                      <m:fPr>
                        <m:ctrlPr>
                          <a:rPr lang="en-US" altLang="zh-CN" sz="2800" b="0" i="1" smtClean="0">
                            <a:solidFill>
                              <a:schemeClr val="tx1"/>
                            </a:solidFill>
                            <a:latin typeface="Cambria Math" panose="02040503050406030204" pitchFamily="18" charset="0"/>
                          </a:rPr>
                        </m:ctrlPr>
                      </m:fPr>
                      <m:num>
                        <m:r>
                          <a:rPr lang="en-US" altLang="zh-CN" sz="2800" b="0" i="1" smtClean="0">
                            <a:solidFill>
                              <a:schemeClr val="tx1"/>
                            </a:solidFill>
                            <a:latin typeface="Cambria Math" panose="02040503050406030204" pitchFamily="18" charset="0"/>
                          </a:rPr>
                          <m:t>𝑁</m:t>
                        </m:r>
                      </m:num>
                      <m:den>
                        <m:r>
                          <a:rPr lang="en-US" altLang="zh-CN" sz="2800" b="0" i="1" smtClean="0">
                            <a:solidFill>
                              <a:schemeClr val="tx1"/>
                            </a:solidFill>
                            <a:latin typeface="Cambria Math" panose="02040503050406030204" pitchFamily="18" charset="0"/>
                          </a:rPr>
                          <m:t>ℓ</m:t>
                        </m:r>
                      </m:den>
                    </m:f>
                  </m:oMath>
                </a14:m>
                <a:r>
                  <a:rPr lang="zh-CN" altLang="en-US" sz="2800" dirty="0">
                    <a:solidFill>
                      <a:schemeClr val="tx1"/>
                    </a:solidFill>
                    <a:latin typeface="黑体" panose="02010609060101010101" pitchFamily="49" charset="-122"/>
                    <a:ea typeface="黑体" panose="02010609060101010101" pitchFamily="49" charset="-122"/>
                  </a:rPr>
                  <a:t> 的绝对误差估计</a:t>
                </a:r>
                <a14:m>
                  <m:oMath xmlns:m="http://schemas.openxmlformats.org/officeDocument/2006/math">
                    <m:sSub>
                      <m:sSubPr>
                        <m:ctrlPr>
                          <a:rPr lang="en-US" altLang="zh-CN" sz="2800" b="0" i="1" smtClean="0">
                            <a:solidFill>
                              <a:schemeClr val="tx1"/>
                            </a:solidFill>
                            <a:latin typeface="Cambria Math" panose="02040503050406030204" pitchFamily="18" charset="0"/>
                          </a:rPr>
                        </m:ctrlPr>
                      </m:sSubPr>
                      <m:e>
                        <m:r>
                          <a:rPr lang="en-US" altLang="zh-CN" sz="2800" b="0" i="1" smtClean="0">
                            <a:solidFill>
                              <a:schemeClr val="tx1"/>
                            </a:solidFill>
                            <a:latin typeface="Cambria Math" panose="02040503050406030204" pitchFamily="18" charset="0"/>
                          </a:rPr>
                          <m:t>𝑓</m:t>
                        </m:r>
                      </m:e>
                      <m:sub>
                        <m:r>
                          <a:rPr lang="en-US" altLang="zh-CN" sz="2800" b="0" i="1" smtClean="0">
                            <a:solidFill>
                              <a:schemeClr val="tx1"/>
                            </a:solidFill>
                            <a:latin typeface="Cambria Math" panose="02040503050406030204" pitchFamily="18" charset="0"/>
                          </a:rPr>
                          <m:t>𝑖</m:t>
                        </m:r>
                      </m:sub>
                    </m:sSub>
                  </m:oMath>
                </a14:m>
                <a:endParaRPr lang="zh-CN" altLang="en-US" sz="2800" i="1" baseline="-25000" dirty="0">
                  <a:solidFill>
                    <a:schemeClr val="tx1"/>
                  </a:solidFill>
                  <a:latin typeface="黑体" panose="02010609060101010101" pitchFamily="49" charset="-122"/>
                  <a:ea typeface="黑体" panose="02010609060101010101" pitchFamily="49" charset="-122"/>
                </a:endParaRPr>
              </a:p>
            </p:txBody>
          </p:sp>
        </mc:Choice>
        <mc:Fallback xmlns="">
          <p:sp>
            <p:nvSpPr>
              <p:cNvPr id="3" name="Content Placeholder 2">
                <a:extLst>
                  <a:ext uri="{FF2B5EF4-FFF2-40B4-BE49-F238E27FC236}">
                    <a16:creationId xmlns:a16="http://schemas.microsoft.com/office/drawing/2014/main" id="{A3784875-2BAA-451F-B0CC-60978322FF28}"/>
                  </a:ext>
                </a:extLst>
              </p:cNvPr>
              <p:cNvSpPr>
                <a:spLocks noGrp="1" noRot="1" noChangeAspect="1" noMove="1" noResize="1" noEditPoints="1" noAdjustHandles="1" noChangeArrowheads="1" noChangeShapeType="1" noTextEdit="1"/>
              </p:cNvSpPr>
              <p:nvPr>
                <p:ph idx="1"/>
              </p:nvPr>
            </p:nvSpPr>
            <p:spPr>
              <a:blipFill>
                <a:blip r:embed="rId2"/>
                <a:stretch>
                  <a:fillRect l="-556" t="-1259"/>
                </a:stretch>
              </a:blipFill>
            </p:spPr>
            <p:txBody>
              <a:bodyPr/>
              <a:lstStyle/>
              <a:p>
                <a:r>
                  <a:rPr lang="zh-CN" altLang="en-US">
                    <a:noFill/>
                  </a:rPr>
                  <a:t> </a:t>
                </a:r>
              </a:p>
            </p:txBody>
          </p:sp>
        </mc:Fallback>
      </mc:AlternateContent>
      <p:sp>
        <p:nvSpPr>
          <p:cNvPr id="5" name="Shape 44">
            <a:extLst>
              <a:ext uri="{FF2B5EF4-FFF2-40B4-BE49-F238E27FC236}">
                <a16:creationId xmlns:a16="http://schemas.microsoft.com/office/drawing/2014/main" id="{78425A94-C4DB-4099-B5BF-D9C7F51F9E2E}"/>
              </a:ext>
            </a:extLst>
          </p:cNvPr>
          <p:cNvSpPr/>
          <p:nvPr/>
        </p:nvSpPr>
        <p:spPr>
          <a:xfrm>
            <a:off x="3816968" y="4892762"/>
            <a:ext cx="2682116" cy="1"/>
          </a:xfrm>
          <a:prstGeom prst="line">
            <a:avLst/>
          </a:prstGeom>
          <a:ln w="25400">
            <a:solidFill>
              <a:srgbClr val="FFFFFF"/>
            </a:solidFill>
            <a:miter lim="400000"/>
            <a:tailEnd type="triangle"/>
          </a:ln>
        </p:spPr>
        <p:txBody>
          <a:bodyPr lIns="0" tIns="0" rIns="0" bIns="0" anchor="ctr"/>
          <a:lstStyle/>
          <a:p>
            <a:pPr defTabSz="421840">
              <a:defRPr sz="24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sz="1400">
              <a:solidFill>
                <a:srgbClr val="FFFFFF"/>
              </a:solidFill>
              <a:effectLst>
                <a:outerShdw blurRad="25400" dist="23998" dir="2700000" rotWithShape="0">
                  <a:srgbClr val="000000">
                    <a:alpha val="31034"/>
                  </a:srgbClr>
                </a:outerShdw>
              </a:effectLst>
              <a:latin typeface="Gill Sans"/>
              <a:sym typeface="Gill Sans"/>
            </a:endParaRPr>
          </a:p>
        </p:txBody>
      </p:sp>
      <p:sp>
        <p:nvSpPr>
          <p:cNvPr id="6" name="Shape 45">
            <a:extLst>
              <a:ext uri="{FF2B5EF4-FFF2-40B4-BE49-F238E27FC236}">
                <a16:creationId xmlns:a16="http://schemas.microsoft.com/office/drawing/2014/main" id="{2FFED467-6F6D-4D0A-89EF-449C1F8411FB}"/>
              </a:ext>
            </a:extLst>
          </p:cNvPr>
          <p:cNvSpPr/>
          <p:nvPr/>
        </p:nvSpPr>
        <p:spPr>
          <a:xfrm>
            <a:off x="7060260" y="4350622"/>
            <a:ext cx="455345" cy="502218"/>
          </a:xfrm>
          <a:prstGeom prst="roundRect">
            <a:avLst>
              <a:gd name="adj" fmla="val 22059"/>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0" tIns="0" rIns="0" bIns="0" anchor="ctr"/>
          <a:lstStyle>
            <a:lvl1pPr defTabSz="800100">
              <a:defRPr sz="24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lvl1pPr>
          </a:lstStyle>
          <a:p>
            <a:pPr algn="ctr" defTabSz="634959">
              <a:defRPr sz="1800">
                <a:solidFill>
                  <a:srgbClr val="000000"/>
                </a:solidFill>
                <a:effectLst/>
              </a:defRPr>
            </a:pPr>
            <a:r>
              <a:rPr sz="1400">
                <a:solidFill>
                  <a:schemeClr val="bg1"/>
                </a:solidFill>
                <a:effectLst/>
              </a:rPr>
              <a:t>CPU</a:t>
            </a:r>
          </a:p>
        </p:txBody>
      </p:sp>
      <p:sp>
        <p:nvSpPr>
          <p:cNvPr id="7" name="Shape 46">
            <a:extLst>
              <a:ext uri="{FF2B5EF4-FFF2-40B4-BE49-F238E27FC236}">
                <a16:creationId xmlns:a16="http://schemas.microsoft.com/office/drawing/2014/main" id="{DB6111BF-3093-4462-B5BC-2D35C360A57C}"/>
              </a:ext>
            </a:extLst>
          </p:cNvPr>
          <p:cNvSpPr/>
          <p:nvPr/>
        </p:nvSpPr>
        <p:spPr>
          <a:xfrm rot="16200000">
            <a:off x="6926738" y="5104067"/>
            <a:ext cx="722384" cy="307792"/>
          </a:xfrm>
          <a:prstGeom prst="leftRightArrow">
            <a:avLst>
              <a:gd name="adj1" fmla="val 32000"/>
              <a:gd name="adj2" fmla="val 92071"/>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p:spPr>
        <p:txBody>
          <a:bodyPr lIns="0" tIns="0" rIns="0" bIns="0" anchor="ctr"/>
          <a:lstStyle/>
          <a:p>
            <a:pPr algn="ctr" defTabSz="421840">
              <a:defRPr sz="24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sz="1400">
              <a:solidFill>
                <a:schemeClr val="bg1"/>
              </a:solidFill>
              <a:effectLst>
                <a:outerShdw blurRad="25400" dist="23998" dir="2700000" rotWithShape="0">
                  <a:srgbClr val="000000">
                    <a:alpha val="31034"/>
                  </a:srgbClr>
                </a:outerShdw>
              </a:effectLst>
              <a:latin typeface="Gill Sans"/>
              <a:sym typeface="Gill Sans"/>
            </a:endParaRPr>
          </a:p>
        </p:txBody>
      </p:sp>
      <p:sp>
        <p:nvSpPr>
          <p:cNvPr id="8" name="Shape 47">
            <a:extLst>
              <a:ext uri="{FF2B5EF4-FFF2-40B4-BE49-F238E27FC236}">
                <a16:creationId xmlns:a16="http://schemas.microsoft.com/office/drawing/2014/main" id="{0754D0F3-C404-4DAC-AF64-D1927AAA4E14}"/>
              </a:ext>
            </a:extLst>
          </p:cNvPr>
          <p:cNvSpPr/>
          <p:nvPr/>
        </p:nvSpPr>
        <p:spPr>
          <a:xfrm>
            <a:off x="6360817" y="5663086"/>
            <a:ext cx="2008009" cy="502218"/>
          </a:xfrm>
          <a:prstGeom prst="roundRect">
            <a:avLst>
              <a:gd name="adj" fmla="val 20000"/>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0" tIns="0" rIns="0" bIns="0" anchor="ctr"/>
          <a:lstStyle>
            <a:lvl1pPr defTabSz="800100">
              <a:defRPr sz="24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lvl1pPr>
          </a:lstStyle>
          <a:p>
            <a:pPr algn="ctr" defTabSz="634959">
              <a:defRPr sz="1800">
                <a:solidFill>
                  <a:srgbClr val="000000"/>
                </a:solidFill>
                <a:effectLst/>
              </a:defRPr>
            </a:pPr>
            <a:r>
              <a:rPr sz="1400">
                <a:solidFill>
                  <a:schemeClr val="bg1"/>
                </a:solidFill>
                <a:effectLst/>
              </a:rPr>
              <a:t>Memory</a:t>
            </a:r>
          </a:p>
        </p:txBody>
      </p:sp>
      <p:sp>
        <p:nvSpPr>
          <p:cNvPr id="9" name="Shape 48">
            <a:extLst>
              <a:ext uri="{FF2B5EF4-FFF2-40B4-BE49-F238E27FC236}">
                <a16:creationId xmlns:a16="http://schemas.microsoft.com/office/drawing/2014/main" id="{20F7325E-BABE-426D-9CFF-8429F777C8E4}"/>
              </a:ext>
            </a:extLst>
          </p:cNvPr>
          <p:cNvSpPr/>
          <p:nvPr/>
        </p:nvSpPr>
        <p:spPr>
          <a:xfrm>
            <a:off x="3757200" y="4453487"/>
            <a:ext cx="229449" cy="365898"/>
          </a:xfrm>
          <a:prstGeom prst="roundRect">
            <a:avLst>
              <a:gd name="adj" fmla="val 29574"/>
            </a:avLst>
          </a:prstGeom>
          <a:ln w="25400">
            <a:solidFill/>
            <a:miter lim="400000"/>
          </a:ln>
          <a:extLst>
            <a:ext uri="{C572A759-6A51-4108-AA02-DFA0A04FC94B}">
              <ma14:wrappingTextBoxFlag xmlns:ma14="http://schemas.microsoft.com/office/mac/drawingml/2011/main" xmlns="" val="1"/>
            </a:ext>
          </a:extLst>
        </p:spPr>
        <p:txBody>
          <a:bodyPr lIns="0" tIns="0" rIns="0" bIns="0" anchor="ctr"/>
          <a:lstStyle/>
          <a:p>
            <a:pPr defTabSz="421840">
              <a:defRPr sz="1800"/>
            </a:pPr>
            <a:r>
              <a:rPr sz="1400">
                <a:solidFill>
                  <a:prstClr val="black"/>
                </a:solidFill>
                <a:latin typeface="Gill Sans"/>
                <a:ea typeface="Gill Sans"/>
                <a:cs typeface="Gill Sans"/>
                <a:sym typeface="Gill Sans"/>
              </a:rPr>
              <a:t>i</a:t>
            </a:r>
            <a:r>
              <a:rPr sz="1400" baseline="-5999">
                <a:solidFill>
                  <a:prstClr val="black"/>
                </a:solidFill>
                <a:latin typeface="Gill Sans"/>
                <a:ea typeface="Gill Sans"/>
                <a:cs typeface="Gill Sans"/>
                <a:sym typeface="Gill Sans"/>
              </a:rPr>
              <a:t>1</a:t>
            </a:r>
          </a:p>
        </p:txBody>
      </p:sp>
      <p:sp>
        <p:nvSpPr>
          <p:cNvPr id="10" name="Shape 49">
            <a:extLst>
              <a:ext uri="{FF2B5EF4-FFF2-40B4-BE49-F238E27FC236}">
                <a16:creationId xmlns:a16="http://schemas.microsoft.com/office/drawing/2014/main" id="{457A96D6-7235-46BA-A729-DC61F41E527E}"/>
              </a:ext>
            </a:extLst>
          </p:cNvPr>
          <p:cNvSpPr/>
          <p:nvPr/>
        </p:nvSpPr>
        <p:spPr>
          <a:xfrm>
            <a:off x="4025049" y="4453487"/>
            <a:ext cx="229449" cy="365898"/>
          </a:xfrm>
          <a:prstGeom prst="roundRect">
            <a:avLst>
              <a:gd name="adj" fmla="val 29574"/>
            </a:avLst>
          </a:prstGeom>
          <a:ln w="25400">
            <a:solidFill/>
            <a:miter lim="400000"/>
          </a:ln>
          <a:extLst>
            <a:ext uri="{C572A759-6A51-4108-AA02-DFA0A04FC94B}">
              <ma14:wrappingTextBoxFlag xmlns:ma14="http://schemas.microsoft.com/office/mac/drawingml/2011/main" xmlns="" val="1"/>
            </a:ext>
          </a:extLst>
        </p:spPr>
        <p:txBody>
          <a:bodyPr lIns="0" tIns="0" rIns="0" bIns="0" anchor="ctr"/>
          <a:lstStyle/>
          <a:p>
            <a:pPr defTabSz="421840">
              <a:defRPr sz="1800"/>
            </a:pPr>
            <a:r>
              <a:rPr sz="1400">
                <a:solidFill>
                  <a:prstClr val="black"/>
                </a:solidFill>
                <a:latin typeface="Gill Sans"/>
                <a:ea typeface="Gill Sans"/>
                <a:cs typeface="Gill Sans"/>
                <a:sym typeface="Gill Sans"/>
              </a:rPr>
              <a:t>i</a:t>
            </a:r>
            <a:r>
              <a:rPr sz="1400" baseline="-5999">
                <a:solidFill>
                  <a:prstClr val="black"/>
                </a:solidFill>
                <a:latin typeface="Gill Sans"/>
                <a:ea typeface="Gill Sans"/>
                <a:cs typeface="Gill Sans"/>
                <a:sym typeface="Gill Sans"/>
              </a:rPr>
              <a:t>1</a:t>
            </a:r>
          </a:p>
        </p:txBody>
      </p:sp>
      <p:sp>
        <p:nvSpPr>
          <p:cNvPr id="11" name="Shape 50">
            <a:extLst>
              <a:ext uri="{FF2B5EF4-FFF2-40B4-BE49-F238E27FC236}">
                <a16:creationId xmlns:a16="http://schemas.microsoft.com/office/drawing/2014/main" id="{F21F47FB-69E7-4BDA-B61F-478FE269C7D0}"/>
              </a:ext>
            </a:extLst>
          </p:cNvPr>
          <p:cNvSpPr/>
          <p:nvPr/>
        </p:nvSpPr>
        <p:spPr>
          <a:xfrm>
            <a:off x="4292899" y="4453487"/>
            <a:ext cx="229449" cy="365898"/>
          </a:xfrm>
          <a:prstGeom prst="roundRect">
            <a:avLst>
              <a:gd name="adj" fmla="val 29574"/>
            </a:avLst>
          </a:prstGeom>
          <a:ln w="25400">
            <a:solidFill/>
            <a:miter lim="400000"/>
          </a:ln>
          <a:extLst>
            <a:ext uri="{C572A759-6A51-4108-AA02-DFA0A04FC94B}">
              <ma14:wrappingTextBoxFlag xmlns:ma14="http://schemas.microsoft.com/office/mac/drawingml/2011/main" xmlns="" val="1"/>
            </a:ext>
          </a:extLst>
        </p:spPr>
        <p:txBody>
          <a:bodyPr lIns="0" tIns="0" rIns="0" bIns="0" anchor="ctr"/>
          <a:lstStyle/>
          <a:p>
            <a:pPr defTabSz="421840">
              <a:defRPr sz="1800"/>
            </a:pPr>
            <a:r>
              <a:rPr sz="1400">
                <a:solidFill>
                  <a:prstClr val="black"/>
                </a:solidFill>
                <a:latin typeface="Gill Sans"/>
                <a:ea typeface="Gill Sans"/>
                <a:cs typeface="Gill Sans"/>
                <a:sym typeface="Gill Sans"/>
              </a:rPr>
              <a:t>i</a:t>
            </a:r>
            <a:r>
              <a:rPr sz="1400" baseline="-5999">
                <a:solidFill>
                  <a:prstClr val="black"/>
                </a:solidFill>
                <a:latin typeface="Gill Sans"/>
                <a:ea typeface="Gill Sans"/>
                <a:cs typeface="Gill Sans"/>
                <a:sym typeface="Gill Sans"/>
              </a:rPr>
              <a:t>2</a:t>
            </a:r>
          </a:p>
        </p:txBody>
      </p:sp>
      <p:sp>
        <p:nvSpPr>
          <p:cNvPr id="12" name="Shape 51">
            <a:extLst>
              <a:ext uri="{FF2B5EF4-FFF2-40B4-BE49-F238E27FC236}">
                <a16:creationId xmlns:a16="http://schemas.microsoft.com/office/drawing/2014/main" id="{4D27595F-ACB6-4C31-93B5-865629A5042B}"/>
              </a:ext>
            </a:extLst>
          </p:cNvPr>
          <p:cNvSpPr/>
          <p:nvPr/>
        </p:nvSpPr>
        <p:spPr>
          <a:xfrm>
            <a:off x="4560747" y="4453487"/>
            <a:ext cx="229450" cy="365898"/>
          </a:xfrm>
          <a:prstGeom prst="roundRect">
            <a:avLst>
              <a:gd name="adj" fmla="val 29574"/>
            </a:avLst>
          </a:prstGeom>
          <a:ln w="25400">
            <a:solidFill/>
            <a:miter lim="400000"/>
          </a:ln>
          <a:extLst>
            <a:ext uri="{C572A759-6A51-4108-AA02-DFA0A04FC94B}">
              <ma14:wrappingTextBoxFlag xmlns:ma14="http://schemas.microsoft.com/office/mac/drawingml/2011/main" xmlns="" val="1"/>
            </a:ext>
          </a:extLst>
        </p:spPr>
        <p:txBody>
          <a:bodyPr lIns="0" tIns="0" rIns="0" bIns="0" anchor="ctr"/>
          <a:lstStyle/>
          <a:p>
            <a:pPr defTabSz="421840">
              <a:defRPr sz="1800"/>
            </a:pPr>
            <a:r>
              <a:rPr sz="1400">
                <a:solidFill>
                  <a:prstClr val="black"/>
                </a:solidFill>
                <a:latin typeface="Gill Sans"/>
                <a:ea typeface="Gill Sans"/>
                <a:cs typeface="Gill Sans"/>
                <a:sym typeface="Gill Sans"/>
              </a:rPr>
              <a:t>i</a:t>
            </a:r>
            <a:r>
              <a:rPr sz="1400" baseline="-5999">
                <a:solidFill>
                  <a:prstClr val="black"/>
                </a:solidFill>
                <a:latin typeface="Gill Sans"/>
                <a:ea typeface="Gill Sans"/>
                <a:cs typeface="Gill Sans"/>
                <a:sym typeface="Gill Sans"/>
              </a:rPr>
              <a:t>5</a:t>
            </a:r>
          </a:p>
        </p:txBody>
      </p:sp>
      <p:sp>
        <p:nvSpPr>
          <p:cNvPr id="13" name="Shape 52">
            <a:extLst>
              <a:ext uri="{FF2B5EF4-FFF2-40B4-BE49-F238E27FC236}">
                <a16:creationId xmlns:a16="http://schemas.microsoft.com/office/drawing/2014/main" id="{D7AB4F34-5787-4941-93A7-083A65C57C63}"/>
              </a:ext>
            </a:extLst>
          </p:cNvPr>
          <p:cNvSpPr/>
          <p:nvPr/>
        </p:nvSpPr>
        <p:spPr>
          <a:xfrm>
            <a:off x="4828597" y="4453487"/>
            <a:ext cx="229450" cy="365898"/>
          </a:xfrm>
          <a:prstGeom prst="roundRect">
            <a:avLst>
              <a:gd name="adj" fmla="val 29574"/>
            </a:avLst>
          </a:prstGeom>
          <a:ln w="25400">
            <a:solidFill/>
            <a:miter lim="400000"/>
          </a:ln>
          <a:extLst>
            <a:ext uri="{C572A759-6A51-4108-AA02-DFA0A04FC94B}">
              <ma14:wrappingTextBoxFlag xmlns:ma14="http://schemas.microsoft.com/office/mac/drawingml/2011/main" xmlns="" val="1"/>
            </a:ext>
          </a:extLst>
        </p:spPr>
        <p:txBody>
          <a:bodyPr lIns="0" tIns="0" rIns="0" bIns="0" anchor="ctr"/>
          <a:lstStyle/>
          <a:p>
            <a:pPr defTabSz="421840">
              <a:defRPr sz="1800"/>
            </a:pPr>
            <a:r>
              <a:rPr sz="1400">
                <a:solidFill>
                  <a:prstClr val="black"/>
                </a:solidFill>
                <a:latin typeface="Gill Sans"/>
                <a:ea typeface="Gill Sans"/>
                <a:cs typeface="Gill Sans"/>
                <a:sym typeface="Gill Sans"/>
              </a:rPr>
              <a:t>i</a:t>
            </a:r>
            <a:r>
              <a:rPr sz="1400" baseline="-5999">
                <a:solidFill>
                  <a:prstClr val="black"/>
                </a:solidFill>
                <a:latin typeface="Gill Sans"/>
                <a:ea typeface="Gill Sans"/>
                <a:cs typeface="Gill Sans"/>
                <a:sym typeface="Gill Sans"/>
              </a:rPr>
              <a:t>9</a:t>
            </a:r>
          </a:p>
        </p:txBody>
      </p:sp>
      <p:sp>
        <p:nvSpPr>
          <p:cNvPr id="14" name="Shape 53">
            <a:extLst>
              <a:ext uri="{FF2B5EF4-FFF2-40B4-BE49-F238E27FC236}">
                <a16:creationId xmlns:a16="http://schemas.microsoft.com/office/drawing/2014/main" id="{11260623-1CBB-459B-8055-D4F00DA20D72}"/>
              </a:ext>
            </a:extLst>
          </p:cNvPr>
          <p:cNvSpPr/>
          <p:nvPr/>
        </p:nvSpPr>
        <p:spPr>
          <a:xfrm>
            <a:off x="5096446" y="4453487"/>
            <a:ext cx="229450" cy="365898"/>
          </a:xfrm>
          <a:prstGeom prst="roundRect">
            <a:avLst>
              <a:gd name="adj" fmla="val 29574"/>
            </a:avLst>
          </a:prstGeom>
          <a:ln w="25400">
            <a:solidFill/>
            <a:miter lim="400000"/>
          </a:ln>
          <a:extLst>
            <a:ext uri="{C572A759-6A51-4108-AA02-DFA0A04FC94B}">
              <ma14:wrappingTextBoxFlag xmlns:ma14="http://schemas.microsoft.com/office/mac/drawingml/2011/main" xmlns="" val="1"/>
            </a:ext>
          </a:extLst>
        </p:spPr>
        <p:txBody>
          <a:bodyPr lIns="0" tIns="0" rIns="0" bIns="0" anchor="ctr"/>
          <a:lstStyle/>
          <a:p>
            <a:pPr defTabSz="421840">
              <a:defRPr sz="1800"/>
            </a:pPr>
            <a:r>
              <a:rPr sz="1400">
                <a:solidFill>
                  <a:prstClr val="black"/>
                </a:solidFill>
                <a:latin typeface="Gill Sans"/>
                <a:ea typeface="Gill Sans"/>
                <a:cs typeface="Gill Sans"/>
                <a:sym typeface="Gill Sans"/>
              </a:rPr>
              <a:t>i</a:t>
            </a:r>
            <a:r>
              <a:rPr sz="1400" baseline="-5999">
                <a:solidFill>
                  <a:prstClr val="black"/>
                </a:solidFill>
                <a:latin typeface="Gill Sans"/>
                <a:ea typeface="Gill Sans"/>
                <a:cs typeface="Gill Sans"/>
                <a:sym typeface="Gill Sans"/>
              </a:rPr>
              <a:t>1</a:t>
            </a:r>
          </a:p>
        </p:txBody>
      </p:sp>
      <p:sp>
        <p:nvSpPr>
          <p:cNvPr id="15" name="Shape 54">
            <a:extLst>
              <a:ext uri="{FF2B5EF4-FFF2-40B4-BE49-F238E27FC236}">
                <a16:creationId xmlns:a16="http://schemas.microsoft.com/office/drawing/2014/main" id="{EFA354AD-A98C-4FA8-9F8E-F327E5104B59}"/>
              </a:ext>
            </a:extLst>
          </p:cNvPr>
          <p:cNvSpPr/>
          <p:nvPr/>
        </p:nvSpPr>
        <p:spPr>
          <a:xfrm>
            <a:off x="5364296" y="4453487"/>
            <a:ext cx="229450" cy="365898"/>
          </a:xfrm>
          <a:prstGeom prst="roundRect">
            <a:avLst>
              <a:gd name="adj" fmla="val 29574"/>
            </a:avLst>
          </a:prstGeom>
          <a:ln w="25400">
            <a:solidFill/>
            <a:miter lim="400000"/>
          </a:ln>
          <a:extLst>
            <a:ext uri="{C572A759-6A51-4108-AA02-DFA0A04FC94B}">
              <ma14:wrappingTextBoxFlag xmlns:ma14="http://schemas.microsoft.com/office/mac/drawingml/2011/main" xmlns="" val="1"/>
            </a:ext>
          </a:extLst>
        </p:spPr>
        <p:txBody>
          <a:bodyPr lIns="0" tIns="0" rIns="0" bIns="0" anchor="ctr"/>
          <a:lstStyle/>
          <a:p>
            <a:pPr defTabSz="421840">
              <a:defRPr sz="1800"/>
            </a:pPr>
            <a:r>
              <a:rPr sz="1400">
                <a:solidFill>
                  <a:prstClr val="black"/>
                </a:solidFill>
                <a:latin typeface="Gill Sans"/>
                <a:ea typeface="Gill Sans"/>
                <a:cs typeface="Gill Sans"/>
                <a:sym typeface="Gill Sans"/>
              </a:rPr>
              <a:t>i</a:t>
            </a:r>
            <a:r>
              <a:rPr sz="1400" baseline="-5999">
                <a:solidFill>
                  <a:prstClr val="black"/>
                </a:solidFill>
                <a:latin typeface="Gill Sans"/>
                <a:ea typeface="Gill Sans"/>
                <a:cs typeface="Gill Sans"/>
                <a:sym typeface="Gill Sans"/>
              </a:rPr>
              <a:t>1</a:t>
            </a:r>
          </a:p>
        </p:txBody>
      </p:sp>
      <p:sp>
        <p:nvSpPr>
          <p:cNvPr id="16" name="Shape 55">
            <a:extLst>
              <a:ext uri="{FF2B5EF4-FFF2-40B4-BE49-F238E27FC236}">
                <a16:creationId xmlns:a16="http://schemas.microsoft.com/office/drawing/2014/main" id="{16E671DA-D83F-459E-8548-E5739B73C41E}"/>
              </a:ext>
            </a:extLst>
          </p:cNvPr>
          <p:cNvSpPr/>
          <p:nvPr/>
        </p:nvSpPr>
        <p:spPr>
          <a:xfrm>
            <a:off x="5632145" y="4453487"/>
            <a:ext cx="229450" cy="365898"/>
          </a:xfrm>
          <a:prstGeom prst="roundRect">
            <a:avLst>
              <a:gd name="adj" fmla="val 29574"/>
            </a:avLst>
          </a:prstGeom>
          <a:ln w="25400">
            <a:solidFill/>
            <a:miter lim="400000"/>
          </a:ln>
          <a:extLst>
            <a:ext uri="{C572A759-6A51-4108-AA02-DFA0A04FC94B}">
              <ma14:wrappingTextBoxFlag xmlns:ma14="http://schemas.microsoft.com/office/mac/drawingml/2011/main" xmlns="" val="1"/>
            </a:ext>
          </a:extLst>
        </p:spPr>
        <p:txBody>
          <a:bodyPr lIns="0" tIns="0" rIns="0" bIns="0" anchor="ctr"/>
          <a:lstStyle/>
          <a:p>
            <a:pPr defTabSz="421840">
              <a:defRPr sz="1800"/>
            </a:pPr>
            <a:r>
              <a:rPr sz="1400">
                <a:solidFill>
                  <a:prstClr val="black"/>
                </a:solidFill>
                <a:latin typeface="Gill Sans"/>
                <a:ea typeface="Gill Sans"/>
                <a:cs typeface="Gill Sans"/>
                <a:sym typeface="Gill Sans"/>
              </a:rPr>
              <a:t>i</a:t>
            </a:r>
            <a:r>
              <a:rPr sz="1400" baseline="-5999">
                <a:solidFill>
                  <a:prstClr val="black"/>
                </a:solidFill>
                <a:latin typeface="Gill Sans"/>
                <a:ea typeface="Gill Sans"/>
                <a:cs typeface="Gill Sans"/>
                <a:sym typeface="Gill Sans"/>
              </a:rPr>
              <a:t>9</a:t>
            </a:r>
          </a:p>
        </p:txBody>
      </p:sp>
      <p:sp>
        <p:nvSpPr>
          <p:cNvPr id="18" name="Shape 57">
            <a:extLst>
              <a:ext uri="{FF2B5EF4-FFF2-40B4-BE49-F238E27FC236}">
                <a16:creationId xmlns:a16="http://schemas.microsoft.com/office/drawing/2014/main" id="{4B81A4D5-6BB0-4B3D-85B3-33BA9891A396}"/>
              </a:ext>
            </a:extLst>
          </p:cNvPr>
          <p:cNvSpPr/>
          <p:nvPr/>
        </p:nvSpPr>
        <p:spPr>
          <a:xfrm>
            <a:off x="6167845" y="4453487"/>
            <a:ext cx="229450" cy="365898"/>
          </a:xfrm>
          <a:prstGeom prst="roundRect">
            <a:avLst>
              <a:gd name="adj" fmla="val 29574"/>
            </a:avLst>
          </a:prstGeom>
          <a:ln w="25400">
            <a:solidFill/>
            <a:miter lim="400000"/>
          </a:ln>
          <a:extLst>
            <a:ext uri="{C572A759-6A51-4108-AA02-DFA0A04FC94B}">
              <ma14:wrappingTextBoxFlag xmlns:ma14="http://schemas.microsoft.com/office/mac/drawingml/2011/main" xmlns="" val="1"/>
            </a:ext>
          </a:extLst>
        </p:spPr>
        <p:txBody>
          <a:bodyPr lIns="0" tIns="0" rIns="0" bIns="0" anchor="ctr"/>
          <a:lstStyle/>
          <a:p>
            <a:pPr defTabSz="421840">
              <a:defRPr sz="1800"/>
            </a:pPr>
            <a:r>
              <a:rPr sz="1400">
                <a:solidFill>
                  <a:schemeClr val="bg1"/>
                </a:solidFill>
                <a:latin typeface="Gill Sans"/>
                <a:ea typeface="Gill Sans"/>
                <a:cs typeface="Gill Sans"/>
                <a:sym typeface="Gill Sans"/>
              </a:rPr>
              <a:t>i</a:t>
            </a:r>
            <a:r>
              <a:rPr sz="1400" baseline="-5999">
                <a:solidFill>
                  <a:schemeClr val="bg1"/>
                </a:solidFill>
                <a:latin typeface="Gill Sans"/>
                <a:ea typeface="Gill Sans"/>
                <a:cs typeface="Gill Sans"/>
                <a:sym typeface="Gill Sans"/>
              </a:rPr>
              <a:t>7</a:t>
            </a:r>
          </a:p>
        </p:txBody>
      </p:sp>
      <p:sp>
        <p:nvSpPr>
          <p:cNvPr id="19" name="Shape 58">
            <a:extLst>
              <a:ext uri="{FF2B5EF4-FFF2-40B4-BE49-F238E27FC236}">
                <a16:creationId xmlns:a16="http://schemas.microsoft.com/office/drawing/2014/main" id="{1C655214-F017-4511-90DA-72C5D827DEE9}"/>
              </a:ext>
            </a:extLst>
          </p:cNvPr>
          <p:cNvSpPr/>
          <p:nvPr/>
        </p:nvSpPr>
        <p:spPr>
          <a:xfrm>
            <a:off x="4421009" y="5134226"/>
            <a:ext cx="1009483" cy="361870"/>
          </a:xfrm>
          <a:prstGeom prst="rect">
            <a:avLst/>
          </a:prstGeom>
          <a:ln w="12700">
            <a:miter lim="400000"/>
          </a:ln>
          <a:extLst>
            <a:ext uri="{C572A759-6A51-4108-AA02-DFA0A04FC94B}">
              <ma14:wrappingTextBoxFlag xmlns:ma14="http://schemas.microsoft.com/office/mac/drawingml/2011/main" xmlns="" val="1"/>
            </a:ext>
          </a:extLst>
        </p:spPr>
        <p:txBody>
          <a:bodyPr wrap="none" lIns="26785" tIns="26785" rIns="26785" bIns="26785" anchor="ctr">
            <a:spAutoFit/>
          </a:bodyPr>
          <a:lstStyle/>
          <a:p>
            <a:pPr defTabSz="914140">
              <a:defRPr sz="1800"/>
            </a:pPr>
            <a:r>
              <a:rPr sz="2000" i="1">
                <a:solidFill>
                  <a:prstClr val="black"/>
                </a:solidFill>
                <a:latin typeface="Lucida Sans"/>
                <a:ea typeface="黑体"/>
              </a:rPr>
              <a:t>N</a:t>
            </a:r>
            <a:r>
              <a:rPr sz="2000">
                <a:solidFill>
                  <a:prstClr val="black"/>
                </a:solidFill>
                <a:latin typeface="Lucida Sans"/>
                <a:ea typeface="黑体"/>
              </a:rPr>
              <a:t> items</a:t>
            </a:r>
          </a:p>
        </p:txBody>
      </p:sp>
      <p:sp>
        <p:nvSpPr>
          <p:cNvPr id="20" name="Shape 59">
            <a:extLst>
              <a:ext uri="{FF2B5EF4-FFF2-40B4-BE49-F238E27FC236}">
                <a16:creationId xmlns:a16="http://schemas.microsoft.com/office/drawing/2014/main" id="{059461AB-5D70-43AC-84E0-24EC9115B50E}"/>
              </a:ext>
            </a:extLst>
          </p:cNvPr>
          <p:cNvSpPr/>
          <p:nvPr/>
        </p:nvSpPr>
        <p:spPr>
          <a:xfrm>
            <a:off x="3737989" y="4892762"/>
            <a:ext cx="2682116" cy="1"/>
          </a:xfrm>
          <a:prstGeom prst="line">
            <a:avLst/>
          </a:prstGeom>
          <a:ln w="25400">
            <a:solidFill/>
            <a:miter lim="400000"/>
            <a:tailEnd type="triangle"/>
          </a:ln>
        </p:spPr>
        <p:txBody>
          <a:bodyPr lIns="0" tIns="0" rIns="0" bIns="0" anchor="ctr"/>
          <a:lstStyle/>
          <a:p>
            <a:pPr defTabSz="421840">
              <a:defRPr sz="24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sz="1400">
              <a:solidFill>
                <a:srgbClr val="FFFFFF"/>
              </a:solidFill>
              <a:effectLst>
                <a:outerShdw blurRad="25400" dist="23998" dir="2700000" rotWithShape="0">
                  <a:srgbClr val="000000">
                    <a:alpha val="31034"/>
                  </a:srgbClr>
                </a:outerShdw>
              </a:effectLst>
              <a:latin typeface="Gill Sans"/>
              <a:sym typeface="Gill Sans"/>
            </a:endParaRPr>
          </a:p>
        </p:txBody>
      </p:sp>
      <p:sp>
        <p:nvSpPr>
          <p:cNvPr id="21" name="Shape 56">
            <a:extLst>
              <a:ext uri="{FF2B5EF4-FFF2-40B4-BE49-F238E27FC236}">
                <a16:creationId xmlns:a16="http://schemas.microsoft.com/office/drawing/2014/main" id="{AB588539-126F-8037-286A-FE3334849751}"/>
              </a:ext>
            </a:extLst>
          </p:cNvPr>
          <p:cNvSpPr/>
          <p:nvPr/>
        </p:nvSpPr>
        <p:spPr>
          <a:xfrm>
            <a:off x="5899995" y="4453487"/>
            <a:ext cx="229450" cy="365898"/>
          </a:xfrm>
          <a:prstGeom prst="roundRect">
            <a:avLst>
              <a:gd name="adj" fmla="val 29574"/>
            </a:avLst>
          </a:prstGeom>
          <a:ln w="25400">
            <a:solidFill/>
            <a:miter lim="400000"/>
          </a:ln>
          <a:extLst>
            <a:ext uri="{C572A759-6A51-4108-AA02-DFA0A04FC94B}">
              <ma14:wrappingTextBoxFlag xmlns:ma14="http://schemas.microsoft.com/office/mac/drawingml/2011/main" xmlns="" val="1"/>
            </a:ext>
          </a:extLst>
        </p:spPr>
        <p:txBody>
          <a:bodyPr lIns="0" tIns="0" rIns="0" bIns="0" anchor="ctr"/>
          <a:lstStyle/>
          <a:p>
            <a:pPr defTabSz="421840">
              <a:defRPr sz="1800"/>
            </a:pPr>
            <a:r>
              <a:rPr sz="1400" dirty="0">
                <a:solidFill>
                  <a:prstClr val="black"/>
                </a:solidFill>
                <a:latin typeface="Gill Sans"/>
                <a:ea typeface="Gill Sans"/>
                <a:cs typeface="Gill Sans"/>
                <a:sym typeface="Gill Sans"/>
              </a:rPr>
              <a:t>i</a:t>
            </a:r>
            <a:r>
              <a:rPr sz="1400" baseline="-5999" dirty="0">
                <a:solidFill>
                  <a:prstClr val="black"/>
                </a:solidFill>
                <a:latin typeface="Gill Sans"/>
                <a:ea typeface="Gill Sans"/>
                <a:cs typeface="Gill Sans"/>
                <a:sym typeface="Gill Sans"/>
              </a:rPr>
              <a:t>3</a:t>
            </a:r>
          </a:p>
        </p:txBody>
      </p:sp>
    </p:spTree>
    <p:extLst>
      <p:ext uri="{BB962C8B-B14F-4D97-AF65-F5344CB8AC3E}">
        <p14:creationId xmlns:p14="http://schemas.microsoft.com/office/powerpoint/2010/main" val="3307740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F8B11-3432-4FF0-AABE-E5A8D7ACD013}"/>
              </a:ext>
            </a:extLst>
          </p:cNvPr>
          <p:cNvSpPr>
            <a:spLocks noGrp="1"/>
          </p:cNvSpPr>
          <p:nvPr>
            <p:ph type="title"/>
          </p:nvPr>
        </p:nvSpPr>
        <p:spPr/>
        <p:txBody>
          <a:bodyPr/>
          <a:lstStyle/>
          <a:p>
            <a:r>
              <a:rPr lang="zh-CN" altLang="en-US" dirty="0"/>
              <a:t>频率估计问题</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91F3D45-5C6C-4C0B-ACF8-17F4CBF70F90}"/>
                  </a:ext>
                </a:extLst>
              </p:cNvPr>
              <p:cNvSpPr>
                <a:spLocks noGrp="1"/>
              </p:cNvSpPr>
              <p:nvPr>
                <p:ph idx="1"/>
              </p:nvPr>
            </p:nvSpPr>
            <p:spPr/>
            <p:txBody>
              <a:bodyPr>
                <a:normAutofit/>
              </a:bodyPr>
              <a:lstStyle/>
              <a:p>
                <a:pPr>
                  <a:defRPr sz="1800"/>
                </a:pPr>
                <a:r>
                  <a:rPr lang="zh-CN" altLang="en-US" sz="3200" dirty="0">
                    <a:solidFill>
                      <a:schemeClr val="tx1"/>
                    </a:solidFill>
                    <a:latin typeface="黑体" panose="02010609060101010101" pitchFamily="49" charset="-122"/>
                    <a:ea typeface="黑体" panose="02010609060101010101" pitchFamily="49" charset="-122"/>
                  </a:rPr>
                  <a:t>设 </a:t>
                </a:r>
                <a14:m>
                  <m:oMath xmlns:m="http://schemas.openxmlformats.org/officeDocument/2006/math">
                    <m:r>
                      <a:rPr lang="zh-CN" altLang="en-US" sz="3200" i="1" dirty="0" smtClean="0">
                        <a:solidFill>
                          <a:schemeClr val="tx1"/>
                        </a:solidFill>
                        <a:latin typeface="Cambria Math" panose="02040503050406030204" pitchFamily="18" charset="0"/>
                      </a:rPr>
                      <m:t>𝜀</m:t>
                    </m:r>
                    <m:r>
                      <a:rPr lang="en-US" altLang="zh-CN" sz="3200" b="0" i="1" dirty="0" smtClean="0">
                        <a:solidFill>
                          <a:schemeClr val="tx1"/>
                        </a:solidFill>
                        <a:latin typeface="Cambria Math" panose="02040503050406030204" pitchFamily="18" charset="0"/>
                      </a:rPr>
                      <m:t>=</m:t>
                    </m:r>
                    <m:f>
                      <m:fPr>
                        <m:ctrlPr>
                          <a:rPr lang="en-US" altLang="zh-CN" sz="3200" b="0" i="1" dirty="0" smtClean="0">
                            <a:solidFill>
                              <a:schemeClr val="tx1"/>
                            </a:solidFill>
                            <a:latin typeface="Cambria Math" panose="02040503050406030204" pitchFamily="18" charset="0"/>
                          </a:rPr>
                        </m:ctrlPr>
                      </m:fPr>
                      <m:num>
                        <m:r>
                          <a:rPr lang="en-US" altLang="zh-CN" sz="3200" b="0" i="1" dirty="0" smtClean="0">
                            <a:solidFill>
                              <a:schemeClr val="tx1"/>
                            </a:solidFill>
                            <a:latin typeface="Cambria Math" panose="02040503050406030204" pitchFamily="18" charset="0"/>
                          </a:rPr>
                          <m:t>1</m:t>
                        </m:r>
                      </m:num>
                      <m:den>
                        <m:r>
                          <a:rPr lang="en-US" altLang="zh-CN" sz="3200" b="0" i="1" dirty="0" smtClean="0">
                            <a:solidFill>
                              <a:schemeClr val="tx1"/>
                            </a:solidFill>
                            <a:latin typeface="Cambria Math" panose="02040503050406030204" pitchFamily="18" charset="0"/>
                          </a:rPr>
                          <m:t>ℓ</m:t>
                        </m:r>
                      </m:den>
                    </m:f>
                    <m:r>
                      <a:rPr lang="zh-CN" altLang="en-US" sz="3200" i="1" dirty="0" smtClean="0">
                        <a:solidFill>
                          <a:schemeClr val="tx1"/>
                        </a:solidFill>
                        <a:latin typeface="Cambria Math" panose="02040503050406030204" pitchFamily="18" charset="0"/>
                      </a:rPr>
                      <m:t>= 0.2,  </m:t>
                    </m:r>
                    <m:r>
                      <a:rPr lang="en-US" altLang="zh-CN" sz="3200" i="1" dirty="0">
                        <a:solidFill>
                          <a:schemeClr val="tx1"/>
                        </a:solidFill>
                        <a:latin typeface="Cambria Math" panose="02040503050406030204" pitchFamily="18" charset="0"/>
                      </a:rPr>
                      <m:t>𝑁</m:t>
                    </m:r>
                    <m:r>
                      <a:rPr lang="en-US" altLang="zh-CN" sz="3200" i="1" dirty="0">
                        <a:solidFill>
                          <a:schemeClr val="tx1"/>
                        </a:solidFill>
                        <a:latin typeface="Cambria Math" panose="02040503050406030204" pitchFamily="18" charset="0"/>
                      </a:rPr>
                      <m:t>=10,  </m:t>
                    </m:r>
                    <m:f>
                      <m:fPr>
                        <m:ctrlPr>
                          <a:rPr lang="en-US" altLang="zh-CN" sz="3200" b="0" i="1" dirty="0" smtClean="0">
                            <a:solidFill>
                              <a:schemeClr val="tx1"/>
                            </a:solidFill>
                            <a:latin typeface="Cambria Math" panose="02040503050406030204" pitchFamily="18" charset="0"/>
                          </a:rPr>
                        </m:ctrlPr>
                      </m:fPr>
                      <m:num>
                        <m:r>
                          <a:rPr lang="en-US" altLang="zh-CN" sz="3200" i="1" dirty="0">
                            <a:solidFill>
                              <a:schemeClr val="tx1"/>
                            </a:solidFill>
                            <a:latin typeface="Cambria Math" panose="02040503050406030204" pitchFamily="18" charset="0"/>
                          </a:rPr>
                          <m:t>𝑁</m:t>
                        </m:r>
                      </m:num>
                      <m:den>
                        <m:r>
                          <a:rPr lang="en-US" altLang="zh-CN" sz="3200" b="0" i="1" dirty="0" smtClean="0">
                            <a:solidFill>
                              <a:schemeClr val="tx1"/>
                            </a:solidFill>
                            <a:latin typeface="Cambria Math" panose="02040503050406030204" pitchFamily="18" charset="0"/>
                          </a:rPr>
                          <m:t>ℓ</m:t>
                        </m:r>
                      </m:den>
                    </m:f>
                    <m:r>
                      <a:rPr lang="en-US" altLang="zh-CN" sz="3200" i="1" dirty="0">
                        <a:solidFill>
                          <a:schemeClr val="tx1"/>
                        </a:solidFill>
                        <a:latin typeface="Cambria Math" panose="02040503050406030204" pitchFamily="18" charset="0"/>
                      </a:rPr>
                      <m:t> = 2</m:t>
                    </m:r>
                  </m:oMath>
                </a14:m>
                <a:r>
                  <a:rPr lang="en-US" altLang="zh-CN" sz="3200" dirty="0">
                    <a:solidFill>
                      <a:schemeClr val="tx1"/>
                    </a:solidFill>
                    <a:latin typeface="黑体" panose="02010609060101010101" pitchFamily="49" charset="-122"/>
                    <a:ea typeface="黑体" panose="02010609060101010101" pitchFamily="49" charset="-122"/>
                  </a:rPr>
                  <a:t>:  </a:t>
                </a:r>
              </a:p>
              <a:p>
                <a:pPr>
                  <a:defRPr sz="1800"/>
                </a:pPr>
                <a:r>
                  <a:rPr lang="zh-CN" altLang="en-US" sz="3200" dirty="0">
                    <a:solidFill>
                      <a:schemeClr val="tx1"/>
                    </a:solidFill>
                    <a:latin typeface="黑体" panose="02010609060101010101" pitchFamily="49" charset="-122"/>
                    <a:ea typeface="黑体" panose="02010609060101010101" pitchFamily="49" charset="-122"/>
                  </a:rPr>
                  <a:t>元素</a:t>
                </a:r>
                <a:r>
                  <a:rPr lang="en-US" altLang="zh-CN" sz="3200" dirty="0">
                    <a:solidFill>
                      <a:schemeClr val="tx1"/>
                    </a:solidFill>
                    <a:latin typeface="黑体" panose="02010609060101010101" pitchFamily="49" charset="-122"/>
                    <a:ea typeface="黑体" panose="02010609060101010101" pitchFamily="49" charset="-122"/>
                  </a:rPr>
                  <a:t>1</a:t>
                </a:r>
                <a:r>
                  <a:rPr lang="zh-CN" altLang="en-US" sz="3200" dirty="0">
                    <a:solidFill>
                      <a:schemeClr val="tx1"/>
                    </a:solidFill>
                    <a:latin typeface="黑体" panose="02010609060101010101" pitchFamily="49" charset="-122"/>
                    <a:ea typeface="黑体" panose="02010609060101010101" pitchFamily="49" charset="-122"/>
                  </a:rPr>
                  <a:t>的真实频率</a:t>
                </a:r>
                <a:r>
                  <a:rPr lang="en-US" altLang="zh-CN" sz="3200" dirty="0">
                    <a:solidFill>
                      <a:schemeClr val="tx1"/>
                    </a:solidFill>
                    <a:latin typeface="黑体" panose="02010609060101010101" pitchFamily="49" charset="-122"/>
                    <a:ea typeface="黑体" panose="02010609060101010101" pitchFamily="49" charset="-122"/>
                  </a:rPr>
                  <a:t>: 4</a:t>
                </a:r>
              </a:p>
              <a:p>
                <a:pPr>
                  <a:defRPr sz="1800"/>
                </a:pPr>
                <a:r>
                  <a:rPr lang="en-US" altLang="zh-CN" sz="3200" dirty="0">
                    <a:solidFill>
                      <a:schemeClr val="tx1"/>
                    </a:solidFill>
                    <a:latin typeface="黑体" panose="02010609060101010101" pitchFamily="49" charset="-122"/>
                    <a:ea typeface="黑体" panose="02010609060101010101" pitchFamily="49" charset="-122"/>
                  </a:rPr>
                  <a:t>…</a:t>
                </a:r>
              </a:p>
              <a:p>
                <a:endParaRPr lang="zh-CN" altLang="en-US" sz="2800" dirty="0">
                  <a:solidFill>
                    <a:schemeClr val="tx1"/>
                  </a:solidFill>
                  <a:latin typeface="黑体" panose="02010609060101010101" pitchFamily="49" charset="-122"/>
                  <a:ea typeface="黑体" panose="02010609060101010101" pitchFamily="49" charset="-122"/>
                </a:endParaRPr>
              </a:p>
            </p:txBody>
          </p:sp>
        </mc:Choice>
        <mc:Fallback xmlns="">
          <p:sp>
            <p:nvSpPr>
              <p:cNvPr id="3" name="Content Placeholder 2">
                <a:extLst>
                  <a:ext uri="{FF2B5EF4-FFF2-40B4-BE49-F238E27FC236}">
                    <a16:creationId xmlns:a16="http://schemas.microsoft.com/office/drawing/2014/main" id="{991F3D45-5C6C-4C0B-ACF8-17F4CBF70F90}"/>
                  </a:ext>
                </a:extLst>
              </p:cNvPr>
              <p:cNvSpPr>
                <a:spLocks noGrp="1" noRot="1" noChangeAspect="1" noMove="1" noResize="1" noEditPoints="1" noAdjustHandles="1" noChangeArrowheads="1" noChangeShapeType="1" noTextEdit="1"/>
              </p:cNvSpPr>
              <p:nvPr>
                <p:ph idx="1"/>
              </p:nvPr>
            </p:nvSpPr>
            <p:spPr>
              <a:blipFill>
                <a:blip r:embed="rId2"/>
                <a:stretch>
                  <a:fillRect l="-722" t="-229"/>
                </a:stretch>
              </a:blipFill>
            </p:spPr>
            <p:txBody>
              <a:bodyPr/>
              <a:lstStyle/>
              <a:p>
                <a:r>
                  <a:rPr lang="zh-CN" altLang="en-US">
                    <a:noFill/>
                  </a:rPr>
                  <a:t> </a:t>
                </a:r>
              </a:p>
            </p:txBody>
          </p:sp>
        </mc:Fallback>
      </mc:AlternateContent>
      <p:sp>
        <p:nvSpPr>
          <p:cNvPr id="4" name="Shape 87">
            <a:extLst>
              <a:ext uri="{FF2B5EF4-FFF2-40B4-BE49-F238E27FC236}">
                <a16:creationId xmlns:a16="http://schemas.microsoft.com/office/drawing/2014/main" id="{2E7A71B2-4E55-44D9-9F45-EFD3D07312E4}"/>
              </a:ext>
            </a:extLst>
          </p:cNvPr>
          <p:cNvSpPr txBox="1">
            <a:spLocks/>
          </p:cNvSpPr>
          <p:nvPr/>
        </p:nvSpPr>
        <p:spPr>
          <a:xfrm>
            <a:off x="2284914" y="1822045"/>
            <a:ext cx="5852514" cy="2146837"/>
          </a:xfrm>
          <a:prstGeom prst="rect">
            <a:avLst/>
          </a:prstGeom>
        </p:spPr>
        <p:txBody>
          <a:bodyPr vert="horz" lIns="115214" tIns="57607" rIns="115214" bIns="57607" rtlCol="0">
            <a:normAutofit/>
          </a:bodyPr>
          <a:lstStyle>
            <a:lvl1pPr marL="342676" indent="-342676" algn="l" defTabSz="914140" rtl="0" eaLnBrk="1" latinLnBrk="0" hangingPunct="1">
              <a:lnSpc>
                <a:spcPct val="120000"/>
              </a:lnSpc>
              <a:spcBef>
                <a:spcPts val="635"/>
              </a:spcBef>
              <a:buFont typeface="Arial" panose="020B0604020202020204" pitchFamily="34" charset="0"/>
              <a:buChar char="•"/>
              <a:defRPr sz="2540" kern="1200">
                <a:solidFill>
                  <a:schemeClr val="tx1"/>
                </a:solidFill>
                <a:latin typeface="+mn-lt"/>
                <a:ea typeface="+mn-ea"/>
                <a:cs typeface="+mn-cs"/>
              </a:defRPr>
            </a:lvl1pPr>
            <a:lvl2pPr marL="742802" indent="-285732" algn="l" defTabSz="914140" rtl="0" eaLnBrk="1" latinLnBrk="0" hangingPunct="1">
              <a:lnSpc>
                <a:spcPct val="120000"/>
              </a:lnSpc>
              <a:spcBef>
                <a:spcPts val="635"/>
              </a:spcBef>
              <a:buFont typeface="Arial" panose="020B0604020202020204" pitchFamily="34" charset="0"/>
              <a:buChar char="–"/>
              <a:defRPr sz="1905" kern="1200">
                <a:solidFill>
                  <a:schemeClr val="tx1"/>
                </a:solidFill>
                <a:latin typeface="+mn-lt"/>
                <a:ea typeface="+mn-ea"/>
                <a:cs typeface="+mn-cs"/>
              </a:defRPr>
            </a:lvl2pPr>
            <a:lvl3pPr marL="1142927" indent="-228787" algn="l" defTabSz="914140" rtl="0" eaLnBrk="1" latinLnBrk="0" hangingPunct="1">
              <a:lnSpc>
                <a:spcPct val="120000"/>
              </a:lnSpc>
              <a:spcBef>
                <a:spcPts val="635"/>
              </a:spcBef>
              <a:buFont typeface="Arial" panose="020B0604020202020204" pitchFamily="34" charset="0"/>
              <a:buChar char="•"/>
              <a:defRPr sz="1587" kern="1200">
                <a:solidFill>
                  <a:schemeClr val="tx1"/>
                </a:solidFill>
                <a:latin typeface="+mn-lt"/>
                <a:ea typeface="+mn-ea"/>
                <a:cs typeface="+mn-cs"/>
              </a:defRPr>
            </a:lvl3pPr>
            <a:lvl4pPr marL="1599997" indent="-228787" algn="l" defTabSz="914140" rtl="0" eaLnBrk="1" latinLnBrk="0" hangingPunct="1">
              <a:lnSpc>
                <a:spcPct val="120000"/>
              </a:lnSpc>
              <a:spcBef>
                <a:spcPts val="635"/>
              </a:spcBef>
              <a:buFont typeface="Arial" panose="020B0604020202020204" pitchFamily="34" charset="0"/>
              <a:buChar char="–"/>
              <a:defRPr sz="1428" kern="1200">
                <a:solidFill>
                  <a:schemeClr val="tx1"/>
                </a:solidFill>
                <a:latin typeface="+mn-lt"/>
                <a:ea typeface="+mn-ea"/>
                <a:cs typeface="+mn-cs"/>
              </a:defRPr>
            </a:lvl4pPr>
            <a:lvl5pPr marL="2057067" indent="-228787" algn="l" defTabSz="914140" rtl="0" eaLnBrk="1" latinLnBrk="0" hangingPunct="1">
              <a:lnSpc>
                <a:spcPct val="120000"/>
              </a:lnSpc>
              <a:spcBef>
                <a:spcPts val="635"/>
              </a:spcBef>
              <a:buFont typeface="Arial" panose="020B0604020202020204" pitchFamily="34" charset="0"/>
              <a:buChar char="»"/>
              <a:defRPr sz="1428" kern="1200">
                <a:solidFill>
                  <a:schemeClr val="tx1"/>
                </a:solidFill>
                <a:latin typeface="+mn-lt"/>
                <a:ea typeface="+mn-ea"/>
                <a:cs typeface="+mn-cs"/>
              </a:defRPr>
            </a:lvl5pPr>
            <a:lvl6pPr marL="2514641"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6pPr>
            <a:lvl7pPr marL="2971711"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7pPr>
            <a:lvl8pPr marL="3428781"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8pPr>
            <a:lvl9pPr marL="3885850"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9pPr>
          </a:lstStyle>
          <a:p>
            <a:pPr>
              <a:defRPr sz="1800"/>
            </a:pPr>
            <a:endParaRPr lang="en-US" altLang="zh-CN" sz="3200" dirty="0"/>
          </a:p>
        </p:txBody>
      </p:sp>
      <p:sp>
        <p:nvSpPr>
          <p:cNvPr id="21" name="Shape 44">
            <a:extLst>
              <a:ext uri="{FF2B5EF4-FFF2-40B4-BE49-F238E27FC236}">
                <a16:creationId xmlns:a16="http://schemas.microsoft.com/office/drawing/2014/main" id="{A50148F6-9DBD-4FE0-86C1-C5EE5659C9E0}"/>
              </a:ext>
            </a:extLst>
          </p:cNvPr>
          <p:cNvSpPr/>
          <p:nvPr/>
        </p:nvSpPr>
        <p:spPr>
          <a:xfrm>
            <a:off x="3816968" y="4892762"/>
            <a:ext cx="2682116" cy="1"/>
          </a:xfrm>
          <a:prstGeom prst="line">
            <a:avLst/>
          </a:prstGeom>
          <a:ln w="25400">
            <a:solidFill>
              <a:srgbClr val="FFFFFF"/>
            </a:solidFill>
            <a:miter lim="400000"/>
            <a:tailEnd type="triangle"/>
          </a:ln>
        </p:spPr>
        <p:txBody>
          <a:bodyPr lIns="0" tIns="0" rIns="0" bIns="0" anchor="ctr"/>
          <a:lstStyle/>
          <a:p>
            <a:pPr defTabSz="421840">
              <a:defRPr sz="24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sz="1400">
              <a:solidFill>
                <a:srgbClr val="FFFFFF"/>
              </a:solidFill>
              <a:effectLst>
                <a:outerShdw blurRad="25400" dist="23998" dir="2700000" rotWithShape="0">
                  <a:srgbClr val="000000">
                    <a:alpha val="31034"/>
                  </a:srgbClr>
                </a:outerShdw>
              </a:effectLst>
              <a:latin typeface="Gill Sans"/>
              <a:sym typeface="Gill Sans"/>
            </a:endParaRPr>
          </a:p>
        </p:txBody>
      </p:sp>
      <p:sp>
        <p:nvSpPr>
          <p:cNvPr id="22" name="Shape 45">
            <a:extLst>
              <a:ext uri="{FF2B5EF4-FFF2-40B4-BE49-F238E27FC236}">
                <a16:creationId xmlns:a16="http://schemas.microsoft.com/office/drawing/2014/main" id="{E04EA5CE-D64A-4F6F-9B3B-7A4EA8894690}"/>
              </a:ext>
            </a:extLst>
          </p:cNvPr>
          <p:cNvSpPr/>
          <p:nvPr/>
        </p:nvSpPr>
        <p:spPr>
          <a:xfrm>
            <a:off x="7060260" y="4350622"/>
            <a:ext cx="455345" cy="502218"/>
          </a:xfrm>
          <a:prstGeom prst="roundRect">
            <a:avLst>
              <a:gd name="adj" fmla="val 22059"/>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0" tIns="0" rIns="0" bIns="0" anchor="ctr"/>
          <a:lstStyle>
            <a:lvl1pPr defTabSz="800100">
              <a:defRPr sz="24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lvl1pPr>
          </a:lstStyle>
          <a:p>
            <a:pPr algn="ctr" defTabSz="634959">
              <a:defRPr sz="1800">
                <a:solidFill>
                  <a:srgbClr val="000000"/>
                </a:solidFill>
                <a:effectLst/>
              </a:defRPr>
            </a:pPr>
            <a:r>
              <a:rPr sz="1400">
                <a:solidFill>
                  <a:schemeClr val="bg1"/>
                </a:solidFill>
                <a:effectLst/>
              </a:rPr>
              <a:t>CPU</a:t>
            </a:r>
          </a:p>
        </p:txBody>
      </p:sp>
      <p:sp>
        <p:nvSpPr>
          <p:cNvPr id="23" name="Shape 46">
            <a:extLst>
              <a:ext uri="{FF2B5EF4-FFF2-40B4-BE49-F238E27FC236}">
                <a16:creationId xmlns:a16="http://schemas.microsoft.com/office/drawing/2014/main" id="{0E4CCFC2-8158-4BB2-A505-D076C2259C62}"/>
              </a:ext>
            </a:extLst>
          </p:cNvPr>
          <p:cNvSpPr/>
          <p:nvPr/>
        </p:nvSpPr>
        <p:spPr>
          <a:xfrm rot="16200000">
            <a:off x="6926738" y="5104067"/>
            <a:ext cx="722384" cy="307792"/>
          </a:xfrm>
          <a:prstGeom prst="leftRightArrow">
            <a:avLst>
              <a:gd name="adj1" fmla="val 32000"/>
              <a:gd name="adj2" fmla="val 92071"/>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p:spPr>
        <p:txBody>
          <a:bodyPr lIns="0" tIns="0" rIns="0" bIns="0" anchor="ctr"/>
          <a:lstStyle/>
          <a:p>
            <a:pPr algn="ctr" defTabSz="421840">
              <a:defRPr sz="24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sz="1400">
              <a:solidFill>
                <a:schemeClr val="bg1"/>
              </a:solidFill>
              <a:effectLst>
                <a:outerShdw blurRad="25400" dist="23998" dir="2700000" rotWithShape="0">
                  <a:srgbClr val="000000">
                    <a:alpha val="31034"/>
                  </a:srgbClr>
                </a:outerShdw>
              </a:effectLst>
              <a:latin typeface="Gill Sans"/>
              <a:sym typeface="Gill Sans"/>
            </a:endParaRPr>
          </a:p>
        </p:txBody>
      </p:sp>
      <p:sp>
        <p:nvSpPr>
          <p:cNvPr id="24" name="Shape 47">
            <a:extLst>
              <a:ext uri="{FF2B5EF4-FFF2-40B4-BE49-F238E27FC236}">
                <a16:creationId xmlns:a16="http://schemas.microsoft.com/office/drawing/2014/main" id="{679EF358-DFC2-4883-BA3C-A172094FA5A5}"/>
              </a:ext>
            </a:extLst>
          </p:cNvPr>
          <p:cNvSpPr/>
          <p:nvPr/>
        </p:nvSpPr>
        <p:spPr>
          <a:xfrm>
            <a:off x="6360817" y="5663086"/>
            <a:ext cx="2008009" cy="502218"/>
          </a:xfrm>
          <a:prstGeom prst="roundRect">
            <a:avLst>
              <a:gd name="adj" fmla="val 20000"/>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0" tIns="0" rIns="0" bIns="0" anchor="ctr"/>
          <a:lstStyle>
            <a:lvl1pPr defTabSz="800100">
              <a:defRPr sz="24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lvl1pPr>
          </a:lstStyle>
          <a:p>
            <a:pPr algn="ctr" defTabSz="634959">
              <a:defRPr sz="1800">
                <a:solidFill>
                  <a:srgbClr val="000000"/>
                </a:solidFill>
                <a:effectLst/>
              </a:defRPr>
            </a:pPr>
            <a:r>
              <a:rPr sz="1400">
                <a:solidFill>
                  <a:schemeClr val="bg1"/>
                </a:solidFill>
                <a:effectLst/>
              </a:rPr>
              <a:t>Memory</a:t>
            </a:r>
          </a:p>
        </p:txBody>
      </p:sp>
      <p:sp>
        <p:nvSpPr>
          <p:cNvPr id="25" name="Shape 48">
            <a:extLst>
              <a:ext uri="{FF2B5EF4-FFF2-40B4-BE49-F238E27FC236}">
                <a16:creationId xmlns:a16="http://schemas.microsoft.com/office/drawing/2014/main" id="{9CD1C2EF-A39C-4F59-B3B0-8BAB103A8641}"/>
              </a:ext>
            </a:extLst>
          </p:cNvPr>
          <p:cNvSpPr/>
          <p:nvPr/>
        </p:nvSpPr>
        <p:spPr>
          <a:xfrm>
            <a:off x="3757200" y="4453487"/>
            <a:ext cx="229449" cy="365898"/>
          </a:xfrm>
          <a:prstGeom prst="roundRect">
            <a:avLst>
              <a:gd name="adj" fmla="val 29574"/>
            </a:avLst>
          </a:prstGeom>
          <a:ln w="25400">
            <a:solidFill/>
            <a:miter lim="400000"/>
          </a:ln>
          <a:extLst>
            <a:ext uri="{C572A759-6A51-4108-AA02-DFA0A04FC94B}">
              <ma14:wrappingTextBoxFlag xmlns:ma14="http://schemas.microsoft.com/office/mac/drawingml/2011/main" xmlns="" val="1"/>
            </a:ext>
          </a:extLst>
        </p:spPr>
        <p:txBody>
          <a:bodyPr lIns="0" tIns="0" rIns="0" bIns="0" anchor="ctr"/>
          <a:lstStyle/>
          <a:p>
            <a:pPr defTabSz="421840">
              <a:defRPr sz="1800"/>
            </a:pPr>
            <a:r>
              <a:rPr sz="1400">
                <a:solidFill>
                  <a:prstClr val="black"/>
                </a:solidFill>
                <a:latin typeface="Gill Sans"/>
                <a:ea typeface="Gill Sans"/>
                <a:cs typeface="Gill Sans"/>
                <a:sym typeface="Gill Sans"/>
              </a:rPr>
              <a:t>i</a:t>
            </a:r>
            <a:r>
              <a:rPr sz="1400" baseline="-5999">
                <a:solidFill>
                  <a:prstClr val="black"/>
                </a:solidFill>
                <a:latin typeface="Gill Sans"/>
                <a:ea typeface="Gill Sans"/>
                <a:cs typeface="Gill Sans"/>
                <a:sym typeface="Gill Sans"/>
              </a:rPr>
              <a:t>1</a:t>
            </a:r>
          </a:p>
        </p:txBody>
      </p:sp>
      <p:sp>
        <p:nvSpPr>
          <p:cNvPr id="26" name="Shape 49">
            <a:extLst>
              <a:ext uri="{FF2B5EF4-FFF2-40B4-BE49-F238E27FC236}">
                <a16:creationId xmlns:a16="http://schemas.microsoft.com/office/drawing/2014/main" id="{8FB0BA84-DC87-45D3-801A-A6FAE3CC74B8}"/>
              </a:ext>
            </a:extLst>
          </p:cNvPr>
          <p:cNvSpPr/>
          <p:nvPr/>
        </p:nvSpPr>
        <p:spPr>
          <a:xfrm>
            <a:off x="4025049" y="4453487"/>
            <a:ext cx="229449" cy="365898"/>
          </a:xfrm>
          <a:prstGeom prst="roundRect">
            <a:avLst>
              <a:gd name="adj" fmla="val 29574"/>
            </a:avLst>
          </a:prstGeom>
          <a:ln w="25400">
            <a:solidFill/>
            <a:miter lim="400000"/>
          </a:ln>
          <a:extLst>
            <a:ext uri="{C572A759-6A51-4108-AA02-DFA0A04FC94B}">
              <ma14:wrappingTextBoxFlag xmlns:ma14="http://schemas.microsoft.com/office/mac/drawingml/2011/main" xmlns="" val="1"/>
            </a:ext>
          </a:extLst>
        </p:spPr>
        <p:txBody>
          <a:bodyPr lIns="0" tIns="0" rIns="0" bIns="0" anchor="ctr"/>
          <a:lstStyle/>
          <a:p>
            <a:pPr defTabSz="421840">
              <a:defRPr sz="1800"/>
            </a:pPr>
            <a:r>
              <a:rPr sz="1400">
                <a:solidFill>
                  <a:prstClr val="black"/>
                </a:solidFill>
                <a:latin typeface="Gill Sans"/>
                <a:ea typeface="Gill Sans"/>
                <a:cs typeface="Gill Sans"/>
                <a:sym typeface="Gill Sans"/>
              </a:rPr>
              <a:t>i</a:t>
            </a:r>
            <a:r>
              <a:rPr sz="1400" baseline="-5999">
                <a:solidFill>
                  <a:prstClr val="black"/>
                </a:solidFill>
                <a:latin typeface="Gill Sans"/>
                <a:ea typeface="Gill Sans"/>
                <a:cs typeface="Gill Sans"/>
                <a:sym typeface="Gill Sans"/>
              </a:rPr>
              <a:t>1</a:t>
            </a:r>
          </a:p>
        </p:txBody>
      </p:sp>
      <p:sp>
        <p:nvSpPr>
          <p:cNvPr id="27" name="Shape 50">
            <a:extLst>
              <a:ext uri="{FF2B5EF4-FFF2-40B4-BE49-F238E27FC236}">
                <a16:creationId xmlns:a16="http://schemas.microsoft.com/office/drawing/2014/main" id="{ADC48946-5D36-44FC-98E6-2352A4308025}"/>
              </a:ext>
            </a:extLst>
          </p:cNvPr>
          <p:cNvSpPr/>
          <p:nvPr/>
        </p:nvSpPr>
        <p:spPr>
          <a:xfrm>
            <a:off x="4292899" y="4453487"/>
            <a:ext cx="229449" cy="365898"/>
          </a:xfrm>
          <a:prstGeom prst="roundRect">
            <a:avLst>
              <a:gd name="adj" fmla="val 29574"/>
            </a:avLst>
          </a:prstGeom>
          <a:ln w="25400">
            <a:solidFill/>
            <a:miter lim="400000"/>
          </a:ln>
          <a:extLst>
            <a:ext uri="{C572A759-6A51-4108-AA02-DFA0A04FC94B}">
              <ma14:wrappingTextBoxFlag xmlns:ma14="http://schemas.microsoft.com/office/mac/drawingml/2011/main" xmlns="" val="1"/>
            </a:ext>
          </a:extLst>
        </p:spPr>
        <p:txBody>
          <a:bodyPr lIns="0" tIns="0" rIns="0" bIns="0" anchor="ctr"/>
          <a:lstStyle/>
          <a:p>
            <a:pPr defTabSz="421840">
              <a:defRPr sz="1800"/>
            </a:pPr>
            <a:r>
              <a:rPr sz="1400">
                <a:solidFill>
                  <a:prstClr val="black"/>
                </a:solidFill>
                <a:latin typeface="Gill Sans"/>
                <a:ea typeface="Gill Sans"/>
                <a:cs typeface="Gill Sans"/>
                <a:sym typeface="Gill Sans"/>
              </a:rPr>
              <a:t>i</a:t>
            </a:r>
            <a:r>
              <a:rPr sz="1400" baseline="-5999">
                <a:solidFill>
                  <a:prstClr val="black"/>
                </a:solidFill>
                <a:latin typeface="Gill Sans"/>
                <a:ea typeface="Gill Sans"/>
                <a:cs typeface="Gill Sans"/>
                <a:sym typeface="Gill Sans"/>
              </a:rPr>
              <a:t>2</a:t>
            </a:r>
          </a:p>
        </p:txBody>
      </p:sp>
      <p:sp>
        <p:nvSpPr>
          <p:cNvPr id="28" name="Shape 51">
            <a:extLst>
              <a:ext uri="{FF2B5EF4-FFF2-40B4-BE49-F238E27FC236}">
                <a16:creationId xmlns:a16="http://schemas.microsoft.com/office/drawing/2014/main" id="{11CA81D3-62B2-4C33-A479-E9E923D38982}"/>
              </a:ext>
            </a:extLst>
          </p:cNvPr>
          <p:cNvSpPr/>
          <p:nvPr/>
        </p:nvSpPr>
        <p:spPr>
          <a:xfrm>
            <a:off x="4560747" y="4453487"/>
            <a:ext cx="229450" cy="365898"/>
          </a:xfrm>
          <a:prstGeom prst="roundRect">
            <a:avLst>
              <a:gd name="adj" fmla="val 29574"/>
            </a:avLst>
          </a:prstGeom>
          <a:ln w="25400">
            <a:solidFill/>
            <a:miter lim="400000"/>
          </a:ln>
          <a:extLst>
            <a:ext uri="{C572A759-6A51-4108-AA02-DFA0A04FC94B}">
              <ma14:wrappingTextBoxFlag xmlns:ma14="http://schemas.microsoft.com/office/mac/drawingml/2011/main" xmlns="" val="1"/>
            </a:ext>
          </a:extLst>
        </p:spPr>
        <p:txBody>
          <a:bodyPr lIns="0" tIns="0" rIns="0" bIns="0" anchor="ctr"/>
          <a:lstStyle/>
          <a:p>
            <a:pPr defTabSz="421840">
              <a:defRPr sz="1800"/>
            </a:pPr>
            <a:r>
              <a:rPr sz="1400">
                <a:solidFill>
                  <a:prstClr val="black"/>
                </a:solidFill>
                <a:latin typeface="Gill Sans"/>
                <a:ea typeface="Gill Sans"/>
                <a:cs typeface="Gill Sans"/>
                <a:sym typeface="Gill Sans"/>
              </a:rPr>
              <a:t>i</a:t>
            </a:r>
            <a:r>
              <a:rPr sz="1400" baseline="-5999">
                <a:solidFill>
                  <a:prstClr val="black"/>
                </a:solidFill>
                <a:latin typeface="Gill Sans"/>
                <a:ea typeface="Gill Sans"/>
                <a:cs typeface="Gill Sans"/>
                <a:sym typeface="Gill Sans"/>
              </a:rPr>
              <a:t>5</a:t>
            </a:r>
          </a:p>
        </p:txBody>
      </p:sp>
      <p:sp>
        <p:nvSpPr>
          <p:cNvPr id="29" name="Shape 52">
            <a:extLst>
              <a:ext uri="{FF2B5EF4-FFF2-40B4-BE49-F238E27FC236}">
                <a16:creationId xmlns:a16="http://schemas.microsoft.com/office/drawing/2014/main" id="{196B20C2-A388-427F-BB29-982E91D934DB}"/>
              </a:ext>
            </a:extLst>
          </p:cNvPr>
          <p:cNvSpPr/>
          <p:nvPr/>
        </p:nvSpPr>
        <p:spPr>
          <a:xfrm>
            <a:off x="4828597" y="4453487"/>
            <a:ext cx="229450" cy="365898"/>
          </a:xfrm>
          <a:prstGeom prst="roundRect">
            <a:avLst>
              <a:gd name="adj" fmla="val 29574"/>
            </a:avLst>
          </a:prstGeom>
          <a:ln w="25400">
            <a:solidFill/>
            <a:miter lim="400000"/>
          </a:ln>
          <a:extLst>
            <a:ext uri="{C572A759-6A51-4108-AA02-DFA0A04FC94B}">
              <ma14:wrappingTextBoxFlag xmlns:ma14="http://schemas.microsoft.com/office/mac/drawingml/2011/main" xmlns="" val="1"/>
            </a:ext>
          </a:extLst>
        </p:spPr>
        <p:txBody>
          <a:bodyPr lIns="0" tIns="0" rIns="0" bIns="0" anchor="ctr"/>
          <a:lstStyle/>
          <a:p>
            <a:pPr defTabSz="421840">
              <a:defRPr sz="1800"/>
            </a:pPr>
            <a:r>
              <a:rPr sz="1400">
                <a:solidFill>
                  <a:prstClr val="black"/>
                </a:solidFill>
                <a:latin typeface="Gill Sans"/>
                <a:ea typeface="Gill Sans"/>
                <a:cs typeface="Gill Sans"/>
                <a:sym typeface="Gill Sans"/>
              </a:rPr>
              <a:t>i</a:t>
            </a:r>
            <a:r>
              <a:rPr sz="1400" baseline="-5999">
                <a:solidFill>
                  <a:prstClr val="black"/>
                </a:solidFill>
                <a:latin typeface="Gill Sans"/>
                <a:ea typeface="Gill Sans"/>
                <a:cs typeface="Gill Sans"/>
                <a:sym typeface="Gill Sans"/>
              </a:rPr>
              <a:t>9</a:t>
            </a:r>
          </a:p>
        </p:txBody>
      </p:sp>
      <p:sp>
        <p:nvSpPr>
          <p:cNvPr id="30" name="Shape 53">
            <a:extLst>
              <a:ext uri="{FF2B5EF4-FFF2-40B4-BE49-F238E27FC236}">
                <a16:creationId xmlns:a16="http://schemas.microsoft.com/office/drawing/2014/main" id="{5B16F2A2-67C7-43D9-819B-76C78E00DA5B}"/>
              </a:ext>
            </a:extLst>
          </p:cNvPr>
          <p:cNvSpPr/>
          <p:nvPr/>
        </p:nvSpPr>
        <p:spPr>
          <a:xfrm>
            <a:off x="5096446" y="4453487"/>
            <a:ext cx="229450" cy="365898"/>
          </a:xfrm>
          <a:prstGeom prst="roundRect">
            <a:avLst>
              <a:gd name="adj" fmla="val 29574"/>
            </a:avLst>
          </a:prstGeom>
          <a:ln w="25400">
            <a:solidFill/>
            <a:miter lim="400000"/>
          </a:ln>
          <a:extLst>
            <a:ext uri="{C572A759-6A51-4108-AA02-DFA0A04FC94B}">
              <ma14:wrappingTextBoxFlag xmlns:ma14="http://schemas.microsoft.com/office/mac/drawingml/2011/main" xmlns="" val="1"/>
            </a:ext>
          </a:extLst>
        </p:spPr>
        <p:txBody>
          <a:bodyPr lIns="0" tIns="0" rIns="0" bIns="0" anchor="ctr"/>
          <a:lstStyle/>
          <a:p>
            <a:pPr defTabSz="421840">
              <a:defRPr sz="1800"/>
            </a:pPr>
            <a:r>
              <a:rPr sz="1400">
                <a:solidFill>
                  <a:prstClr val="black"/>
                </a:solidFill>
                <a:latin typeface="Gill Sans"/>
                <a:ea typeface="Gill Sans"/>
                <a:cs typeface="Gill Sans"/>
                <a:sym typeface="Gill Sans"/>
              </a:rPr>
              <a:t>i</a:t>
            </a:r>
            <a:r>
              <a:rPr sz="1400" baseline="-5999">
                <a:solidFill>
                  <a:prstClr val="black"/>
                </a:solidFill>
                <a:latin typeface="Gill Sans"/>
                <a:ea typeface="Gill Sans"/>
                <a:cs typeface="Gill Sans"/>
                <a:sym typeface="Gill Sans"/>
              </a:rPr>
              <a:t>1</a:t>
            </a:r>
          </a:p>
        </p:txBody>
      </p:sp>
      <p:sp>
        <p:nvSpPr>
          <p:cNvPr id="31" name="Shape 54">
            <a:extLst>
              <a:ext uri="{FF2B5EF4-FFF2-40B4-BE49-F238E27FC236}">
                <a16:creationId xmlns:a16="http://schemas.microsoft.com/office/drawing/2014/main" id="{ACB4D602-DE6F-4BD5-B300-DEED8DFE7337}"/>
              </a:ext>
            </a:extLst>
          </p:cNvPr>
          <p:cNvSpPr/>
          <p:nvPr/>
        </p:nvSpPr>
        <p:spPr>
          <a:xfrm>
            <a:off x="5364296" y="4453487"/>
            <a:ext cx="229450" cy="365898"/>
          </a:xfrm>
          <a:prstGeom prst="roundRect">
            <a:avLst>
              <a:gd name="adj" fmla="val 29574"/>
            </a:avLst>
          </a:prstGeom>
          <a:ln w="25400">
            <a:solidFill/>
            <a:miter lim="400000"/>
          </a:ln>
          <a:extLst>
            <a:ext uri="{C572A759-6A51-4108-AA02-DFA0A04FC94B}">
              <ma14:wrappingTextBoxFlag xmlns:ma14="http://schemas.microsoft.com/office/mac/drawingml/2011/main" xmlns="" val="1"/>
            </a:ext>
          </a:extLst>
        </p:spPr>
        <p:txBody>
          <a:bodyPr lIns="0" tIns="0" rIns="0" bIns="0" anchor="ctr"/>
          <a:lstStyle/>
          <a:p>
            <a:pPr defTabSz="421840">
              <a:defRPr sz="1800"/>
            </a:pPr>
            <a:r>
              <a:rPr sz="1400">
                <a:solidFill>
                  <a:prstClr val="black"/>
                </a:solidFill>
                <a:latin typeface="Gill Sans"/>
                <a:ea typeface="Gill Sans"/>
                <a:cs typeface="Gill Sans"/>
                <a:sym typeface="Gill Sans"/>
              </a:rPr>
              <a:t>i</a:t>
            </a:r>
            <a:r>
              <a:rPr sz="1400" baseline="-5999">
                <a:solidFill>
                  <a:prstClr val="black"/>
                </a:solidFill>
                <a:latin typeface="Gill Sans"/>
                <a:ea typeface="Gill Sans"/>
                <a:cs typeface="Gill Sans"/>
                <a:sym typeface="Gill Sans"/>
              </a:rPr>
              <a:t>1</a:t>
            </a:r>
          </a:p>
        </p:txBody>
      </p:sp>
      <p:sp>
        <p:nvSpPr>
          <p:cNvPr id="32" name="Shape 55">
            <a:extLst>
              <a:ext uri="{FF2B5EF4-FFF2-40B4-BE49-F238E27FC236}">
                <a16:creationId xmlns:a16="http://schemas.microsoft.com/office/drawing/2014/main" id="{89BD8C87-733A-43D4-879D-5B238CFEE8D2}"/>
              </a:ext>
            </a:extLst>
          </p:cNvPr>
          <p:cNvSpPr/>
          <p:nvPr/>
        </p:nvSpPr>
        <p:spPr>
          <a:xfrm>
            <a:off x="5632145" y="4453487"/>
            <a:ext cx="229450" cy="365898"/>
          </a:xfrm>
          <a:prstGeom prst="roundRect">
            <a:avLst>
              <a:gd name="adj" fmla="val 29574"/>
            </a:avLst>
          </a:prstGeom>
          <a:ln w="25400">
            <a:solidFill/>
            <a:miter lim="400000"/>
          </a:ln>
          <a:extLst>
            <a:ext uri="{C572A759-6A51-4108-AA02-DFA0A04FC94B}">
              <ma14:wrappingTextBoxFlag xmlns:ma14="http://schemas.microsoft.com/office/mac/drawingml/2011/main" xmlns="" val="1"/>
            </a:ext>
          </a:extLst>
        </p:spPr>
        <p:txBody>
          <a:bodyPr lIns="0" tIns="0" rIns="0" bIns="0" anchor="ctr"/>
          <a:lstStyle/>
          <a:p>
            <a:pPr defTabSz="421840">
              <a:defRPr sz="1800"/>
            </a:pPr>
            <a:r>
              <a:rPr sz="1400">
                <a:solidFill>
                  <a:prstClr val="black"/>
                </a:solidFill>
                <a:latin typeface="Gill Sans"/>
                <a:ea typeface="Gill Sans"/>
                <a:cs typeface="Gill Sans"/>
                <a:sym typeface="Gill Sans"/>
              </a:rPr>
              <a:t>i</a:t>
            </a:r>
            <a:r>
              <a:rPr sz="1400" baseline="-5999">
                <a:solidFill>
                  <a:prstClr val="black"/>
                </a:solidFill>
                <a:latin typeface="Gill Sans"/>
                <a:ea typeface="Gill Sans"/>
                <a:cs typeface="Gill Sans"/>
                <a:sym typeface="Gill Sans"/>
              </a:rPr>
              <a:t>9</a:t>
            </a:r>
          </a:p>
        </p:txBody>
      </p:sp>
      <p:sp>
        <p:nvSpPr>
          <p:cNvPr id="33" name="Shape 56">
            <a:extLst>
              <a:ext uri="{FF2B5EF4-FFF2-40B4-BE49-F238E27FC236}">
                <a16:creationId xmlns:a16="http://schemas.microsoft.com/office/drawing/2014/main" id="{57A62779-C321-4E4B-B88F-7EB68025C8E0}"/>
              </a:ext>
            </a:extLst>
          </p:cNvPr>
          <p:cNvSpPr/>
          <p:nvPr/>
        </p:nvSpPr>
        <p:spPr>
          <a:xfrm>
            <a:off x="5899995" y="4453487"/>
            <a:ext cx="229450" cy="365898"/>
          </a:xfrm>
          <a:prstGeom prst="roundRect">
            <a:avLst>
              <a:gd name="adj" fmla="val 29574"/>
            </a:avLst>
          </a:prstGeom>
          <a:ln w="25400">
            <a:solidFill/>
            <a:miter lim="400000"/>
          </a:ln>
          <a:extLst>
            <a:ext uri="{C572A759-6A51-4108-AA02-DFA0A04FC94B}">
              <ma14:wrappingTextBoxFlag xmlns:ma14="http://schemas.microsoft.com/office/mac/drawingml/2011/main" xmlns="" val="1"/>
            </a:ext>
          </a:extLst>
        </p:spPr>
        <p:txBody>
          <a:bodyPr lIns="0" tIns="0" rIns="0" bIns="0" anchor="ctr"/>
          <a:lstStyle/>
          <a:p>
            <a:pPr defTabSz="421840">
              <a:defRPr sz="1800"/>
            </a:pPr>
            <a:r>
              <a:rPr sz="1400" dirty="0">
                <a:solidFill>
                  <a:prstClr val="black"/>
                </a:solidFill>
                <a:latin typeface="Gill Sans"/>
                <a:ea typeface="Gill Sans"/>
                <a:cs typeface="Gill Sans"/>
                <a:sym typeface="Gill Sans"/>
              </a:rPr>
              <a:t>i</a:t>
            </a:r>
            <a:r>
              <a:rPr sz="1400" baseline="-5999" dirty="0">
                <a:solidFill>
                  <a:prstClr val="black"/>
                </a:solidFill>
                <a:latin typeface="Gill Sans"/>
                <a:ea typeface="Gill Sans"/>
                <a:cs typeface="Gill Sans"/>
                <a:sym typeface="Gill Sans"/>
              </a:rPr>
              <a:t>3</a:t>
            </a:r>
          </a:p>
        </p:txBody>
      </p:sp>
      <p:sp>
        <p:nvSpPr>
          <p:cNvPr id="34" name="Shape 57">
            <a:extLst>
              <a:ext uri="{FF2B5EF4-FFF2-40B4-BE49-F238E27FC236}">
                <a16:creationId xmlns:a16="http://schemas.microsoft.com/office/drawing/2014/main" id="{12DF6E9B-DF5B-4D0E-ADC0-9FCC76232AAA}"/>
              </a:ext>
            </a:extLst>
          </p:cNvPr>
          <p:cNvSpPr/>
          <p:nvPr/>
        </p:nvSpPr>
        <p:spPr>
          <a:xfrm>
            <a:off x="6167845" y="4453487"/>
            <a:ext cx="229450" cy="365898"/>
          </a:xfrm>
          <a:prstGeom prst="roundRect">
            <a:avLst>
              <a:gd name="adj" fmla="val 29574"/>
            </a:avLst>
          </a:prstGeom>
          <a:ln w="25400">
            <a:solidFill/>
            <a:miter lim="400000"/>
          </a:ln>
          <a:extLst>
            <a:ext uri="{C572A759-6A51-4108-AA02-DFA0A04FC94B}">
              <ma14:wrappingTextBoxFlag xmlns:ma14="http://schemas.microsoft.com/office/mac/drawingml/2011/main" xmlns="" val="1"/>
            </a:ext>
          </a:extLst>
        </p:spPr>
        <p:txBody>
          <a:bodyPr lIns="0" tIns="0" rIns="0" bIns="0" anchor="ctr"/>
          <a:lstStyle/>
          <a:p>
            <a:pPr algn="ctr" defTabSz="421840">
              <a:defRPr sz="1800"/>
            </a:pPr>
            <a:r>
              <a:rPr sz="1400">
                <a:solidFill>
                  <a:schemeClr val="bg1"/>
                </a:solidFill>
                <a:latin typeface="Gill Sans"/>
                <a:ea typeface="Gill Sans"/>
                <a:cs typeface="Gill Sans"/>
                <a:sym typeface="Gill Sans"/>
              </a:rPr>
              <a:t>i</a:t>
            </a:r>
            <a:r>
              <a:rPr sz="1400" baseline="-5999">
                <a:solidFill>
                  <a:schemeClr val="bg1"/>
                </a:solidFill>
                <a:latin typeface="Gill Sans"/>
                <a:ea typeface="Gill Sans"/>
                <a:cs typeface="Gill Sans"/>
                <a:sym typeface="Gill Sans"/>
              </a:rPr>
              <a:t>7</a:t>
            </a:r>
          </a:p>
        </p:txBody>
      </p:sp>
      <p:sp>
        <p:nvSpPr>
          <p:cNvPr id="35" name="Shape 58">
            <a:extLst>
              <a:ext uri="{FF2B5EF4-FFF2-40B4-BE49-F238E27FC236}">
                <a16:creationId xmlns:a16="http://schemas.microsoft.com/office/drawing/2014/main" id="{C8FD81DC-3090-4CDE-B94C-4D17DE6B4052}"/>
              </a:ext>
            </a:extLst>
          </p:cNvPr>
          <p:cNvSpPr/>
          <p:nvPr/>
        </p:nvSpPr>
        <p:spPr>
          <a:xfrm>
            <a:off x="4421009" y="5134226"/>
            <a:ext cx="1009483" cy="361870"/>
          </a:xfrm>
          <a:prstGeom prst="rect">
            <a:avLst/>
          </a:prstGeom>
          <a:ln w="12700">
            <a:miter lim="400000"/>
          </a:ln>
          <a:extLst>
            <a:ext uri="{C572A759-6A51-4108-AA02-DFA0A04FC94B}">
              <ma14:wrappingTextBoxFlag xmlns:ma14="http://schemas.microsoft.com/office/mac/drawingml/2011/main" xmlns="" val="1"/>
            </a:ext>
          </a:extLst>
        </p:spPr>
        <p:txBody>
          <a:bodyPr wrap="none" lIns="26785" tIns="26785" rIns="26785" bIns="26785" anchor="ctr">
            <a:spAutoFit/>
          </a:bodyPr>
          <a:lstStyle/>
          <a:p>
            <a:pPr defTabSz="914140">
              <a:defRPr sz="1800"/>
            </a:pPr>
            <a:r>
              <a:rPr sz="2000" i="1">
                <a:solidFill>
                  <a:prstClr val="black"/>
                </a:solidFill>
                <a:latin typeface="Lucida Sans"/>
                <a:ea typeface="黑体"/>
              </a:rPr>
              <a:t>N</a:t>
            </a:r>
            <a:r>
              <a:rPr sz="2000">
                <a:solidFill>
                  <a:prstClr val="black"/>
                </a:solidFill>
                <a:latin typeface="Lucida Sans"/>
                <a:ea typeface="黑体"/>
              </a:rPr>
              <a:t> items</a:t>
            </a:r>
          </a:p>
        </p:txBody>
      </p:sp>
      <p:sp>
        <p:nvSpPr>
          <p:cNvPr id="36" name="Shape 59">
            <a:extLst>
              <a:ext uri="{FF2B5EF4-FFF2-40B4-BE49-F238E27FC236}">
                <a16:creationId xmlns:a16="http://schemas.microsoft.com/office/drawing/2014/main" id="{07282E59-2359-483D-ADFE-C8461AB71E48}"/>
              </a:ext>
            </a:extLst>
          </p:cNvPr>
          <p:cNvSpPr/>
          <p:nvPr/>
        </p:nvSpPr>
        <p:spPr>
          <a:xfrm>
            <a:off x="3737989" y="4892762"/>
            <a:ext cx="2682116" cy="1"/>
          </a:xfrm>
          <a:prstGeom prst="line">
            <a:avLst/>
          </a:prstGeom>
          <a:ln w="25400">
            <a:solidFill/>
            <a:miter lim="400000"/>
            <a:tailEnd type="triangle"/>
          </a:ln>
        </p:spPr>
        <p:txBody>
          <a:bodyPr lIns="0" tIns="0" rIns="0" bIns="0" anchor="ctr"/>
          <a:lstStyle/>
          <a:p>
            <a:pPr defTabSz="421840">
              <a:defRPr sz="24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sz="1400">
              <a:solidFill>
                <a:srgbClr val="FFFFFF"/>
              </a:solidFill>
              <a:effectLst>
                <a:outerShdw blurRad="25400" dist="23998" dir="2700000" rotWithShape="0">
                  <a:srgbClr val="000000">
                    <a:alpha val="31034"/>
                  </a:srgbClr>
                </a:outerShdw>
              </a:effectLst>
              <a:latin typeface="Gill Sans"/>
              <a:sym typeface="Gill Sans"/>
            </a:endParaRPr>
          </a:p>
        </p:txBody>
      </p:sp>
    </p:spTree>
    <p:extLst>
      <p:ext uri="{BB962C8B-B14F-4D97-AF65-F5344CB8AC3E}">
        <p14:creationId xmlns:p14="http://schemas.microsoft.com/office/powerpoint/2010/main" val="3735108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0BB55-B1BD-4385-8323-309EA33284CB}"/>
              </a:ext>
            </a:extLst>
          </p:cNvPr>
          <p:cNvSpPr>
            <a:spLocks noGrp="1"/>
          </p:cNvSpPr>
          <p:nvPr>
            <p:ph type="title"/>
          </p:nvPr>
        </p:nvSpPr>
        <p:spPr/>
        <p:txBody>
          <a:bodyPr/>
          <a:lstStyle/>
          <a:p>
            <a:r>
              <a:rPr lang="zh-CN" altLang="en-US" dirty="0"/>
              <a:t>频率估计问题</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F64F19E-B9CA-477B-9107-DA3E01F1F518}"/>
                  </a:ext>
                </a:extLst>
              </p:cNvPr>
              <p:cNvSpPr>
                <a:spLocks noGrp="1"/>
              </p:cNvSpPr>
              <p:nvPr>
                <p:ph idx="1"/>
              </p:nvPr>
            </p:nvSpPr>
            <p:spPr/>
            <p:txBody>
              <a:bodyPr>
                <a:normAutofit/>
              </a:bodyPr>
              <a:lstStyle/>
              <a:p>
                <a:pPr lvl="0">
                  <a:defRPr sz="1800"/>
                </a:pPr>
                <a:r>
                  <a:rPr lang="zh-CN" altLang="en-US" sz="3200" dirty="0">
                    <a:solidFill>
                      <a:schemeClr val="tx1"/>
                    </a:solidFill>
                    <a:latin typeface="黑体" panose="02010609060101010101" pitchFamily="49" charset="-122"/>
                    <a:ea typeface="黑体" panose="02010609060101010101" pitchFamily="49" charset="-122"/>
                  </a:rPr>
                  <a:t>设 </a:t>
                </a:r>
                <a14:m>
                  <m:oMath xmlns:m="http://schemas.openxmlformats.org/officeDocument/2006/math">
                    <m:r>
                      <a:rPr lang="zh-CN" altLang="en-US" sz="3200" i="1" dirty="0" smtClean="0">
                        <a:solidFill>
                          <a:schemeClr val="tx1"/>
                        </a:solidFill>
                        <a:latin typeface="Cambria Math" panose="02040503050406030204" pitchFamily="18" charset="0"/>
                      </a:rPr>
                      <m:t>𝜀</m:t>
                    </m:r>
                    <m:r>
                      <a:rPr lang="zh-CN" altLang="en-US" sz="3200" i="1" dirty="0" smtClean="0">
                        <a:solidFill>
                          <a:schemeClr val="tx1"/>
                        </a:solidFill>
                        <a:latin typeface="Cambria Math" panose="02040503050406030204" pitchFamily="18" charset="0"/>
                      </a:rPr>
                      <m:t>=</m:t>
                    </m:r>
                    <m:f>
                      <m:fPr>
                        <m:ctrlPr>
                          <a:rPr lang="en-US" altLang="zh-CN" sz="3200" b="0" i="1" dirty="0" smtClean="0">
                            <a:solidFill>
                              <a:schemeClr val="tx1"/>
                            </a:solidFill>
                            <a:latin typeface="Cambria Math" panose="02040503050406030204" pitchFamily="18" charset="0"/>
                          </a:rPr>
                        </m:ctrlPr>
                      </m:fPr>
                      <m:num>
                        <m:r>
                          <a:rPr lang="en-US" altLang="zh-CN" sz="3200" b="0" i="1" dirty="0" smtClean="0">
                            <a:solidFill>
                              <a:schemeClr val="tx1"/>
                            </a:solidFill>
                            <a:latin typeface="Cambria Math" panose="02040503050406030204" pitchFamily="18" charset="0"/>
                          </a:rPr>
                          <m:t>1</m:t>
                        </m:r>
                      </m:num>
                      <m:den>
                        <m:r>
                          <a:rPr lang="en-US" altLang="zh-CN" sz="3200" b="0" i="1" dirty="0" smtClean="0">
                            <a:solidFill>
                              <a:schemeClr val="tx1"/>
                            </a:solidFill>
                            <a:latin typeface="Cambria Math" panose="02040503050406030204" pitchFamily="18" charset="0"/>
                          </a:rPr>
                          <m:t>ℓ</m:t>
                        </m:r>
                      </m:den>
                    </m:f>
                    <m:r>
                      <a:rPr lang="en-US" altLang="zh-CN" sz="3200" b="0" i="1" dirty="0" smtClean="0">
                        <a:solidFill>
                          <a:schemeClr val="tx1"/>
                        </a:solidFill>
                        <a:latin typeface="Cambria Math" panose="02040503050406030204" pitchFamily="18" charset="0"/>
                      </a:rPr>
                      <m:t>=</m:t>
                    </m:r>
                    <m:r>
                      <a:rPr lang="zh-CN" altLang="en-US" sz="3200" i="1" dirty="0" smtClean="0">
                        <a:solidFill>
                          <a:schemeClr val="tx1"/>
                        </a:solidFill>
                        <a:latin typeface="Cambria Math" panose="02040503050406030204" pitchFamily="18" charset="0"/>
                      </a:rPr>
                      <m:t> 0.2,  </m:t>
                    </m:r>
                    <m:r>
                      <a:rPr lang="en-US" altLang="zh-CN" sz="3200" i="1" dirty="0">
                        <a:solidFill>
                          <a:schemeClr val="tx1"/>
                        </a:solidFill>
                        <a:latin typeface="Cambria Math" panose="02040503050406030204" pitchFamily="18" charset="0"/>
                      </a:rPr>
                      <m:t>𝑁</m:t>
                    </m:r>
                    <m:r>
                      <a:rPr lang="en-US" altLang="zh-CN" sz="3200" i="1" dirty="0">
                        <a:solidFill>
                          <a:schemeClr val="tx1"/>
                        </a:solidFill>
                        <a:latin typeface="Cambria Math" panose="02040503050406030204" pitchFamily="18" charset="0"/>
                      </a:rPr>
                      <m:t>=10,   </m:t>
                    </m:r>
                    <m:f>
                      <m:fPr>
                        <m:ctrlPr>
                          <a:rPr lang="en-US" altLang="zh-CN" sz="3200" b="0" i="1" dirty="0" smtClean="0">
                            <a:solidFill>
                              <a:schemeClr val="tx1"/>
                            </a:solidFill>
                            <a:latin typeface="Cambria Math" panose="02040503050406030204" pitchFamily="18" charset="0"/>
                          </a:rPr>
                        </m:ctrlPr>
                      </m:fPr>
                      <m:num>
                        <m:r>
                          <a:rPr lang="en-US" altLang="zh-CN" sz="3200" b="0" i="1" dirty="0" smtClean="0">
                            <a:solidFill>
                              <a:schemeClr val="tx1"/>
                            </a:solidFill>
                            <a:latin typeface="Cambria Math" panose="02040503050406030204" pitchFamily="18" charset="0"/>
                          </a:rPr>
                          <m:t>𝑁</m:t>
                        </m:r>
                      </m:num>
                      <m:den>
                        <m:r>
                          <a:rPr lang="en-US" altLang="zh-CN" sz="3200" b="0" i="1" dirty="0" smtClean="0">
                            <a:solidFill>
                              <a:schemeClr val="tx1"/>
                            </a:solidFill>
                            <a:latin typeface="Cambria Math" panose="02040503050406030204" pitchFamily="18" charset="0"/>
                          </a:rPr>
                          <m:t>ℓ</m:t>
                        </m:r>
                      </m:den>
                    </m:f>
                    <m:r>
                      <a:rPr lang="en-US" altLang="zh-CN" sz="3200" b="0" i="1" dirty="0" smtClean="0">
                        <a:solidFill>
                          <a:schemeClr val="tx1"/>
                        </a:solidFill>
                        <a:latin typeface="Cambria Math" panose="02040503050406030204" pitchFamily="18" charset="0"/>
                      </a:rPr>
                      <m:t> </m:t>
                    </m:r>
                    <m:r>
                      <a:rPr lang="en-US" altLang="zh-CN" sz="3200" i="1" dirty="0">
                        <a:solidFill>
                          <a:schemeClr val="tx1"/>
                        </a:solidFill>
                        <a:latin typeface="Cambria Math" panose="02040503050406030204" pitchFamily="18" charset="0"/>
                      </a:rPr>
                      <m:t>= 2</m:t>
                    </m:r>
                  </m:oMath>
                </a14:m>
                <a:r>
                  <a:rPr lang="en-US" altLang="zh-CN" sz="3200" dirty="0">
                    <a:solidFill>
                      <a:schemeClr val="tx1"/>
                    </a:solidFill>
                    <a:latin typeface="黑体" panose="02010609060101010101" pitchFamily="49" charset="-122"/>
                    <a:ea typeface="黑体" panose="02010609060101010101" pitchFamily="49" charset="-122"/>
                  </a:rPr>
                  <a:t>:  </a:t>
                </a:r>
              </a:p>
              <a:p>
                <a:pPr lvl="0">
                  <a:defRPr sz="1800"/>
                </a:pPr>
                <a:r>
                  <a:rPr lang="zh-CN" altLang="en-US" sz="3200" dirty="0">
                    <a:solidFill>
                      <a:schemeClr val="tx1"/>
                    </a:solidFill>
                    <a:latin typeface="黑体" panose="02010609060101010101" pitchFamily="49" charset="-122"/>
                    <a:ea typeface="黑体" panose="02010609060101010101" pitchFamily="49" charset="-122"/>
                  </a:rPr>
                  <a:t>元素</a:t>
                </a:r>
                <a:r>
                  <a:rPr lang="en-US" altLang="zh-CN" sz="3200" dirty="0">
                    <a:solidFill>
                      <a:schemeClr val="tx1"/>
                    </a:solidFill>
                    <a:latin typeface="黑体" panose="02010609060101010101" pitchFamily="49" charset="-122"/>
                    <a:ea typeface="黑体" panose="02010609060101010101" pitchFamily="49" charset="-122"/>
                  </a:rPr>
                  <a:t>1</a:t>
                </a:r>
                <a:r>
                  <a:rPr lang="zh-CN" altLang="en-US" sz="3200" dirty="0">
                    <a:solidFill>
                      <a:schemeClr val="tx1"/>
                    </a:solidFill>
                    <a:latin typeface="黑体" panose="02010609060101010101" pitchFamily="49" charset="-122"/>
                    <a:ea typeface="黑体" panose="02010609060101010101" pitchFamily="49" charset="-122"/>
                  </a:rPr>
                  <a:t>的估计频率</a:t>
                </a:r>
                <a:r>
                  <a:rPr lang="en-US" altLang="zh-CN" sz="3200" dirty="0">
                    <a:solidFill>
                      <a:schemeClr val="tx1"/>
                    </a:solidFill>
                    <a:latin typeface="黑体" panose="02010609060101010101" pitchFamily="49" charset="-122"/>
                    <a:ea typeface="黑体" panose="02010609060101010101" pitchFamily="49" charset="-122"/>
                  </a:rPr>
                  <a:t>: 4 ± 2 = {2,3,4,5,6}</a:t>
                </a:r>
              </a:p>
              <a:p>
                <a:pPr lvl="0">
                  <a:defRPr sz="1800"/>
                </a:pPr>
                <a:r>
                  <a:rPr lang="zh-CN" altLang="en-US" sz="3200" dirty="0">
                    <a:solidFill>
                      <a:schemeClr val="tx1"/>
                    </a:solidFill>
                    <a:latin typeface="黑体" panose="02010609060101010101" pitchFamily="49" charset="-122"/>
                    <a:ea typeface="黑体" panose="02010609060101010101" pitchFamily="49" charset="-122"/>
                  </a:rPr>
                  <a:t>出现次数超过</a:t>
                </a:r>
                <a:r>
                  <a:rPr lang="en-US" altLang="zh-CN" sz="3200" dirty="0">
                    <a:solidFill>
                      <a:schemeClr val="tx1"/>
                    </a:solidFill>
                    <a:latin typeface="黑体" panose="02010609060101010101" pitchFamily="49" charset="-122"/>
                    <a:ea typeface="黑体" panose="02010609060101010101" pitchFamily="49" charset="-122"/>
                  </a:rPr>
                  <a:t>1%</a:t>
                </a:r>
                <a:r>
                  <a:rPr lang="zh-CN" altLang="en-US" sz="3200" dirty="0">
                    <a:solidFill>
                      <a:schemeClr val="tx1"/>
                    </a:solidFill>
                    <a:latin typeface="黑体" panose="02010609060101010101" pitchFamily="49" charset="-122"/>
                    <a:ea typeface="黑体" panose="02010609060101010101" pitchFamily="49" charset="-122"/>
                  </a:rPr>
                  <a:t>。。。</a:t>
                </a:r>
              </a:p>
              <a:p>
                <a:endParaRPr lang="zh-CN" altLang="en-US" sz="2800" dirty="0">
                  <a:solidFill>
                    <a:schemeClr val="tx1"/>
                  </a:solidFill>
                  <a:latin typeface="黑体" panose="02010609060101010101" pitchFamily="49" charset="-122"/>
                  <a:ea typeface="黑体" panose="02010609060101010101" pitchFamily="49" charset="-122"/>
                </a:endParaRPr>
              </a:p>
            </p:txBody>
          </p:sp>
        </mc:Choice>
        <mc:Fallback xmlns="">
          <p:sp>
            <p:nvSpPr>
              <p:cNvPr id="3" name="Content Placeholder 2">
                <a:extLst>
                  <a:ext uri="{FF2B5EF4-FFF2-40B4-BE49-F238E27FC236}">
                    <a16:creationId xmlns:a16="http://schemas.microsoft.com/office/drawing/2014/main" id="{BF64F19E-B9CA-477B-9107-DA3E01F1F518}"/>
                  </a:ext>
                </a:extLst>
              </p:cNvPr>
              <p:cNvSpPr>
                <a:spLocks noGrp="1" noRot="1" noChangeAspect="1" noMove="1" noResize="1" noEditPoints="1" noAdjustHandles="1" noChangeArrowheads="1" noChangeShapeType="1" noTextEdit="1"/>
              </p:cNvSpPr>
              <p:nvPr>
                <p:ph idx="1"/>
              </p:nvPr>
            </p:nvSpPr>
            <p:spPr>
              <a:blipFill>
                <a:blip r:embed="rId2"/>
                <a:stretch>
                  <a:fillRect l="-722" t="-229"/>
                </a:stretch>
              </a:blipFill>
            </p:spPr>
            <p:txBody>
              <a:bodyPr/>
              <a:lstStyle/>
              <a:p>
                <a:r>
                  <a:rPr lang="zh-CN" altLang="en-US">
                    <a:noFill/>
                  </a:rPr>
                  <a:t> </a:t>
                </a:r>
              </a:p>
            </p:txBody>
          </p:sp>
        </mc:Fallback>
      </mc:AlternateContent>
      <p:sp>
        <p:nvSpPr>
          <p:cNvPr id="20" name="Shape 44">
            <a:extLst>
              <a:ext uri="{FF2B5EF4-FFF2-40B4-BE49-F238E27FC236}">
                <a16:creationId xmlns:a16="http://schemas.microsoft.com/office/drawing/2014/main" id="{1C84D576-66FF-4CA4-AE65-0E236357972E}"/>
              </a:ext>
            </a:extLst>
          </p:cNvPr>
          <p:cNvSpPr/>
          <p:nvPr/>
        </p:nvSpPr>
        <p:spPr>
          <a:xfrm>
            <a:off x="3816968" y="4892762"/>
            <a:ext cx="2682116" cy="1"/>
          </a:xfrm>
          <a:prstGeom prst="line">
            <a:avLst/>
          </a:prstGeom>
          <a:ln w="25400">
            <a:solidFill>
              <a:srgbClr val="FFFFFF"/>
            </a:solidFill>
            <a:miter lim="400000"/>
            <a:tailEnd type="triangle"/>
          </a:ln>
        </p:spPr>
        <p:txBody>
          <a:bodyPr lIns="0" tIns="0" rIns="0" bIns="0" anchor="ctr"/>
          <a:lstStyle/>
          <a:p>
            <a:pPr defTabSz="421840">
              <a:defRPr sz="24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sz="1400">
              <a:solidFill>
                <a:srgbClr val="FFFFFF"/>
              </a:solidFill>
              <a:effectLst>
                <a:outerShdw blurRad="25400" dist="23998" dir="2700000" rotWithShape="0">
                  <a:srgbClr val="000000">
                    <a:alpha val="31034"/>
                  </a:srgbClr>
                </a:outerShdw>
              </a:effectLst>
              <a:latin typeface="Gill Sans"/>
              <a:sym typeface="Gill Sans"/>
            </a:endParaRPr>
          </a:p>
        </p:txBody>
      </p:sp>
      <p:sp>
        <p:nvSpPr>
          <p:cNvPr id="21" name="Shape 45">
            <a:extLst>
              <a:ext uri="{FF2B5EF4-FFF2-40B4-BE49-F238E27FC236}">
                <a16:creationId xmlns:a16="http://schemas.microsoft.com/office/drawing/2014/main" id="{211BDAF8-2335-49CE-B293-CCBDCE17D66E}"/>
              </a:ext>
            </a:extLst>
          </p:cNvPr>
          <p:cNvSpPr/>
          <p:nvPr/>
        </p:nvSpPr>
        <p:spPr>
          <a:xfrm>
            <a:off x="7060260" y="4350622"/>
            <a:ext cx="455345" cy="502218"/>
          </a:xfrm>
          <a:prstGeom prst="roundRect">
            <a:avLst>
              <a:gd name="adj" fmla="val 22059"/>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0" tIns="0" rIns="0" bIns="0" anchor="ctr"/>
          <a:lstStyle>
            <a:lvl1pPr defTabSz="800100">
              <a:defRPr sz="24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lvl1pPr>
          </a:lstStyle>
          <a:p>
            <a:pPr algn="ctr" defTabSz="634959">
              <a:defRPr sz="1800">
                <a:solidFill>
                  <a:srgbClr val="000000"/>
                </a:solidFill>
                <a:effectLst/>
              </a:defRPr>
            </a:pPr>
            <a:r>
              <a:rPr sz="1400">
                <a:solidFill>
                  <a:schemeClr val="bg1"/>
                </a:solidFill>
                <a:effectLst/>
              </a:rPr>
              <a:t>CPU</a:t>
            </a:r>
          </a:p>
        </p:txBody>
      </p:sp>
      <p:sp>
        <p:nvSpPr>
          <p:cNvPr id="22" name="Shape 46">
            <a:extLst>
              <a:ext uri="{FF2B5EF4-FFF2-40B4-BE49-F238E27FC236}">
                <a16:creationId xmlns:a16="http://schemas.microsoft.com/office/drawing/2014/main" id="{FC19746F-8148-4ADC-89BB-8E6B5FB7AF45}"/>
              </a:ext>
            </a:extLst>
          </p:cNvPr>
          <p:cNvSpPr/>
          <p:nvPr/>
        </p:nvSpPr>
        <p:spPr>
          <a:xfrm rot="16200000">
            <a:off x="6926738" y="5104067"/>
            <a:ext cx="722384" cy="307792"/>
          </a:xfrm>
          <a:prstGeom prst="leftRightArrow">
            <a:avLst>
              <a:gd name="adj1" fmla="val 32000"/>
              <a:gd name="adj2" fmla="val 92071"/>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p:spPr>
        <p:txBody>
          <a:bodyPr lIns="0" tIns="0" rIns="0" bIns="0" anchor="ctr"/>
          <a:lstStyle/>
          <a:p>
            <a:pPr algn="ctr" defTabSz="421840">
              <a:defRPr sz="24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sz="1400">
              <a:solidFill>
                <a:schemeClr val="bg1"/>
              </a:solidFill>
              <a:effectLst>
                <a:outerShdw blurRad="25400" dist="23998" dir="2700000" rotWithShape="0">
                  <a:srgbClr val="000000">
                    <a:alpha val="31034"/>
                  </a:srgbClr>
                </a:outerShdw>
              </a:effectLst>
              <a:latin typeface="Gill Sans"/>
              <a:sym typeface="Gill Sans"/>
            </a:endParaRPr>
          </a:p>
        </p:txBody>
      </p:sp>
      <p:sp>
        <p:nvSpPr>
          <p:cNvPr id="23" name="Shape 47">
            <a:extLst>
              <a:ext uri="{FF2B5EF4-FFF2-40B4-BE49-F238E27FC236}">
                <a16:creationId xmlns:a16="http://schemas.microsoft.com/office/drawing/2014/main" id="{7D45BF9F-4DAD-405F-9567-57C2B0B3ABAD}"/>
              </a:ext>
            </a:extLst>
          </p:cNvPr>
          <p:cNvSpPr/>
          <p:nvPr/>
        </p:nvSpPr>
        <p:spPr>
          <a:xfrm>
            <a:off x="6360817" y="5663086"/>
            <a:ext cx="2008009" cy="502218"/>
          </a:xfrm>
          <a:prstGeom prst="roundRect">
            <a:avLst>
              <a:gd name="adj" fmla="val 20000"/>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0" tIns="0" rIns="0" bIns="0" anchor="ctr"/>
          <a:lstStyle>
            <a:lvl1pPr defTabSz="800100">
              <a:defRPr sz="24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lvl1pPr>
          </a:lstStyle>
          <a:p>
            <a:pPr algn="ctr" defTabSz="634959">
              <a:defRPr sz="1800">
                <a:solidFill>
                  <a:srgbClr val="000000"/>
                </a:solidFill>
                <a:effectLst/>
              </a:defRPr>
            </a:pPr>
            <a:r>
              <a:rPr sz="1400">
                <a:solidFill>
                  <a:schemeClr val="bg1"/>
                </a:solidFill>
                <a:effectLst/>
              </a:rPr>
              <a:t>Memory</a:t>
            </a:r>
          </a:p>
        </p:txBody>
      </p:sp>
      <p:sp>
        <p:nvSpPr>
          <p:cNvPr id="24" name="Shape 48">
            <a:extLst>
              <a:ext uri="{FF2B5EF4-FFF2-40B4-BE49-F238E27FC236}">
                <a16:creationId xmlns:a16="http://schemas.microsoft.com/office/drawing/2014/main" id="{FC489CD8-F60A-4EE9-A3B7-837DB34B76BF}"/>
              </a:ext>
            </a:extLst>
          </p:cNvPr>
          <p:cNvSpPr/>
          <p:nvPr/>
        </p:nvSpPr>
        <p:spPr>
          <a:xfrm>
            <a:off x="3757200" y="4453487"/>
            <a:ext cx="229449" cy="365898"/>
          </a:xfrm>
          <a:prstGeom prst="roundRect">
            <a:avLst>
              <a:gd name="adj" fmla="val 29574"/>
            </a:avLst>
          </a:prstGeom>
          <a:ln w="25400">
            <a:solidFill/>
            <a:miter lim="400000"/>
          </a:ln>
          <a:extLst>
            <a:ext uri="{C572A759-6A51-4108-AA02-DFA0A04FC94B}">
              <ma14:wrappingTextBoxFlag xmlns:ma14="http://schemas.microsoft.com/office/mac/drawingml/2011/main" xmlns="" val="1"/>
            </a:ext>
          </a:extLst>
        </p:spPr>
        <p:txBody>
          <a:bodyPr lIns="0" tIns="0" rIns="0" bIns="0" anchor="ctr"/>
          <a:lstStyle/>
          <a:p>
            <a:pPr defTabSz="421840">
              <a:defRPr sz="1800"/>
            </a:pPr>
            <a:r>
              <a:rPr sz="1400">
                <a:solidFill>
                  <a:prstClr val="black"/>
                </a:solidFill>
                <a:latin typeface="Gill Sans"/>
                <a:ea typeface="Gill Sans"/>
                <a:cs typeface="Gill Sans"/>
                <a:sym typeface="Gill Sans"/>
              </a:rPr>
              <a:t>i</a:t>
            </a:r>
            <a:r>
              <a:rPr sz="1400" baseline="-5999">
                <a:solidFill>
                  <a:prstClr val="black"/>
                </a:solidFill>
                <a:latin typeface="Gill Sans"/>
                <a:ea typeface="Gill Sans"/>
                <a:cs typeface="Gill Sans"/>
                <a:sym typeface="Gill Sans"/>
              </a:rPr>
              <a:t>1</a:t>
            </a:r>
          </a:p>
        </p:txBody>
      </p:sp>
      <p:sp>
        <p:nvSpPr>
          <p:cNvPr id="25" name="Shape 49">
            <a:extLst>
              <a:ext uri="{FF2B5EF4-FFF2-40B4-BE49-F238E27FC236}">
                <a16:creationId xmlns:a16="http://schemas.microsoft.com/office/drawing/2014/main" id="{01787D4A-95EF-4837-B044-0083D0AC2856}"/>
              </a:ext>
            </a:extLst>
          </p:cNvPr>
          <p:cNvSpPr/>
          <p:nvPr/>
        </p:nvSpPr>
        <p:spPr>
          <a:xfrm>
            <a:off x="4025049" y="4453487"/>
            <a:ext cx="229449" cy="365898"/>
          </a:xfrm>
          <a:prstGeom prst="roundRect">
            <a:avLst>
              <a:gd name="adj" fmla="val 29574"/>
            </a:avLst>
          </a:prstGeom>
          <a:ln w="25400">
            <a:solidFill/>
            <a:miter lim="400000"/>
          </a:ln>
          <a:extLst>
            <a:ext uri="{C572A759-6A51-4108-AA02-DFA0A04FC94B}">
              <ma14:wrappingTextBoxFlag xmlns:ma14="http://schemas.microsoft.com/office/mac/drawingml/2011/main" xmlns="" val="1"/>
            </a:ext>
          </a:extLst>
        </p:spPr>
        <p:txBody>
          <a:bodyPr lIns="0" tIns="0" rIns="0" bIns="0" anchor="ctr"/>
          <a:lstStyle/>
          <a:p>
            <a:pPr defTabSz="421840">
              <a:defRPr sz="1800"/>
            </a:pPr>
            <a:r>
              <a:rPr sz="1400">
                <a:solidFill>
                  <a:prstClr val="black"/>
                </a:solidFill>
                <a:latin typeface="Gill Sans"/>
                <a:ea typeface="Gill Sans"/>
                <a:cs typeface="Gill Sans"/>
                <a:sym typeface="Gill Sans"/>
              </a:rPr>
              <a:t>i</a:t>
            </a:r>
            <a:r>
              <a:rPr sz="1400" baseline="-5999">
                <a:solidFill>
                  <a:prstClr val="black"/>
                </a:solidFill>
                <a:latin typeface="Gill Sans"/>
                <a:ea typeface="Gill Sans"/>
                <a:cs typeface="Gill Sans"/>
                <a:sym typeface="Gill Sans"/>
              </a:rPr>
              <a:t>1</a:t>
            </a:r>
          </a:p>
        </p:txBody>
      </p:sp>
      <p:sp>
        <p:nvSpPr>
          <p:cNvPr id="26" name="Shape 50">
            <a:extLst>
              <a:ext uri="{FF2B5EF4-FFF2-40B4-BE49-F238E27FC236}">
                <a16:creationId xmlns:a16="http://schemas.microsoft.com/office/drawing/2014/main" id="{BA7512ED-7578-49ED-ADA5-6C2F0236D3DC}"/>
              </a:ext>
            </a:extLst>
          </p:cNvPr>
          <p:cNvSpPr/>
          <p:nvPr/>
        </p:nvSpPr>
        <p:spPr>
          <a:xfrm>
            <a:off x="4292899" y="4453487"/>
            <a:ext cx="229449" cy="365898"/>
          </a:xfrm>
          <a:prstGeom prst="roundRect">
            <a:avLst>
              <a:gd name="adj" fmla="val 29574"/>
            </a:avLst>
          </a:prstGeom>
          <a:ln w="25400">
            <a:solidFill/>
            <a:miter lim="400000"/>
          </a:ln>
          <a:extLst>
            <a:ext uri="{C572A759-6A51-4108-AA02-DFA0A04FC94B}">
              <ma14:wrappingTextBoxFlag xmlns:ma14="http://schemas.microsoft.com/office/mac/drawingml/2011/main" xmlns="" val="1"/>
            </a:ext>
          </a:extLst>
        </p:spPr>
        <p:txBody>
          <a:bodyPr lIns="0" tIns="0" rIns="0" bIns="0" anchor="ctr"/>
          <a:lstStyle/>
          <a:p>
            <a:pPr defTabSz="421840">
              <a:defRPr sz="1800"/>
            </a:pPr>
            <a:r>
              <a:rPr sz="1400">
                <a:solidFill>
                  <a:prstClr val="black"/>
                </a:solidFill>
                <a:latin typeface="Gill Sans"/>
                <a:ea typeface="Gill Sans"/>
                <a:cs typeface="Gill Sans"/>
                <a:sym typeface="Gill Sans"/>
              </a:rPr>
              <a:t>i</a:t>
            </a:r>
            <a:r>
              <a:rPr sz="1400" baseline="-5999">
                <a:solidFill>
                  <a:prstClr val="black"/>
                </a:solidFill>
                <a:latin typeface="Gill Sans"/>
                <a:ea typeface="Gill Sans"/>
                <a:cs typeface="Gill Sans"/>
                <a:sym typeface="Gill Sans"/>
              </a:rPr>
              <a:t>2</a:t>
            </a:r>
          </a:p>
        </p:txBody>
      </p:sp>
      <p:sp>
        <p:nvSpPr>
          <p:cNvPr id="27" name="Shape 51">
            <a:extLst>
              <a:ext uri="{FF2B5EF4-FFF2-40B4-BE49-F238E27FC236}">
                <a16:creationId xmlns:a16="http://schemas.microsoft.com/office/drawing/2014/main" id="{F0A28B91-EB81-4B3A-8F66-1AF3EE66F22F}"/>
              </a:ext>
            </a:extLst>
          </p:cNvPr>
          <p:cNvSpPr/>
          <p:nvPr/>
        </p:nvSpPr>
        <p:spPr>
          <a:xfrm>
            <a:off x="4560747" y="4453487"/>
            <a:ext cx="229450" cy="365898"/>
          </a:xfrm>
          <a:prstGeom prst="roundRect">
            <a:avLst>
              <a:gd name="adj" fmla="val 29574"/>
            </a:avLst>
          </a:prstGeom>
          <a:ln w="25400">
            <a:solidFill/>
            <a:miter lim="400000"/>
          </a:ln>
          <a:extLst>
            <a:ext uri="{C572A759-6A51-4108-AA02-DFA0A04FC94B}">
              <ma14:wrappingTextBoxFlag xmlns:ma14="http://schemas.microsoft.com/office/mac/drawingml/2011/main" xmlns="" val="1"/>
            </a:ext>
          </a:extLst>
        </p:spPr>
        <p:txBody>
          <a:bodyPr lIns="0" tIns="0" rIns="0" bIns="0" anchor="ctr"/>
          <a:lstStyle/>
          <a:p>
            <a:pPr defTabSz="421840">
              <a:defRPr sz="1800"/>
            </a:pPr>
            <a:r>
              <a:rPr sz="1400">
                <a:solidFill>
                  <a:prstClr val="black"/>
                </a:solidFill>
                <a:latin typeface="Gill Sans"/>
                <a:ea typeface="Gill Sans"/>
                <a:cs typeface="Gill Sans"/>
                <a:sym typeface="Gill Sans"/>
              </a:rPr>
              <a:t>i</a:t>
            </a:r>
            <a:r>
              <a:rPr sz="1400" baseline="-5999">
                <a:solidFill>
                  <a:prstClr val="black"/>
                </a:solidFill>
                <a:latin typeface="Gill Sans"/>
                <a:ea typeface="Gill Sans"/>
                <a:cs typeface="Gill Sans"/>
                <a:sym typeface="Gill Sans"/>
              </a:rPr>
              <a:t>5</a:t>
            </a:r>
          </a:p>
        </p:txBody>
      </p:sp>
      <p:sp>
        <p:nvSpPr>
          <p:cNvPr id="28" name="Shape 52">
            <a:extLst>
              <a:ext uri="{FF2B5EF4-FFF2-40B4-BE49-F238E27FC236}">
                <a16:creationId xmlns:a16="http://schemas.microsoft.com/office/drawing/2014/main" id="{7831F528-28D9-4075-A0F5-05A8F5A1E503}"/>
              </a:ext>
            </a:extLst>
          </p:cNvPr>
          <p:cNvSpPr/>
          <p:nvPr/>
        </p:nvSpPr>
        <p:spPr>
          <a:xfrm>
            <a:off x="4828597" y="4453487"/>
            <a:ext cx="229450" cy="365898"/>
          </a:xfrm>
          <a:prstGeom prst="roundRect">
            <a:avLst>
              <a:gd name="adj" fmla="val 29574"/>
            </a:avLst>
          </a:prstGeom>
          <a:ln w="25400">
            <a:solidFill/>
            <a:miter lim="400000"/>
          </a:ln>
          <a:extLst>
            <a:ext uri="{C572A759-6A51-4108-AA02-DFA0A04FC94B}">
              <ma14:wrappingTextBoxFlag xmlns:ma14="http://schemas.microsoft.com/office/mac/drawingml/2011/main" xmlns="" val="1"/>
            </a:ext>
          </a:extLst>
        </p:spPr>
        <p:txBody>
          <a:bodyPr lIns="0" tIns="0" rIns="0" bIns="0" anchor="ctr"/>
          <a:lstStyle/>
          <a:p>
            <a:pPr defTabSz="421840">
              <a:defRPr sz="1800"/>
            </a:pPr>
            <a:r>
              <a:rPr sz="1400">
                <a:solidFill>
                  <a:prstClr val="black"/>
                </a:solidFill>
                <a:latin typeface="Gill Sans"/>
                <a:ea typeface="Gill Sans"/>
                <a:cs typeface="Gill Sans"/>
                <a:sym typeface="Gill Sans"/>
              </a:rPr>
              <a:t>i</a:t>
            </a:r>
            <a:r>
              <a:rPr sz="1400" baseline="-5999">
                <a:solidFill>
                  <a:prstClr val="black"/>
                </a:solidFill>
                <a:latin typeface="Gill Sans"/>
                <a:ea typeface="Gill Sans"/>
                <a:cs typeface="Gill Sans"/>
                <a:sym typeface="Gill Sans"/>
              </a:rPr>
              <a:t>9</a:t>
            </a:r>
          </a:p>
        </p:txBody>
      </p:sp>
      <p:sp>
        <p:nvSpPr>
          <p:cNvPr id="29" name="Shape 53">
            <a:extLst>
              <a:ext uri="{FF2B5EF4-FFF2-40B4-BE49-F238E27FC236}">
                <a16:creationId xmlns:a16="http://schemas.microsoft.com/office/drawing/2014/main" id="{4BC33985-D4BD-44DA-8E61-E56B66EA4E32}"/>
              </a:ext>
            </a:extLst>
          </p:cNvPr>
          <p:cNvSpPr/>
          <p:nvPr/>
        </p:nvSpPr>
        <p:spPr>
          <a:xfrm>
            <a:off x="5096446" y="4453487"/>
            <a:ext cx="229450" cy="365898"/>
          </a:xfrm>
          <a:prstGeom prst="roundRect">
            <a:avLst>
              <a:gd name="adj" fmla="val 29574"/>
            </a:avLst>
          </a:prstGeom>
          <a:ln w="25400">
            <a:solidFill/>
            <a:miter lim="400000"/>
          </a:ln>
          <a:extLst>
            <a:ext uri="{C572A759-6A51-4108-AA02-DFA0A04FC94B}">
              <ma14:wrappingTextBoxFlag xmlns:ma14="http://schemas.microsoft.com/office/mac/drawingml/2011/main" xmlns="" val="1"/>
            </a:ext>
          </a:extLst>
        </p:spPr>
        <p:txBody>
          <a:bodyPr lIns="0" tIns="0" rIns="0" bIns="0" anchor="ctr"/>
          <a:lstStyle/>
          <a:p>
            <a:pPr defTabSz="421840">
              <a:defRPr sz="1800"/>
            </a:pPr>
            <a:r>
              <a:rPr sz="1400">
                <a:solidFill>
                  <a:prstClr val="black"/>
                </a:solidFill>
                <a:latin typeface="Gill Sans"/>
                <a:ea typeface="Gill Sans"/>
                <a:cs typeface="Gill Sans"/>
                <a:sym typeface="Gill Sans"/>
              </a:rPr>
              <a:t>i</a:t>
            </a:r>
            <a:r>
              <a:rPr sz="1400" baseline="-5999">
                <a:solidFill>
                  <a:prstClr val="black"/>
                </a:solidFill>
                <a:latin typeface="Gill Sans"/>
                <a:ea typeface="Gill Sans"/>
                <a:cs typeface="Gill Sans"/>
                <a:sym typeface="Gill Sans"/>
              </a:rPr>
              <a:t>1</a:t>
            </a:r>
          </a:p>
        </p:txBody>
      </p:sp>
      <p:sp>
        <p:nvSpPr>
          <p:cNvPr id="30" name="Shape 54">
            <a:extLst>
              <a:ext uri="{FF2B5EF4-FFF2-40B4-BE49-F238E27FC236}">
                <a16:creationId xmlns:a16="http://schemas.microsoft.com/office/drawing/2014/main" id="{0D5E7DFA-1C73-4CE9-B283-8F16C7B18E4C}"/>
              </a:ext>
            </a:extLst>
          </p:cNvPr>
          <p:cNvSpPr/>
          <p:nvPr/>
        </p:nvSpPr>
        <p:spPr>
          <a:xfrm>
            <a:off x="5364296" y="4453487"/>
            <a:ext cx="229450" cy="365898"/>
          </a:xfrm>
          <a:prstGeom prst="roundRect">
            <a:avLst>
              <a:gd name="adj" fmla="val 29574"/>
            </a:avLst>
          </a:prstGeom>
          <a:ln w="25400">
            <a:solidFill/>
            <a:miter lim="400000"/>
          </a:ln>
          <a:extLst>
            <a:ext uri="{C572A759-6A51-4108-AA02-DFA0A04FC94B}">
              <ma14:wrappingTextBoxFlag xmlns:ma14="http://schemas.microsoft.com/office/mac/drawingml/2011/main" xmlns="" val="1"/>
            </a:ext>
          </a:extLst>
        </p:spPr>
        <p:txBody>
          <a:bodyPr lIns="0" tIns="0" rIns="0" bIns="0" anchor="ctr"/>
          <a:lstStyle/>
          <a:p>
            <a:pPr defTabSz="421840">
              <a:defRPr sz="1800"/>
            </a:pPr>
            <a:r>
              <a:rPr sz="1400">
                <a:solidFill>
                  <a:prstClr val="black"/>
                </a:solidFill>
                <a:latin typeface="Gill Sans"/>
                <a:ea typeface="Gill Sans"/>
                <a:cs typeface="Gill Sans"/>
                <a:sym typeface="Gill Sans"/>
              </a:rPr>
              <a:t>i</a:t>
            </a:r>
            <a:r>
              <a:rPr sz="1400" baseline="-5999">
                <a:solidFill>
                  <a:prstClr val="black"/>
                </a:solidFill>
                <a:latin typeface="Gill Sans"/>
                <a:ea typeface="Gill Sans"/>
                <a:cs typeface="Gill Sans"/>
                <a:sym typeface="Gill Sans"/>
              </a:rPr>
              <a:t>1</a:t>
            </a:r>
          </a:p>
        </p:txBody>
      </p:sp>
      <p:sp>
        <p:nvSpPr>
          <p:cNvPr id="31" name="Shape 55">
            <a:extLst>
              <a:ext uri="{FF2B5EF4-FFF2-40B4-BE49-F238E27FC236}">
                <a16:creationId xmlns:a16="http://schemas.microsoft.com/office/drawing/2014/main" id="{EC2571A6-59C1-43B2-925F-DD79CBAB5440}"/>
              </a:ext>
            </a:extLst>
          </p:cNvPr>
          <p:cNvSpPr/>
          <p:nvPr/>
        </p:nvSpPr>
        <p:spPr>
          <a:xfrm>
            <a:off x="5632145" y="4453487"/>
            <a:ext cx="229450" cy="365898"/>
          </a:xfrm>
          <a:prstGeom prst="roundRect">
            <a:avLst>
              <a:gd name="adj" fmla="val 29574"/>
            </a:avLst>
          </a:prstGeom>
          <a:ln w="25400">
            <a:solidFill/>
            <a:miter lim="400000"/>
          </a:ln>
          <a:extLst>
            <a:ext uri="{C572A759-6A51-4108-AA02-DFA0A04FC94B}">
              <ma14:wrappingTextBoxFlag xmlns:ma14="http://schemas.microsoft.com/office/mac/drawingml/2011/main" xmlns="" val="1"/>
            </a:ext>
          </a:extLst>
        </p:spPr>
        <p:txBody>
          <a:bodyPr lIns="0" tIns="0" rIns="0" bIns="0" anchor="ctr"/>
          <a:lstStyle/>
          <a:p>
            <a:pPr defTabSz="421840">
              <a:defRPr sz="1800"/>
            </a:pPr>
            <a:r>
              <a:rPr sz="1400">
                <a:solidFill>
                  <a:prstClr val="black"/>
                </a:solidFill>
                <a:latin typeface="Gill Sans"/>
                <a:ea typeface="Gill Sans"/>
                <a:cs typeface="Gill Sans"/>
                <a:sym typeface="Gill Sans"/>
              </a:rPr>
              <a:t>i</a:t>
            </a:r>
            <a:r>
              <a:rPr sz="1400" baseline="-5999">
                <a:solidFill>
                  <a:prstClr val="black"/>
                </a:solidFill>
                <a:latin typeface="Gill Sans"/>
                <a:ea typeface="Gill Sans"/>
                <a:cs typeface="Gill Sans"/>
                <a:sym typeface="Gill Sans"/>
              </a:rPr>
              <a:t>9</a:t>
            </a:r>
          </a:p>
        </p:txBody>
      </p:sp>
      <p:sp>
        <p:nvSpPr>
          <p:cNvPr id="32" name="Shape 56">
            <a:extLst>
              <a:ext uri="{FF2B5EF4-FFF2-40B4-BE49-F238E27FC236}">
                <a16:creationId xmlns:a16="http://schemas.microsoft.com/office/drawing/2014/main" id="{3EA197DC-182A-46DA-A23E-04E247655ABE}"/>
              </a:ext>
            </a:extLst>
          </p:cNvPr>
          <p:cNvSpPr/>
          <p:nvPr/>
        </p:nvSpPr>
        <p:spPr>
          <a:xfrm>
            <a:off x="5899995" y="4453487"/>
            <a:ext cx="229450" cy="365898"/>
          </a:xfrm>
          <a:prstGeom prst="roundRect">
            <a:avLst>
              <a:gd name="adj" fmla="val 29574"/>
            </a:avLst>
          </a:prstGeom>
          <a:ln w="25400">
            <a:solidFill/>
            <a:miter lim="400000"/>
          </a:ln>
          <a:extLst>
            <a:ext uri="{C572A759-6A51-4108-AA02-DFA0A04FC94B}">
              <ma14:wrappingTextBoxFlag xmlns:ma14="http://schemas.microsoft.com/office/mac/drawingml/2011/main" xmlns="" val="1"/>
            </a:ext>
          </a:extLst>
        </p:spPr>
        <p:txBody>
          <a:bodyPr lIns="0" tIns="0" rIns="0" bIns="0" anchor="ctr"/>
          <a:lstStyle/>
          <a:p>
            <a:pPr defTabSz="421840">
              <a:defRPr sz="1800"/>
            </a:pPr>
            <a:r>
              <a:rPr sz="1400">
                <a:solidFill>
                  <a:prstClr val="black"/>
                </a:solidFill>
                <a:latin typeface="Gill Sans"/>
                <a:ea typeface="Gill Sans"/>
                <a:cs typeface="Gill Sans"/>
                <a:sym typeface="Gill Sans"/>
              </a:rPr>
              <a:t>i</a:t>
            </a:r>
            <a:r>
              <a:rPr sz="1400" baseline="-5999">
                <a:solidFill>
                  <a:prstClr val="black"/>
                </a:solidFill>
                <a:latin typeface="Gill Sans"/>
                <a:ea typeface="Gill Sans"/>
                <a:cs typeface="Gill Sans"/>
                <a:sym typeface="Gill Sans"/>
              </a:rPr>
              <a:t>3</a:t>
            </a:r>
          </a:p>
        </p:txBody>
      </p:sp>
      <p:sp>
        <p:nvSpPr>
          <p:cNvPr id="33" name="Shape 57">
            <a:extLst>
              <a:ext uri="{FF2B5EF4-FFF2-40B4-BE49-F238E27FC236}">
                <a16:creationId xmlns:a16="http://schemas.microsoft.com/office/drawing/2014/main" id="{AD9E0D91-F1CE-48E2-8C45-8C0CAC2A0F2A}"/>
              </a:ext>
            </a:extLst>
          </p:cNvPr>
          <p:cNvSpPr/>
          <p:nvPr/>
        </p:nvSpPr>
        <p:spPr>
          <a:xfrm>
            <a:off x="6167845" y="4453487"/>
            <a:ext cx="229450" cy="365898"/>
          </a:xfrm>
          <a:prstGeom prst="roundRect">
            <a:avLst>
              <a:gd name="adj" fmla="val 29574"/>
            </a:avLst>
          </a:prstGeom>
          <a:ln w="25400">
            <a:solidFill/>
            <a:miter lim="400000"/>
          </a:ln>
          <a:extLst>
            <a:ext uri="{C572A759-6A51-4108-AA02-DFA0A04FC94B}">
              <ma14:wrappingTextBoxFlag xmlns:ma14="http://schemas.microsoft.com/office/mac/drawingml/2011/main" xmlns="" val="1"/>
            </a:ext>
          </a:extLst>
        </p:spPr>
        <p:txBody>
          <a:bodyPr lIns="0" tIns="0" rIns="0" bIns="0" anchor="ctr"/>
          <a:lstStyle/>
          <a:p>
            <a:pPr algn="ctr" defTabSz="421840">
              <a:defRPr sz="1800"/>
            </a:pPr>
            <a:r>
              <a:rPr sz="1400">
                <a:solidFill>
                  <a:schemeClr val="bg1"/>
                </a:solidFill>
                <a:latin typeface="Gill Sans"/>
                <a:ea typeface="Gill Sans"/>
                <a:cs typeface="Gill Sans"/>
                <a:sym typeface="Gill Sans"/>
              </a:rPr>
              <a:t>i</a:t>
            </a:r>
            <a:r>
              <a:rPr sz="1400" baseline="-5999">
                <a:solidFill>
                  <a:schemeClr val="bg1"/>
                </a:solidFill>
                <a:latin typeface="Gill Sans"/>
                <a:ea typeface="Gill Sans"/>
                <a:cs typeface="Gill Sans"/>
                <a:sym typeface="Gill Sans"/>
              </a:rPr>
              <a:t>7</a:t>
            </a:r>
          </a:p>
        </p:txBody>
      </p:sp>
      <p:sp>
        <p:nvSpPr>
          <p:cNvPr id="34" name="Shape 58">
            <a:extLst>
              <a:ext uri="{FF2B5EF4-FFF2-40B4-BE49-F238E27FC236}">
                <a16:creationId xmlns:a16="http://schemas.microsoft.com/office/drawing/2014/main" id="{05EAAFFB-FA41-4C8A-9DE0-E227B12B24D5}"/>
              </a:ext>
            </a:extLst>
          </p:cNvPr>
          <p:cNvSpPr/>
          <p:nvPr/>
        </p:nvSpPr>
        <p:spPr>
          <a:xfrm>
            <a:off x="4421009" y="5134226"/>
            <a:ext cx="1009483" cy="361870"/>
          </a:xfrm>
          <a:prstGeom prst="rect">
            <a:avLst/>
          </a:prstGeom>
          <a:ln w="12700">
            <a:miter lim="400000"/>
          </a:ln>
          <a:extLst>
            <a:ext uri="{C572A759-6A51-4108-AA02-DFA0A04FC94B}">
              <ma14:wrappingTextBoxFlag xmlns:ma14="http://schemas.microsoft.com/office/mac/drawingml/2011/main" xmlns="" val="1"/>
            </a:ext>
          </a:extLst>
        </p:spPr>
        <p:txBody>
          <a:bodyPr wrap="none" lIns="26785" tIns="26785" rIns="26785" bIns="26785" anchor="ctr">
            <a:spAutoFit/>
          </a:bodyPr>
          <a:lstStyle/>
          <a:p>
            <a:pPr defTabSz="914140">
              <a:defRPr sz="1800"/>
            </a:pPr>
            <a:r>
              <a:rPr sz="2000" i="1">
                <a:solidFill>
                  <a:prstClr val="black"/>
                </a:solidFill>
                <a:latin typeface="Lucida Sans"/>
                <a:ea typeface="黑体"/>
              </a:rPr>
              <a:t>N</a:t>
            </a:r>
            <a:r>
              <a:rPr sz="2000">
                <a:solidFill>
                  <a:prstClr val="black"/>
                </a:solidFill>
                <a:latin typeface="Lucida Sans"/>
                <a:ea typeface="黑体"/>
              </a:rPr>
              <a:t> items</a:t>
            </a:r>
          </a:p>
        </p:txBody>
      </p:sp>
      <p:sp>
        <p:nvSpPr>
          <p:cNvPr id="35" name="Shape 59">
            <a:extLst>
              <a:ext uri="{FF2B5EF4-FFF2-40B4-BE49-F238E27FC236}">
                <a16:creationId xmlns:a16="http://schemas.microsoft.com/office/drawing/2014/main" id="{5A124EA4-D94F-437F-8998-4F5C88D95AED}"/>
              </a:ext>
            </a:extLst>
          </p:cNvPr>
          <p:cNvSpPr/>
          <p:nvPr/>
        </p:nvSpPr>
        <p:spPr>
          <a:xfrm>
            <a:off x="3737989" y="4892762"/>
            <a:ext cx="2682116" cy="1"/>
          </a:xfrm>
          <a:prstGeom prst="line">
            <a:avLst/>
          </a:prstGeom>
          <a:ln w="25400">
            <a:solidFill/>
            <a:miter lim="400000"/>
            <a:tailEnd type="triangle"/>
          </a:ln>
        </p:spPr>
        <p:txBody>
          <a:bodyPr lIns="0" tIns="0" rIns="0" bIns="0" anchor="ctr"/>
          <a:lstStyle/>
          <a:p>
            <a:pPr defTabSz="421840">
              <a:defRPr sz="24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sz="1400">
              <a:solidFill>
                <a:srgbClr val="FFFFFF"/>
              </a:solidFill>
              <a:effectLst>
                <a:outerShdw blurRad="25400" dist="23998" dir="2700000" rotWithShape="0">
                  <a:srgbClr val="000000">
                    <a:alpha val="31034"/>
                  </a:srgbClr>
                </a:outerShdw>
              </a:effectLst>
              <a:latin typeface="Gill Sans"/>
              <a:sym typeface="Gill Sans"/>
            </a:endParaRPr>
          </a:p>
        </p:txBody>
      </p:sp>
    </p:spTree>
    <p:extLst>
      <p:ext uri="{BB962C8B-B14F-4D97-AF65-F5344CB8AC3E}">
        <p14:creationId xmlns:p14="http://schemas.microsoft.com/office/powerpoint/2010/main" val="2841283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数据流模型</a:t>
            </a:r>
          </a:p>
        </p:txBody>
      </p:sp>
      <p:sp>
        <p:nvSpPr>
          <p:cNvPr id="3" name="内容占位符 2"/>
          <p:cNvSpPr>
            <a:spLocks noGrp="1"/>
          </p:cNvSpPr>
          <p:nvPr>
            <p:ph idx="1"/>
          </p:nvPr>
        </p:nvSpPr>
        <p:spPr>
          <a:xfrm>
            <a:off x="761962" y="1143000"/>
            <a:ext cx="10668076" cy="2659096"/>
          </a:xfrm>
        </p:spPr>
        <p:txBody>
          <a:bodyPr>
            <a:noAutofit/>
          </a:bodyPr>
          <a:lstStyle/>
          <a:p>
            <a:pPr>
              <a:lnSpc>
                <a:spcPct val="110000"/>
              </a:lnSpc>
            </a:pPr>
            <a:r>
              <a:rPr lang="zh-CN" altLang="en-US" sz="2800" dirty="0"/>
              <a:t>数据流是一个由海量数据组成的数据序列</a:t>
            </a:r>
            <a:endParaRPr lang="en-US" altLang="zh-CN" sz="2800" dirty="0"/>
          </a:p>
          <a:p>
            <a:pPr lvl="1">
              <a:lnSpc>
                <a:spcPct val="110000"/>
              </a:lnSpc>
              <a:buFont typeface="Calibri" panose="020F0502020204030204" pitchFamily="34" charset="0"/>
              <a:buChar char="‐"/>
            </a:pPr>
            <a:r>
              <a:rPr lang="en-US" altLang="zh-CN" sz="2400" dirty="0">
                <a:solidFill>
                  <a:srgbClr val="FF0000"/>
                </a:solidFill>
              </a:rPr>
              <a:t>Single Pass: </a:t>
            </a:r>
            <a:r>
              <a:rPr lang="zh-CN" altLang="en-US" sz="2400" dirty="0"/>
              <a:t>每个数据最多访问一次</a:t>
            </a:r>
            <a:endParaRPr lang="en-US" altLang="zh-CN" sz="2400" dirty="0"/>
          </a:p>
          <a:p>
            <a:pPr lvl="1">
              <a:lnSpc>
                <a:spcPct val="110000"/>
              </a:lnSpc>
              <a:buFont typeface="Calibri" panose="020F0502020204030204" pitchFamily="34" charset="0"/>
              <a:buChar char="‐"/>
            </a:pPr>
            <a:r>
              <a:rPr lang="en-US" altLang="zh-CN" sz="2400" dirty="0">
                <a:solidFill>
                  <a:srgbClr val="FF0000"/>
                </a:solidFill>
              </a:rPr>
              <a:t>Small Space: </a:t>
            </a:r>
            <a:r>
              <a:rPr lang="zh-CN" altLang="en-US" sz="2400" dirty="0"/>
              <a:t>存储空间非常小</a:t>
            </a:r>
            <a:endParaRPr lang="en-US" altLang="zh-CN" sz="2400" dirty="0"/>
          </a:p>
          <a:p>
            <a:pPr lvl="1">
              <a:lnSpc>
                <a:spcPct val="110000"/>
              </a:lnSpc>
              <a:buFont typeface="Calibri" panose="020F0502020204030204" pitchFamily="34" charset="0"/>
              <a:buChar char="‐"/>
            </a:pPr>
            <a:r>
              <a:rPr lang="en-US" altLang="zh-CN" sz="2400" dirty="0">
                <a:solidFill>
                  <a:srgbClr val="FF0000"/>
                </a:solidFill>
              </a:rPr>
              <a:t>Small time: </a:t>
            </a:r>
            <a:r>
              <a:rPr lang="zh-CN" altLang="en-US" sz="2400" dirty="0"/>
              <a:t>更新</a:t>
            </a:r>
            <a:r>
              <a:rPr lang="en-US" altLang="zh-CN" sz="2400" dirty="0"/>
              <a:t>(</a:t>
            </a:r>
            <a:r>
              <a:rPr lang="zh-CN" altLang="en-US" sz="2400" dirty="0"/>
              <a:t>插入删除</a:t>
            </a:r>
            <a:r>
              <a:rPr lang="en-US" altLang="zh-CN" sz="2400" dirty="0"/>
              <a:t>)</a:t>
            </a:r>
            <a:r>
              <a:rPr lang="zh-CN" altLang="en-US" sz="2400" dirty="0"/>
              <a:t>速度快</a:t>
            </a:r>
            <a:endParaRPr lang="en-US" altLang="zh-CN" sz="2400" dirty="0"/>
          </a:p>
        </p:txBody>
      </p:sp>
      <p:grpSp>
        <p:nvGrpSpPr>
          <p:cNvPr id="20" name="Group 19">
            <a:extLst>
              <a:ext uri="{FF2B5EF4-FFF2-40B4-BE49-F238E27FC236}">
                <a16:creationId xmlns:a16="http://schemas.microsoft.com/office/drawing/2014/main" id="{6FC88B9C-F972-C49E-A10F-2906A8E4D458}"/>
              </a:ext>
            </a:extLst>
          </p:cNvPr>
          <p:cNvGrpSpPr/>
          <p:nvPr/>
        </p:nvGrpSpPr>
        <p:grpSpPr>
          <a:xfrm>
            <a:off x="1371602" y="3802149"/>
            <a:ext cx="9145799" cy="2106780"/>
            <a:chOff x="1981200" y="3713420"/>
            <a:chExt cx="7035216" cy="1620580"/>
          </a:xfrm>
        </p:grpSpPr>
        <p:sp>
          <p:nvSpPr>
            <p:cNvPr id="4" name="椭圆 3"/>
            <p:cNvSpPr/>
            <p:nvPr/>
          </p:nvSpPr>
          <p:spPr>
            <a:xfrm>
              <a:off x="1981200" y="4920906"/>
              <a:ext cx="107989" cy="10798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黑体" panose="02010609060101010101" pitchFamily="49" charset="-122"/>
                <a:ea typeface="黑体" panose="02010609060101010101" pitchFamily="49" charset="-122"/>
              </a:endParaRPr>
            </a:p>
          </p:txBody>
        </p:sp>
        <p:sp>
          <p:nvSpPr>
            <p:cNvPr id="5" name="椭圆 4"/>
            <p:cNvSpPr/>
            <p:nvPr/>
          </p:nvSpPr>
          <p:spPr>
            <a:xfrm>
              <a:off x="2230701" y="4920906"/>
              <a:ext cx="107989" cy="10798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黑体" panose="02010609060101010101" pitchFamily="49" charset="-122"/>
                <a:ea typeface="黑体" panose="02010609060101010101" pitchFamily="49" charset="-122"/>
              </a:endParaRPr>
            </a:p>
          </p:txBody>
        </p:sp>
        <p:sp>
          <p:nvSpPr>
            <p:cNvPr id="6" name="椭圆 5"/>
            <p:cNvSpPr/>
            <p:nvPr/>
          </p:nvSpPr>
          <p:spPr>
            <a:xfrm>
              <a:off x="2480203" y="4918701"/>
              <a:ext cx="107989" cy="10798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黑体" panose="02010609060101010101" pitchFamily="49" charset="-122"/>
                <a:ea typeface="黑体" panose="02010609060101010101" pitchFamily="49" charset="-122"/>
              </a:endParaRPr>
            </a:p>
          </p:txBody>
        </p:sp>
        <p:sp>
          <p:nvSpPr>
            <p:cNvPr id="7" name="椭圆 6"/>
            <p:cNvSpPr/>
            <p:nvPr/>
          </p:nvSpPr>
          <p:spPr>
            <a:xfrm>
              <a:off x="2729704" y="4916495"/>
              <a:ext cx="107989" cy="10798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黑体" panose="02010609060101010101" pitchFamily="49" charset="-122"/>
                <a:ea typeface="黑体" panose="02010609060101010101" pitchFamily="49" charset="-122"/>
              </a:endParaRPr>
            </a:p>
          </p:txBody>
        </p:sp>
        <p:sp>
          <p:nvSpPr>
            <p:cNvPr id="8" name="椭圆 7"/>
            <p:cNvSpPr/>
            <p:nvPr/>
          </p:nvSpPr>
          <p:spPr>
            <a:xfrm>
              <a:off x="2979207" y="4914290"/>
              <a:ext cx="107989" cy="10798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黑体" panose="02010609060101010101" pitchFamily="49" charset="-122"/>
                <a:ea typeface="黑体" panose="02010609060101010101" pitchFamily="49" charset="-122"/>
              </a:endParaRPr>
            </a:p>
          </p:txBody>
        </p:sp>
        <p:sp>
          <p:nvSpPr>
            <p:cNvPr id="9" name="椭圆 8"/>
            <p:cNvSpPr/>
            <p:nvPr/>
          </p:nvSpPr>
          <p:spPr>
            <a:xfrm>
              <a:off x="3228708" y="4912084"/>
              <a:ext cx="107989" cy="10798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黑体" panose="02010609060101010101" pitchFamily="49" charset="-122"/>
                <a:ea typeface="黑体" panose="02010609060101010101" pitchFamily="49" charset="-122"/>
              </a:endParaRPr>
            </a:p>
          </p:txBody>
        </p:sp>
        <p:sp>
          <p:nvSpPr>
            <p:cNvPr id="10" name="椭圆 9"/>
            <p:cNvSpPr/>
            <p:nvPr/>
          </p:nvSpPr>
          <p:spPr>
            <a:xfrm>
              <a:off x="3478210" y="4909878"/>
              <a:ext cx="107989" cy="10798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黑体" panose="02010609060101010101" pitchFamily="49" charset="-122"/>
                <a:ea typeface="黑体" panose="02010609060101010101" pitchFamily="49" charset="-122"/>
              </a:endParaRPr>
            </a:p>
          </p:txBody>
        </p:sp>
        <p:sp>
          <p:nvSpPr>
            <p:cNvPr id="11" name="椭圆 10"/>
            <p:cNvSpPr/>
            <p:nvPr/>
          </p:nvSpPr>
          <p:spPr>
            <a:xfrm>
              <a:off x="3727712" y="4907672"/>
              <a:ext cx="107989" cy="10798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黑体" panose="02010609060101010101" pitchFamily="49" charset="-122"/>
                <a:ea typeface="黑体" panose="02010609060101010101" pitchFamily="49" charset="-122"/>
              </a:endParaRPr>
            </a:p>
          </p:txBody>
        </p:sp>
        <p:sp>
          <p:nvSpPr>
            <p:cNvPr id="12" name="椭圆 11"/>
            <p:cNvSpPr/>
            <p:nvPr/>
          </p:nvSpPr>
          <p:spPr>
            <a:xfrm>
              <a:off x="3977214" y="4905468"/>
              <a:ext cx="107989" cy="10798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黑体" panose="02010609060101010101" pitchFamily="49" charset="-122"/>
                <a:ea typeface="黑体" panose="02010609060101010101" pitchFamily="49" charset="-122"/>
              </a:endParaRPr>
            </a:p>
          </p:txBody>
        </p:sp>
        <p:sp>
          <p:nvSpPr>
            <p:cNvPr id="13" name="椭圆 12"/>
            <p:cNvSpPr/>
            <p:nvPr/>
          </p:nvSpPr>
          <p:spPr>
            <a:xfrm>
              <a:off x="4226715" y="4903262"/>
              <a:ext cx="107989" cy="10798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黑体" panose="02010609060101010101" pitchFamily="49" charset="-122"/>
                <a:ea typeface="黑体" panose="02010609060101010101" pitchFamily="49" charset="-122"/>
              </a:endParaRPr>
            </a:p>
          </p:txBody>
        </p:sp>
        <p:sp>
          <p:nvSpPr>
            <p:cNvPr id="14" name="圆角矩形 13"/>
            <p:cNvSpPr/>
            <p:nvPr/>
          </p:nvSpPr>
          <p:spPr>
            <a:xfrm>
              <a:off x="4586550" y="4655795"/>
              <a:ext cx="656753" cy="648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latin typeface="黑体" panose="02010609060101010101" pitchFamily="49" charset="-122"/>
                  <a:ea typeface="黑体" panose="02010609060101010101" pitchFamily="49" charset="-122"/>
                </a:rPr>
                <a:t>CPU</a:t>
              </a:r>
              <a:endParaRPr lang="zh-CN" altLang="en-US" sz="1800" dirty="0">
                <a:latin typeface="黑体" panose="02010609060101010101" pitchFamily="49" charset="-122"/>
                <a:ea typeface="黑体" panose="02010609060101010101" pitchFamily="49" charset="-122"/>
              </a:endParaRPr>
            </a:p>
          </p:txBody>
        </p:sp>
        <p:sp>
          <p:nvSpPr>
            <p:cNvPr id="15" name="圆角矩形 14"/>
            <p:cNvSpPr/>
            <p:nvPr/>
          </p:nvSpPr>
          <p:spPr>
            <a:xfrm>
              <a:off x="4003840" y="3713420"/>
              <a:ext cx="1822170" cy="434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latin typeface="黑体" panose="02010609060101010101" pitchFamily="49" charset="-122"/>
                  <a:ea typeface="黑体" panose="02010609060101010101" pitchFamily="49" charset="-122"/>
                </a:rPr>
                <a:t>内存：数据摘要</a:t>
              </a:r>
            </a:p>
          </p:txBody>
        </p:sp>
        <p:sp>
          <p:nvSpPr>
            <p:cNvPr id="16" name="左右箭头 15"/>
            <p:cNvSpPr/>
            <p:nvPr/>
          </p:nvSpPr>
          <p:spPr>
            <a:xfrm rot="5400000">
              <a:off x="4677316" y="4264462"/>
              <a:ext cx="475215" cy="3074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黑体" panose="02010609060101010101" pitchFamily="49" charset="-122"/>
                <a:ea typeface="黑体" panose="02010609060101010101" pitchFamily="49" charset="-122"/>
              </a:endParaRPr>
            </a:p>
          </p:txBody>
        </p:sp>
        <p:sp>
          <p:nvSpPr>
            <p:cNvPr id="17" name="右箭头 16"/>
            <p:cNvSpPr/>
            <p:nvPr/>
          </p:nvSpPr>
          <p:spPr>
            <a:xfrm>
              <a:off x="6099656" y="3788933"/>
              <a:ext cx="869232" cy="283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黑体" panose="02010609060101010101" pitchFamily="49" charset="-122"/>
                <a:ea typeface="黑体" panose="02010609060101010101" pitchFamily="49" charset="-122"/>
              </a:endParaRPr>
            </a:p>
          </p:txBody>
        </p:sp>
        <p:sp>
          <p:nvSpPr>
            <p:cNvPr id="18" name="文本框 17"/>
            <p:cNvSpPr txBox="1"/>
            <p:nvPr/>
          </p:nvSpPr>
          <p:spPr>
            <a:xfrm>
              <a:off x="7091662" y="3795554"/>
              <a:ext cx="1214827" cy="284098"/>
            </a:xfrm>
            <a:prstGeom prst="rect">
              <a:avLst/>
            </a:prstGeom>
            <a:noFill/>
          </p:spPr>
          <p:txBody>
            <a:bodyPr wrap="none" rtlCol="0">
              <a:spAutoFit/>
            </a:bodyPr>
            <a:lstStyle/>
            <a:p>
              <a:r>
                <a:rPr lang="zh-CN" altLang="en-US" sz="1800" dirty="0">
                  <a:latin typeface="黑体" panose="02010609060101010101" pitchFamily="49" charset="-122"/>
                  <a:ea typeface="黑体" panose="02010609060101010101" pitchFamily="49" charset="-122"/>
                </a:rPr>
                <a:t>回答近似查询</a:t>
              </a:r>
            </a:p>
          </p:txBody>
        </p:sp>
        <p:sp>
          <p:nvSpPr>
            <p:cNvPr id="19" name="圆角矩形标注 18"/>
            <p:cNvSpPr/>
            <p:nvPr/>
          </p:nvSpPr>
          <p:spPr>
            <a:xfrm>
              <a:off x="7091663" y="4714967"/>
              <a:ext cx="1924753" cy="619033"/>
            </a:xfrm>
            <a:prstGeom prst="wedgeRoundRectCallout">
              <a:avLst>
                <a:gd name="adj1" fmla="val -10425"/>
                <a:gd name="adj2" fmla="val -146963"/>
                <a:gd name="adj3" fmla="val 16667"/>
              </a:avLst>
            </a:prstGeom>
            <a:solidFill>
              <a:schemeClr val="accent1">
                <a:lumMod val="60000"/>
                <a:lumOff val="40000"/>
              </a:schemeClr>
            </a:solidFill>
            <a:ln>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1800" dirty="0">
                  <a:latin typeface="黑体" panose="02010609060101010101" pitchFamily="49" charset="-122"/>
                  <a:ea typeface="黑体" panose="02010609060101010101" pitchFamily="49" charset="-122"/>
                </a:rPr>
                <a:t>频繁项有哪些</a:t>
              </a:r>
              <a:r>
                <a:rPr lang="en-US" altLang="zh-CN" sz="1800" dirty="0">
                  <a:latin typeface="黑体" panose="02010609060101010101" pitchFamily="49" charset="-122"/>
                  <a:ea typeface="黑体" panose="02010609060101010101" pitchFamily="49" charset="-122"/>
                </a:rPr>
                <a:t>/</a:t>
              </a:r>
              <a:r>
                <a:rPr lang="zh-CN" altLang="en-US" sz="1800" dirty="0">
                  <a:latin typeface="黑体" panose="02010609060101010101" pitchFamily="49" charset="-122"/>
                  <a:ea typeface="黑体" panose="02010609060101010101" pitchFamily="49" charset="-122"/>
                </a:rPr>
                <a:t>数据分布是什么</a:t>
              </a:r>
              <a:r>
                <a:rPr lang="en-US" altLang="zh-CN" sz="1800" dirty="0">
                  <a:latin typeface="黑体" panose="02010609060101010101" pitchFamily="49" charset="-122"/>
                  <a:ea typeface="黑体" panose="02010609060101010101" pitchFamily="49" charset="-122"/>
                </a:rPr>
                <a:t>/Top-K</a:t>
              </a:r>
              <a:r>
                <a:rPr lang="zh-CN" altLang="en-US" sz="1800" dirty="0">
                  <a:latin typeface="黑体" panose="02010609060101010101" pitchFamily="49" charset="-122"/>
                  <a:ea typeface="黑体" panose="02010609060101010101" pitchFamily="49" charset="-122"/>
                </a:rPr>
                <a:t>是什么？</a:t>
              </a:r>
            </a:p>
          </p:txBody>
        </p:sp>
      </p:grpSp>
    </p:spTree>
    <p:extLst>
      <p:ext uri="{BB962C8B-B14F-4D97-AF65-F5344CB8AC3E}">
        <p14:creationId xmlns:p14="http://schemas.microsoft.com/office/powerpoint/2010/main" val="193392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3">
                                            <p:txEl>
                                              <p:pRg st="3" end="3"/>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idx="4294967295"/>
          </p:nvPr>
        </p:nvSpPr>
        <p:spPr>
          <a:xfrm>
            <a:off x="1618487" y="118872"/>
            <a:ext cx="9811512" cy="1124712"/>
          </a:xfrm>
        </p:spPr>
        <p:txBody>
          <a:bodyPr/>
          <a:lstStyle/>
          <a:p>
            <a:pPr eaLnBrk="1" hangingPunct="1"/>
            <a:r>
              <a:rPr lang="en-US" altLang="zh-CN" dirty="0" err="1"/>
              <a:t>Misra-Gries</a:t>
            </a:r>
            <a:r>
              <a:rPr lang="zh-CN" altLang="en-US" dirty="0"/>
              <a:t>摘要（</a:t>
            </a:r>
            <a:r>
              <a:rPr lang="en-US" altLang="zh-CN" dirty="0"/>
              <a:t>1982</a:t>
            </a:r>
            <a:r>
              <a:rPr lang="zh-CN" altLang="en-US" dirty="0"/>
              <a:t>）</a:t>
            </a:r>
          </a:p>
        </p:txBody>
      </p:sp>
      <mc:AlternateContent xmlns:mc="http://schemas.openxmlformats.org/markup-compatibility/2006" xmlns:a14="http://schemas.microsoft.com/office/drawing/2010/main">
        <mc:Choice Requires="a14">
          <p:sp>
            <p:nvSpPr>
              <p:cNvPr id="3" name="矩形 2"/>
              <p:cNvSpPr/>
              <p:nvPr/>
            </p:nvSpPr>
            <p:spPr>
              <a:xfrm>
                <a:off x="2255519" y="3291839"/>
                <a:ext cx="3840480" cy="3170099"/>
              </a:xfrm>
              <a:prstGeom prst="rect">
                <a:avLst/>
              </a:prstGeom>
              <a:noFill/>
            </p:spPr>
            <p:style>
              <a:lnRef idx="2">
                <a:schemeClr val="accent2"/>
              </a:lnRef>
              <a:fillRef idx="1">
                <a:schemeClr val="lt1"/>
              </a:fillRef>
              <a:effectRef idx="0">
                <a:schemeClr val="accent2"/>
              </a:effectRef>
              <a:fontRef idx="minor">
                <a:schemeClr val="dk1"/>
              </a:fontRef>
            </p:style>
            <p:txBody>
              <a:bodyPr>
                <a:spAutoFit/>
              </a:bodyPr>
              <a:lstStyle/>
              <a:p>
                <a:pPr defTabSz="914140"/>
                <a:r>
                  <a:rPr lang="zh-CN" altLang="en-US" sz="2000" dirty="0">
                    <a:solidFill>
                      <a:prstClr val="black"/>
                    </a:solidFill>
                    <a:latin typeface="Lucida Sans"/>
                    <a:ea typeface="黑体"/>
                  </a:rPr>
                  <a:t>算法：保存 </a:t>
                </a:r>
                <a14:m>
                  <m:oMath xmlns:m="http://schemas.openxmlformats.org/officeDocument/2006/math">
                    <m:r>
                      <a:rPr lang="en-US" altLang="zh-CN" sz="2000" b="1" i="1" dirty="0" smtClean="0">
                        <a:solidFill>
                          <a:prstClr val="black"/>
                        </a:solidFill>
                        <a:latin typeface="Cambria Math" panose="02040503050406030204" pitchFamily="18" charset="0"/>
                        <a:ea typeface="黑体"/>
                      </a:rPr>
                      <m:t>ℓ</m:t>
                    </m:r>
                    <m:r>
                      <a:rPr lang="en-US" altLang="zh-CN" sz="2000" i="1" dirty="0" smtClean="0">
                        <a:solidFill>
                          <a:prstClr val="black"/>
                        </a:solidFill>
                        <a:latin typeface="Cambria Math" panose="02040503050406030204" pitchFamily="18" charset="0"/>
                        <a:ea typeface="黑体"/>
                      </a:rPr>
                      <m:t>−1</m:t>
                    </m:r>
                  </m:oMath>
                </a14:m>
                <a:r>
                  <a:rPr lang="zh-CN" altLang="en-US" sz="2000" dirty="0">
                    <a:solidFill>
                      <a:prstClr val="black"/>
                    </a:solidFill>
                    <a:latin typeface="Lucida Sans"/>
                    <a:ea typeface="黑体"/>
                  </a:rPr>
                  <a:t> 个元素与其对应的计数器。对于一个新元素</a:t>
                </a:r>
                <a:endParaRPr lang="en-US" altLang="zh-CN" sz="2000" dirty="0">
                  <a:solidFill>
                    <a:prstClr val="black"/>
                  </a:solidFill>
                  <a:latin typeface="Lucida Sans"/>
                  <a:ea typeface="黑体"/>
                </a:endParaRPr>
              </a:p>
              <a:p>
                <a:pPr marL="599973" lvl="1" indent="-257131" defTabSz="914140">
                  <a:buFont typeface="Wingdings" panose="05000000000000000000" pitchFamily="2" charset="2"/>
                  <a:buChar char="n"/>
                </a:pPr>
                <a:r>
                  <a:rPr lang="zh-CN" altLang="en-US" sz="2000" dirty="0">
                    <a:solidFill>
                      <a:srgbClr val="FF0000"/>
                    </a:solidFill>
                    <a:latin typeface="Lucida Sans"/>
                    <a:ea typeface="黑体"/>
                  </a:rPr>
                  <a:t>如果该元素已被记录，则将该元素对应的计数器加一</a:t>
                </a:r>
                <a:endParaRPr lang="en-US" altLang="zh-CN" sz="2000" dirty="0">
                  <a:solidFill>
                    <a:srgbClr val="FF0000"/>
                  </a:solidFill>
                  <a:latin typeface="Lucida Sans"/>
                  <a:ea typeface="黑体"/>
                </a:endParaRPr>
              </a:p>
              <a:p>
                <a:pPr marL="599973" lvl="1" indent="-257131" defTabSz="914140">
                  <a:buClr>
                    <a:srgbClr val="02407B"/>
                  </a:buClr>
                  <a:buFont typeface="Wingdings" panose="05000000000000000000" pitchFamily="2" charset="2"/>
                  <a:buChar char="n"/>
                </a:pPr>
                <a:r>
                  <a:rPr lang="zh-CN" altLang="en-US" sz="2000" dirty="0">
                    <a:solidFill>
                      <a:prstClr val="black"/>
                    </a:solidFill>
                    <a:latin typeface="Lucida Sans"/>
                    <a:ea typeface="黑体"/>
                  </a:rPr>
                  <a:t>否则，如果未满 </a:t>
                </a:r>
                <a14:m>
                  <m:oMath xmlns:m="http://schemas.openxmlformats.org/officeDocument/2006/math">
                    <m:r>
                      <a:rPr lang="en-US" altLang="zh-CN" sz="2000" b="1" i="1" dirty="0" smtClean="0">
                        <a:solidFill>
                          <a:prstClr val="black"/>
                        </a:solidFill>
                        <a:latin typeface="Cambria Math" panose="02040503050406030204" pitchFamily="18" charset="0"/>
                        <a:ea typeface="黑体"/>
                      </a:rPr>
                      <m:t>ℓ</m:t>
                    </m:r>
                    <m:r>
                      <a:rPr lang="en-US" altLang="zh-CN" sz="2000" i="1" dirty="0" smtClean="0">
                        <a:solidFill>
                          <a:prstClr val="black"/>
                        </a:solidFill>
                        <a:latin typeface="Cambria Math" panose="02040503050406030204" pitchFamily="18" charset="0"/>
                        <a:ea typeface="黑体"/>
                      </a:rPr>
                      <m:t>−1</m:t>
                    </m:r>
                  </m:oMath>
                </a14:m>
                <a:r>
                  <a:rPr lang="zh-CN" altLang="en-US" sz="2000" dirty="0">
                    <a:solidFill>
                      <a:prstClr val="black"/>
                    </a:solidFill>
                    <a:latin typeface="Lucida Sans"/>
                    <a:ea typeface="黑体"/>
                  </a:rPr>
                  <a:t> 个元素，则记录新元素，计数器设为一</a:t>
                </a:r>
                <a:endParaRPr lang="en-US" altLang="zh-CN" sz="2000" dirty="0">
                  <a:solidFill>
                    <a:prstClr val="black"/>
                  </a:solidFill>
                  <a:latin typeface="Lucida Sans"/>
                  <a:ea typeface="黑体"/>
                </a:endParaRPr>
              </a:p>
              <a:p>
                <a:pPr marL="599973" lvl="1" indent="-257131" defTabSz="914140">
                  <a:buClr>
                    <a:srgbClr val="02407B"/>
                  </a:buClr>
                  <a:buFont typeface="Wingdings" panose="05000000000000000000" pitchFamily="2" charset="2"/>
                  <a:buChar char="n"/>
                </a:pPr>
                <a:r>
                  <a:rPr lang="zh-CN" altLang="en-US" sz="2000" dirty="0">
                    <a:solidFill>
                      <a:prstClr val="black"/>
                    </a:solidFill>
                    <a:latin typeface="Lucida Sans"/>
                    <a:ea typeface="黑体"/>
                  </a:rPr>
                  <a:t>否则，所有计数器减一，移除计数器为 </a:t>
                </a:r>
                <a:r>
                  <a:rPr lang="en-US" altLang="zh-CN" sz="2000" dirty="0">
                    <a:solidFill>
                      <a:prstClr val="black"/>
                    </a:solidFill>
                    <a:latin typeface="Lucida Sans"/>
                    <a:ea typeface="黑体"/>
                  </a:rPr>
                  <a:t>0 </a:t>
                </a:r>
                <a:r>
                  <a:rPr lang="zh-CN" altLang="en-US" sz="2000" dirty="0">
                    <a:solidFill>
                      <a:prstClr val="black"/>
                    </a:solidFill>
                    <a:latin typeface="Lucida Sans"/>
                    <a:ea typeface="黑体"/>
                  </a:rPr>
                  <a:t>的元素。</a:t>
                </a:r>
              </a:p>
            </p:txBody>
          </p:sp>
        </mc:Choice>
        <mc:Fallback xmlns="">
          <p:sp>
            <p:nvSpPr>
              <p:cNvPr id="3" name="矩形 2"/>
              <p:cNvSpPr>
                <a:spLocks noRot="1" noChangeAspect="1" noMove="1" noResize="1" noEditPoints="1" noAdjustHandles="1" noChangeArrowheads="1" noChangeShapeType="1" noTextEdit="1"/>
              </p:cNvSpPr>
              <p:nvPr/>
            </p:nvSpPr>
            <p:spPr>
              <a:xfrm>
                <a:off x="2255519" y="3291839"/>
                <a:ext cx="3840480" cy="3170099"/>
              </a:xfrm>
              <a:prstGeom prst="rect">
                <a:avLst/>
              </a:prstGeom>
              <a:blipFill>
                <a:blip r:embed="rId3"/>
                <a:stretch>
                  <a:fillRect l="-1262" t="-954" r="-1104" b="-2099"/>
                </a:stretch>
              </a:blipFill>
            </p:spPr>
            <p:txBody>
              <a:bodyPr/>
              <a:lstStyle/>
              <a:p>
                <a:r>
                  <a:rPr lang="zh-CN" altLang="en-US">
                    <a:noFill/>
                  </a:rPr>
                  <a:t> </a:t>
                </a:r>
              </a:p>
            </p:txBody>
          </p:sp>
        </mc:Fallback>
      </mc:AlternateContent>
      <p:cxnSp>
        <p:nvCxnSpPr>
          <p:cNvPr id="14341" name="Straight Connector 2"/>
          <p:cNvCxnSpPr>
            <a:cxnSpLocks noChangeShapeType="1"/>
          </p:cNvCxnSpPr>
          <p:nvPr/>
        </p:nvCxnSpPr>
        <p:spPr bwMode="auto">
          <a:xfrm flipV="1">
            <a:off x="6827520" y="5772209"/>
            <a:ext cx="2926080" cy="9177"/>
          </a:xfrm>
          <a:prstGeom prst="line">
            <a:avLst/>
          </a:prstGeom>
          <a:noFill/>
          <a:ln w="38100" algn="ctr">
            <a:solidFill>
              <a:schemeClr val="tx1"/>
            </a:solidFill>
            <a:round/>
            <a:headEnd/>
            <a:tailEnd/>
          </a:ln>
        </p:spPr>
      </p:cxnSp>
      <p:sp>
        <p:nvSpPr>
          <p:cNvPr id="14352" name="TextBox 5"/>
          <p:cNvSpPr txBox="1">
            <a:spLocks noChangeArrowheads="1"/>
          </p:cNvSpPr>
          <p:nvPr/>
        </p:nvSpPr>
        <p:spPr bwMode="auto">
          <a:xfrm>
            <a:off x="6960096" y="5805264"/>
            <a:ext cx="26661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800" dirty="0">
                <a:solidFill>
                  <a:prstClr val="black"/>
                </a:solidFill>
                <a:latin typeface="Courier New" panose="02070309020205020404" pitchFamily="49" charset="0"/>
                <a:cs typeface="Courier New" panose="02070309020205020404" pitchFamily="49" charset="0"/>
              </a:rPr>
              <a:t>1 2 3 4 5 6 7 8 9 </a:t>
            </a:r>
          </a:p>
        </p:txBody>
      </p:sp>
      <p:sp>
        <p:nvSpPr>
          <p:cNvPr id="32" name="!!Rectangle 47"/>
          <p:cNvSpPr>
            <a:spLocks noChangeArrowheads="1"/>
          </p:cNvSpPr>
          <p:nvPr/>
        </p:nvSpPr>
        <p:spPr bwMode="auto">
          <a:xfrm>
            <a:off x="8394911" y="4333369"/>
            <a:ext cx="250807" cy="246888"/>
          </a:xfrm>
          <a:prstGeom prst="rect">
            <a:avLst/>
          </a:prstGeom>
          <a:solidFill>
            <a:srgbClr val="C00000"/>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mc:AlternateContent xmlns:mc="http://schemas.openxmlformats.org/markup-compatibility/2006" xmlns:a14="http://schemas.microsoft.com/office/drawing/2010/main">
        <mc:Choice Requires="a14">
          <p:sp>
            <p:nvSpPr>
              <p:cNvPr id="4" name="文本框 3"/>
              <p:cNvSpPr txBox="1"/>
              <p:nvPr/>
            </p:nvSpPr>
            <p:spPr>
              <a:xfrm>
                <a:off x="7985845" y="3291840"/>
                <a:ext cx="888192" cy="40011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smtClean="0">
                          <a:solidFill>
                            <a:prstClr val="black"/>
                          </a:solidFill>
                          <a:latin typeface="Cambria Math" panose="02040503050406030204" pitchFamily="18" charset="0"/>
                          <a:ea typeface="黑体"/>
                        </a:rPr>
                        <m:t>ℓ=</m:t>
                      </m:r>
                      <m:r>
                        <a:rPr lang="en-US" altLang="zh-CN" sz="2000" b="0" i="1" smtClean="0">
                          <a:solidFill>
                            <a:prstClr val="black"/>
                          </a:solidFill>
                          <a:latin typeface="Cambria Math" panose="02040503050406030204" pitchFamily="18" charset="0"/>
                          <a:ea typeface="黑体"/>
                        </a:rPr>
                        <m:t>6</m:t>
                      </m:r>
                    </m:oMath>
                  </m:oMathPara>
                </a14:m>
                <a:endParaRPr lang="zh-CN" altLang="en-US" sz="2000" b="0" dirty="0">
                  <a:solidFill>
                    <a:prstClr val="black"/>
                  </a:solidFill>
                  <a:latin typeface="Lucida Sans"/>
                  <a:ea typeface="黑体"/>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7985845" y="3291840"/>
                <a:ext cx="888192" cy="400110"/>
              </a:xfrm>
              <a:prstGeom prst="rect">
                <a:avLst/>
              </a:prstGeom>
              <a:blipFill>
                <a:blip r:embed="rId4"/>
                <a:stretch>
                  <a:fillRect/>
                </a:stretch>
              </a:blipFill>
            </p:spPr>
            <p:txBody>
              <a:bodyPr/>
              <a:lstStyle/>
              <a:p>
                <a:r>
                  <a:rPr lang="zh-CN" altLang="en-US">
                    <a:noFill/>
                  </a:rPr>
                  <a:t> </a:t>
                </a:r>
              </a:p>
            </p:txBody>
          </p:sp>
        </mc:Fallback>
      </mc:AlternateContent>
      <p:sp>
        <p:nvSpPr>
          <p:cNvPr id="5" name="矩形 4">
            <a:extLst>
              <a:ext uri="{FF2B5EF4-FFF2-40B4-BE49-F238E27FC236}">
                <a16:creationId xmlns:a16="http://schemas.microsoft.com/office/drawing/2014/main" id="{7EDF36E0-7CBA-454C-A6DE-8F2A416B62F6}"/>
              </a:ext>
            </a:extLst>
          </p:cNvPr>
          <p:cNvSpPr/>
          <p:nvPr/>
        </p:nvSpPr>
        <p:spPr>
          <a:xfrm>
            <a:off x="6528048" y="1397008"/>
            <a:ext cx="4032448" cy="523220"/>
          </a:xfrm>
          <a:prstGeom prst="rect">
            <a:avLst/>
          </a:prstGeom>
        </p:spPr>
        <p:txBody>
          <a:bodyPr wrap="square">
            <a:spAutoFit/>
          </a:bodyPr>
          <a:lstStyle/>
          <a:p>
            <a:pPr defTabSz="914140"/>
            <a:r>
              <a:rPr lang="en-US" altLang="zh-CN" sz="1400" b="0" dirty="0" err="1">
                <a:solidFill>
                  <a:prstClr val="black"/>
                </a:solidFill>
                <a:latin typeface="Lucida Sans"/>
                <a:ea typeface="黑体"/>
              </a:rPr>
              <a:t>Demaine</a:t>
            </a:r>
            <a:r>
              <a:rPr lang="en-US" altLang="zh-CN" sz="1400" b="0" dirty="0">
                <a:solidFill>
                  <a:prstClr val="black"/>
                </a:solidFill>
                <a:latin typeface="Lucida Sans"/>
                <a:ea typeface="黑体"/>
              </a:rPr>
              <a:t>,  Lopez-Ortiz </a:t>
            </a:r>
            <a:r>
              <a:rPr lang="zh-CN" altLang="en-US" sz="1400" b="0" dirty="0">
                <a:solidFill>
                  <a:prstClr val="black"/>
                </a:solidFill>
                <a:latin typeface="Lucida Sans"/>
                <a:ea typeface="黑体"/>
              </a:rPr>
              <a:t>与 </a:t>
            </a:r>
            <a:r>
              <a:rPr lang="en-US" altLang="zh-CN" sz="1400" b="0" dirty="0">
                <a:solidFill>
                  <a:prstClr val="black"/>
                </a:solidFill>
                <a:latin typeface="Lucida Sans"/>
                <a:ea typeface="黑体"/>
              </a:rPr>
              <a:t>Munro (2002)</a:t>
            </a:r>
          </a:p>
          <a:p>
            <a:pPr defTabSz="914140"/>
            <a:r>
              <a:rPr lang="en-US" altLang="zh-CN" sz="1400" b="0" dirty="0">
                <a:solidFill>
                  <a:prstClr val="black"/>
                </a:solidFill>
                <a:latin typeface="Lucida Sans"/>
                <a:ea typeface="黑体"/>
              </a:rPr>
              <a:t>Karp,  </a:t>
            </a:r>
            <a:r>
              <a:rPr lang="en-US" altLang="zh-CN" sz="1400" b="0" dirty="0" err="1">
                <a:solidFill>
                  <a:prstClr val="black"/>
                </a:solidFill>
                <a:latin typeface="Lucida Sans"/>
                <a:ea typeface="黑体"/>
              </a:rPr>
              <a:t>Shenker</a:t>
            </a:r>
            <a:r>
              <a:rPr lang="en-US" altLang="zh-CN" sz="1400" b="0" dirty="0">
                <a:solidFill>
                  <a:prstClr val="black"/>
                </a:solidFill>
                <a:latin typeface="Lucida Sans"/>
                <a:ea typeface="黑体"/>
              </a:rPr>
              <a:t> </a:t>
            </a:r>
            <a:r>
              <a:rPr lang="zh-CN" altLang="en-US" sz="1400" b="0" dirty="0">
                <a:solidFill>
                  <a:prstClr val="black"/>
                </a:solidFill>
                <a:latin typeface="Lucida Sans"/>
                <a:ea typeface="黑体"/>
              </a:rPr>
              <a:t>与 </a:t>
            </a:r>
            <a:r>
              <a:rPr lang="en-US" altLang="zh-CN" sz="1400" b="0" dirty="0">
                <a:solidFill>
                  <a:prstClr val="black"/>
                </a:solidFill>
                <a:latin typeface="Lucida Sans"/>
                <a:ea typeface="黑体"/>
              </a:rPr>
              <a:t>Papadimitriou (2003)</a:t>
            </a:r>
            <a:endParaRPr lang="zh-CN" altLang="en-US" sz="1400" b="0" dirty="0">
              <a:solidFill>
                <a:prstClr val="black"/>
              </a:solidFill>
              <a:latin typeface="Lucida Sans"/>
              <a:ea typeface="黑体"/>
            </a:endParaRPr>
          </a:p>
        </p:txBody>
      </p:sp>
      <p:sp>
        <p:nvSpPr>
          <p:cNvPr id="27" name="Rectangle 4">
            <a:extLst>
              <a:ext uri="{FF2B5EF4-FFF2-40B4-BE49-F238E27FC236}">
                <a16:creationId xmlns:a16="http://schemas.microsoft.com/office/drawing/2014/main" id="{8C07357C-3840-42A0-AABF-DD7D24A77986}"/>
              </a:ext>
            </a:extLst>
          </p:cNvPr>
          <p:cNvSpPr>
            <a:spLocks noChangeArrowheads="1"/>
          </p:cNvSpPr>
          <p:nvPr/>
        </p:nvSpPr>
        <p:spPr bwMode="auto">
          <a:xfrm>
            <a:off x="7017596" y="5513596"/>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28" name="Rectangle 23">
            <a:extLst>
              <a:ext uri="{FF2B5EF4-FFF2-40B4-BE49-F238E27FC236}">
                <a16:creationId xmlns:a16="http://schemas.microsoft.com/office/drawing/2014/main" id="{F22E38EB-38F1-4DD1-82F6-9A385C9FD23D}"/>
              </a:ext>
            </a:extLst>
          </p:cNvPr>
          <p:cNvSpPr>
            <a:spLocks noChangeArrowheads="1"/>
          </p:cNvSpPr>
          <p:nvPr/>
        </p:nvSpPr>
        <p:spPr bwMode="auto">
          <a:xfrm>
            <a:off x="7017596" y="5257328"/>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29" name="Rectangle 24">
            <a:extLst>
              <a:ext uri="{FF2B5EF4-FFF2-40B4-BE49-F238E27FC236}">
                <a16:creationId xmlns:a16="http://schemas.microsoft.com/office/drawing/2014/main" id="{71174BB8-2D03-4E00-A92E-8890A3DE0416}"/>
              </a:ext>
            </a:extLst>
          </p:cNvPr>
          <p:cNvSpPr>
            <a:spLocks noChangeArrowheads="1"/>
          </p:cNvSpPr>
          <p:nvPr/>
        </p:nvSpPr>
        <p:spPr bwMode="auto">
          <a:xfrm>
            <a:off x="7017596" y="5001059"/>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30" name="Rectangle 25">
            <a:extLst>
              <a:ext uri="{FF2B5EF4-FFF2-40B4-BE49-F238E27FC236}">
                <a16:creationId xmlns:a16="http://schemas.microsoft.com/office/drawing/2014/main" id="{B29A7BDA-45FB-4728-927A-9DE28686EF69}"/>
              </a:ext>
            </a:extLst>
          </p:cNvPr>
          <p:cNvSpPr>
            <a:spLocks noChangeArrowheads="1"/>
          </p:cNvSpPr>
          <p:nvPr/>
        </p:nvSpPr>
        <p:spPr bwMode="auto">
          <a:xfrm>
            <a:off x="7017596" y="4744791"/>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31" name="Rectangle 26">
            <a:extLst>
              <a:ext uri="{FF2B5EF4-FFF2-40B4-BE49-F238E27FC236}">
                <a16:creationId xmlns:a16="http://schemas.microsoft.com/office/drawing/2014/main" id="{CE0E47CC-DCB7-4E42-8306-FD430B2895F7}"/>
              </a:ext>
            </a:extLst>
          </p:cNvPr>
          <p:cNvSpPr>
            <a:spLocks noChangeArrowheads="1"/>
          </p:cNvSpPr>
          <p:nvPr/>
        </p:nvSpPr>
        <p:spPr bwMode="auto">
          <a:xfrm>
            <a:off x="7017596" y="4484964"/>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33" name="Rectangle 34">
            <a:extLst>
              <a:ext uri="{FF2B5EF4-FFF2-40B4-BE49-F238E27FC236}">
                <a16:creationId xmlns:a16="http://schemas.microsoft.com/office/drawing/2014/main" id="{2D9F05A3-6FD7-4F34-81E3-AA9F91428E4F}"/>
              </a:ext>
            </a:extLst>
          </p:cNvPr>
          <p:cNvSpPr>
            <a:spLocks noChangeArrowheads="1"/>
          </p:cNvSpPr>
          <p:nvPr/>
        </p:nvSpPr>
        <p:spPr bwMode="auto">
          <a:xfrm>
            <a:off x="7563558" y="5508434"/>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34" name="Rectangle 35">
            <a:extLst>
              <a:ext uri="{FF2B5EF4-FFF2-40B4-BE49-F238E27FC236}">
                <a16:creationId xmlns:a16="http://schemas.microsoft.com/office/drawing/2014/main" id="{B2A23C72-038F-4D68-8DAB-7D2C631C71B4}"/>
              </a:ext>
            </a:extLst>
          </p:cNvPr>
          <p:cNvSpPr>
            <a:spLocks noChangeArrowheads="1"/>
          </p:cNvSpPr>
          <p:nvPr/>
        </p:nvSpPr>
        <p:spPr bwMode="auto">
          <a:xfrm>
            <a:off x="7563558" y="5252167"/>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35" name="Rectangle 36">
            <a:extLst>
              <a:ext uri="{FF2B5EF4-FFF2-40B4-BE49-F238E27FC236}">
                <a16:creationId xmlns:a16="http://schemas.microsoft.com/office/drawing/2014/main" id="{B606DF00-02E7-4F16-8EFC-60E74E3DC9CC}"/>
              </a:ext>
            </a:extLst>
          </p:cNvPr>
          <p:cNvSpPr>
            <a:spLocks noChangeArrowheads="1"/>
          </p:cNvSpPr>
          <p:nvPr/>
        </p:nvSpPr>
        <p:spPr bwMode="auto">
          <a:xfrm>
            <a:off x="7563558" y="4995899"/>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36" name="Rectangle 37">
            <a:extLst>
              <a:ext uri="{FF2B5EF4-FFF2-40B4-BE49-F238E27FC236}">
                <a16:creationId xmlns:a16="http://schemas.microsoft.com/office/drawing/2014/main" id="{0E8450C9-32AC-4133-8D2E-7E02F22F08D4}"/>
              </a:ext>
            </a:extLst>
          </p:cNvPr>
          <p:cNvSpPr>
            <a:spLocks noChangeArrowheads="1"/>
          </p:cNvSpPr>
          <p:nvPr/>
        </p:nvSpPr>
        <p:spPr bwMode="auto">
          <a:xfrm>
            <a:off x="7563558" y="4739631"/>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37" name="Rectangle 38">
            <a:extLst>
              <a:ext uri="{FF2B5EF4-FFF2-40B4-BE49-F238E27FC236}">
                <a16:creationId xmlns:a16="http://schemas.microsoft.com/office/drawing/2014/main" id="{587926B2-5A85-4299-A75D-245813CFD8D6}"/>
              </a:ext>
            </a:extLst>
          </p:cNvPr>
          <p:cNvSpPr>
            <a:spLocks noChangeArrowheads="1"/>
          </p:cNvSpPr>
          <p:nvPr/>
        </p:nvSpPr>
        <p:spPr bwMode="auto">
          <a:xfrm>
            <a:off x="7563558" y="4479803"/>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38" name="Rectangle 39">
            <a:extLst>
              <a:ext uri="{FF2B5EF4-FFF2-40B4-BE49-F238E27FC236}">
                <a16:creationId xmlns:a16="http://schemas.microsoft.com/office/drawing/2014/main" id="{74BEB331-2E82-44F5-BB98-2247FB61443E}"/>
              </a:ext>
            </a:extLst>
          </p:cNvPr>
          <p:cNvSpPr>
            <a:spLocks noChangeArrowheads="1"/>
          </p:cNvSpPr>
          <p:nvPr/>
        </p:nvSpPr>
        <p:spPr bwMode="auto">
          <a:xfrm>
            <a:off x="7563558" y="4223535"/>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39" name="Rectangle 41">
            <a:extLst>
              <a:ext uri="{FF2B5EF4-FFF2-40B4-BE49-F238E27FC236}">
                <a16:creationId xmlns:a16="http://schemas.microsoft.com/office/drawing/2014/main" id="{20A212E4-58C0-4D4A-82F9-AE15B148541E}"/>
              </a:ext>
            </a:extLst>
          </p:cNvPr>
          <p:cNvSpPr>
            <a:spLocks noChangeArrowheads="1"/>
          </p:cNvSpPr>
          <p:nvPr/>
        </p:nvSpPr>
        <p:spPr bwMode="auto">
          <a:xfrm>
            <a:off x="8394911" y="5522495"/>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40" name="Rectangle 43">
            <a:extLst>
              <a:ext uri="{FF2B5EF4-FFF2-40B4-BE49-F238E27FC236}">
                <a16:creationId xmlns:a16="http://schemas.microsoft.com/office/drawing/2014/main" id="{AA227820-7C6D-45E6-BA52-B80B235800A1}"/>
              </a:ext>
            </a:extLst>
          </p:cNvPr>
          <p:cNvSpPr>
            <a:spLocks noChangeArrowheads="1"/>
          </p:cNvSpPr>
          <p:nvPr/>
        </p:nvSpPr>
        <p:spPr bwMode="auto">
          <a:xfrm>
            <a:off x="9168385" y="5513596"/>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41" name="Rectangle 44">
            <a:extLst>
              <a:ext uri="{FF2B5EF4-FFF2-40B4-BE49-F238E27FC236}">
                <a16:creationId xmlns:a16="http://schemas.microsoft.com/office/drawing/2014/main" id="{CFF30469-D153-46C1-8D2E-334E803508BF}"/>
              </a:ext>
            </a:extLst>
          </p:cNvPr>
          <p:cNvSpPr>
            <a:spLocks noChangeArrowheads="1"/>
          </p:cNvSpPr>
          <p:nvPr/>
        </p:nvSpPr>
        <p:spPr bwMode="auto">
          <a:xfrm>
            <a:off x="9168385" y="5253768"/>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42" name="Rectangle 45">
            <a:extLst>
              <a:ext uri="{FF2B5EF4-FFF2-40B4-BE49-F238E27FC236}">
                <a16:creationId xmlns:a16="http://schemas.microsoft.com/office/drawing/2014/main" id="{A8E75298-F06B-40FA-ABE4-C8BB1F1EB220}"/>
              </a:ext>
            </a:extLst>
          </p:cNvPr>
          <p:cNvSpPr>
            <a:spLocks noChangeArrowheads="1"/>
          </p:cNvSpPr>
          <p:nvPr/>
        </p:nvSpPr>
        <p:spPr bwMode="auto">
          <a:xfrm>
            <a:off x="9168385" y="4997500"/>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mc:AlternateContent xmlns:mc="http://schemas.openxmlformats.org/markup-compatibility/2006" xmlns:a14="http://schemas.microsoft.com/office/drawing/2010/main">
        <mc:Choice Requires="a14">
          <p:sp>
            <p:nvSpPr>
              <p:cNvPr id="2" name="!!Rectangle 3">
                <a:extLst>
                  <a:ext uri="{FF2B5EF4-FFF2-40B4-BE49-F238E27FC236}">
                    <a16:creationId xmlns:a16="http://schemas.microsoft.com/office/drawing/2014/main" id="{82442BBA-52EC-5A8A-A6D9-AFE9EC3E58A6}"/>
                  </a:ext>
                </a:extLst>
              </p:cNvPr>
              <p:cNvSpPr txBox="1">
                <a:spLocks noChangeArrowheads="1"/>
              </p:cNvSpPr>
              <p:nvPr/>
            </p:nvSpPr>
            <p:spPr>
              <a:xfrm>
                <a:off x="2255520" y="1901724"/>
                <a:ext cx="7680960" cy="1331297"/>
              </a:xfrm>
              <a:prstGeom prst="rect">
                <a:avLst/>
              </a:prstGeom>
            </p:spPr>
            <p:txBody>
              <a:bodyPr vert="horz" lIns="115214" tIns="57607" rIns="115214" bIns="57607" rtlCol="0">
                <a:normAutofit fontScale="92500"/>
              </a:bodyPr>
              <a:lstStyle>
                <a:lvl1pPr marL="342676" indent="-342676" algn="l" defTabSz="914140" rtl="0" eaLnBrk="1" latinLnBrk="0" hangingPunct="1">
                  <a:lnSpc>
                    <a:spcPct val="120000"/>
                  </a:lnSpc>
                  <a:spcBef>
                    <a:spcPts val="635"/>
                  </a:spcBef>
                  <a:buFont typeface="Arial" panose="020B0604020202020204" pitchFamily="34" charset="0"/>
                  <a:buChar char="•"/>
                  <a:defRPr sz="2540" kern="1200">
                    <a:solidFill>
                      <a:schemeClr val="tx1"/>
                    </a:solidFill>
                    <a:latin typeface="+mn-lt"/>
                    <a:ea typeface="+mn-ea"/>
                    <a:cs typeface="+mn-cs"/>
                  </a:defRPr>
                </a:lvl1pPr>
                <a:lvl2pPr marL="742802" indent="-285732" algn="l" defTabSz="914140" rtl="0" eaLnBrk="1" latinLnBrk="0" hangingPunct="1">
                  <a:lnSpc>
                    <a:spcPct val="120000"/>
                  </a:lnSpc>
                  <a:spcBef>
                    <a:spcPts val="635"/>
                  </a:spcBef>
                  <a:buFont typeface="Arial" panose="020B0604020202020204" pitchFamily="34" charset="0"/>
                  <a:buChar char="–"/>
                  <a:defRPr sz="2222" kern="1200">
                    <a:solidFill>
                      <a:schemeClr val="tx1"/>
                    </a:solidFill>
                    <a:latin typeface="+mn-lt"/>
                    <a:ea typeface="+mn-ea"/>
                    <a:cs typeface="+mn-cs"/>
                  </a:defRPr>
                </a:lvl2pPr>
                <a:lvl3pPr marL="1142927" indent="-228787" algn="l" defTabSz="914140" rtl="0" eaLnBrk="1" latinLnBrk="0" hangingPunct="1">
                  <a:lnSpc>
                    <a:spcPct val="120000"/>
                  </a:lnSpc>
                  <a:spcBef>
                    <a:spcPts val="635"/>
                  </a:spcBef>
                  <a:buFont typeface="Arial" panose="020B0604020202020204" pitchFamily="34" charset="0"/>
                  <a:buChar char="•"/>
                  <a:defRPr sz="1905" kern="1200">
                    <a:solidFill>
                      <a:schemeClr val="tx1"/>
                    </a:solidFill>
                    <a:latin typeface="+mn-lt"/>
                    <a:ea typeface="+mn-ea"/>
                    <a:cs typeface="+mn-cs"/>
                  </a:defRPr>
                </a:lvl3pPr>
                <a:lvl4pPr marL="1599997" indent="-228787" algn="l" defTabSz="914140" rtl="0" eaLnBrk="1" latinLnBrk="0" hangingPunct="1">
                  <a:lnSpc>
                    <a:spcPct val="120000"/>
                  </a:lnSpc>
                  <a:spcBef>
                    <a:spcPts val="635"/>
                  </a:spcBef>
                  <a:buFont typeface="Arial" panose="020B0604020202020204" pitchFamily="34" charset="0"/>
                  <a:buChar char="–"/>
                  <a:defRPr sz="1587" kern="1200">
                    <a:solidFill>
                      <a:schemeClr val="tx1"/>
                    </a:solidFill>
                    <a:latin typeface="+mn-lt"/>
                    <a:ea typeface="+mn-ea"/>
                    <a:cs typeface="+mn-cs"/>
                  </a:defRPr>
                </a:lvl4pPr>
                <a:lvl5pPr marL="2057067" indent="-228787" algn="l" defTabSz="914140" rtl="0" eaLnBrk="1" latinLnBrk="0" hangingPunct="1">
                  <a:lnSpc>
                    <a:spcPct val="120000"/>
                  </a:lnSpc>
                  <a:spcBef>
                    <a:spcPts val="635"/>
                  </a:spcBef>
                  <a:buFont typeface="Arial" panose="020B0604020202020204" pitchFamily="34" charset="0"/>
                  <a:buChar char="»"/>
                  <a:defRPr sz="1587" kern="1200">
                    <a:solidFill>
                      <a:schemeClr val="tx1"/>
                    </a:solidFill>
                    <a:latin typeface="+mn-lt"/>
                    <a:ea typeface="+mn-ea"/>
                    <a:cs typeface="+mn-cs"/>
                  </a:defRPr>
                </a:lvl5pPr>
                <a:lvl6pPr marL="2514641"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6pPr>
                <a:lvl7pPr marL="2971711"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7pPr>
                <a:lvl8pPr marL="3428781"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8pPr>
                <a:lvl9pPr marL="3885850"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9pPr>
              </a:lstStyle>
              <a:p>
                <a:pPr>
                  <a:buClr>
                    <a:srgbClr val="02407B"/>
                  </a:buClr>
                  <a:buFont typeface="Wingdings" panose="05000000000000000000" pitchFamily="2" charset="2"/>
                  <a:buChar char="n"/>
                </a:pPr>
                <a:r>
                  <a:rPr lang="zh-CN" altLang="en-US" sz="2800" dirty="0">
                    <a:ea typeface="黑体" panose="02010609060101010101" pitchFamily="49" charset="-122"/>
                  </a:rPr>
                  <a:t>输入：</a:t>
                </a:r>
                <a14:m>
                  <m:oMath xmlns:m="http://schemas.openxmlformats.org/officeDocument/2006/math">
                    <m:r>
                      <a:rPr lang="en-US" altLang="zh-CN" sz="2800" i="1" dirty="0" smtClean="0">
                        <a:latin typeface="Cambria Math" panose="02040503050406030204" pitchFamily="18" charset="0"/>
                      </a:rPr>
                      <m:t>𝑁</m:t>
                    </m:r>
                  </m:oMath>
                </a14:m>
                <a:r>
                  <a:rPr lang="zh-CN" altLang="en-US" sz="2800" dirty="0">
                    <a:ea typeface="黑体" panose="02010609060101010101" pitchFamily="49" charset="-122"/>
                  </a:rPr>
                  <a:t>个元素，整数</a:t>
                </a:r>
                <a14:m>
                  <m:oMath xmlns:m="http://schemas.openxmlformats.org/officeDocument/2006/math">
                    <m:r>
                      <a:rPr lang="en-US" altLang="zh-CN" sz="2800" b="1" i="1" smtClean="0">
                        <a:latin typeface="Cambria Math" panose="02040503050406030204" pitchFamily="18" charset="0"/>
                        <a:ea typeface="黑体" panose="02010609060101010101" pitchFamily="49" charset="-122"/>
                      </a:rPr>
                      <m:t>ℓ</m:t>
                    </m:r>
                  </m:oMath>
                </a14:m>
                <a:endParaRPr lang="en-US" altLang="zh-CN" sz="2800" dirty="0">
                  <a:ea typeface="黑体" panose="02010609060101010101" pitchFamily="49" charset="-122"/>
                </a:endParaRPr>
              </a:p>
              <a:p>
                <a:pPr>
                  <a:buClr>
                    <a:srgbClr val="02407B"/>
                  </a:buClr>
                  <a:buFont typeface="Wingdings" panose="05000000000000000000" pitchFamily="2" charset="2"/>
                  <a:buChar char="n"/>
                </a:pPr>
                <a:r>
                  <a:rPr lang="zh-CN" altLang="en-US" sz="2800" dirty="0">
                    <a:ea typeface="黑体" panose="02010609060101010101" pitchFamily="49" charset="-122"/>
                  </a:rPr>
                  <a:t>输出：以 </a:t>
                </a:r>
                <a14:m>
                  <m:oMath xmlns:m="http://schemas.openxmlformats.org/officeDocument/2006/math">
                    <m:f>
                      <m:fPr>
                        <m:ctrlPr>
                          <a:rPr lang="en-US" altLang="zh-CN" sz="2800" i="1" dirty="0" smtClean="0">
                            <a:latin typeface="Cambria Math" panose="02040503050406030204" pitchFamily="18" charset="0"/>
                          </a:rPr>
                        </m:ctrlPr>
                      </m:fPr>
                      <m:num>
                        <m:r>
                          <a:rPr lang="en-US" altLang="zh-CN" sz="2800" i="1" dirty="0" smtClean="0">
                            <a:latin typeface="Cambria Math" panose="02040503050406030204" pitchFamily="18" charset="0"/>
                          </a:rPr>
                          <m:t>𝑁</m:t>
                        </m:r>
                      </m:num>
                      <m:den>
                        <m:r>
                          <a:rPr lang="en-US" altLang="zh-CN" sz="2800" b="1" i="1" dirty="0" smtClean="0">
                            <a:latin typeface="Cambria Math" panose="02040503050406030204" pitchFamily="18" charset="0"/>
                          </a:rPr>
                          <m:t>ℓ</m:t>
                        </m:r>
                      </m:den>
                    </m:f>
                  </m:oMath>
                </a14:m>
                <a:r>
                  <a:rPr lang="zh-CN" altLang="en-US" sz="2800" dirty="0">
                    <a:ea typeface="黑体" panose="02010609060101010101" pitchFamily="49" charset="-122"/>
                  </a:rPr>
                  <a:t> 的绝对误差估计每个元素出现的次数</a:t>
                </a:r>
                <a:endParaRPr lang="en-US" altLang="zh-CN" sz="2800" dirty="0">
                  <a:ea typeface="黑体" panose="02010609060101010101" pitchFamily="49" charset="-122"/>
                </a:endParaRPr>
              </a:p>
            </p:txBody>
          </p:sp>
        </mc:Choice>
        <mc:Fallback xmlns="">
          <p:sp>
            <p:nvSpPr>
              <p:cNvPr id="2" name="!!Rectangle 3">
                <a:extLst>
                  <a:ext uri="{FF2B5EF4-FFF2-40B4-BE49-F238E27FC236}">
                    <a16:creationId xmlns:a16="http://schemas.microsoft.com/office/drawing/2014/main" id="{82442BBA-52EC-5A8A-A6D9-AFE9EC3E58A6}"/>
                  </a:ext>
                </a:extLst>
              </p:cNvPr>
              <p:cNvSpPr txBox="1">
                <a:spLocks noRot="1" noChangeAspect="1" noMove="1" noResize="1" noEditPoints="1" noAdjustHandles="1" noChangeArrowheads="1" noChangeShapeType="1" noTextEdit="1"/>
              </p:cNvSpPr>
              <p:nvPr/>
            </p:nvSpPr>
            <p:spPr>
              <a:xfrm>
                <a:off x="2255520" y="1901724"/>
                <a:ext cx="7680960" cy="1331297"/>
              </a:xfrm>
              <a:prstGeom prst="rect">
                <a:avLst/>
              </a:prstGeom>
              <a:blipFill>
                <a:blip r:embed="rId5"/>
                <a:stretch>
                  <a:fillRect l="-952" t="-1376" r="-79" b="-13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65486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7017596" y="5513596"/>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2" name="Rectangle 23"/>
          <p:cNvSpPr>
            <a:spLocks noChangeArrowheads="1"/>
          </p:cNvSpPr>
          <p:nvPr/>
        </p:nvSpPr>
        <p:spPr bwMode="auto">
          <a:xfrm>
            <a:off x="7017596" y="5257328"/>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3" name="Rectangle 24"/>
          <p:cNvSpPr>
            <a:spLocks noChangeArrowheads="1"/>
          </p:cNvSpPr>
          <p:nvPr/>
        </p:nvSpPr>
        <p:spPr bwMode="auto">
          <a:xfrm>
            <a:off x="7017596" y="5001059"/>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4" name="Rectangle 25"/>
          <p:cNvSpPr>
            <a:spLocks noChangeArrowheads="1"/>
          </p:cNvSpPr>
          <p:nvPr/>
        </p:nvSpPr>
        <p:spPr bwMode="auto">
          <a:xfrm>
            <a:off x="7017596" y="4744791"/>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5" name="Rectangle 26"/>
          <p:cNvSpPr>
            <a:spLocks noChangeArrowheads="1"/>
          </p:cNvSpPr>
          <p:nvPr/>
        </p:nvSpPr>
        <p:spPr bwMode="auto">
          <a:xfrm>
            <a:off x="7017596" y="4484964"/>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6" name="Rectangle 34"/>
          <p:cNvSpPr>
            <a:spLocks noChangeArrowheads="1"/>
          </p:cNvSpPr>
          <p:nvPr/>
        </p:nvSpPr>
        <p:spPr bwMode="auto">
          <a:xfrm>
            <a:off x="7563558" y="5508434"/>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7" name="Rectangle 35"/>
          <p:cNvSpPr>
            <a:spLocks noChangeArrowheads="1"/>
          </p:cNvSpPr>
          <p:nvPr/>
        </p:nvSpPr>
        <p:spPr bwMode="auto">
          <a:xfrm>
            <a:off x="7563558" y="5252167"/>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8" name="Rectangle 36"/>
          <p:cNvSpPr>
            <a:spLocks noChangeArrowheads="1"/>
          </p:cNvSpPr>
          <p:nvPr/>
        </p:nvSpPr>
        <p:spPr bwMode="auto">
          <a:xfrm>
            <a:off x="7563558" y="4995899"/>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9" name="Rectangle 37"/>
          <p:cNvSpPr>
            <a:spLocks noChangeArrowheads="1"/>
          </p:cNvSpPr>
          <p:nvPr/>
        </p:nvSpPr>
        <p:spPr bwMode="auto">
          <a:xfrm>
            <a:off x="7563558" y="4739631"/>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0" name="Rectangle 38"/>
          <p:cNvSpPr>
            <a:spLocks noChangeArrowheads="1"/>
          </p:cNvSpPr>
          <p:nvPr/>
        </p:nvSpPr>
        <p:spPr bwMode="auto">
          <a:xfrm>
            <a:off x="7563558" y="4479803"/>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1" name="Rectangle 39"/>
          <p:cNvSpPr>
            <a:spLocks noChangeArrowheads="1"/>
          </p:cNvSpPr>
          <p:nvPr/>
        </p:nvSpPr>
        <p:spPr bwMode="auto">
          <a:xfrm>
            <a:off x="7563558" y="4223535"/>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3" name="Rectangle 41"/>
          <p:cNvSpPr>
            <a:spLocks noChangeArrowheads="1"/>
          </p:cNvSpPr>
          <p:nvPr/>
        </p:nvSpPr>
        <p:spPr bwMode="auto">
          <a:xfrm>
            <a:off x="8394911" y="5522495"/>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4" name="Rectangle 43"/>
          <p:cNvSpPr>
            <a:spLocks noChangeArrowheads="1"/>
          </p:cNvSpPr>
          <p:nvPr/>
        </p:nvSpPr>
        <p:spPr bwMode="auto">
          <a:xfrm>
            <a:off x="9168385" y="5513596"/>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5" name="Rectangle 44"/>
          <p:cNvSpPr>
            <a:spLocks noChangeArrowheads="1"/>
          </p:cNvSpPr>
          <p:nvPr/>
        </p:nvSpPr>
        <p:spPr bwMode="auto">
          <a:xfrm>
            <a:off x="9168385" y="5253768"/>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6" name="Rectangle 45"/>
          <p:cNvSpPr>
            <a:spLocks noChangeArrowheads="1"/>
          </p:cNvSpPr>
          <p:nvPr/>
        </p:nvSpPr>
        <p:spPr bwMode="auto">
          <a:xfrm>
            <a:off x="9168385" y="4997500"/>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32" name="!!Rectangle 47"/>
          <p:cNvSpPr>
            <a:spLocks noChangeArrowheads="1"/>
          </p:cNvSpPr>
          <p:nvPr/>
        </p:nvSpPr>
        <p:spPr bwMode="auto">
          <a:xfrm>
            <a:off x="8394911" y="5264001"/>
            <a:ext cx="250807" cy="246888"/>
          </a:xfrm>
          <a:prstGeom prst="rect">
            <a:avLst/>
          </a:prstGeom>
          <a:solidFill>
            <a:srgbClr val="C00000"/>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23" name="!!Rectangle 48"/>
          <p:cNvSpPr>
            <a:spLocks noChangeArrowheads="1"/>
          </p:cNvSpPr>
          <p:nvPr/>
        </p:nvSpPr>
        <p:spPr bwMode="auto">
          <a:xfrm>
            <a:off x="7837373" y="3918974"/>
            <a:ext cx="250807" cy="246888"/>
          </a:xfrm>
          <a:prstGeom prst="rect">
            <a:avLst/>
          </a:prstGeom>
          <a:solidFill>
            <a:srgbClr val="C00000"/>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cxnSp>
        <p:nvCxnSpPr>
          <p:cNvPr id="29" name="Straight Connector 2">
            <a:extLst>
              <a:ext uri="{FF2B5EF4-FFF2-40B4-BE49-F238E27FC236}">
                <a16:creationId xmlns:a16="http://schemas.microsoft.com/office/drawing/2014/main" id="{4518CB89-F094-4B09-A288-B0C7AA58DE0A}"/>
              </a:ext>
            </a:extLst>
          </p:cNvPr>
          <p:cNvCxnSpPr>
            <a:cxnSpLocks noChangeShapeType="1"/>
          </p:cNvCxnSpPr>
          <p:nvPr/>
        </p:nvCxnSpPr>
        <p:spPr bwMode="auto">
          <a:xfrm flipV="1">
            <a:off x="6827520" y="5772209"/>
            <a:ext cx="2926080" cy="9177"/>
          </a:xfrm>
          <a:prstGeom prst="line">
            <a:avLst/>
          </a:prstGeom>
          <a:noFill/>
          <a:ln w="38100" algn="ctr">
            <a:solidFill>
              <a:schemeClr val="tx1"/>
            </a:solidFill>
            <a:round/>
            <a:headEnd/>
            <a:tailEnd/>
          </a:ln>
        </p:spPr>
      </p:cxnSp>
      <p:sp>
        <p:nvSpPr>
          <p:cNvPr id="30" name="TextBox 5">
            <a:extLst>
              <a:ext uri="{FF2B5EF4-FFF2-40B4-BE49-F238E27FC236}">
                <a16:creationId xmlns:a16="http://schemas.microsoft.com/office/drawing/2014/main" id="{CBA860DD-05FB-42C7-9999-616239829067}"/>
              </a:ext>
            </a:extLst>
          </p:cNvPr>
          <p:cNvSpPr txBox="1">
            <a:spLocks noChangeArrowheads="1"/>
          </p:cNvSpPr>
          <p:nvPr/>
        </p:nvSpPr>
        <p:spPr bwMode="auto">
          <a:xfrm>
            <a:off x="6960096" y="5805264"/>
            <a:ext cx="26661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800" dirty="0">
                <a:solidFill>
                  <a:prstClr val="black"/>
                </a:solidFill>
                <a:latin typeface="Courier New" panose="02070309020205020404" pitchFamily="49" charset="0"/>
                <a:cs typeface="Courier New" panose="02070309020205020404" pitchFamily="49" charset="0"/>
              </a:rPr>
              <a:t>1 2 3 4 5 6 7 8 9 </a:t>
            </a:r>
          </a:p>
        </p:txBody>
      </p:sp>
      <mc:AlternateContent xmlns:mc="http://schemas.openxmlformats.org/markup-compatibility/2006" xmlns:a14="http://schemas.microsoft.com/office/drawing/2010/main">
        <mc:Choice Requires="a14">
          <p:sp>
            <p:nvSpPr>
              <p:cNvPr id="2" name="矩形 2">
                <a:extLst>
                  <a:ext uri="{FF2B5EF4-FFF2-40B4-BE49-F238E27FC236}">
                    <a16:creationId xmlns:a16="http://schemas.microsoft.com/office/drawing/2014/main" id="{3521532C-A05D-8C8B-6432-F95F22CC53BE}"/>
                  </a:ext>
                </a:extLst>
              </p:cNvPr>
              <p:cNvSpPr/>
              <p:nvPr/>
            </p:nvSpPr>
            <p:spPr>
              <a:xfrm>
                <a:off x="2255519" y="3291839"/>
                <a:ext cx="3840480" cy="3170099"/>
              </a:xfrm>
              <a:prstGeom prst="rect">
                <a:avLst/>
              </a:prstGeom>
              <a:noFill/>
            </p:spPr>
            <p:style>
              <a:lnRef idx="2">
                <a:schemeClr val="accent2"/>
              </a:lnRef>
              <a:fillRef idx="1">
                <a:schemeClr val="lt1"/>
              </a:fillRef>
              <a:effectRef idx="0">
                <a:schemeClr val="accent2"/>
              </a:effectRef>
              <a:fontRef idx="minor">
                <a:schemeClr val="dk1"/>
              </a:fontRef>
            </p:style>
            <p:txBody>
              <a:bodyPr>
                <a:spAutoFit/>
              </a:bodyPr>
              <a:lstStyle/>
              <a:p>
                <a:pPr defTabSz="914140"/>
                <a:r>
                  <a:rPr lang="zh-CN" altLang="en-US" sz="2000" dirty="0">
                    <a:solidFill>
                      <a:prstClr val="black"/>
                    </a:solidFill>
                    <a:latin typeface="Lucida Sans"/>
                    <a:ea typeface="黑体"/>
                  </a:rPr>
                  <a:t>算法：保存 </a:t>
                </a:r>
                <a14:m>
                  <m:oMath xmlns:m="http://schemas.openxmlformats.org/officeDocument/2006/math">
                    <m:r>
                      <a:rPr lang="en-US" altLang="zh-CN" sz="2000" b="1" i="1" dirty="0" smtClean="0">
                        <a:solidFill>
                          <a:prstClr val="black"/>
                        </a:solidFill>
                        <a:latin typeface="Cambria Math" panose="02040503050406030204" pitchFamily="18" charset="0"/>
                        <a:ea typeface="黑体"/>
                      </a:rPr>
                      <m:t>ℓ</m:t>
                    </m:r>
                    <m:r>
                      <a:rPr lang="en-US" altLang="zh-CN" sz="2000" i="1" dirty="0" smtClean="0">
                        <a:solidFill>
                          <a:prstClr val="black"/>
                        </a:solidFill>
                        <a:latin typeface="Cambria Math" panose="02040503050406030204" pitchFamily="18" charset="0"/>
                        <a:ea typeface="黑体"/>
                      </a:rPr>
                      <m:t>−1</m:t>
                    </m:r>
                  </m:oMath>
                </a14:m>
                <a:r>
                  <a:rPr lang="zh-CN" altLang="en-US" sz="2000" dirty="0">
                    <a:solidFill>
                      <a:prstClr val="black"/>
                    </a:solidFill>
                    <a:latin typeface="Lucida Sans"/>
                    <a:ea typeface="黑体"/>
                  </a:rPr>
                  <a:t> 个元素与其对应的计数器。对于一个新元素</a:t>
                </a:r>
                <a:endParaRPr lang="en-US" altLang="zh-CN" sz="2000" dirty="0">
                  <a:solidFill>
                    <a:prstClr val="black"/>
                  </a:solidFill>
                  <a:latin typeface="Lucida Sans"/>
                  <a:ea typeface="黑体"/>
                </a:endParaRPr>
              </a:p>
              <a:p>
                <a:pPr marL="599973" lvl="1" indent="-257131" defTabSz="914140">
                  <a:buClr>
                    <a:srgbClr val="02407B"/>
                  </a:buClr>
                  <a:buFont typeface="Wingdings" panose="05000000000000000000" pitchFamily="2" charset="2"/>
                  <a:buChar char="n"/>
                </a:pPr>
                <a:r>
                  <a:rPr lang="zh-CN" altLang="en-US" sz="2000" dirty="0">
                    <a:solidFill>
                      <a:schemeClr val="tx1"/>
                    </a:solidFill>
                    <a:latin typeface="Lucida Sans"/>
                    <a:ea typeface="黑体"/>
                  </a:rPr>
                  <a:t>如果该元素已被记录，则将该元素对应的计数器加一</a:t>
                </a:r>
                <a:endParaRPr lang="en-US" altLang="zh-CN" sz="2000" dirty="0">
                  <a:solidFill>
                    <a:schemeClr val="tx1"/>
                  </a:solidFill>
                  <a:latin typeface="Lucida Sans"/>
                  <a:ea typeface="黑体"/>
                </a:endParaRPr>
              </a:p>
              <a:p>
                <a:pPr marL="599973" lvl="1" indent="-257131" defTabSz="914140">
                  <a:buFont typeface="Wingdings" panose="05000000000000000000" pitchFamily="2" charset="2"/>
                  <a:buChar char="n"/>
                </a:pPr>
                <a:r>
                  <a:rPr lang="zh-CN" altLang="en-US" sz="2000" dirty="0">
                    <a:solidFill>
                      <a:srgbClr val="FF0000"/>
                    </a:solidFill>
                    <a:latin typeface="Lucida Sans"/>
                    <a:ea typeface="黑体"/>
                  </a:rPr>
                  <a:t>否则，如果未满 </a:t>
                </a:r>
                <a14:m>
                  <m:oMath xmlns:m="http://schemas.openxmlformats.org/officeDocument/2006/math">
                    <m:r>
                      <a:rPr lang="en-US" altLang="zh-CN" sz="2000" b="1" i="1" dirty="0" smtClean="0">
                        <a:solidFill>
                          <a:srgbClr val="FF0000"/>
                        </a:solidFill>
                        <a:latin typeface="Cambria Math" panose="02040503050406030204" pitchFamily="18" charset="0"/>
                        <a:ea typeface="黑体"/>
                      </a:rPr>
                      <m:t>ℓ</m:t>
                    </m:r>
                    <m:r>
                      <a:rPr lang="en-US" altLang="zh-CN" sz="2000" i="1" dirty="0" smtClean="0">
                        <a:solidFill>
                          <a:srgbClr val="FF0000"/>
                        </a:solidFill>
                        <a:latin typeface="Cambria Math" panose="02040503050406030204" pitchFamily="18" charset="0"/>
                        <a:ea typeface="黑体"/>
                      </a:rPr>
                      <m:t>−1</m:t>
                    </m:r>
                  </m:oMath>
                </a14:m>
                <a:r>
                  <a:rPr lang="zh-CN" altLang="en-US" sz="2000" dirty="0">
                    <a:solidFill>
                      <a:srgbClr val="FF0000"/>
                    </a:solidFill>
                    <a:latin typeface="Lucida Sans"/>
                    <a:ea typeface="黑体"/>
                  </a:rPr>
                  <a:t> 个元素，则记录新元素，计数器设为一</a:t>
                </a:r>
                <a:endParaRPr lang="en-US" altLang="zh-CN" sz="2000" dirty="0">
                  <a:solidFill>
                    <a:srgbClr val="FF0000"/>
                  </a:solidFill>
                  <a:latin typeface="Lucida Sans"/>
                  <a:ea typeface="黑体"/>
                </a:endParaRPr>
              </a:p>
              <a:p>
                <a:pPr marL="599973" lvl="1" indent="-257131" defTabSz="914140">
                  <a:buClr>
                    <a:srgbClr val="02407B"/>
                  </a:buClr>
                  <a:buFont typeface="Wingdings" panose="05000000000000000000" pitchFamily="2" charset="2"/>
                  <a:buChar char="n"/>
                </a:pPr>
                <a:r>
                  <a:rPr lang="zh-CN" altLang="en-US" sz="2000" dirty="0">
                    <a:solidFill>
                      <a:schemeClr val="tx1"/>
                    </a:solidFill>
                    <a:latin typeface="Lucida Sans"/>
                    <a:ea typeface="黑体"/>
                  </a:rPr>
                  <a:t>否则，所有计数器减一，移除计数器为 </a:t>
                </a:r>
                <a:r>
                  <a:rPr lang="en-US" altLang="zh-CN" sz="2000" dirty="0">
                    <a:solidFill>
                      <a:schemeClr val="tx1"/>
                    </a:solidFill>
                    <a:latin typeface="Lucida Sans"/>
                    <a:ea typeface="黑体"/>
                  </a:rPr>
                  <a:t>0 </a:t>
                </a:r>
                <a:r>
                  <a:rPr lang="zh-CN" altLang="en-US" sz="2000" dirty="0">
                    <a:solidFill>
                      <a:schemeClr val="tx1"/>
                    </a:solidFill>
                    <a:latin typeface="Lucida Sans"/>
                    <a:ea typeface="黑体"/>
                  </a:rPr>
                  <a:t>的元素。</a:t>
                </a:r>
              </a:p>
            </p:txBody>
          </p:sp>
        </mc:Choice>
        <mc:Fallback xmlns="">
          <p:sp>
            <p:nvSpPr>
              <p:cNvPr id="2" name="矩形 2">
                <a:extLst>
                  <a:ext uri="{FF2B5EF4-FFF2-40B4-BE49-F238E27FC236}">
                    <a16:creationId xmlns:a16="http://schemas.microsoft.com/office/drawing/2014/main" id="{3521532C-A05D-8C8B-6432-F95F22CC53BE}"/>
                  </a:ext>
                </a:extLst>
              </p:cNvPr>
              <p:cNvSpPr>
                <a:spLocks noRot="1" noChangeAspect="1" noMove="1" noResize="1" noEditPoints="1" noAdjustHandles="1" noChangeArrowheads="1" noChangeShapeType="1" noTextEdit="1"/>
              </p:cNvSpPr>
              <p:nvPr/>
            </p:nvSpPr>
            <p:spPr>
              <a:xfrm>
                <a:off x="2255519" y="3291839"/>
                <a:ext cx="3840480" cy="3170099"/>
              </a:xfrm>
              <a:prstGeom prst="rect">
                <a:avLst/>
              </a:prstGeom>
              <a:blipFill>
                <a:blip r:embed="rId3"/>
                <a:stretch>
                  <a:fillRect l="-1262" t="-954" r="-1104" b="-2099"/>
                </a:stretch>
              </a:blipFill>
            </p:spPr>
            <p:txBody>
              <a:bodyPr/>
              <a:lstStyle/>
              <a:p>
                <a:r>
                  <a:rPr lang="zh-CN" altLang="en-US">
                    <a:noFill/>
                  </a:rPr>
                  <a:t> </a:t>
                </a:r>
              </a:p>
            </p:txBody>
          </p:sp>
        </mc:Fallback>
      </mc:AlternateContent>
      <p:sp>
        <p:nvSpPr>
          <p:cNvPr id="5" name="矩形 4">
            <a:extLst>
              <a:ext uri="{FF2B5EF4-FFF2-40B4-BE49-F238E27FC236}">
                <a16:creationId xmlns:a16="http://schemas.microsoft.com/office/drawing/2014/main" id="{00CA881B-D17C-F97A-4E3E-9A51C4AFAEB3}"/>
              </a:ext>
            </a:extLst>
          </p:cNvPr>
          <p:cNvSpPr/>
          <p:nvPr/>
        </p:nvSpPr>
        <p:spPr>
          <a:xfrm>
            <a:off x="6528048" y="1397008"/>
            <a:ext cx="4032448" cy="523220"/>
          </a:xfrm>
          <a:prstGeom prst="rect">
            <a:avLst/>
          </a:prstGeom>
        </p:spPr>
        <p:txBody>
          <a:bodyPr wrap="square">
            <a:spAutoFit/>
          </a:bodyPr>
          <a:lstStyle/>
          <a:p>
            <a:pPr defTabSz="914140"/>
            <a:r>
              <a:rPr lang="en-US" altLang="zh-CN" sz="1400" b="0" dirty="0" err="1">
                <a:solidFill>
                  <a:prstClr val="black"/>
                </a:solidFill>
                <a:latin typeface="Lucida Sans"/>
                <a:ea typeface="黑体"/>
              </a:rPr>
              <a:t>Demaine</a:t>
            </a:r>
            <a:r>
              <a:rPr lang="en-US" altLang="zh-CN" sz="1400" b="0" dirty="0">
                <a:solidFill>
                  <a:prstClr val="black"/>
                </a:solidFill>
                <a:latin typeface="Lucida Sans"/>
                <a:ea typeface="黑体"/>
              </a:rPr>
              <a:t>,  Lopez-Ortiz </a:t>
            </a:r>
            <a:r>
              <a:rPr lang="zh-CN" altLang="en-US" sz="1400" b="0" dirty="0">
                <a:solidFill>
                  <a:prstClr val="black"/>
                </a:solidFill>
                <a:latin typeface="Lucida Sans"/>
                <a:ea typeface="黑体"/>
              </a:rPr>
              <a:t>与 </a:t>
            </a:r>
            <a:r>
              <a:rPr lang="en-US" altLang="zh-CN" sz="1400" b="0" dirty="0">
                <a:solidFill>
                  <a:prstClr val="black"/>
                </a:solidFill>
                <a:latin typeface="Lucida Sans"/>
                <a:ea typeface="黑体"/>
              </a:rPr>
              <a:t>Munro (2002)</a:t>
            </a:r>
          </a:p>
          <a:p>
            <a:pPr defTabSz="914140"/>
            <a:r>
              <a:rPr lang="en-US" altLang="zh-CN" sz="1400" b="0" dirty="0">
                <a:solidFill>
                  <a:prstClr val="black"/>
                </a:solidFill>
                <a:latin typeface="Lucida Sans"/>
                <a:ea typeface="黑体"/>
              </a:rPr>
              <a:t>Karp,  </a:t>
            </a:r>
            <a:r>
              <a:rPr lang="en-US" altLang="zh-CN" sz="1400" b="0" dirty="0" err="1">
                <a:solidFill>
                  <a:prstClr val="black"/>
                </a:solidFill>
                <a:latin typeface="Lucida Sans"/>
                <a:ea typeface="黑体"/>
              </a:rPr>
              <a:t>Shenker</a:t>
            </a:r>
            <a:r>
              <a:rPr lang="en-US" altLang="zh-CN" sz="1400" b="0" dirty="0">
                <a:solidFill>
                  <a:prstClr val="black"/>
                </a:solidFill>
                <a:latin typeface="Lucida Sans"/>
                <a:ea typeface="黑体"/>
              </a:rPr>
              <a:t> </a:t>
            </a:r>
            <a:r>
              <a:rPr lang="zh-CN" altLang="en-US" sz="1400" b="0" dirty="0">
                <a:solidFill>
                  <a:prstClr val="black"/>
                </a:solidFill>
                <a:latin typeface="Lucida Sans"/>
                <a:ea typeface="黑体"/>
              </a:rPr>
              <a:t>与 </a:t>
            </a:r>
            <a:r>
              <a:rPr lang="en-US" altLang="zh-CN" sz="1400" b="0" dirty="0">
                <a:solidFill>
                  <a:prstClr val="black"/>
                </a:solidFill>
                <a:latin typeface="Lucida Sans"/>
                <a:ea typeface="黑体"/>
              </a:rPr>
              <a:t>Papadimitriou (2003)</a:t>
            </a:r>
            <a:endParaRPr lang="zh-CN" altLang="en-US" sz="1400" b="0" dirty="0">
              <a:solidFill>
                <a:prstClr val="black"/>
              </a:solidFill>
              <a:latin typeface="Lucida Sans"/>
              <a:ea typeface="黑体"/>
            </a:endParaRPr>
          </a:p>
        </p:txBody>
      </p:sp>
      <p:sp>
        <p:nvSpPr>
          <p:cNvPr id="3" name="!!Title 1">
            <a:extLst>
              <a:ext uri="{FF2B5EF4-FFF2-40B4-BE49-F238E27FC236}">
                <a16:creationId xmlns:a16="http://schemas.microsoft.com/office/drawing/2014/main" id="{27DDF179-0BA2-4590-79E5-C456F690315A}"/>
              </a:ext>
            </a:extLst>
          </p:cNvPr>
          <p:cNvSpPr txBox="1">
            <a:spLocks noChangeArrowheads="1"/>
          </p:cNvSpPr>
          <p:nvPr/>
        </p:nvSpPr>
        <p:spPr bwMode="auto">
          <a:xfrm>
            <a:off x="1618487" y="118872"/>
            <a:ext cx="9811512" cy="1124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mj-lt"/>
                <a:ea typeface="黑体" pitchFamily="2" charset="-122"/>
                <a:cs typeface="+mj-cs"/>
              </a:defRPr>
            </a:lvl1pPr>
            <a:lvl2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2pPr>
            <a:lvl3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3pPr>
            <a:lvl4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4pPr>
            <a:lvl5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5pPr>
            <a:lvl6pPr marL="457200" algn="l" rtl="0" eaLnBrk="1" fontAlgn="base" hangingPunct="1">
              <a:spcBef>
                <a:spcPct val="0"/>
              </a:spcBef>
              <a:spcAft>
                <a:spcPct val="0"/>
              </a:spcAft>
              <a:defRPr sz="4400">
                <a:solidFill>
                  <a:schemeClr val="tx1"/>
                </a:solidFill>
                <a:latin typeface="Arial" charset="0"/>
                <a:ea typeface="宋体" pitchFamily="2" charset="-122"/>
              </a:defRPr>
            </a:lvl6pPr>
            <a:lvl7pPr marL="914400" algn="l" rtl="0" eaLnBrk="1" fontAlgn="base" hangingPunct="1">
              <a:spcBef>
                <a:spcPct val="0"/>
              </a:spcBef>
              <a:spcAft>
                <a:spcPct val="0"/>
              </a:spcAft>
              <a:defRPr sz="4400">
                <a:solidFill>
                  <a:schemeClr val="tx1"/>
                </a:solidFill>
                <a:latin typeface="Arial" charset="0"/>
                <a:ea typeface="宋体" pitchFamily="2" charset="-122"/>
              </a:defRPr>
            </a:lvl7pPr>
            <a:lvl8pPr marL="1371600" algn="l" rtl="0" eaLnBrk="1" fontAlgn="base" hangingPunct="1">
              <a:spcBef>
                <a:spcPct val="0"/>
              </a:spcBef>
              <a:spcAft>
                <a:spcPct val="0"/>
              </a:spcAft>
              <a:defRPr sz="4400">
                <a:solidFill>
                  <a:schemeClr val="tx1"/>
                </a:solidFill>
                <a:latin typeface="Arial" charset="0"/>
                <a:ea typeface="宋体" pitchFamily="2" charset="-122"/>
              </a:defRPr>
            </a:lvl8pPr>
            <a:lvl9pPr marL="1828800" algn="l" rtl="0" eaLnBrk="1" fontAlgn="base" hangingPunct="1">
              <a:spcBef>
                <a:spcPct val="0"/>
              </a:spcBef>
              <a:spcAft>
                <a:spcPct val="0"/>
              </a:spcAft>
              <a:defRPr sz="4400">
                <a:solidFill>
                  <a:schemeClr val="tx1"/>
                </a:solidFill>
                <a:latin typeface="Arial" charset="0"/>
                <a:ea typeface="宋体" pitchFamily="2" charset="-122"/>
              </a:defRPr>
            </a:lvl9pPr>
          </a:lstStyle>
          <a:p>
            <a:r>
              <a:rPr lang="en-US" altLang="zh-CN" kern="0" dirty="0"/>
              <a:t>Misra-Gries</a:t>
            </a:r>
            <a:r>
              <a:rPr lang="zh-CN" altLang="en-US" kern="0" dirty="0"/>
              <a:t>摘要（</a:t>
            </a:r>
            <a:r>
              <a:rPr lang="en-US" altLang="zh-CN" kern="0" dirty="0"/>
              <a:t>1982</a:t>
            </a:r>
            <a:r>
              <a:rPr lang="zh-CN" altLang="en-US" kern="0" dirty="0"/>
              <a:t>）</a:t>
            </a: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5E12B2D2-F467-6206-1F44-C1997812EDA1}"/>
                  </a:ext>
                </a:extLst>
              </p:cNvPr>
              <p:cNvSpPr txBox="1"/>
              <p:nvPr/>
            </p:nvSpPr>
            <p:spPr>
              <a:xfrm>
                <a:off x="7985845" y="3291840"/>
                <a:ext cx="888192" cy="40011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smtClean="0">
                          <a:solidFill>
                            <a:prstClr val="black"/>
                          </a:solidFill>
                          <a:latin typeface="Cambria Math" panose="02040503050406030204" pitchFamily="18" charset="0"/>
                          <a:ea typeface="黑体"/>
                        </a:rPr>
                        <m:t>ℓ=</m:t>
                      </m:r>
                      <m:r>
                        <a:rPr lang="en-US" altLang="zh-CN" sz="2000" b="0" i="1" smtClean="0">
                          <a:solidFill>
                            <a:prstClr val="black"/>
                          </a:solidFill>
                          <a:latin typeface="Cambria Math" panose="02040503050406030204" pitchFamily="18" charset="0"/>
                          <a:ea typeface="黑体"/>
                        </a:rPr>
                        <m:t>6</m:t>
                      </m:r>
                    </m:oMath>
                  </m:oMathPara>
                </a14:m>
                <a:endParaRPr lang="zh-CN" altLang="en-US" sz="2000" b="0" dirty="0">
                  <a:solidFill>
                    <a:prstClr val="black"/>
                  </a:solidFill>
                  <a:latin typeface="Lucida Sans"/>
                  <a:ea typeface="黑体"/>
                </a:endParaRPr>
              </a:p>
            </p:txBody>
          </p:sp>
        </mc:Choice>
        <mc:Fallback xmlns="">
          <p:sp>
            <p:nvSpPr>
              <p:cNvPr id="4" name="文本框 3">
                <a:extLst>
                  <a:ext uri="{FF2B5EF4-FFF2-40B4-BE49-F238E27FC236}">
                    <a16:creationId xmlns:a16="http://schemas.microsoft.com/office/drawing/2014/main" id="{5E12B2D2-F467-6206-1F44-C1997812EDA1}"/>
                  </a:ext>
                </a:extLst>
              </p:cNvPr>
              <p:cNvSpPr txBox="1">
                <a:spLocks noRot="1" noChangeAspect="1" noMove="1" noResize="1" noEditPoints="1" noAdjustHandles="1" noChangeArrowheads="1" noChangeShapeType="1" noTextEdit="1"/>
              </p:cNvSpPr>
              <p:nvPr/>
            </p:nvSpPr>
            <p:spPr>
              <a:xfrm>
                <a:off x="7985845" y="3291840"/>
                <a:ext cx="888192" cy="400110"/>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Rectangle 3">
                <a:extLst>
                  <a:ext uri="{FF2B5EF4-FFF2-40B4-BE49-F238E27FC236}">
                    <a16:creationId xmlns:a16="http://schemas.microsoft.com/office/drawing/2014/main" id="{6ADF787D-2AC8-74D4-BC2C-C832C49DE29D}"/>
                  </a:ext>
                </a:extLst>
              </p:cNvPr>
              <p:cNvSpPr txBox="1">
                <a:spLocks noChangeArrowheads="1"/>
              </p:cNvSpPr>
              <p:nvPr/>
            </p:nvSpPr>
            <p:spPr>
              <a:xfrm>
                <a:off x="2255520" y="1901724"/>
                <a:ext cx="7680960" cy="1331297"/>
              </a:xfrm>
              <a:prstGeom prst="rect">
                <a:avLst/>
              </a:prstGeom>
            </p:spPr>
            <p:txBody>
              <a:bodyPr vert="horz" lIns="115214" tIns="57607" rIns="115214" bIns="57607" rtlCol="0">
                <a:normAutofit fontScale="92500"/>
              </a:bodyPr>
              <a:lstStyle>
                <a:lvl1pPr marL="342676" indent="-342676" algn="l" defTabSz="914140" rtl="0" eaLnBrk="1" latinLnBrk="0" hangingPunct="1">
                  <a:lnSpc>
                    <a:spcPct val="120000"/>
                  </a:lnSpc>
                  <a:spcBef>
                    <a:spcPts val="635"/>
                  </a:spcBef>
                  <a:buFont typeface="Arial" panose="020B0604020202020204" pitchFamily="34" charset="0"/>
                  <a:buChar char="•"/>
                  <a:defRPr sz="2540" kern="1200">
                    <a:solidFill>
                      <a:schemeClr val="tx1"/>
                    </a:solidFill>
                    <a:latin typeface="+mn-lt"/>
                    <a:ea typeface="+mn-ea"/>
                    <a:cs typeface="+mn-cs"/>
                  </a:defRPr>
                </a:lvl1pPr>
                <a:lvl2pPr marL="742802" indent="-285732" algn="l" defTabSz="914140" rtl="0" eaLnBrk="1" latinLnBrk="0" hangingPunct="1">
                  <a:lnSpc>
                    <a:spcPct val="120000"/>
                  </a:lnSpc>
                  <a:spcBef>
                    <a:spcPts val="635"/>
                  </a:spcBef>
                  <a:buFont typeface="Arial" panose="020B0604020202020204" pitchFamily="34" charset="0"/>
                  <a:buChar char="–"/>
                  <a:defRPr sz="2222" kern="1200">
                    <a:solidFill>
                      <a:schemeClr val="tx1"/>
                    </a:solidFill>
                    <a:latin typeface="+mn-lt"/>
                    <a:ea typeface="+mn-ea"/>
                    <a:cs typeface="+mn-cs"/>
                  </a:defRPr>
                </a:lvl2pPr>
                <a:lvl3pPr marL="1142927" indent="-228787" algn="l" defTabSz="914140" rtl="0" eaLnBrk="1" latinLnBrk="0" hangingPunct="1">
                  <a:lnSpc>
                    <a:spcPct val="120000"/>
                  </a:lnSpc>
                  <a:spcBef>
                    <a:spcPts val="635"/>
                  </a:spcBef>
                  <a:buFont typeface="Arial" panose="020B0604020202020204" pitchFamily="34" charset="0"/>
                  <a:buChar char="•"/>
                  <a:defRPr sz="1905" kern="1200">
                    <a:solidFill>
                      <a:schemeClr val="tx1"/>
                    </a:solidFill>
                    <a:latin typeface="+mn-lt"/>
                    <a:ea typeface="+mn-ea"/>
                    <a:cs typeface="+mn-cs"/>
                  </a:defRPr>
                </a:lvl3pPr>
                <a:lvl4pPr marL="1599997" indent="-228787" algn="l" defTabSz="914140" rtl="0" eaLnBrk="1" latinLnBrk="0" hangingPunct="1">
                  <a:lnSpc>
                    <a:spcPct val="120000"/>
                  </a:lnSpc>
                  <a:spcBef>
                    <a:spcPts val="635"/>
                  </a:spcBef>
                  <a:buFont typeface="Arial" panose="020B0604020202020204" pitchFamily="34" charset="0"/>
                  <a:buChar char="–"/>
                  <a:defRPr sz="1587" kern="1200">
                    <a:solidFill>
                      <a:schemeClr val="tx1"/>
                    </a:solidFill>
                    <a:latin typeface="+mn-lt"/>
                    <a:ea typeface="+mn-ea"/>
                    <a:cs typeface="+mn-cs"/>
                  </a:defRPr>
                </a:lvl4pPr>
                <a:lvl5pPr marL="2057067" indent="-228787" algn="l" defTabSz="914140" rtl="0" eaLnBrk="1" latinLnBrk="0" hangingPunct="1">
                  <a:lnSpc>
                    <a:spcPct val="120000"/>
                  </a:lnSpc>
                  <a:spcBef>
                    <a:spcPts val="635"/>
                  </a:spcBef>
                  <a:buFont typeface="Arial" panose="020B0604020202020204" pitchFamily="34" charset="0"/>
                  <a:buChar char="»"/>
                  <a:defRPr sz="1587" kern="1200">
                    <a:solidFill>
                      <a:schemeClr val="tx1"/>
                    </a:solidFill>
                    <a:latin typeface="+mn-lt"/>
                    <a:ea typeface="+mn-ea"/>
                    <a:cs typeface="+mn-cs"/>
                  </a:defRPr>
                </a:lvl5pPr>
                <a:lvl6pPr marL="2514641"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6pPr>
                <a:lvl7pPr marL="2971711"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7pPr>
                <a:lvl8pPr marL="3428781"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8pPr>
                <a:lvl9pPr marL="3885850"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9pPr>
              </a:lstStyle>
              <a:p>
                <a:pPr>
                  <a:buClr>
                    <a:srgbClr val="02407B"/>
                  </a:buClr>
                  <a:buFont typeface="Wingdings" panose="05000000000000000000" pitchFamily="2" charset="2"/>
                  <a:buChar char="n"/>
                </a:pPr>
                <a:r>
                  <a:rPr lang="zh-CN" altLang="en-US" sz="2800" dirty="0">
                    <a:ea typeface="黑体" panose="02010609060101010101" pitchFamily="49" charset="-122"/>
                  </a:rPr>
                  <a:t>输入：</a:t>
                </a:r>
                <a14:m>
                  <m:oMath xmlns:m="http://schemas.openxmlformats.org/officeDocument/2006/math">
                    <m:r>
                      <a:rPr lang="en-US" altLang="zh-CN" sz="2800" i="1" dirty="0">
                        <a:latin typeface="Cambria Math" panose="02040503050406030204" pitchFamily="18" charset="0"/>
                      </a:rPr>
                      <m:t>𝑁</m:t>
                    </m:r>
                  </m:oMath>
                </a14:m>
                <a:r>
                  <a:rPr lang="zh-CN" altLang="en-US" sz="2800" dirty="0">
                    <a:ea typeface="黑体" panose="02010609060101010101" pitchFamily="49" charset="-122"/>
                  </a:rPr>
                  <a:t>个元素，整数</a:t>
                </a:r>
                <a14:m>
                  <m:oMath xmlns:m="http://schemas.openxmlformats.org/officeDocument/2006/math">
                    <m:r>
                      <a:rPr lang="en-US" altLang="zh-CN" sz="2800" i="1">
                        <a:latin typeface="Cambria Math" panose="02040503050406030204" pitchFamily="18" charset="0"/>
                        <a:ea typeface="黑体" panose="02010609060101010101" pitchFamily="49" charset="-122"/>
                      </a:rPr>
                      <m:t>ℓ</m:t>
                    </m:r>
                  </m:oMath>
                </a14:m>
                <a:endParaRPr lang="en-US" altLang="zh-CN" sz="2800" dirty="0">
                  <a:ea typeface="黑体" panose="02010609060101010101" pitchFamily="49" charset="-122"/>
                </a:endParaRPr>
              </a:p>
              <a:p>
                <a:pPr>
                  <a:buClr>
                    <a:srgbClr val="02407B"/>
                  </a:buClr>
                  <a:buFont typeface="Wingdings" panose="05000000000000000000" pitchFamily="2" charset="2"/>
                  <a:buChar char="n"/>
                </a:pPr>
                <a:r>
                  <a:rPr lang="zh-CN" altLang="en-US" sz="2800" dirty="0">
                    <a:ea typeface="黑体" panose="02010609060101010101" pitchFamily="49" charset="-122"/>
                  </a:rPr>
                  <a:t>输出：以 </a:t>
                </a:r>
                <a14:m>
                  <m:oMath xmlns:m="http://schemas.openxmlformats.org/officeDocument/2006/math">
                    <m:f>
                      <m:fPr>
                        <m:ctrlPr>
                          <a:rPr lang="en-US" altLang="zh-CN" sz="2800" i="1" dirty="0">
                            <a:latin typeface="Cambria Math" panose="02040503050406030204" pitchFamily="18" charset="0"/>
                          </a:rPr>
                        </m:ctrlPr>
                      </m:fPr>
                      <m:num>
                        <m:r>
                          <a:rPr lang="en-US" altLang="zh-CN" sz="2800" i="1" dirty="0">
                            <a:latin typeface="Cambria Math" panose="02040503050406030204" pitchFamily="18" charset="0"/>
                          </a:rPr>
                          <m:t>𝑁</m:t>
                        </m:r>
                      </m:num>
                      <m:den>
                        <m:r>
                          <a:rPr lang="en-US" altLang="zh-CN" sz="2800" i="1" dirty="0">
                            <a:latin typeface="Cambria Math" panose="02040503050406030204" pitchFamily="18" charset="0"/>
                          </a:rPr>
                          <m:t>ℓ</m:t>
                        </m:r>
                      </m:den>
                    </m:f>
                  </m:oMath>
                </a14:m>
                <a:r>
                  <a:rPr lang="zh-CN" altLang="en-US" sz="2800" dirty="0">
                    <a:ea typeface="黑体" panose="02010609060101010101" pitchFamily="49" charset="-122"/>
                  </a:rPr>
                  <a:t> 的绝对误差估计每个元素出现的次数</a:t>
                </a:r>
                <a:endParaRPr lang="en-US" altLang="zh-CN" sz="2800" dirty="0">
                  <a:ea typeface="黑体" panose="02010609060101010101" pitchFamily="49" charset="-122"/>
                </a:endParaRPr>
              </a:p>
            </p:txBody>
          </p:sp>
        </mc:Choice>
        <mc:Fallback xmlns="">
          <p:sp>
            <p:nvSpPr>
              <p:cNvPr id="7" name="!!Rectangle 3">
                <a:extLst>
                  <a:ext uri="{FF2B5EF4-FFF2-40B4-BE49-F238E27FC236}">
                    <a16:creationId xmlns:a16="http://schemas.microsoft.com/office/drawing/2014/main" id="{6ADF787D-2AC8-74D4-BC2C-C832C49DE29D}"/>
                  </a:ext>
                </a:extLst>
              </p:cNvPr>
              <p:cNvSpPr txBox="1">
                <a:spLocks noRot="1" noChangeAspect="1" noMove="1" noResize="1" noEditPoints="1" noAdjustHandles="1" noChangeArrowheads="1" noChangeShapeType="1" noTextEdit="1"/>
              </p:cNvSpPr>
              <p:nvPr/>
            </p:nvSpPr>
            <p:spPr>
              <a:xfrm>
                <a:off x="2255520" y="1901724"/>
                <a:ext cx="7680960" cy="1331297"/>
              </a:xfrm>
              <a:prstGeom prst="rect">
                <a:avLst/>
              </a:prstGeom>
              <a:blipFill>
                <a:blip r:embed="rId5"/>
                <a:stretch>
                  <a:fillRect l="-952" t="-1376" r="-79" b="-13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2281106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7017596" y="5513596"/>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2" name="Rectangle 23"/>
          <p:cNvSpPr>
            <a:spLocks noChangeArrowheads="1"/>
          </p:cNvSpPr>
          <p:nvPr/>
        </p:nvSpPr>
        <p:spPr bwMode="auto">
          <a:xfrm>
            <a:off x="7017596" y="5257328"/>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3" name="Rectangle 24"/>
          <p:cNvSpPr>
            <a:spLocks noChangeArrowheads="1"/>
          </p:cNvSpPr>
          <p:nvPr/>
        </p:nvSpPr>
        <p:spPr bwMode="auto">
          <a:xfrm>
            <a:off x="7017596" y="5001059"/>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4" name="Rectangle 25"/>
          <p:cNvSpPr>
            <a:spLocks noChangeArrowheads="1"/>
          </p:cNvSpPr>
          <p:nvPr/>
        </p:nvSpPr>
        <p:spPr bwMode="auto">
          <a:xfrm>
            <a:off x="7017596" y="4744791"/>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5" name="Rectangle 26"/>
          <p:cNvSpPr>
            <a:spLocks noChangeArrowheads="1"/>
          </p:cNvSpPr>
          <p:nvPr/>
        </p:nvSpPr>
        <p:spPr bwMode="auto">
          <a:xfrm>
            <a:off x="7017596" y="4484964"/>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6" name="Rectangle 34"/>
          <p:cNvSpPr>
            <a:spLocks noChangeArrowheads="1"/>
          </p:cNvSpPr>
          <p:nvPr/>
        </p:nvSpPr>
        <p:spPr bwMode="auto">
          <a:xfrm>
            <a:off x="7563558" y="5508434"/>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7" name="Rectangle 35"/>
          <p:cNvSpPr>
            <a:spLocks noChangeArrowheads="1"/>
          </p:cNvSpPr>
          <p:nvPr/>
        </p:nvSpPr>
        <p:spPr bwMode="auto">
          <a:xfrm>
            <a:off x="7563558" y="5252167"/>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8" name="Rectangle 36"/>
          <p:cNvSpPr>
            <a:spLocks noChangeArrowheads="1"/>
          </p:cNvSpPr>
          <p:nvPr/>
        </p:nvSpPr>
        <p:spPr bwMode="auto">
          <a:xfrm>
            <a:off x="7563558" y="4995899"/>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9" name="Rectangle 37"/>
          <p:cNvSpPr>
            <a:spLocks noChangeArrowheads="1"/>
          </p:cNvSpPr>
          <p:nvPr/>
        </p:nvSpPr>
        <p:spPr bwMode="auto">
          <a:xfrm>
            <a:off x="7563558" y="4739631"/>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0" name="Rectangle 38"/>
          <p:cNvSpPr>
            <a:spLocks noChangeArrowheads="1"/>
          </p:cNvSpPr>
          <p:nvPr/>
        </p:nvSpPr>
        <p:spPr bwMode="auto">
          <a:xfrm>
            <a:off x="7563558" y="4479803"/>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1" name="Rectangle 39"/>
          <p:cNvSpPr>
            <a:spLocks noChangeArrowheads="1"/>
          </p:cNvSpPr>
          <p:nvPr/>
        </p:nvSpPr>
        <p:spPr bwMode="auto">
          <a:xfrm>
            <a:off x="7563558" y="4223535"/>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3" name="Rectangle 41"/>
          <p:cNvSpPr>
            <a:spLocks noChangeArrowheads="1"/>
          </p:cNvSpPr>
          <p:nvPr/>
        </p:nvSpPr>
        <p:spPr bwMode="auto">
          <a:xfrm>
            <a:off x="8394911" y="5522495"/>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4" name="Rectangle 43"/>
          <p:cNvSpPr>
            <a:spLocks noChangeArrowheads="1"/>
          </p:cNvSpPr>
          <p:nvPr/>
        </p:nvSpPr>
        <p:spPr bwMode="auto">
          <a:xfrm>
            <a:off x="9168385" y="5513596"/>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5" name="Rectangle 44"/>
          <p:cNvSpPr>
            <a:spLocks noChangeArrowheads="1"/>
          </p:cNvSpPr>
          <p:nvPr/>
        </p:nvSpPr>
        <p:spPr bwMode="auto">
          <a:xfrm>
            <a:off x="9168385" y="5253768"/>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6" name="Rectangle 45"/>
          <p:cNvSpPr>
            <a:spLocks noChangeArrowheads="1"/>
          </p:cNvSpPr>
          <p:nvPr/>
        </p:nvSpPr>
        <p:spPr bwMode="auto">
          <a:xfrm>
            <a:off x="9168385" y="4997500"/>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32" name="!!Rectangle 47"/>
          <p:cNvSpPr>
            <a:spLocks noChangeArrowheads="1"/>
          </p:cNvSpPr>
          <p:nvPr/>
        </p:nvSpPr>
        <p:spPr bwMode="auto">
          <a:xfrm>
            <a:off x="8394911" y="5264001"/>
            <a:ext cx="250807" cy="246888"/>
          </a:xfrm>
          <a:prstGeom prst="rect">
            <a:avLst/>
          </a:prstGeom>
          <a:solidFill>
            <a:schemeClr val="accent1">
              <a:lumMod val="20000"/>
              <a:lumOff val="80000"/>
            </a:schemeClr>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23" name="!!Rectangle 48"/>
          <p:cNvSpPr>
            <a:spLocks noChangeArrowheads="1"/>
          </p:cNvSpPr>
          <p:nvPr/>
        </p:nvSpPr>
        <p:spPr bwMode="auto">
          <a:xfrm>
            <a:off x="7837373" y="5517232"/>
            <a:ext cx="250807" cy="246888"/>
          </a:xfrm>
          <a:prstGeom prst="rect">
            <a:avLst/>
          </a:prstGeom>
          <a:solidFill>
            <a:srgbClr val="C00000"/>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cxnSp>
        <p:nvCxnSpPr>
          <p:cNvPr id="29" name="Straight Connector 2">
            <a:extLst>
              <a:ext uri="{FF2B5EF4-FFF2-40B4-BE49-F238E27FC236}">
                <a16:creationId xmlns:a16="http://schemas.microsoft.com/office/drawing/2014/main" id="{4518CB89-F094-4B09-A288-B0C7AA58DE0A}"/>
              </a:ext>
            </a:extLst>
          </p:cNvPr>
          <p:cNvCxnSpPr>
            <a:cxnSpLocks noChangeShapeType="1"/>
          </p:cNvCxnSpPr>
          <p:nvPr/>
        </p:nvCxnSpPr>
        <p:spPr bwMode="auto">
          <a:xfrm flipV="1">
            <a:off x="6827520" y="5772209"/>
            <a:ext cx="2926080" cy="9177"/>
          </a:xfrm>
          <a:prstGeom prst="line">
            <a:avLst/>
          </a:prstGeom>
          <a:noFill/>
          <a:ln w="38100" algn="ctr">
            <a:solidFill>
              <a:schemeClr val="tx1"/>
            </a:solidFill>
            <a:round/>
            <a:headEnd/>
            <a:tailEnd/>
          </a:ln>
        </p:spPr>
      </p:cxnSp>
      <p:sp>
        <p:nvSpPr>
          <p:cNvPr id="30" name="TextBox 5">
            <a:extLst>
              <a:ext uri="{FF2B5EF4-FFF2-40B4-BE49-F238E27FC236}">
                <a16:creationId xmlns:a16="http://schemas.microsoft.com/office/drawing/2014/main" id="{CBA860DD-05FB-42C7-9999-616239829067}"/>
              </a:ext>
            </a:extLst>
          </p:cNvPr>
          <p:cNvSpPr txBox="1">
            <a:spLocks noChangeArrowheads="1"/>
          </p:cNvSpPr>
          <p:nvPr/>
        </p:nvSpPr>
        <p:spPr bwMode="auto">
          <a:xfrm>
            <a:off x="6960096" y="5805264"/>
            <a:ext cx="26661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800" dirty="0">
                <a:solidFill>
                  <a:prstClr val="black"/>
                </a:solidFill>
                <a:latin typeface="Courier New" panose="02070309020205020404" pitchFamily="49" charset="0"/>
                <a:cs typeface="Courier New" panose="02070309020205020404" pitchFamily="49" charset="0"/>
              </a:rPr>
              <a:t>1 2 3 4 5 6 7 8 9 </a:t>
            </a:r>
          </a:p>
        </p:txBody>
      </p:sp>
      <p:sp>
        <p:nvSpPr>
          <p:cNvPr id="5" name="矩形 4">
            <a:extLst>
              <a:ext uri="{FF2B5EF4-FFF2-40B4-BE49-F238E27FC236}">
                <a16:creationId xmlns:a16="http://schemas.microsoft.com/office/drawing/2014/main" id="{B35D5189-7A5E-9348-8C59-E016161CB3C7}"/>
              </a:ext>
            </a:extLst>
          </p:cNvPr>
          <p:cNvSpPr/>
          <p:nvPr/>
        </p:nvSpPr>
        <p:spPr>
          <a:xfrm>
            <a:off x="6528048" y="1397008"/>
            <a:ext cx="4032448" cy="523220"/>
          </a:xfrm>
          <a:prstGeom prst="rect">
            <a:avLst/>
          </a:prstGeom>
        </p:spPr>
        <p:txBody>
          <a:bodyPr wrap="square">
            <a:spAutoFit/>
          </a:bodyPr>
          <a:lstStyle/>
          <a:p>
            <a:pPr defTabSz="914140"/>
            <a:r>
              <a:rPr lang="en-US" altLang="zh-CN" sz="1400" b="0" dirty="0" err="1">
                <a:solidFill>
                  <a:prstClr val="black"/>
                </a:solidFill>
                <a:latin typeface="Lucida Sans"/>
                <a:ea typeface="黑体"/>
              </a:rPr>
              <a:t>Demaine</a:t>
            </a:r>
            <a:r>
              <a:rPr lang="en-US" altLang="zh-CN" sz="1400" b="0" dirty="0">
                <a:solidFill>
                  <a:prstClr val="black"/>
                </a:solidFill>
                <a:latin typeface="Lucida Sans"/>
                <a:ea typeface="黑体"/>
              </a:rPr>
              <a:t>,  Lopez-Ortiz </a:t>
            </a:r>
            <a:r>
              <a:rPr lang="zh-CN" altLang="en-US" sz="1400" b="0" dirty="0">
                <a:solidFill>
                  <a:prstClr val="black"/>
                </a:solidFill>
                <a:latin typeface="Lucida Sans"/>
                <a:ea typeface="黑体"/>
              </a:rPr>
              <a:t>与 </a:t>
            </a:r>
            <a:r>
              <a:rPr lang="en-US" altLang="zh-CN" sz="1400" b="0" dirty="0">
                <a:solidFill>
                  <a:prstClr val="black"/>
                </a:solidFill>
                <a:latin typeface="Lucida Sans"/>
                <a:ea typeface="黑体"/>
              </a:rPr>
              <a:t>Munro (2002)</a:t>
            </a:r>
          </a:p>
          <a:p>
            <a:pPr defTabSz="914140"/>
            <a:r>
              <a:rPr lang="en-US" altLang="zh-CN" sz="1400" b="0" dirty="0">
                <a:solidFill>
                  <a:prstClr val="black"/>
                </a:solidFill>
                <a:latin typeface="Lucida Sans"/>
                <a:ea typeface="黑体"/>
              </a:rPr>
              <a:t>Karp,  </a:t>
            </a:r>
            <a:r>
              <a:rPr lang="en-US" altLang="zh-CN" sz="1400" b="0" dirty="0" err="1">
                <a:solidFill>
                  <a:prstClr val="black"/>
                </a:solidFill>
                <a:latin typeface="Lucida Sans"/>
                <a:ea typeface="黑体"/>
              </a:rPr>
              <a:t>Shenker</a:t>
            </a:r>
            <a:r>
              <a:rPr lang="en-US" altLang="zh-CN" sz="1400" b="0" dirty="0">
                <a:solidFill>
                  <a:prstClr val="black"/>
                </a:solidFill>
                <a:latin typeface="Lucida Sans"/>
                <a:ea typeface="黑体"/>
              </a:rPr>
              <a:t> </a:t>
            </a:r>
            <a:r>
              <a:rPr lang="zh-CN" altLang="en-US" sz="1400" b="0" dirty="0">
                <a:solidFill>
                  <a:prstClr val="black"/>
                </a:solidFill>
                <a:latin typeface="Lucida Sans"/>
                <a:ea typeface="黑体"/>
              </a:rPr>
              <a:t>与 </a:t>
            </a:r>
            <a:r>
              <a:rPr lang="en-US" altLang="zh-CN" sz="1400" b="0" dirty="0">
                <a:solidFill>
                  <a:prstClr val="black"/>
                </a:solidFill>
                <a:latin typeface="Lucida Sans"/>
                <a:ea typeface="黑体"/>
              </a:rPr>
              <a:t>Papadimitriou (2003)</a:t>
            </a:r>
            <a:endParaRPr lang="zh-CN" altLang="en-US" sz="1400" b="0" dirty="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7" name="矩形 2">
                <a:extLst>
                  <a:ext uri="{FF2B5EF4-FFF2-40B4-BE49-F238E27FC236}">
                    <a16:creationId xmlns:a16="http://schemas.microsoft.com/office/drawing/2014/main" id="{853DF4F1-B070-0C65-9D42-53AA32B049D8}"/>
                  </a:ext>
                </a:extLst>
              </p:cNvPr>
              <p:cNvSpPr/>
              <p:nvPr/>
            </p:nvSpPr>
            <p:spPr>
              <a:xfrm>
                <a:off x="2255519" y="3291839"/>
                <a:ext cx="3840480" cy="3170099"/>
              </a:xfrm>
              <a:prstGeom prst="rect">
                <a:avLst/>
              </a:prstGeom>
              <a:noFill/>
            </p:spPr>
            <p:style>
              <a:lnRef idx="2">
                <a:schemeClr val="accent2"/>
              </a:lnRef>
              <a:fillRef idx="1">
                <a:schemeClr val="lt1"/>
              </a:fillRef>
              <a:effectRef idx="0">
                <a:schemeClr val="accent2"/>
              </a:effectRef>
              <a:fontRef idx="minor">
                <a:schemeClr val="dk1"/>
              </a:fontRef>
            </p:style>
            <p:txBody>
              <a:bodyPr>
                <a:spAutoFit/>
              </a:bodyPr>
              <a:lstStyle/>
              <a:p>
                <a:pPr defTabSz="914140"/>
                <a:r>
                  <a:rPr lang="zh-CN" altLang="en-US" sz="2000" dirty="0">
                    <a:solidFill>
                      <a:prstClr val="black"/>
                    </a:solidFill>
                    <a:latin typeface="Lucida Sans"/>
                    <a:ea typeface="黑体"/>
                  </a:rPr>
                  <a:t>算法：保存 </a:t>
                </a:r>
                <a14:m>
                  <m:oMath xmlns:m="http://schemas.openxmlformats.org/officeDocument/2006/math">
                    <m:r>
                      <a:rPr lang="en-US" altLang="zh-CN" sz="2000" b="1" i="1" dirty="0" smtClean="0">
                        <a:solidFill>
                          <a:prstClr val="black"/>
                        </a:solidFill>
                        <a:latin typeface="Cambria Math" panose="02040503050406030204" pitchFamily="18" charset="0"/>
                        <a:ea typeface="黑体"/>
                      </a:rPr>
                      <m:t>ℓ</m:t>
                    </m:r>
                    <m:r>
                      <a:rPr lang="en-US" altLang="zh-CN" sz="2000" i="1" dirty="0" smtClean="0">
                        <a:solidFill>
                          <a:prstClr val="black"/>
                        </a:solidFill>
                        <a:latin typeface="Cambria Math" panose="02040503050406030204" pitchFamily="18" charset="0"/>
                        <a:ea typeface="黑体"/>
                      </a:rPr>
                      <m:t>−1</m:t>
                    </m:r>
                  </m:oMath>
                </a14:m>
                <a:r>
                  <a:rPr lang="zh-CN" altLang="en-US" sz="2000" dirty="0">
                    <a:solidFill>
                      <a:prstClr val="black"/>
                    </a:solidFill>
                    <a:latin typeface="Lucida Sans"/>
                    <a:ea typeface="黑体"/>
                  </a:rPr>
                  <a:t> 个元素与其对应的计数器。对于一个新元素</a:t>
                </a:r>
                <a:endParaRPr lang="en-US" altLang="zh-CN" sz="2000" dirty="0">
                  <a:solidFill>
                    <a:prstClr val="black"/>
                  </a:solidFill>
                  <a:latin typeface="Lucida Sans"/>
                  <a:ea typeface="黑体"/>
                </a:endParaRPr>
              </a:p>
              <a:p>
                <a:pPr marL="599973" lvl="1" indent="-257131" defTabSz="914140">
                  <a:buClr>
                    <a:srgbClr val="02407B"/>
                  </a:buClr>
                  <a:buFont typeface="Wingdings" panose="05000000000000000000" pitchFamily="2" charset="2"/>
                  <a:buChar char="n"/>
                </a:pPr>
                <a:r>
                  <a:rPr lang="zh-CN" altLang="en-US" sz="2000" dirty="0">
                    <a:solidFill>
                      <a:schemeClr val="tx1"/>
                    </a:solidFill>
                    <a:latin typeface="Lucida Sans"/>
                    <a:ea typeface="黑体"/>
                  </a:rPr>
                  <a:t>如果该元素已被记录，则将该元素对应的计数器加一</a:t>
                </a:r>
                <a:endParaRPr lang="en-US" altLang="zh-CN" sz="2000" dirty="0">
                  <a:solidFill>
                    <a:schemeClr val="tx1"/>
                  </a:solidFill>
                  <a:latin typeface="Lucida Sans"/>
                  <a:ea typeface="黑体"/>
                </a:endParaRPr>
              </a:p>
              <a:p>
                <a:pPr marL="599973" lvl="1" indent="-257131" defTabSz="914140">
                  <a:buFont typeface="Wingdings" panose="05000000000000000000" pitchFamily="2" charset="2"/>
                  <a:buChar char="n"/>
                </a:pPr>
                <a:r>
                  <a:rPr lang="zh-CN" altLang="en-US" sz="2000" dirty="0">
                    <a:solidFill>
                      <a:srgbClr val="FF0000"/>
                    </a:solidFill>
                    <a:latin typeface="Lucida Sans"/>
                    <a:ea typeface="黑体"/>
                  </a:rPr>
                  <a:t>否则，如果未满 </a:t>
                </a:r>
                <a14:m>
                  <m:oMath xmlns:m="http://schemas.openxmlformats.org/officeDocument/2006/math">
                    <m:r>
                      <a:rPr lang="en-US" altLang="zh-CN" sz="2000" b="1" i="1" dirty="0" smtClean="0">
                        <a:solidFill>
                          <a:srgbClr val="FF0000"/>
                        </a:solidFill>
                        <a:latin typeface="Cambria Math" panose="02040503050406030204" pitchFamily="18" charset="0"/>
                        <a:ea typeface="黑体"/>
                      </a:rPr>
                      <m:t>ℓ</m:t>
                    </m:r>
                    <m:r>
                      <a:rPr lang="en-US" altLang="zh-CN" sz="2000" i="1" dirty="0" smtClean="0">
                        <a:solidFill>
                          <a:srgbClr val="FF0000"/>
                        </a:solidFill>
                        <a:latin typeface="Cambria Math" panose="02040503050406030204" pitchFamily="18" charset="0"/>
                        <a:ea typeface="黑体"/>
                      </a:rPr>
                      <m:t>−1</m:t>
                    </m:r>
                  </m:oMath>
                </a14:m>
                <a:r>
                  <a:rPr lang="zh-CN" altLang="en-US" sz="2000" dirty="0">
                    <a:solidFill>
                      <a:srgbClr val="FF0000"/>
                    </a:solidFill>
                    <a:latin typeface="Lucida Sans"/>
                    <a:ea typeface="黑体"/>
                  </a:rPr>
                  <a:t> 个元素，则记录新元素，计数器设为一</a:t>
                </a:r>
                <a:endParaRPr lang="en-US" altLang="zh-CN" sz="2000" dirty="0">
                  <a:solidFill>
                    <a:srgbClr val="FF0000"/>
                  </a:solidFill>
                  <a:latin typeface="Lucida Sans"/>
                  <a:ea typeface="黑体"/>
                </a:endParaRPr>
              </a:p>
              <a:p>
                <a:pPr marL="599973" lvl="1" indent="-257131" defTabSz="914140">
                  <a:buClr>
                    <a:srgbClr val="02407B"/>
                  </a:buClr>
                  <a:buFont typeface="Wingdings" panose="05000000000000000000" pitchFamily="2" charset="2"/>
                  <a:buChar char="n"/>
                </a:pPr>
                <a:r>
                  <a:rPr lang="zh-CN" altLang="en-US" sz="2000" dirty="0">
                    <a:solidFill>
                      <a:schemeClr val="tx1"/>
                    </a:solidFill>
                    <a:latin typeface="Lucida Sans"/>
                    <a:ea typeface="黑体"/>
                  </a:rPr>
                  <a:t>否则，所有计数器减一，移除计数器为 </a:t>
                </a:r>
                <a:r>
                  <a:rPr lang="en-US" altLang="zh-CN" sz="2000" dirty="0">
                    <a:solidFill>
                      <a:schemeClr val="tx1"/>
                    </a:solidFill>
                    <a:latin typeface="Lucida Sans"/>
                    <a:ea typeface="黑体"/>
                  </a:rPr>
                  <a:t>0 </a:t>
                </a:r>
                <a:r>
                  <a:rPr lang="zh-CN" altLang="en-US" sz="2000" dirty="0">
                    <a:solidFill>
                      <a:schemeClr val="tx1"/>
                    </a:solidFill>
                    <a:latin typeface="Lucida Sans"/>
                    <a:ea typeface="黑体"/>
                  </a:rPr>
                  <a:t>的元素。</a:t>
                </a:r>
              </a:p>
            </p:txBody>
          </p:sp>
        </mc:Choice>
        <mc:Fallback xmlns="">
          <p:sp>
            <p:nvSpPr>
              <p:cNvPr id="7" name="矩形 2">
                <a:extLst>
                  <a:ext uri="{FF2B5EF4-FFF2-40B4-BE49-F238E27FC236}">
                    <a16:creationId xmlns:a16="http://schemas.microsoft.com/office/drawing/2014/main" id="{853DF4F1-B070-0C65-9D42-53AA32B049D8}"/>
                  </a:ext>
                </a:extLst>
              </p:cNvPr>
              <p:cNvSpPr>
                <a:spLocks noRot="1" noChangeAspect="1" noMove="1" noResize="1" noEditPoints="1" noAdjustHandles="1" noChangeArrowheads="1" noChangeShapeType="1" noTextEdit="1"/>
              </p:cNvSpPr>
              <p:nvPr/>
            </p:nvSpPr>
            <p:spPr>
              <a:xfrm>
                <a:off x="2255519" y="3291839"/>
                <a:ext cx="3840480" cy="3170099"/>
              </a:xfrm>
              <a:prstGeom prst="rect">
                <a:avLst/>
              </a:prstGeom>
              <a:blipFill>
                <a:blip r:embed="rId3"/>
                <a:stretch>
                  <a:fillRect l="-1262" t="-954" r="-1104" b="-2099"/>
                </a:stretch>
              </a:blipFill>
            </p:spPr>
            <p:txBody>
              <a:bodyPr/>
              <a:lstStyle/>
              <a:p>
                <a:r>
                  <a:rPr lang="zh-CN" altLang="en-US">
                    <a:noFill/>
                  </a:rPr>
                  <a:t> </a:t>
                </a:r>
              </a:p>
            </p:txBody>
          </p:sp>
        </mc:Fallback>
      </mc:AlternateContent>
      <p:sp>
        <p:nvSpPr>
          <p:cNvPr id="2" name="!!Title 1">
            <a:extLst>
              <a:ext uri="{FF2B5EF4-FFF2-40B4-BE49-F238E27FC236}">
                <a16:creationId xmlns:a16="http://schemas.microsoft.com/office/drawing/2014/main" id="{EEA1EC09-C223-ABAB-56D6-EBD96FBA6A0C}"/>
              </a:ext>
            </a:extLst>
          </p:cNvPr>
          <p:cNvSpPr txBox="1">
            <a:spLocks noChangeArrowheads="1"/>
          </p:cNvSpPr>
          <p:nvPr/>
        </p:nvSpPr>
        <p:spPr bwMode="auto">
          <a:xfrm>
            <a:off x="1618487" y="118872"/>
            <a:ext cx="9811512" cy="1124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mj-lt"/>
                <a:ea typeface="黑体" pitchFamily="2" charset="-122"/>
                <a:cs typeface="+mj-cs"/>
              </a:defRPr>
            </a:lvl1pPr>
            <a:lvl2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2pPr>
            <a:lvl3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3pPr>
            <a:lvl4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4pPr>
            <a:lvl5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5pPr>
            <a:lvl6pPr marL="457200" algn="l" rtl="0" eaLnBrk="1" fontAlgn="base" hangingPunct="1">
              <a:spcBef>
                <a:spcPct val="0"/>
              </a:spcBef>
              <a:spcAft>
                <a:spcPct val="0"/>
              </a:spcAft>
              <a:defRPr sz="4400">
                <a:solidFill>
                  <a:schemeClr val="tx1"/>
                </a:solidFill>
                <a:latin typeface="Arial" charset="0"/>
                <a:ea typeface="宋体" pitchFamily="2" charset="-122"/>
              </a:defRPr>
            </a:lvl6pPr>
            <a:lvl7pPr marL="914400" algn="l" rtl="0" eaLnBrk="1" fontAlgn="base" hangingPunct="1">
              <a:spcBef>
                <a:spcPct val="0"/>
              </a:spcBef>
              <a:spcAft>
                <a:spcPct val="0"/>
              </a:spcAft>
              <a:defRPr sz="4400">
                <a:solidFill>
                  <a:schemeClr val="tx1"/>
                </a:solidFill>
                <a:latin typeface="Arial" charset="0"/>
                <a:ea typeface="宋体" pitchFamily="2" charset="-122"/>
              </a:defRPr>
            </a:lvl7pPr>
            <a:lvl8pPr marL="1371600" algn="l" rtl="0" eaLnBrk="1" fontAlgn="base" hangingPunct="1">
              <a:spcBef>
                <a:spcPct val="0"/>
              </a:spcBef>
              <a:spcAft>
                <a:spcPct val="0"/>
              </a:spcAft>
              <a:defRPr sz="4400">
                <a:solidFill>
                  <a:schemeClr val="tx1"/>
                </a:solidFill>
                <a:latin typeface="Arial" charset="0"/>
                <a:ea typeface="宋体" pitchFamily="2" charset="-122"/>
              </a:defRPr>
            </a:lvl8pPr>
            <a:lvl9pPr marL="1828800" algn="l" rtl="0" eaLnBrk="1" fontAlgn="base" hangingPunct="1">
              <a:spcBef>
                <a:spcPct val="0"/>
              </a:spcBef>
              <a:spcAft>
                <a:spcPct val="0"/>
              </a:spcAft>
              <a:defRPr sz="4400">
                <a:solidFill>
                  <a:schemeClr val="tx1"/>
                </a:solidFill>
                <a:latin typeface="Arial" charset="0"/>
                <a:ea typeface="宋体" pitchFamily="2" charset="-122"/>
              </a:defRPr>
            </a:lvl9pPr>
          </a:lstStyle>
          <a:p>
            <a:r>
              <a:rPr lang="en-US" altLang="zh-CN" kern="0"/>
              <a:t>Misra-Gries</a:t>
            </a:r>
            <a:r>
              <a:rPr lang="zh-CN" altLang="en-US" kern="0"/>
              <a:t>摘要（</a:t>
            </a:r>
            <a:r>
              <a:rPr lang="en-US" altLang="zh-CN" kern="0"/>
              <a:t>1982</a:t>
            </a:r>
            <a:r>
              <a:rPr lang="zh-CN" altLang="en-US" kern="0"/>
              <a:t>）</a:t>
            </a:r>
            <a:endParaRPr lang="zh-CN" altLang="en-US" kern="0" dirty="0"/>
          </a:p>
        </p:txBody>
      </p:sp>
      <mc:AlternateContent xmlns:mc="http://schemas.openxmlformats.org/markup-compatibility/2006" xmlns:a14="http://schemas.microsoft.com/office/drawing/2010/main">
        <mc:Choice Requires="a14">
          <p:sp>
            <p:nvSpPr>
              <p:cNvPr id="3" name="文本框 3">
                <a:extLst>
                  <a:ext uri="{FF2B5EF4-FFF2-40B4-BE49-F238E27FC236}">
                    <a16:creationId xmlns:a16="http://schemas.microsoft.com/office/drawing/2014/main" id="{70856F11-542F-2872-4304-0866C8368DE9}"/>
                  </a:ext>
                </a:extLst>
              </p:cNvPr>
              <p:cNvSpPr txBox="1"/>
              <p:nvPr/>
            </p:nvSpPr>
            <p:spPr>
              <a:xfrm>
                <a:off x="7985845" y="3291840"/>
                <a:ext cx="888192" cy="40011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smtClean="0">
                          <a:solidFill>
                            <a:prstClr val="black"/>
                          </a:solidFill>
                          <a:latin typeface="Cambria Math" panose="02040503050406030204" pitchFamily="18" charset="0"/>
                          <a:ea typeface="黑体"/>
                        </a:rPr>
                        <m:t>ℓ=</m:t>
                      </m:r>
                      <m:r>
                        <a:rPr lang="en-US" altLang="zh-CN" sz="2000" b="0" i="1" smtClean="0">
                          <a:solidFill>
                            <a:prstClr val="black"/>
                          </a:solidFill>
                          <a:latin typeface="Cambria Math" panose="02040503050406030204" pitchFamily="18" charset="0"/>
                          <a:ea typeface="黑体"/>
                        </a:rPr>
                        <m:t>6</m:t>
                      </m:r>
                    </m:oMath>
                  </m:oMathPara>
                </a14:m>
                <a:endParaRPr lang="zh-CN" altLang="en-US" sz="2000" b="0" dirty="0">
                  <a:solidFill>
                    <a:prstClr val="black"/>
                  </a:solidFill>
                  <a:latin typeface="Lucida Sans"/>
                  <a:ea typeface="黑体"/>
                </a:endParaRPr>
              </a:p>
            </p:txBody>
          </p:sp>
        </mc:Choice>
        <mc:Fallback xmlns="">
          <p:sp>
            <p:nvSpPr>
              <p:cNvPr id="3" name="文本框 3">
                <a:extLst>
                  <a:ext uri="{FF2B5EF4-FFF2-40B4-BE49-F238E27FC236}">
                    <a16:creationId xmlns:a16="http://schemas.microsoft.com/office/drawing/2014/main" id="{70856F11-542F-2872-4304-0866C8368DE9}"/>
                  </a:ext>
                </a:extLst>
              </p:cNvPr>
              <p:cNvSpPr txBox="1">
                <a:spLocks noRot="1" noChangeAspect="1" noMove="1" noResize="1" noEditPoints="1" noAdjustHandles="1" noChangeArrowheads="1" noChangeShapeType="1" noTextEdit="1"/>
              </p:cNvSpPr>
              <p:nvPr/>
            </p:nvSpPr>
            <p:spPr>
              <a:xfrm>
                <a:off x="7985845" y="3291840"/>
                <a:ext cx="888192" cy="400110"/>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4CE83EA-86EE-9C4F-1B90-63C08EF930EE}"/>
                  </a:ext>
                </a:extLst>
              </p:cNvPr>
              <p:cNvSpPr txBox="1">
                <a:spLocks noChangeArrowheads="1"/>
              </p:cNvSpPr>
              <p:nvPr/>
            </p:nvSpPr>
            <p:spPr>
              <a:xfrm>
                <a:off x="2255520" y="1901724"/>
                <a:ext cx="7680960" cy="1331297"/>
              </a:xfrm>
              <a:prstGeom prst="rect">
                <a:avLst/>
              </a:prstGeom>
            </p:spPr>
            <p:txBody>
              <a:bodyPr vert="horz" lIns="115214" tIns="57607" rIns="115214" bIns="57607" rtlCol="0">
                <a:normAutofit fontScale="92500"/>
              </a:bodyPr>
              <a:lstStyle>
                <a:lvl1pPr marL="342676" indent="-342676" algn="l" defTabSz="914140" rtl="0" eaLnBrk="1" latinLnBrk="0" hangingPunct="1">
                  <a:lnSpc>
                    <a:spcPct val="120000"/>
                  </a:lnSpc>
                  <a:spcBef>
                    <a:spcPts val="635"/>
                  </a:spcBef>
                  <a:buFont typeface="Arial" panose="020B0604020202020204" pitchFamily="34" charset="0"/>
                  <a:buChar char="•"/>
                  <a:defRPr sz="2540" kern="1200">
                    <a:solidFill>
                      <a:schemeClr val="tx1"/>
                    </a:solidFill>
                    <a:latin typeface="+mn-lt"/>
                    <a:ea typeface="+mn-ea"/>
                    <a:cs typeface="+mn-cs"/>
                  </a:defRPr>
                </a:lvl1pPr>
                <a:lvl2pPr marL="742802" indent="-285732" algn="l" defTabSz="914140" rtl="0" eaLnBrk="1" latinLnBrk="0" hangingPunct="1">
                  <a:lnSpc>
                    <a:spcPct val="120000"/>
                  </a:lnSpc>
                  <a:spcBef>
                    <a:spcPts val="635"/>
                  </a:spcBef>
                  <a:buFont typeface="Arial" panose="020B0604020202020204" pitchFamily="34" charset="0"/>
                  <a:buChar char="–"/>
                  <a:defRPr sz="2222" kern="1200">
                    <a:solidFill>
                      <a:schemeClr val="tx1"/>
                    </a:solidFill>
                    <a:latin typeface="+mn-lt"/>
                    <a:ea typeface="+mn-ea"/>
                    <a:cs typeface="+mn-cs"/>
                  </a:defRPr>
                </a:lvl2pPr>
                <a:lvl3pPr marL="1142927" indent="-228787" algn="l" defTabSz="914140" rtl="0" eaLnBrk="1" latinLnBrk="0" hangingPunct="1">
                  <a:lnSpc>
                    <a:spcPct val="120000"/>
                  </a:lnSpc>
                  <a:spcBef>
                    <a:spcPts val="635"/>
                  </a:spcBef>
                  <a:buFont typeface="Arial" panose="020B0604020202020204" pitchFamily="34" charset="0"/>
                  <a:buChar char="•"/>
                  <a:defRPr sz="1905" kern="1200">
                    <a:solidFill>
                      <a:schemeClr val="tx1"/>
                    </a:solidFill>
                    <a:latin typeface="+mn-lt"/>
                    <a:ea typeface="+mn-ea"/>
                    <a:cs typeface="+mn-cs"/>
                  </a:defRPr>
                </a:lvl3pPr>
                <a:lvl4pPr marL="1599997" indent="-228787" algn="l" defTabSz="914140" rtl="0" eaLnBrk="1" latinLnBrk="0" hangingPunct="1">
                  <a:lnSpc>
                    <a:spcPct val="120000"/>
                  </a:lnSpc>
                  <a:spcBef>
                    <a:spcPts val="635"/>
                  </a:spcBef>
                  <a:buFont typeface="Arial" panose="020B0604020202020204" pitchFamily="34" charset="0"/>
                  <a:buChar char="–"/>
                  <a:defRPr sz="1587" kern="1200">
                    <a:solidFill>
                      <a:schemeClr val="tx1"/>
                    </a:solidFill>
                    <a:latin typeface="+mn-lt"/>
                    <a:ea typeface="+mn-ea"/>
                    <a:cs typeface="+mn-cs"/>
                  </a:defRPr>
                </a:lvl4pPr>
                <a:lvl5pPr marL="2057067" indent="-228787" algn="l" defTabSz="914140" rtl="0" eaLnBrk="1" latinLnBrk="0" hangingPunct="1">
                  <a:lnSpc>
                    <a:spcPct val="120000"/>
                  </a:lnSpc>
                  <a:spcBef>
                    <a:spcPts val="635"/>
                  </a:spcBef>
                  <a:buFont typeface="Arial" panose="020B0604020202020204" pitchFamily="34" charset="0"/>
                  <a:buChar char="»"/>
                  <a:defRPr sz="1587" kern="1200">
                    <a:solidFill>
                      <a:schemeClr val="tx1"/>
                    </a:solidFill>
                    <a:latin typeface="+mn-lt"/>
                    <a:ea typeface="+mn-ea"/>
                    <a:cs typeface="+mn-cs"/>
                  </a:defRPr>
                </a:lvl5pPr>
                <a:lvl6pPr marL="2514641"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6pPr>
                <a:lvl7pPr marL="2971711"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7pPr>
                <a:lvl8pPr marL="3428781"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8pPr>
                <a:lvl9pPr marL="3885850"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9pPr>
              </a:lstStyle>
              <a:p>
                <a:pPr>
                  <a:buClr>
                    <a:srgbClr val="02407B"/>
                  </a:buClr>
                  <a:buFont typeface="Wingdings" panose="05000000000000000000" pitchFamily="2" charset="2"/>
                  <a:buChar char="n"/>
                </a:pPr>
                <a:r>
                  <a:rPr lang="zh-CN" altLang="en-US" sz="2800" dirty="0">
                    <a:ea typeface="黑体" panose="02010609060101010101" pitchFamily="49" charset="-122"/>
                  </a:rPr>
                  <a:t>输入：</a:t>
                </a:r>
                <a14:m>
                  <m:oMath xmlns:m="http://schemas.openxmlformats.org/officeDocument/2006/math">
                    <m:r>
                      <a:rPr lang="en-US" altLang="zh-CN" sz="2800" i="1" dirty="0">
                        <a:latin typeface="Cambria Math" panose="02040503050406030204" pitchFamily="18" charset="0"/>
                      </a:rPr>
                      <m:t>𝑁</m:t>
                    </m:r>
                  </m:oMath>
                </a14:m>
                <a:r>
                  <a:rPr lang="zh-CN" altLang="en-US" sz="2800" dirty="0">
                    <a:ea typeface="黑体" panose="02010609060101010101" pitchFamily="49" charset="-122"/>
                  </a:rPr>
                  <a:t>个元素，整数</a:t>
                </a:r>
                <a14:m>
                  <m:oMath xmlns:m="http://schemas.openxmlformats.org/officeDocument/2006/math">
                    <m:r>
                      <a:rPr lang="en-US" altLang="zh-CN" sz="2800" i="1">
                        <a:latin typeface="Cambria Math" panose="02040503050406030204" pitchFamily="18" charset="0"/>
                        <a:ea typeface="黑体" panose="02010609060101010101" pitchFamily="49" charset="-122"/>
                      </a:rPr>
                      <m:t>ℓ</m:t>
                    </m:r>
                  </m:oMath>
                </a14:m>
                <a:endParaRPr lang="en-US" altLang="zh-CN" sz="2800" dirty="0">
                  <a:ea typeface="黑体" panose="02010609060101010101" pitchFamily="49" charset="-122"/>
                </a:endParaRPr>
              </a:p>
              <a:p>
                <a:pPr>
                  <a:buClr>
                    <a:srgbClr val="02407B"/>
                  </a:buClr>
                  <a:buFont typeface="Wingdings" panose="05000000000000000000" pitchFamily="2" charset="2"/>
                  <a:buChar char="n"/>
                </a:pPr>
                <a:r>
                  <a:rPr lang="zh-CN" altLang="en-US" sz="2800" dirty="0">
                    <a:ea typeface="黑体" panose="02010609060101010101" pitchFamily="49" charset="-122"/>
                  </a:rPr>
                  <a:t>输出：以 </a:t>
                </a:r>
                <a14:m>
                  <m:oMath xmlns:m="http://schemas.openxmlformats.org/officeDocument/2006/math">
                    <m:f>
                      <m:fPr>
                        <m:ctrlPr>
                          <a:rPr lang="en-US" altLang="zh-CN" sz="2800" i="1" dirty="0">
                            <a:latin typeface="Cambria Math" panose="02040503050406030204" pitchFamily="18" charset="0"/>
                          </a:rPr>
                        </m:ctrlPr>
                      </m:fPr>
                      <m:num>
                        <m:r>
                          <a:rPr lang="en-US" altLang="zh-CN" sz="2800" i="1" dirty="0">
                            <a:latin typeface="Cambria Math" panose="02040503050406030204" pitchFamily="18" charset="0"/>
                          </a:rPr>
                          <m:t>𝑁</m:t>
                        </m:r>
                      </m:num>
                      <m:den>
                        <m:r>
                          <a:rPr lang="en-US" altLang="zh-CN" sz="2800" i="1" dirty="0">
                            <a:latin typeface="Cambria Math" panose="02040503050406030204" pitchFamily="18" charset="0"/>
                          </a:rPr>
                          <m:t>ℓ</m:t>
                        </m:r>
                      </m:den>
                    </m:f>
                  </m:oMath>
                </a14:m>
                <a:r>
                  <a:rPr lang="zh-CN" altLang="en-US" sz="2800" dirty="0">
                    <a:ea typeface="黑体" panose="02010609060101010101" pitchFamily="49" charset="-122"/>
                  </a:rPr>
                  <a:t> 的绝对误差估计每个元素出现的次数</a:t>
                </a:r>
                <a:endParaRPr lang="en-US" altLang="zh-CN" sz="2800" dirty="0">
                  <a:ea typeface="黑体" panose="02010609060101010101" pitchFamily="49" charset="-122"/>
                </a:endParaRPr>
              </a:p>
            </p:txBody>
          </p:sp>
        </mc:Choice>
        <mc:Fallback xmlns="">
          <p:sp>
            <p:nvSpPr>
              <p:cNvPr id="4" name="!!Rectangle 3">
                <a:extLst>
                  <a:ext uri="{FF2B5EF4-FFF2-40B4-BE49-F238E27FC236}">
                    <a16:creationId xmlns:a16="http://schemas.microsoft.com/office/drawing/2014/main" id="{44CE83EA-86EE-9C4F-1B90-63C08EF930EE}"/>
                  </a:ext>
                </a:extLst>
              </p:cNvPr>
              <p:cNvSpPr txBox="1">
                <a:spLocks noRot="1" noChangeAspect="1" noMove="1" noResize="1" noEditPoints="1" noAdjustHandles="1" noChangeArrowheads="1" noChangeShapeType="1" noTextEdit="1"/>
              </p:cNvSpPr>
              <p:nvPr/>
            </p:nvSpPr>
            <p:spPr>
              <a:xfrm>
                <a:off x="2255520" y="1901724"/>
                <a:ext cx="7680960" cy="1331297"/>
              </a:xfrm>
              <a:prstGeom prst="rect">
                <a:avLst/>
              </a:prstGeom>
              <a:blipFill>
                <a:blip r:embed="rId5"/>
                <a:stretch>
                  <a:fillRect l="-952" t="-1376" r="-79" b="-13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324404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7017596" y="5513596"/>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2" name="Rectangle 23"/>
          <p:cNvSpPr>
            <a:spLocks noChangeArrowheads="1"/>
          </p:cNvSpPr>
          <p:nvPr/>
        </p:nvSpPr>
        <p:spPr bwMode="auto">
          <a:xfrm>
            <a:off x="7017596" y="5257328"/>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3" name="Rectangle 24"/>
          <p:cNvSpPr>
            <a:spLocks noChangeArrowheads="1"/>
          </p:cNvSpPr>
          <p:nvPr/>
        </p:nvSpPr>
        <p:spPr bwMode="auto">
          <a:xfrm>
            <a:off x="7017596" y="5001059"/>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4" name="Rectangle 25"/>
          <p:cNvSpPr>
            <a:spLocks noChangeArrowheads="1"/>
          </p:cNvSpPr>
          <p:nvPr/>
        </p:nvSpPr>
        <p:spPr bwMode="auto">
          <a:xfrm>
            <a:off x="7017596" y="4744791"/>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5" name="Rectangle 26"/>
          <p:cNvSpPr>
            <a:spLocks noChangeArrowheads="1"/>
          </p:cNvSpPr>
          <p:nvPr/>
        </p:nvSpPr>
        <p:spPr bwMode="auto">
          <a:xfrm>
            <a:off x="7017596" y="4484964"/>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6" name="Rectangle 34"/>
          <p:cNvSpPr>
            <a:spLocks noChangeArrowheads="1"/>
          </p:cNvSpPr>
          <p:nvPr/>
        </p:nvSpPr>
        <p:spPr bwMode="auto">
          <a:xfrm>
            <a:off x="7563558" y="5508434"/>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7" name="Rectangle 35"/>
          <p:cNvSpPr>
            <a:spLocks noChangeArrowheads="1"/>
          </p:cNvSpPr>
          <p:nvPr/>
        </p:nvSpPr>
        <p:spPr bwMode="auto">
          <a:xfrm>
            <a:off x="7563558" y="5252167"/>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8" name="Rectangle 36"/>
          <p:cNvSpPr>
            <a:spLocks noChangeArrowheads="1"/>
          </p:cNvSpPr>
          <p:nvPr/>
        </p:nvSpPr>
        <p:spPr bwMode="auto">
          <a:xfrm>
            <a:off x="7563558" y="4995899"/>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9" name="Rectangle 37"/>
          <p:cNvSpPr>
            <a:spLocks noChangeArrowheads="1"/>
          </p:cNvSpPr>
          <p:nvPr/>
        </p:nvSpPr>
        <p:spPr bwMode="auto">
          <a:xfrm>
            <a:off x="7563558" y="4739631"/>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0" name="Rectangle 38"/>
          <p:cNvSpPr>
            <a:spLocks noChangeArrowheads="1"/>
          </p:cNvSpPr>
          <p:nvPr/>
        </p:nvSpPr>
        <p:spPr bwMode="auto">
          <a:xfrm>
            <a:off x="7563558" y="4479803"/>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1" name="Rectangle 39"/>
          <p:cNvSpPr>
            <a:spLocks noChangeArrowheads="1"/>
          </p:cNvSpPr>
          <p:nvPr/>
        </p:nvSpPr>
        <p:spPr bwMode="auto">
          <a:xfrm>
            <a:off x="7563558" y="4223535"/>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3" name="Rectangle 41"/>
          <p:cNvSpPr>
            <a:spLocks noChangeArrowheads="1"/>
          </p:cNvSpPr>
          <p:nvPr/>
        </p:nvSpPr>
        <p:spPr bwMode="auto">
          <a:xfrm>
            <a:off x="8394911" y="5522495"/>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4" name="Rectangle 43"/>
          <p:cNvSpPr>
            <a:spLocks noChangeArrowheads="1"/>
          </p:cNvSpPr>
          <p:nvPr/>
        </p:nvSpPr>
        <p:spPr bwMode="auto">
          <a:xfrm>
            <a:off x="9168385" y="5513596"/>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5" name="Rectangle 44"/>
          <p:cNvSpPr>
            <a:spLocks noChangeArrowheads="1"/>
          </p:cNvSpPr>
          <p:nvPr/>
        </p:nvSpPr>
        <p:spPr bwMode="auto">
          <a:xfrm>
            <a:off x="9168385" y="5253768"/>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6" name="Rectangle 45"/>
          <p:cNvSpPr>
            <a:spLocks noChangeArrowheads="1"/>
          </p:cNvSpPr>
          <p:nvPr/>
        </p:nvSpPr>
        <p:spPr bwMode="auto">
          <a:xfrm>
            <a:off x="9168385" y="4997500"/>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32" name="!!Rectangle 47"/>
          <p:cNvSpPr>
            <a:spLocks noChangeArrowheads="1"/>
          </p:cNvSpPr>
          <p:nvPr/>
        </p:nvSpPr>
        <p:spPr bwMode="auto">
          <a:xfrm>
            <a:off x="8394911" y="5264001"/>
            <a:ext cx="250807" cy="246888"/>
          </a:xfrm>
          <a:prstGeom prst="rect">
            <a:avLst/>
          </a:prstGeom>
          <a:solidFill>
            <a:schemeClr val="accent1">
              <a:lumMod val="20000"/>
              <a:lumOff val="80000"/>
            </a:schemeClr>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23" name="!!Rectangle 48"/>
          <p:cNvSpPr>
            <a:spLocks noChangeArrowheads="1"/>
          </p:cNvSpPr>
          <p:nvPr/>
        </p:nvSpPr>
        <p:spPr bwMode="auto">
          <a:xfrm>
            <a:off x="7837373" y="5517232"/>
            <a:ext cx="250807" cy="246888"/>
          </a:xfrm>
          <a:prstGeom prst="rect">
            <a:avLst/>
          </a:prstGeom>
          <a:solidFill>
            <a:srgbClr val="C00000"/>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cxnSp>
        <p:nvCxnSpPr>
          <p:cNvPr id="29" name="Straight Connector 2">
            <a:extLst>
              <a:ext uri="{FF2B5EF4-FFF2-40B4-BE49-F238E27FC236}">
                <a16:creationId xmlns:a16="http://schemas.microsoft.com/office/drawing/2014/main" id="{4518CB89-F094-4B09-A288-B0C7AA58DE0A}"/>
              </a:ext>
            </a:extLst>
          </p:cNvPr>
          <p:cNvCxnSpPr>
            <a:cxnSpLocks noChangeShapeType="1"/>
          </p:cNvCxnSpPr>
          <p:nvPr/>
        </p:nvCxnSpPr>
        <p:spPr bwMode="auto">
          <a:xfrm flipV="1">
            <a:off x="6827520" y="5772209"/>
            <a:ext cx="2926080" cy="9177"/>
          </a:xfrm>
          <a:prstGeom prst="line">
            <a:avLst/>
          </a:prstGeom>
          <a:noFill/>
          <a:ln w="38100" algn="ctr">
            <a:solidFill>
              <a:schemeClr val="tx1"/>
            </a:solidFill>
            <a:round/>
            <a:headEnd/>
            <a:tailEnd/>
          </a:ln>
        </p:spPr>
      </p:cxnSp>
      <p:sp>
        <p:nvSpPr>
          <p:cNvPr id="30" name="TextBox 5">
            <a:extLst>
              <a:ext uri="{FF2B5EF4-FFF2-40B4-BE49-F238E27FC236}">
                <a16:creationId xmlns:a16="http://schemas.microsoft.com/office/drawing/2014/main" id="{CBA860DD-05FB-42C7-9999-616239829067}"/>
              </a:ext>
            </a:extLst>
          </p:cNvPr>
          <p:cNvSpPr txBox="1">
            <a:spLocks noChangeArrowheads="1"/>
          </p:cNvSpPr>
          <p:nvPr/>
        </p:nvSpPr>
        <p:spPr bwMode="auto">
          <a:xfrm>
            <a:off x="6960096" y="5805264"/>
            <a:ext cx="26661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800" dirty="0">
                <a:solidFill>
                  <a:prstClr val="black"/>
                </a:solidFill>
                <a:latin typeface="Courier New" panose="02070309020205020404" pitchFamily="49" charset="0"/>
                <a:cs typeface="Courier New" panose="02070309020205020404" pitchFamily="49" charset="0"/>
              </a:rPr>
              <a:t>1 2 3 4 5 6 7 8 9 </a:t>
            </a:r>
          </a:p>
        </p:txBody>
      </p:sp>
      <p:sp>
        <p:nvSpPr>
          <p:cNvPr id="4" name="矩形 4">
            <a:extLst>
              <a:ext uri="{FF2B5EF4-FFF2-40B4-BE49-F238E27FC236}">
                <a16:creationId xmlns:a16="http://schemas.microsoft.com/office/drawing/2014/main" id="{CA25F653-A242-AB3E-5915-AE4D1CFF9F4C}"/>
              </a:ext>
            </a:extLst>
          </p:cNvPr>
          <p:cNvSpPr/>
          <p:nvPr/>
        </p:nvSpPr>
        <p:spPr>
          <a:xfrm>
            <a:off x="6528048" y="1397008"/>
            <a:ext cx="4032448" cy="523220"/>
          </a:xfrm>
          <a:prstGeom prst="rect">
            <a:avLst/>
          </a:prstGeom>
        </p:spPr>
        <p:txBody>
          <a:bodyPr wrap="square">
            <a:spAutoFit/>
          </a:bodyPr>
          <a:lstStyle/>
          <a:p>
            <a:pPr defTabSz="914140"/>
            <a:r>
              <a:rPr lang="en-US" altLang="zh-CN" sz="1400" b="0" dirty="0" err="1">
                <a:solidFill>
                  <a:prstClr val="black"/>
                </a:solidFill>
                <a:latin typeface="Lucida Sans"/>
                <a:ea typeface="黑体"/>
              </a:rPr>
              <a:t>Demaine</a:t>
            </a:r>
            <a:r>
              <a:rPr lang="en-US" altLang="zh-CN" sz="1400" b="0" dirty="0">
                <a:solidFill>
                  <a:prstClr val="black"/>
                </a:solidFill>
                <a:latin typeface="Lucida Sans"/>
                <a:ea typeface="黑体"/>
              </a:rPr>
              <a:t>,  Lopez-Ortiz </a:t>
            </a:r>
            <a:r>
              <a:rPr lang="zh-CN" altLang="en-US" sz="1400" b="0" dirty="0">
                <a:solidFill>
                  <a:prstClr val="black"/>
                </a:solidFill>
                <a:latin typeface="Lucida Sans"/>
                <a:ea typeface="黑体"/>
              </a:rPr>
              <a:t>与 </a:t>
            </a:r>
            <a:r>
              <a:rPr lang="en-US" altLang="zh-CN" sz="1400" b="0" dirty="0">
                <a:solidFill>
                  <a:prstClr val="black"/>
                </a:solidFill>
                <a:latin typeface="Lucida Sans"/>
                <a:ea typeface="黑体"/>
              </a:rPr>
              <a:t>Munro (2002)</a:t>
            </a:r>
          </a:p>
          <a:p>
            <a:pPr defTabSz="914140"/>
            <a:r>
              <a:rPr lang="en-US" altLang="zh-CN" sz="1400" b="0" dirty="0">
                <a:solidFill>
                  <a:prstClr val="black"/>
                </a:solidFill>
                <a:latin typeface="Lucida Sans"/>
                <a:ea typeface="黑体"/>
              </a:rPr>
              <a:t>Karp,  </a:t>
            </a:r>
            <a:r>
              <a:rPr lang="en-US" altLang="zh-CN" sz="1400" b="0" dirty="0" err="1">
                <a:solidFill>
                  <a:prstClr val="black"/>
                </a:solidFill>
                <a:latin typeface="Lucida Sans"/>
                <a:ea typeface="黑体"/>
              </a:rPr>
              <a:t>Shenker</a:t>
            </a:r>
            <a:r>
              <a:rPr lang="en-US" altLang="zh-CN" sz="1400" b="0" dirty="0">
                <a:solidFill>
                  <a:prstClr val="black"/>
                </a:solidFill>
                <a:latin typeface="Lucida Sans"/>
                <a:ea typeface="黑体"/>
              </a:rPr>
              <a:t> </a:t>
            </a:r>
            <a:r>
              <a:rPr lang="zh-CN" altLang="en-US" sz="1400" b="0" dirty="0">
                <a:solidFill>
                  <a:prstClr val="black"/>
                </a:solidFill>
                <a:latin typeface="Lucida Sans"/>
                <a:ea typeface="黑体"/>
              </a:rPr>
              <a:t>与 </a:t>
            </a:r>
            <a:r>
              <a:rPr lang="en-US" altLang="zh-CN" sz="1400" b="0" dirty="0">
                <a:solidFill>
                  <a:prstClr val="black"/>
                </a:solidFill>
                <a:latin typeface="Lucida Sans"/>
                <a:ea typeface="黑体"/>
              </a:rPr>
              <a:t>Papadimitriou (2003)</a:t>
            </a:r>
            <a:endParaRPr lang="zh-CN" altLang="en-US" sz="1400" b="0" dirty="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7" name="矩形 2">
                <a:extLst>
                  <a:ext uri="{FF2B5EF4-FFF2-40B4-BE49-F238E27FC236}">
                    <a16:creationId xmlns:a16="http://schemas.microsoft.com/office/drawing/2014/main" id="{2277F8A5-F359-23E5-0901-30A90EF8F828}"/>
                  </a:ext>
                </a:extLst>
              </p:cNvPr>
              <p:cNvSpPr/>
              <p:nvPr/>
            </p:nvSpPr>
            <p:spPr>
              <a:xfrm>
                <a:off x="2255519" y="3291839"/>
                <a:ext cx="3840480" cy="3170099"/>
              </a:xfrm>
              <a:prstGeom prst="rect">
                <a:avLst/>
              </a:prstGeom>
              <a:noFill/>
            </p:spPr>
            <p:style>
              <a:lnRef idx="2">
                <a:schemeClr val="accent2"/>
              </a:lnRef>
              <a:fillRef idx="1">
                <a:schemeClr val="lt1"/>
              </a:fillRef>
              <a:effectRef idx="0">
                <a:schemeClr val="accent2"/>
              </a:effectRef>
              <a:fontRef idx="minor">
                <a:schemeClr val="dk1"/>
              </a:fontRef>
            </p:style>
            <p:txBody>
              <a:bodyPr>
                <a:spAutoFit/>
              </a:bodyPr>
              <a:lstStyle/>
              <a:p>
                <a:pPr defTabSz="914140"/>
                <a:r>
                  <a:rPr lang="zh-CN" altLang="en-US" sz="2000" dirty="0">
                    <a:solidFill>
                      <a:prstClr val="black"/>
                    </a:solidFill>
                    <a:latin typeface="Lucida Sans"/>
                    <a:ea typeface="黑体"/>
                  </a:rPr>
                  <a:t>算法：保存 </a:t>
                </a:r>
                <a14:m>
                  <m:oMath xmlns:m="http://schemas.openxmlformats.org/officeDocument/2006/math">
                    <m:r>
                      <a:rPr lang="en-US" altLang="zh-CN" sz="2000" b="1" i="1" dirty="0" smtClean="0">
                        <a:solidFill>
                          <a:prstClr val="black"/>
                        </a:solidFill>
                        <a:latin typeface="Cambria Math" panose="02040503050406030204" pitchFamily="18" charset="0"/>
                        <a:ea typeface="黑体"/>
                      </a:rPr>
                      <m:t>ℓ</m:t>
                    </m:r>
                    <m:r>
                      <a:rPr lang="en-US" altLang="zh-CN" sz="2000" i="1" dirty="0" smtClean="0">
                        <a:solidFill>
                          <a:prstClr val="black"/>
                        </a:solidFill>
                        <a:latin typeface="Cambria Math" panose="02040503050406030204" pitchFamily="18" charset="0"/>
                        <a:ea typeface="黑体"/>
                      </a:rPr>
                      <m:t>−1</m:t>
                    </m:r>
                  </m:oMath>
                </a14:m>
                <a:r>
                  <a:rPr lang="zh-CN" altLang="en-US" sz="2000" dirty="0">
                    <a:solidFill>
                      <a:prstClr val="black"/>
                    </a:solidFill>
                    <a:latin typeface="Lucida Sans"/>
                    <a:ea typeface="黑体"/>
                  </a:rPr>
                  <a:t> 个元素与其对应的计数器。对于一个新元素</a:t>
                </a:r>
                <a:endParaRPr lang="en-US" altLang="zh-CN" sz="2000" dirty="0">
                  <a:solidFill>
                    <a:prstClr val="black"/>
                  </a:solidFill>
                  <a:latin typeface="Lucida Sans"/>
                  <a:ea typeface="黑体"/>
                </a:endParaRPr>
              </a:p>
              <a:p>
                <a:pPr marL="599973" lvl="1" indent="-257131" defTabSz="914140">
                  <a:buClr>
                    <a:srgbClr val="02407B"/>
                  </a:buClr>
                  <a:buFont typeface="Wingdings" panose="05000000000000000000" pitchFamily="2" charset="2"/>
                  <a:buChar char="n"/>
                </a:pPr>
                <a:r>
                  <a:rPr lang="zh-CN" altLang="en-US" sz="2000" dirty="0">
                    <a:solidFill>
                      <a:schemeClr val="tx1"/>
                    </a:solidFill>
                    <a:latin typeface="Lucida Sans"/>
                    <a:ea typeface="黑体"/>
                  </a:rPr>
                  <a:t>如果该元素已被记录，则将该元素对应的计数器加一</a:t>
                </a:r>
                <a:endParaRPr lang="en-US" altLang="zh-CN" sz="2000" dirty="0">
                  <a:solidFill>
                    <a:schemeClr val="tx1"/>
                  </a:solidFill>
                  <a:latin typeface="Lucida Sans"/>
                  <a:ea typeface="黑体"/>
                </a:endParaRPr>
              </a:p>
              <a:p>
                <a:pPr marL="599973" lvl="1" indent="-257131" defTabSz="914140">
                  <a:buFont typeface="Wingdings" panose="05000000000000000000" pitchFamily="2" charset="2"/>
                  <a:buChar char="n"/>
                </a:pPr>
                <a:r>
                  <a:rPr lang="zh-CN" altLang="en-US" sz="2000" dirty="0">
                    <a:solidFill>
                      <a:srgbClr val="FF0000"/>
                    </a:solidFill>
                    <a:latin typeface="Lucida Sans"/>
                    <a:ea typeface="黑体"/>
                  </a:rPr>
                  <a:t>否则，如果未满 </a:t>
                </a:r>
                <a14:m>
                  <m:oMath xmlns:m="http://schemas.openxmlformats.org/officeDocument/2006/math">
                    <m:r>
                      <a:rPr lang="en-US" altLang="zh-CN" sz="2000" b="1" i="1" dirty="0" smtClean="0">
                        <a:solidFill>
                          <a:srgbClr val="FF0000"/>
                        </a:solidFill>
                        <a:latin typeface="Cambria Math" panose="02040503050406030204" pitchFamily="18" charset="0"/>
                        <a:ea typeface="黑体"/>
                      </a:rPr>
                      <m:t>ℓ</m:t>
                    </m:r>
                    <m:r>
                      <a:rPr lang="en-US" altLang="zh-CN" sz="2000" i="1" dirty="0" smtClean="0">
                        <a:solidFill>
                          <a:srgbClr val="FF0000"/>
                        </a:solidFill>
                        <a:latin typeface="Cambria Math" panose="02040503050406030204" pitchFamily="18" charset="0"/>
                        <a:ea typeface="黑体"/>
                      </a:rPr>
                      <m:t>−1</m:t>
                    </m:r>
                  </m:oMath>
                </a14:m>
                <a:r>
                  <a:rPr lang="zh-CN" altLang="en-US" sz="2000" dirty="0">
                    <a:solidFill>
                      <a:srgbClr val="FF0000"/>
                    </a:solidFill>
                    <a:latin typeface="Lucida Sans"/>
                    <a:ea typeface="黑体"/>
                  </a:rPr>
                  <a:t> 个元素，则记录新元素，计数器设为一</a:t>
                </a:r>
                <a:endParaRPr lang="en-US" altLang="zh-CN" sz="2000" dirty="0">
                  <a:solidFill>
                    <a:srgbClr val="FF0000"/>
                  </a:solidFill>
                  <a:latin typeface="Lucida Sans"/>
                  <a:ea typeface="黑体"/>
                </a:endParaRPr>
              </a:p>
              <a:p>
                <a:pPr marL="599973" lvl="1" indent="-257131" defTabSz="914140">
                  <a:buClr>
                    <a:srgbClr val="02407B"/>
                  </a:buClr>
                  <a:buFont typeface="Wingdings" panose="05000000000000000000" pitchFamily="2" charset="2"/>
                  <a:buChar char="n"/>
                </a:pPr>
                <a:r>
                  <a:rPr lang="zh-CN" altLang="en-US" sz="2000" dirty="0">
                    <a:solidFill>
                      <a:schemeClr val="tx1"/>
                    </a:solidFill>
                    <a:latin typeface="Lucida Sans"/>
                    <a:ea typeface="黑体"/>
                  </a:rPr>
                  <a:t>否则，所有计数器减一，移除计数器为 </a:t>
                </a:r>
                <a:r>
                  <a:rPr lang="en-US" altLang="zh-CN" sz="2000" dirty="0">
                    <a:solidFill>
                      <a:schemeClr val="tx1"/>
                    </a:solidFill>
                    <a:latin typeface="Lucida Sans"/>
                    <a:ea typeface="黑体"/>
                  </a:rPr>
                  <a:t>0 </a:t>
                </a:r>
                <a:r>
                  <a:rPr lang="zh-CN" altLang="en-US" sz="2000" dirty="0">
                    <a:solidFill>
                      <a:schemeClr val="tx1"/>
                    </a:solidFill>
                    <a:latin typeface="Lucida Sans"/>
                    <a:ea typeface="黑体"/>
                  </a:rPr>
                  <a:t>的元素。</a:t>
                </a:r>
              </a:p>
            </p:txBody>
          </p:sp>
        </mc:Choice>
        <mc:Fallback xmlns="">
          <p:sp>
            <p:nvSpPr>
              <p:cNvPr id="7" name="矩形 2">
                <a:extLst>
                  <a:ext uri="{FF2B5EF4-FFF2-40B4-BE49-F238E27FC236}">
                    <a16:creationId xmlns:a16="http://schemas.microsoft.com/office/drawing/2014/main" id="{2277F8A5-F359-23E5-0901-30A90EF8F828}"/>
                  </a:ext>
                </a:extLst>
              </p:cNvPr>
              <p:cNvSpPr>
                <a:spLocks noRot="1" noChangeAspect="1" noMove="1" noResize="1" noEditPoints="1" noAdjustHandles="1" noChangeArrowheads="1" noChangeShapeType="1" noTextEdit="1"/>
              </p:cNvSpPr>
              <p:nvPr/>
            </p:nvSpPr>
            <p:spPr>
              <a:xfrm>
                <a:off x="2255519" y="3291839"/>
                <a:ext cx="3840480" cy="3170099"/>
              </a:xfrm>
              <a:prstGeom prst="rect">
                <a:avLst/>
              </a:prstGeom>
              <a:blipFill>
                <a:blip r:embed="rId3"/>
                <a:stretch>
                  <a:fillRect l="-1262" t="-954" r="-1104" b="-2099"/>
                </a:stretch>
              </a:blipFill>
            </p:spPr>
            <p:txBody>
              <a:bodyPr/>
              <a:lstStyle/>
              <a:p>
                <a:r>
                  <a:rPr lang="zh-CN" altLang="en-US">
                    <a:noFill/>
                  </a:rPr>
                  <a:t> </a:t>
                </a:r>
              </a:p>
            </p:txBody>
          </p:sp>
        </mc:Fallback>
      </mc:AlternateContent>
      <p:sp>
        <p:nvSpPr>
          <p:cNvPr id="2" name="!!Title 1">
            <a:extLst>
              <a:ext uri="{FF2B5EF4-FFF2-40B4-BE49-F238E27FC236}">
                <a16:creationId xmlns:a16="http://schemas.microsoft.com/office/drawing/2014/main" id="{E6C975ED-6931-619B-A93C-D5E29FB15E26}"/>
              </a:ext>
            </a:extLst>
          </p:cNvPr>
          <p:cNvSpPr txBox="1">
            <a:spLocks noChangeArrowheads="1"/>
          </p:cNvSpPr>
          <p:nvPr/>
        </p:nvSpPr>
        <p:spPr bwMode="auto">
          <a:xfrm>
            <a:off x="1618487" y="118872"/>
            <a:ext cx="9811512" cy="1124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mj-lt"/>
                <a:ea typeface="黑体" pitchFamily="2" charset="-122"/>
                <a:cs typeface="+mj-cs"/>
              </a:defRPr>
            </a:lvl1pPr>
            <a:lvl2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2pPr>
            <a:lvl3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3pPr>
            <a:lvl4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4pPr>
            <a:lvl5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5pPr>
            <a:lvl6pPr marL="457200" algn="l" rtl="0" eaLnBrk="1" fontAlgn="base" hangingPunct="1">
              <a:spcBef>
                <a:spcPct val="0"/>
              </a:spcBef>
              <a:spcAft>
                <a:spcPct val="0"/>
              </a:spcAft>
              <a:defRPr sz="4400">
                <a:solidFill>
                  <a:schemeClr val="tx1"/>
                </a:solidFill>
                <a:latin typeface="Arial" charset="0"/>
                <a:ea typeface="宋体" pitchFamily="2" charset="-122"/>
              </a:defRPr>
            </a:lvl6pPr>
            <a:lvl7pPr marL="914400" algn="l" rtl="0" eaLnBrk="1" fontAlgn="base" hangingPunct="1">
              <a:spcBef>
                <a:spcPct val="0"/>
              </a:spcBef>
              <a:spcAft>
                <a:spcPct val="0"/>
              </a:spcAft>
              <a:defRPr sz="4400">
                <a:solidFill>
                  <a:schemeClr val="tx1"/>
                </a:solidFill>
                <a:latin typeface="Arial" charset="0"/>
                <a:ea typeface="宋体" pitchFamily="2" charset="-122"/>
              </a:defRPr>
            </a:lvl7pPr>
            <a:lvl8pPr marL="1371600" algn="l" rtl="0" eaLnBrk="1" fontAlgn="base" hangingPunct="1">
              <a:spcBef>
                <a:spcPct val="0"/>
              </a:spcBef>
              <a:spcAft>
                <a:spcPct val="0"/>
              </a:spcAft>
              <a:defRPr sz="4400">
                <a:solidFill>
                  <a:schemeClr val="tx1"/>
                </a:solidFill>
                <a:latin typeface="Arial" charset="0"/>
                <a:ea typeface="宋体" pitchFamily="2" charset="-122"/>
              </a:defRPr>
            </a:lvl8pPr>
            <a:lvl9pPr marL="1828800" algn="l" rtl="0" eaLnBrk="1" fontAlgn="base" hangingPunct="1">
              <a:spcBef>
                <a:spcPct val="0"/>
              </a:spcBef>
              <a:spcAft>
                <a:spcPct val="0"/>
              </a:spcAft>
              <a:defRPr sz="4400">
                <a:solidFill>
                  <a:schemeClr val="tx1"/>
                </a:solidFill>
                <a:latin typeface="Arial" charset="0"/>
                <a:ea typeface="宋体" pitchFamily="2" charset="-122"/>
              </a:defRPr>
            </a:lvl9pPr>
          </a:lstStyle>
          <a:p>
            <a:r>
              <a:rPr lang="en-US" altLang="zh-CN" kern="0" dirty="0"/>
              <a:t>Misra-Gries</a:t>
            </a:r>
            <a:r>
              <a:rPr lang="zh-CN" altLang="en-US" kern="0" dirty="0"/>
              <a:t>摘要（</a:t>
            </a:r>
            <a:r>
              <a:rPr lang="en-US" altLang="zh-CN" kern="0" dirty="0"/>
              <a:t>1982</a:t>
            </a:r>
            <a:r>
              <a:rPr lang="zh-CN" altLang="en-US" kern="0" dirty="0"/>
              <a:t>）</a:t>
            </a:r>
          </a:p>
        </p:txBody>
      </p:sp>
      <mc:AlternateContent xmlns:mc="http://schemas.openxmlformats.org/markup-compatibility/2006" xmlns:a14="http://schemas.microsoft.com/office/drawing/2010/main">
        <mc:Choice Requires="a14">
          <p:sp>
            <p:nvSpPr>
              <p:cNvPr id="3" name="文本框 3">
                <a:extLst>
                  <a:ext uri="{FF2B5EF4-FFF2-40B4-BE49-F238E27FC236}">
                    <a16:creationId xmlns:a16="http://schemas.microsoft.com/office/drawing/2014/main" id="{92B0114A-118D-8AC8-0439-6AE1069C8ABB}"/>
                  </a:ext>
                </a:extLst>
              </p:cNvPr>
              <p:cNvSpPr txBox="1"/>
              <p:nvPr/>
            </p:nvSpPr>
            <p:spPr>
              <a:xfrm>
                <a:off x="7985845" y="3291840"/>
                <a:ext cx="888192" cy="40011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smtClean="0">
                          <a:solidFill>
                            <a:prstClr val="black"/>
                          </a:solidFill>
                          <a:latin typeface="Cambria Math" panose="02040503050406030204" pitchFamily="18" charset="0"/>
                          <a:ea typeface="黑体"/>
                        </a:rPr>
                        <m:t>ℓ=</m:t>
                      </m:r>
                      <m:r>
                        <a:rPr lang="en-US" altLang="zh-CN" sz="2000" b="0" i="1" smtClean="0">
                          <a:solidFill>
                            <a:prstClr val="black"/>
                          </a:solidFill>
                          <a:latin typeface="Cambria Math" panose="02040503050406030204" pitchFamily="18" charset="0"/>
                          <a:ea typeface="黑体"/>
                        </a:rPr>
                        <m:t>6</m:t>
                      </m:r>
                    </m:oMath>
                  </m:oMathPara>
                </a14:m>
                <a:endParaRPr lang="zh-CN" altLang="en-US" sz="2000" b="0" dirty="0">
                  <a:solidFill>
                    <a:prstClr val="black"/>
                  </a:solidFill>
                  <a:latin typeface="Lucida Sans"/>
                  <a:ea typeface="黑体"/>
                </a:endParaRPr>
              </a:p>
            </p:txBody>
          </p:sp>
        </mc:Choice>
        <mc:Fallback xmlns="">
          <p:sp>
            <p:nvSpPr>
              <p:cNvPr id="3" name="文本框 3">
                <a:extLst>
                  <a:ext uri="{FF2B5EF4-FFF2-40B4-BE49-F238E27FC236}">
                    <a16:creationId xmlns:a16="http://schemas.microsoft.com/office/drawing/2014/main" id="{92B0114A-118D-8AC8-0439-6AE1069C8ABB}"/>
                  </a:ext>
                </a:extLst>
              </p:cNvPr>
              <p:cNvSpPr txBox="1">
                <a:spLocks noRot="1" noChangeAspect="1" noMove="1" noResize="1" noEditPoints="1" noAdjustHandles="1" noChangeArrowheads="1" noChangeShapeType="1" noTextEdit="1"/>
              </p:cNvSpPr>
              <p:nvPr/>
            </p:nvSpPr>
            <p:spPr>
              <a:xfrm>
                <a:off x="7985845" y="3291840"/>
                <a:ext cx="888192" cy="400110"/>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Rectangle 3">
                <a:extLst>
                  <a:ext uri="{FF2B5EF4-FFF2-40B4-BE49-F238E27FC236}">
                    <a16:creationId xmlns:a16="http://schemas.microsoft.com/office/drawing/2014/main" id="{E4335056-7BF1-53DF-ACEF-4D8D49A20704}"/>
                  </a:ext>
                </a:extLst>
              </p:cNvPr>
              <p:cNvSpPr txBox="1">
                <a:spLocks noChangeArrowheads="1"/>
              </p:cNvSpPr>
              <p:nvPr/>
            </p:nvSpPr>
            <p:spPr>
              <a:xfrm>
                <a:off x="2255520" y="1901724"/>
                <a:ext cx="7680960" cy="1331297"/>
              </a:xfrm>
              <a:prstGeom prst="rect">
                <a:avLst/>
              </a:prstGeom>
            </p:spPr>
            <p:txBody>
              <a:bodyPr vert="horz" lIns="115214" tIns="57607" rIns="115214" bIns="57607" rtlCol="0">
                <a:normAutofit fontScale="92500"/>
              </a:bodyPr>
              <a:lstStyle>
                <a:lvl1pPr marL="342676" indent="-342676" algn="l" defTabSz="914140" rtl="0" eaLnBrk="1" latinLnBrk="0" hangingPunct="1">
                  <a:lnSpc>
                    <a:spcPct val="120000"/>
                  </a:lnSpc>
                  <a:spcBef>
                    <a:spcPts val="635"/>
                  </a:spcBef>
                  <a:buFont typeface="Arial" panose="020B0604020202020204" pitchFamily="34" charset="0"/>
                  <a:buChar char="•"/>
                  <a:defRPr sz="2540" kern="1200">
                    <a:solidFill>
                      <a:schemeClr val="tx1"/>
                    </a:solidFill>
                    <a:latin typeface="+mn-lt"/>
                    <a:ea typeface="+mn-ea"/>
                    <a:cs typeface="+mn-cs"/>
                  </a:defRPr>
                </a:lvl1pPr>
                <a:lvl2pPr marL="742802" indent="-285732" algn="l" defTabSz="914140" rtl="0" eaLnBrk="1" latinLnBrk="0" hangingPunct="1">
                  <a:lnSpc>
                    <a:spcPct val="120000"/>
                  </a:lnSpc>
                  <a:spcBef>
                    <a:spcPts val="635"/>
                  </a:spcBef>
                  <a:buFont typeface="Arial" panose="020B0604020202020204" pitchFamily="34" charset="0"/>
                  <a:buChar char="–"/>
                  <a:defRPr sz="2222" kern="1200">
                    <a:solidFill>
                      <a:schemeClr val="tx1"/>
                    </a:solidFill>
                    <a:latin typeface="+mn-lt"/>
                    <a:ea typeface="+mn-ea"/>
                    <a:cs typeface="+mn-cs"/>
                  </a:defRPr>
                </a:lvl2pPr>
                <a:lvl3pPr marL="1142927" indent="-228787" algn="l" defTabSz="914140" rtl="0" eaLnBrk="1" latinLnBrk="0" hangingPunct="1">
                  <a:lnSpc>
                    <a:spcPct val="120000"/>
                  </a:lnSpc>
                  <a:spcBef>
                    <a:spcPts val="635"/>
                  </a:spcBef>
                  <a:buFont typeface="Arial" panose="020B0604020202020204" pitchFamily="34" charset="0"/>
                  <a:buChar char="•"/>
                  <a:defRPr sz="1905" kern="1200">
                    <a:solidFill>
                      <a:schemeClr val="tx1"/>
                    </a:solidFill>
                    <a:latin typeface="+mn-lt"/>
                    <a:ea typeface="+mn-ea"/>
                    <a:cs typeface="+mn-cs"/>
                  </a:defRPr>
                </a:lvl3pPr>
                <a:lvl4pPr marL="1599997" indent="-228787" algn="l" defTabSz="914140" rtl="0" eaLnBrk="1" latinLnBrk="0" hangingPunct="1">
                  <a:lnSpc>
                    <a:spcPct val="120000"/>
                  </a:lnSpc>
                  <a:spcBef>
                    <a:spcPts val="635"/>
                  </a:spcBef>
                  <a:buFont typeface="Arial" panose="020B0604020202020204" pitchFamily="34" charset="0"/>
                  <a:buChar char="–"/>
                  <a:defRPr sz="1587" kern="1200">
                    <a:solidFill>
                      <a:schemeClr val="tx1"/>
                    </a:solidFill>
                    <a:latin typeface="+mn-lt"/>
                    <a:ea typeface="+mn-ea"/>
                    <a:cs typeface="+mn-cs"/>
                  </a:defRPr>
                </a:lvl4pPr>
                <a:lvl5pPr marL="2057067" indent="-228787" algn="l" defTabSz="914140" rtl="0" eaLnBrk="1" latinLnBrk="0" hangingPunct="1">
                  <a:lnSpc>
                    <a:spcPct val="120000"/>
                  </a:lnSpc>
                  <a:spcBef>
                    <a:spcPts val="635"/>
                  </a:spcBef>
                  <a:buFont typeface="Arial" panose="020B0604020202020204" pitchFamily="34" charset="0"/>
                  <a:buChar char="»"/>
                  <a:defRPr sz="1587" kern="1200">
                    <a:solidFill>
                      <a:schemeClr val="tx1"/>
                    </a:solidFill>
                    <a:latin typeface="+mn-lt"/>
                    <a:ea typeface="+mn-ea"/>
                    <a:cs typeface="+mn-cs"/>
                  </a:defRPr>
                </a:lvl5pPr>
                <a:lvl6pPr marL="2514641"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6pPr>
                <a:lvl7pPr marL="2971711"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7pPr>
                <a:lvl8pPr marL="3428781"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8pPr>
                <a:lvl9pPr marL="3885850"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9pPr>
              </a:lstStyle>
              <a:p>
                <a:pPr>
                  <a:buClr>
                    <a:srgbClr val="02407B"/>
                  </a:buClr>
                  <a:buFont typeface="Wingdings" panose="05000000000000000000" pitchFamily="2" charset="2"/>
                  <a:buChar char="n"/>
                </a:pPr>
                <a:r>
                  <a:rPr lang="zh-CN" altLang="en-US" sz="2800" dirty="0">
                    <a:ea typeface="黑体" panose="02010609060101010101" pitchFamily="49" charset="-122"/>
                  </a:rPr>
                  <a:t>输入：</a:t>
                </a:r>
                <a14:m>
                  <m:oMath xmlns:m="http://schemas.openxmlformats.org/officeDocument/2006/math">
                    <m:r>
                      <a:rPr lang="en-US" altLang="zh-CN" sz="2800" i="1" dirty="0">
                        <a:latin typeface="Cambria Math" panose="02040503050406030204" pitchFamily="18" charset="0"/>
                      </a:rPr>
                      <m:t>𝑁</m:t>
                    </m:r>
                  </m:oMath>
                </a14:m>
                <a:r>
                  <a:rPr lang="zh-CN" altLang="en-US" sz="2800" dirty="0">
                    <a:ea typeface="黑体" panose="02010609060101010101" pitchFamily="49" charset="-122"/>
                  </a:rPr>
                  <a:t>个元素，整数</a:t>
                </a:r>
                <a14:m>
                  <m:oMath xmlns:m="http://schemas.openxmlformats.org/officeDocument/2006/math">
                    <m:r>
                      <a:rPr lang="en-US" altLang="zh-CN" sz="2800" i="1">
                        <a:latin typeface="Cambria Math" panose="02040503050406030204" pitchFamily="18" charset="0"/>
                        <a:ea typeface="黑体" panose="02010609060101010101" pitchFamily="49" charset="-122"/>
                      </a:rPr>
                      <m:t>ℓ</m:t>
                    </m:r>
                  </m:oMath>
                </a14:m>
                <a:endParaRPr lang="en-US" altLang="zh-CN" sz="2800" dirty="0">
                  <a:ea typeface="黑体" panose="02010609060101010101" pitchFamily="49" charset="-122"/>
                </a:endParaRPr>
              </a:p>
              <a:p>
                <a:pPr>
                  <a:buClr>
                    <a:srgbClr val="02407B"/>
                  </a:buClr>
                  <a:buFont typeface="Wingdings" panose="05000000000000000000" pitchFamily="2" charset="2"/>
                  <a:buChar char="n"/>
                </a:pPr>
                <a:r>
                  <a:rPr lang="zh-CN" altLang="en-US" sz="2800" dirty="0">
                    <a:ea typeface="黑体" panose="02010609060101010101" pitchFamily="49" charset="-122"/>
                  </a:rPr>
                  <a:t>输出：以 </a:t>
                </a:r>
                <a14:m>
                  <m:oMath xmlns:m="http://schemas.openxmlformats.org/officeDocument/2006/math">
                    <m:f>
                      <m:fPr>
                        <m:ctrlPr>
                          <a:rPr lang="en-US" altLang="zh-CN" sz="2800" i="1" dirty="0">
                            <a:latin typeface="Cambria Math" panose="02040503050406030204" pitchFamily="18" charset="0"/>
                          </a:rPr>
                        </m:ctrlPr>
                      </m:fPr>
                      <m:num>
                        <m:r>
                          <a:rPr lang="en-US" altLang="zh-CN" sz="2800" i="1" dirty="0">
                            <a:latin typeface="Cambria Math" panose="02040503050406030204" pitchFamily="18" charset="0"/>
                          </a:rPr>
                          <m:t>𝑁</m:t>
                        </m:r>
                      </m:num>
                      <m:den>
                        <m:r>
                          <a:rPr lang="en-US" altLang="zh-CN" sz="2800" i="1" dirty="0">
                            <a:latin typeface="Cambria Math" panose="02040503050406030204" pitchFamily="18" charset="0"/>
                          </a:rPr>
                          <m:t>ℓ</m:t>
                        </m:r>
                      </m:den>
                    </m:f>
                  </m:oMath>
                </a14:m>
                <a:r>
                  <a:rPr lang="zh-CN" altLang="en-US" sz="2800" dirty="0">
                    <a:ea typeface="黑体" panose="02010609060101010101" pitchFamily="49" charset="-122"/>
                  </a:rPr>
                  <a:t> 的绝对误差估计每个元素出现的次数</a:t>
                </a:r>
                <a:endParaRPr lang="en-US" altLang="zh-CN" sz="2800" dirty="0">
                  <a:ea typeface="黑体" panose="02010609060101010101" pitchFamily="49" charset="-122"/>
                </a:endParaRPr>
              </a:p>
            </p:txBody>
          </p:sp>
        </mc:Choice>
        <mc:Fallback xmlns="">
          <p:sp>
            <p:nvSpPr>
              <p:cNvPr id="6" name="!!Rectangle 3">
                <a:extLst>
                  <a:ext uri="{FF2B5EF4-FFF2-40B4-BE49-F238E27FC236}">
                    <a16:creationId xmlns:a16="http://schemas.microsoft.com/office/drawing/2014/main" id="{E4335056-7BF1-53DF-ACEF-4D8D49A20704}"/>
                  </a:ext>
                </a:extLst>
              </p:cNvPr>
              <p:cNvSpPr txBox="1">
                <a:spLocks noRot="1" noChangeAspect="1" noMove="1" noResize="1" noEditPoints="1" noAdjustHandles="1" noChangeArrowheads="1" noChangeShapeType="1" noTextEdit="1"/>
              </p:cNvSpPr>
              <p:nvPr/>
            </p:nvSpPr>
            <p:spPr>
              <a:xfrm>
                <a:off x="2255520" y="1901724"/>
                <a:ext cx="7680960" cy="1331297"/>
              </a:xfrm>
              <a:prstGeom prst="rect">
                <a:avLst/>
              </a:prstGeom>
              <a:blipFill>
                <a:blip r:embed="rId5"/>
                <a:stretch>
                  <a:fillRect l="-952" t="-1376" r="-79" b="-13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1330422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7017596" y="5513596"/>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2" name="Rectangle 23"/>
          <p:cNvSpPr>
            <a:spLocks noChangeArrowheads="1"/>
          </p:cNvSpPr>
          <p:nvPr/>
        </p:nvSpPr>
        <p:spPr bwMode="auto">
          <a:xfrm>
            <a:off x="7017596" y="5257328"/>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3" name="Rectangle 24"/>
          <p:cNvSpPr>
            <a:spLocks noChangeArrowheads="1"/>
          </p:cNvSpPr>
          <p:nvPr/>
        </p:nvSpPr>
        <p:spPr bwMode="auto">
          <a:xfrm>
            <a:off x="7017596" y="5001059"/>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4" name="Rectangle 25"/>
          <p:cNvSpPr>
            <a:spLocks noChangeArrowheads="1"/>
          </p:cNvSpPr>
          <p:nvPr/>
        </p:nvSpPr>
        <p:spPr bwMode="auto">
          <a:xfrm>
            <a:off x="7017596" y="4744791"/>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5" name="Rectangle 26"/>
          <p:cNvSpPr>
            <a:spLocks noChangeArrowheads="1"/>
          </p:cNvSpPr>
          <p:nvPr/>
        </p:nvSpPr>
        <p:spPr bwMode="auto">
          <a:xfrm>
            <a:off x="7017596" y="4484964"/>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6" name="Rectangle 34"/>
          <p:cNvSpPr>
            <a:spLocks noChangeArrowheads="1"/>
          </p:cNvSpPr>
          <p:nvPr/>
        </p:nvSpPr>
        <p:spPr bwMode="auto">
          <a:xfrm>
            <a:off x="7563558" y="5508434"/>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7" name="Rectangle 35"/>
          <p:cNvSpPr>
            <a:spLocks noChangeArrowheads="1"/>
          </p:cNvSpPr>
          <p:nvPr/>
        </p:nvSpPr>
        <p:spPr bwMode="auto">
          <a:xfrm>
            <a:off x="7563558" y="5252167"/>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8" name="Rectangle 36"/>
          <p:cNvSpPr>
            <a:spLocks noChangeArrowheads="1"/>
          </p:cNvSpPr>
          <p:nvPr/>
        </p:nvSpPr>
        <p:spPr bwMode="auto">
          <a:xfrm>
            <a:off x="7563558" y="4995899"/>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9" name="Rectangle 37"/>
          <p:cNvSpPr>
            <a:spLocks noChangeArrowheads="1"/>
          </p:cNvSpPr>
          <p:nvPr/>
        </p:nvSpPr>
        <p:spPr bwMode="auto">
          <a:xfrm>
            <a:off x="7563558" y="4739631"/>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0" name="Rectangle 38"/>
          <p:cNvSpPr>
            <a:spLocks noChangeArrowheads="1"/>
          </p:cNvSpPr>
          <p:nvPr/>
        </p:nvSpPr>
        <p:spPr bwMode="auto">
          <a:xfrm>
            <a:off x="7563558" y="4479803"/>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1" name="Rectangle 39"/>
          <p:cNvSpPr>
            <a:spLocks noChangeArrowheads="1"/>
          </p:cNvSpPr>
          <p:nvPr/>
        </p:nvSpPr>
        <p:spPr bwMode="auto">
          <a:xfrm>
            <a:off x="7563558" y="4223535"/>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3" name="Rectangle 41"/>
          <p:cNvSpPr>
            <a:spLocks noChangeArrowheads="1"/>
          </p:cNvSpPr>
          <p:nvPr/>
        </p:nvSpPr>
        <p:spPr bwMode="auto">
          <a:xfrm>
            <a:off x="8394911" y="5522495"/>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4" name="Rectangle 43"/>
          <p:cNvSpPr>
            <a:spLocks noChangeArrowheads="1"/>
          </p:cNvSpPr>
          <p:nvPr/>
        </p:nvSpPr>
        <p:spPr bwMode="auto">
          <a:xfrm>
            <a:off x="9168385" y="5513596"/>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5" name="Rectangle 44"/>
          <p:cNvSpPr>
            <a:spLocks noChangeArrowheads="1"/>
          </p:cNvSpPr>
          <p:nvPr/>
        </p:nvSpPr>
        <p:spPr bwMode="auto">
          <a:xfrm>
            <a:off x="9168385" y="5253768"/>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6" name="Rectangle 45"/>
          <p:cNvSpPr>
            <a:spLocks noChangeArrowheads="1"/>
          </p:cNvSpPr>
          <p:nvPr/>
        </p:nvSpPr>
        <p:spPr bwMode="auto">
          <a:xfrm>
            <a:off x="9168385" y="4997500"/>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32" name="!!Rectangle 47"/>
          <p:cNvSpPr>
            <a:spLocks noChangeArrowheads="1"/>
          </p:cNvSpPr>
          <p:nvPr/>
        </p:nvSpPr>
        <p:spPr bwMode="auto">
          <a:xfrm>
            <a:off x="8394911" y="5264001"/>
            <a:ext cx="250807" cy="246888"/>
          </a:xfrm>
          <a:prstGeom prst="rect">
            <a:avLst/>
          </a:prstGeom>
          <a:solidFill>
            <a:schemeClr val="accent1">
              <a:lumMod val="20000"/>
              <a:lumOff val="80000"/>
            </a:schemeClr>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23" name="!!Rectangle 48"/>
          <p:cNvSpPr>
            <a:spLocks noChangeArrowheads="1"/>
          </p:cNvSpPr>
          <p:nvPr/>
        </p:nvSpPr>
        <p:spPr bwMode="auto">
          <a:xfrm>
            <a:off x="7837373" y="5517232"/>
            <a:ext cx="250807" cy="246888"/>
          </a:xfrm>
          <a:prstGeom prst="rect">
            <a:avLst/>
          </a:prstGeom>
          <a:solidFill>
            <a:schemeClr val="accent1">
              <a:lumMod val="20000"/>
              <a:lumOff val="80000"/>
            </a:schemeClr>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cxnSp>
        <p:nvCxnSpPr>
          <p:cNvPr id="29" name="Straight Connector 2">
            <a:extLst>
              <a:ext uri="{FF2B5EF4-FFF2-40B4-BE49-F238E27FC236}">
                <a16:creationId xmlns:a16="http://schemas.microsoft.com/office/drawing/2014/main" id="{4518CB89-F094-4B09-A288-B0C7AA58DE0A}"/>
              </a:ext>
            </a:extLst>
          </p:cNvPr>
          <p:cNvCxnSpPr>
            <a:cxnSpLocks noChangeShapeType="1"/>
          </p:cNvCxnSpPr>
          <p:nvPr/>
        </p:nvCxnSpPr>
        <p:spPr bwMode="auto">
          <a:xfrm flipV="1">
            <a:off x="6827520" y="5772209"/>
            <a:ext cx="2926080" cy="9177"/>
          </a:xfrm>
          <a:prstGeom prst="line">
            <a:avLst/>
          </a:prstGeom>
          <a:noFill/>
          <a:ln w="38100" algn="ctr">
            <a:solidFill>
              <a:schemeClr val="tx1"/>
            </a:solidFill>
            <a:round/>
            <a:headEnd/>
            <a:tailEnd/>
          </a:ln>
        </p:spPr>
      </p:cxnSp>
      <p:sp>
        <p:nvSpPr>
          <p:cNvPr id="30" name="TextBox 5">
            <a:extLst>
              <a:ext uri="{FF2B5EF4-FFF2-40B4-BE49-F238E27FC236}">
                <a16:creationId xmlns:a16="http://schemas.microsoft.com/office/drawing/2014/main" id="{CBA860DD-05FB-42C7-9999-616239829067}"/>
              </a:ext>
            </a:extLst>
          </p:cNvPr>
          <p:cNvSpPr txBox="1">
            <a:spLocks noChangeArrowheads="1"/>
          </p:cNvSpPr>
          <p:nvPr/>
        </p:nvSpPr>
        <p:spPr bwMode="auto">
          <a:xfrm>
            <a:off x="6960096" y="5805264"/>
            <a:ext cx="26661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800" dirty="0">
                <a:solidFill>
                  <a:prstClr val="black"/>
                </a:solidFill>
                <a:latin typeface="Courier New" panose="02070309020205020404" pitchFamily="49" charset="0"/>
                <a:cs typeface="Courier New" panose="02070309020205020404" pitchFamily="49" charset="0"/>
              </a:rPr>
              <a:t>1 2 3 4 5 6 7 8 9 </a:t>
            </a:r>
          </a:p>
        </p:txBody>
      </p:sp>
      <p:sp>
        <p:nvSpPr>
          <p:cNvPr id="26" name="!!Rectangle 49">
            <a:extLst>
              <a:ext uri="{FF2B5EF4-FFF2-40B4-BE49-F238E27FC236}">
                <a16:creationId xmlns:a16="http://schemas.microsoft.com/office/drawing/2014/main" id="{828CB2BA-F203-466D-A821-102430823633}"/>
              </a:ext>
            </a:extLst>
          </p:cNvPr>
          <p:cNvSpPr>
            <a:spLocks noChangeArrowheads="1"/>
          </p:cNvSpPr>
          <p:nvPr/>
        </p:nvSpPr>
        <p:spPr bwMode="auto">
          <a:xfrm>
            <a:off x="8921496" y="3757281"/>
            <a:ext cx="246888" cy="246888"/>
          </a:xfrm>
          <a:prstGeom prst="rect">
            <a:avLst/>
          </a:prstGeom>
          <a:solidFill>
            <a:srgbClr val="C00000"/>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2" name="矩形 4">
            <a:extLst>
              <a:ext uri="{FF2B5EF4-FFF2-40B4-BE49-F238E27FC236}">
                <a16:creationId xmlns:a16="http://schemas.microsoft.com/office/drawing/2014/main" id="{BDC9C89E-E9C4-3414-16C8-E527417186A9}"/>
              </a:ext>
            </a:extLst>
          </p:cNvPr>
          <p:cNvSpPr/>
          <p:nvPr/>
        </p:nvSpPr>
        <p:spPr>
          <a:xfrm>
            <a:off x="6528048" y="1397008"/>
            <a:ext cx="4032448" cy="523220"/>
          </a:xfrm>
          <a:prstGeom prst="rect">
            <a:avLst/>
          </a:prstGeom>
        </p:spPr>
        <p:txBody>
          <a:bodyPr wrap="square">
            <a:spAutoFit/>
          </a:bodyPr>
          <a:lstStyle/>
          <a:p>
            <a:pPr defTabSz="914140"/>
            <a:r>
              <a:rPr lang="en-US" altLang="zh-CN" sz="1400" b="0" dirty="0" err="1">
                <a:solidFill>
                  <a:prstClr val="black"/>
                </a:solidFill>
                <a:latin typeface="Lucida Sans"/>
                <a:ea typeface="黑体"/>
              </a:rPr>
              <a:t>Demaine</a:t>
            </a:r>
            <a:r>
              <a:rPr lang="en-US" altLang="zh-CN" sz="1400" b="0" dirty="0">
                <a:solidFill>
                  <a:prstClr val="black"/>
                </a:solidFill>
                <a:latin typeface="Lucida Sans"/>
                <a:ea typeface="黑体"/>
              </a:rPr>
              <a:t>,  Lopez-Ortiz </a:t>
            </a:r>
            <a:r>
              <a:rPr lang="zh-CN" altLang="en-US" sz="1400" b="0" dirty="0">
                <a:solidFill>
                  <a:prstClr val="black"/>
                </a:solidFill>
                <a:latin typeface="Lucida Sans"/>
                <a:ea typeface="黑体"/>
              </a:rPr>
              <a:t>与 </a:t>
            </a:r>
            <a:r>
              <a:rPr lang="en-US" altLang="zh-CN" sz="1400" b="0" dirty="0">
                <a:solidFill>
                  <a:prstClr val="black"/>
                </a:solidFill>
                <a:latin typeface="Lucida Sans"/>
                <a:ea typeface="黑体"/>
              </a:rPr>
              <a:t>Munro (2002)</a:t>
            </a:r>
          </a:p>
          <a:p>
            <a:pPr defTabSz="914140"/>
            <a:r>
              <a:rPr lang="en-US" altLang="zh-CN" sz="1400" b="0" dirty="0">
                <a:solidFill>
                  <a:prstClr val="black"/>
                </a:solidFill>
                <a:latin typeface="Lucida Sans"/>
                <a:ea typeface="黑体"/>
              </a:rPr>
              <a:t>Karp,  </a:t>
            </a:r>
            <a:r>
              <a:rPr lang="en-US" altLang="zh-CN" sz="1400" b="0" dirty="0" err="1">
                <a:solidFill>
                  <a:prstClr val="black"/>
                </a:solidFill>
                <a:latin typeface="Lucida Sans"/>
                <a:ea typeface="黑体"/>
              </a:rPr>
              <a:t>Shenker</a:t>
            </a:r>
            <a:r>
              <a:rPr lang="en-US" altLang="zh-CN" sz="1400" b="0" dirty="0">
                <a:solidFill>
                  <a:prstClr val="black"/>
                </a:solidFill>
                <a:latin typeface="Lucida Sans"/>
                <a:ea typeface="黑体"/>
              </a:rPr>
              <a:t> </a:t>
            </a:r>
            <a:r>
              <a:rPr lang="zh-CN" altLang="en-US" sz="1400" b="0" dirty="0">
                <a:solidFill>
                  <a:prstClr val="black"/>
                </a:solidFill>
                <a:latin typeface="Lucida Sans"/>
                <a:ea typeface="黑体"/>
              </a:rPr>
              <a:t>与 </a:t>
            </a:r>
            <a:r>
              <a:rPr lang="en-US" altLang="zh-CN" sz="1400" b="0" dirty="0">
                <a:solidFill>
                  <a:prstClr val="black"/>
                </a:solidFill>
                <a:latin typeface="Lucida Sans"/>
                <a:ea typeface="黑体"/>
              </a:rPr>
              <a:t>Papadimitriou (2003)</a:t>
            </a:r>
            <a:endParaRPr lang="zh-CN" altLang="en-US" sz="1400" b="0" dirty="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6" name="矩形 2">
                <a:extLst>
                  <a:ext uri="{FF2B5EF4-FFF2-40B4-BE49-F238E27FC236}">
                    <a16:creationId xmlns:a16="http://schemas.microsoft.com/office/drawing/2014/main" id="{FB1909FC-B6D5-72CF-BA61-2608DC60403F}"/>
                  </a:ext>
                </a:extLst>
              </p:cNvPr>
              <p:cNvSpPr/>
              <p:nvPr/>
            </p:nvSpPr>
            <p:spPr>
              <a:xfrm>
                <a:off x="2255519" y="3291839"/>
                <a:ext cx="3840480" cy="3170099"/>
              </a:xfrm>
              <a:prstGeom prst="rect">
                <a:avLst/>
              </a:prstGeom>
              <a:noFill/>
            </p:spPr>
            <p:style>
              <a:lnRef idx="2">
                <a:schemeClr val="accent2"/>
              </a:lnRef>
              <a:fillRef idx="1">
                <a:schemeClr val="lt1"/>
              </a:fillRef>
              <a:effectRef idx="0">
                <a:schemeClr val="accent2"/>
              </a:effectRef>
              <a:fontRef idx="minor">
                <a:schemeClr val="dk1"/>
              </a:fontRef>
            </p:style>
            <p:txBody>
              <a:bodyPr>
                <a:spAutoFit/>
              </a:bodyPr>
              <a:lstStyle/>
              <a:p>
                <a:pPr defTabSz="914140"/>
                <a:r>
                  <a:rPr lang="zh-CN" altLang="en-US" sz="2000" dirty="0">
                    <a:solidFill>
                      <a:prstClr val="black"/>
                    </a:solidFill>
                    <a:latin typeface="Lucida Sans"/>
                    <a:ea typeface="黑体"/>
                  </a:rPr>
                  <a:t>算法：保存 </a:t>
                </a:r>
                <a14:m>
                  <m:oMath xmlns:m="http://schemas.openxmlformats.org/officeDocument/2006/math">
                    <m:r>
                      <a:rPr lang="en-US" altLang="zh-CN" sz="2000" b="1" i="1" dirty="0" smtClean="0">
                        <a:solidFill>
                          <a:prstClr val="black"/>
                        </a:solidFill>
                        <a:latin typeface="Cambria Math" panose="02040503050406030204" pitchFamily="18" charset="0"/>
                        <a:ea typeface="黑体"/>
                      </a:rPr>
                      <m:t>ℓ</m:t>
                    </m:r>
                    <m:r>
                      <a:rPr lang="en-US" altLang="zh-CN" sz="2000" i="1" dirty="0" smtClean="0">
                        <a:solidFill>
                          <a:prstClr val="black"/>
                        </a:solidFill>
                        <a:latin typeface="Cambria Math" panose="02040503050406030204" pitchFamily="18" charset="0"/>
                        <a:ea typeface="黑体"/>
                      </a:rPr>
                      <m:t>−1</m:t>
                    </m:r>
                  </m:oMath>
                </a14:m>
                <a:r>
                  <a:rPr lang="zh-CN" altLang="en-US" sz="2000" dirty="0">
                    <a:solidFill>
                      <a:prstClr val="black"/>
                    </a:solidFill>
                    <a:latin typeface="Lucida Sans"/>
                    <a:ea typeface="黑体"/>
                  </a:rPr>
                  <a:t> 个元素与其对应的计数器。对于一个新元素</a:t>
                </a:r>
                <a:endParaRPr lang="en-US" altLang="zh-CN" sz="2000" dirty="0">
                  <a:solidFill>
                    <a:prstClr val="black"/>
                  </a:solidFill>
                  <a:latin typeface="Lucida Sans"/>
                  <a:ea typeface="黑体"/>
                </a:endParaRPr>
              </a:p>
              <a:p>
                <a:pPr marL="599973" lvl="1" indent="-257131" defTabSz="914140">
                  <a:buClr>
                    <a:srgbClr val="02407B"/>
                  </a:buClr>
                  <a:buFont typeface="Wingdings" panose="05000000000000000000" pitchFamily="2" charset="2"/>
                  <a:buChar char="n"/>
                </a:pPr>
                <a:r>
                  <a:rPr lang="zh-CN" altLang="en-US" sz="2000" dirty="0">
                    <a:solidFill>
                      <a:schemeClr val="tx1"/>
                    </a:solidFill>
                    <a:latin typeface="Lucida Sans"/>
                    <a:ea typeface="黑体"/>
                  </a:rPr>
                  <a:t>如果该元素已被记录，则将该元素对应的计数器加一</a:t>
                </a:r>
                <a:endParaRPr lang="en-US" altLang="zh-CN" sz="2000" dirty="0">
                  <a:solidFill>
                    <a:schemeClr val="tx1"/>
                  </a:solidFill>
                  <a:latin typeface="Lucida Sans"/>
                  <a:ea typeface="黑体"/>
                </a:endParaRPr>
              </a:p>
              <a:p>
                <a:pPr marL="599973" lvl="1" indent="-257131" defTabSz="914140">
                  <a:buClr>
                    <a:srgbClr val="02407B"/>
                  </a:buClr>
                  <a:buFont typeface="Wingdings" panose="05000000000000000000" pitchFamily="2" charset="2"/>
                  <a:buChar char="n"/>
                </a:pPr>
                <a:r>
                  <a:rPr lang="zh-CN" altLang="en-US" sz="2000" dirty="0">
                    <a:solidFill>
                      <a:schemeClr val="tx1"/>
                    </a:solidFill>
                    <a:latin typeface="Lucida Sans"/>
                    <a:ea typeface="黑体"/>
                  </a:rPr>
                  <a:t>否则，如果未满 </a:t>
                </a:r>
                <a14:m>
                  <m:oMath xmlns:m="http://schemas.openxmlformats.org/officeDocument/2006/math">
                    <m:r>
                      <a:rPr lang="en-US" altLang="zh-CN" sz="2000" b="1" i="1" dirty="0" smtClean="0">
                        <a:solidFill>
                          <a:schemeClr val="tx1"/>
                        </a:solidFill>
                        <a:latin typeface="Cambria Math" panose="02040503050406030204" pitchFamily="18" charset="0"/>
                        <a:ea typeface="黑体"/>
                      </a:rPr>
                      <m:t>ℓ</m:t>
                    </m:r>
                    <m:r>
                      <a:rPr lang="en-US" altLang="zh-CN" sz="2000" i="1" dirty="0" smtClean="0">
                        <a:solidFill>
                          <a:schemeClr val="tx1"/>
                        </a:solidFill>
                        <a:latin typeface="Cambria Math" panose="02040503050406030204" pitchFamily="18" charset="0"/>
                        <a:ea typeface="黑体"/>
                      </a:rPr>
                      <m:t>−1</m:t>
                    </m:r>
                  </m:oMath>
                </a14:m>
                <a:r>
                  <a:rPr lang="zh-CN" altLang="en-US" sz="2000" dirty="0">
                    <a:solidFill>
                      <a:schemeClr val="tx1"/>
                    </a:solidFill>
                    <a:latin typeface="Lucida Sans"/>
                    <a:ea typeface="黑体"/>
                  </a:rPr>
                  <a:t> 个元素，则记录新元素，计数器设为一</a:t>
                </a:r>
                <a:endParaRPr lang="en-US" altLang="zh-CN" sz="2000" dirty="0">
                  <a:solidFill>
                    <a:schemeClr val="tx1"/>
                  </a:solidFill>
                  <a:latin typeface="Lucida Sans"/>
                  <a:ea typeface="黑体"/>
                </a:endParaRPr>
              </a:p>
              <a:p>
                <a:pPr marL="599973" lvl="1" indent="-257131" defTabSz="914140">
                  <a:buClr>
                    <a:srgbClr val="02407B"/>
                  </a:buClr>
                  <a:buFont typeface="Wingdings" panose="05000000000000000000" pitchFamily="2" charset="2"/>
                  <a:buChar char="n"/>
                </a:pPr>
                <a:r>
                  <a:rPr lang="zh-CN" altLang="en-US" sz="2000" dirty="0">
                    <a:solidFill>
                      <a:srgbClr val="FF0000"/>
                    </a:solidFill>
                    <a:latin typeface="Lucida Sans"/>
                    <a:ea typeface="黑体"/>
                  </a:rPr>
                  <a:t>否则，所有计数器减一，移除计数器为 </a:t>
                </a:r>
                <a:r>
                  <a:rPr lang="en-US" altLang="zh-CN" sz="2000" dirty="0">
                    <a:solidFill>
                      <a:srgbClr val="FF0000"/>
                    </a:solidFill>
                    <a:latin typeface="Lucida Sans"/>
                    <a:ea typeface="黑体"/>
                  </a:rPr>
                  <a:t>0 </a:t>
                </a:r>
                <a:r>
                  <a:rPr lang="zh-CN" altLang="en-US" sz="2000" dirty="0">
                    <a:solidFill>
                      <a:srgbClr val="FF0000"/>
                    </a:solidFill>
                    <a:latin typeface="Lucida Sans"/>
                    <a:ea typeface="黑体"/>
                  </a:rPr>
                  <a:t>的元素。</a:t>
                </a:r>
              </a:p>
            </p:txBody>
          </p:sp>
        </mc:Choice>
        <mc:Fallback xmlns="">
          <p:sp>
            <p:nvSpPr>
              <p:cNvPr id="6" name="矩形 2">
                <a:extLst>
                  <a:ext uri="{FF2B5EF4-FFF2-40B4-BE49-F238E27FC236}">
                    <a16:creationId xmlns:a16="http://schemas.microsoft.com/office/drawing/2014/main" id="{FB1909FC-B6D5-72CF-BA61-2608DC60403F}"/>
                  </a:ext>
                </a:extLst>
              </p:cNvPr>
              <p:cNvSpPr>
                <a:spLocks noRot="1" noChangeAspect="1" noMove="1" noResize="1" noEditPoints="1" noAdjustHandles="1" noChangeArrowheads="1" noChangeShapeType="1" noTextEdit="1"/>
              </p:cNvSpPr>
              <p:nvPr/>
            </p:nvSpPr>
            <p:spPr>
              <a:xfrm>
                <a:off x="2255519" y="3291839"/>
                <a:ext cx="3840480" cy="3170099"/>
              </a:xfrm>
              <a:prstGeom prst="rect">
                <a:avLst/>
              </a:prstGeom>
              <a:blipFill>
                <a:blip r:embed="rId3"/>
                <a:stretch>
                  <a:fillRect l="-1262" t="-954" r="-1104" b="-2099"/>
                </a:stretch>
              </a:blipFill>
            </p:spPr>
            <p:txBody>
              <a:bodyPr/>
              <a:lstStyle/>
              <a:p>
                <a:r>
                  <a:rPr lang="zh-CN" altLang="en-US">
                    <a:noFill/>
                  </a:rPr>
                  <a:t> </a:t>
                </a:r>
              </a:p>
            </p:txBody>
          </p:sp>
        </mc:Fallback>
      </mc:AlternateContent>
      <p:sp>
        <p:nvSpPr>
          <p:cNvPr id="3" name="!!Title 1">
            <a:extLst>
              <a:ext uri="{FF2B5EF4-FFF2-40B4-BE49-F238E27FC236}">
                <a16:creationId xmlns:a16="http://schemas.microsoft.com/office/drawing/2014/main" id="{EC2B290E-7C36-8F93-A50D-A9A45C9D9E14}"/>
              </a:ext>
            </a:extLst>
          </p:cNvPr>
          <p:cNvSpPr txBox="1">
            <a:spLocks noChangeArrowheads="1"/>
          </p:cNvSpPr>
          <p:nvPr/>
        </p:nvSpPr>
        <p:spPr bwMode="auto">
          <a:xfrm>
            <a:off x="1618487" y="118872"/>
            <a:ext cx="9811512" cy="1124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mj-lt"/>
                <a:ea typeface="黑体" pitchFamily="2" charset="-122"/>
                <a:cs typeface="+mj-cs"/>
              </a:defRPr>
            </a:lvl1pPr>
            <a:lvl2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2pPr>
            <a:lvl3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3pPr>
            <a:lvl4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4pPr>
            <a:lvl5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5pPr>
            <a:lvl6pPr marL="457200" algn="l" rtl="0" eaLnBrk="1" fontAlgn="base" hangingPunct="1">
              <a:spcBef>
                <a:spcPct val="0"/>
              </a:spcBef>
              <a:spcAft>
                <a:spcPct val="0"/>
              </a:spcAft>
              <a:defRPr sz="4400">
                <a:solidFill>
                  <a:schemeClr val="tx1"/>
                </a:solidFill>
                <a:latin typeface="Arial" charset="0"/>
                <a:ea typeface="宋体" pitchFamily="2" charset="-122"/>
              </a:defRPr>
            </a:lvl6pPr>
            <a:lvl7pPr marL="914400" algn="l" rtl="0" eaLnBrk="1" fontAlgn="base" hangingPunct="1">
              <a:spcBef>
                <a:spcPct val="0"/>
              </a:spcBef>
              <a:spcAft>
                <a:spcPct val="0"/>
              </a:spcAft>
              <a:defRPr sz="4400">
                <a:solidFill>
                  <a:schemeClr val="tx1"/>
                </a:solidFill>
                <a:latin typeface="Arial" charset="0"/>
                <a:ea typeface="宋体" pitchFamily="2" charset="-122"/>
              </a:defRPr>
            </a:lvl7pPr>
            <a:lvl8pPr marL="1371600" algn="l" rtl="0" eaLnBrk="1" fontAlgn="base" hangingPunct="1">
              <a:spcBef>
                <a:spcPct val="0"/>
              </a:spcBef>
              <a:spcAft>
                <a:spcPct val="0"/>
              </a:spcAft>
              <a:defRPr sz="4400">
                <a:solidFill>
                  <a:schemeClr val="tx1"/>
                </a:solidFill>
                <a:latin typeface="Arial" charset="0"/>
                <a:ea typeface="宋体" pitchFamily="2" charset="-122"/>
              </a:defRPr>
            </a:lvl8pPr>
            <a:lvl9pPr marL="1828800" algn="l" rtl="0" eaLnBrk="1" fontAlgn="base" hangingPunct="1">
              <a:spcBef>
                <a:spcPct val="0"/>
              </a:spcBef>
              <a:spcAft>
                <a:spcPct val="0"/>
              </a:spcAft>
              <a:defRPr sz="4400">
                <a:solidFill>
                  <a:schemeClr val="tx1"/>
                </a:solidFill>
                <a:latin typeface="Arial" charset="0"/>
                <a:ea typeface="宋体" pitchFamily="2" charset="-122"/>
              </a:defRPr>
            </a:lvl9pPr>
          </a:lstStyle>
          <a:p>
            <a:r>
              <a:rPr lang="en-US" altLang="zh-CN" kern="0" dirty="0"/>
              <a:t>Misra-Gries</a:t>
            </a:r>
            <a:r>
              <a:rPr lang="zh-CN" altLang="en-US" kern="0" dirty="0"/>
              <a:t>摘要（</a:t>
            </a:r>
            <a:r>
              <a:rPr lang="en-US" altLang="zh-CN" kern="0" dirty="0"/>
              <a:t>1982</a:t>
            </a:r>
            <a:r>
              <a:rPr lang="zh-CN" altLang="en-US" kern="0" dirty="0"/>
              <a:t>）</a:t>
            </a: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F7B8FFBC-E727-FA89-D422-163E1E67F9B8}"/>
                  </a:ext>
                </a:extLst>
              </p:cNvPr>
              <p:cNvSpPr txBox="1"/>
              <p:nvPr/>
            </p:nvSpPr>
            <p:spPr>
              <a:xfrm>
                <a:off x="7985845" y="3291840"/>
                <a:ext cx="888192" cy="40011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smtClean="0">
                          <a:solidFill>
                            <a:prstClr val="black"/>
                          </a:solidFill>
                          <a:latin typeface="Cambria Math" panose="02040503050406030204" pitchFamily="18" charset="0"/>
                          <a:ea typeface="黑体"/>
                        </a:rPr>
                        <m:t>ℓ=</m:t>
                      </m:r>
                      <m:r>
                        <a:rPr lang="en-US" altLang="zh-CN" sz="2000" b="0" i="1" smtClean="0">
                          <a:solidFill>
                            <a:prstClr val="black"/>
                          </a:solidFill>
                          <a:latin typeface="Cambria Math" panose="02040503050406030204" pitchFamily="18" charset="0"/>
                          <a:ea typeface="黑体"/>
                        </a:rPr>
                        <m:t>6</m:t>
                      </m:r>
                    </m:oMath>
                  </m:oMathPara>
                </a14:m>
                <a:endParaRPr lang="zh-CN" altLang="en-US" sz="2000" b="0" dirty="0">
                  <a:solidFill>
                    <a:prstClr val="black"/>
                  </a:solidFill>
                  <a:latin typeface="Lucida Sans"/>
                  <a:ea typeface="黑体"/>
                </a:endParaRPr>
              </a:p>
            </p:txBody>
          </p:sp>
        </mc:Choice>
        <mc:Fallback xmlns="">
          <p:sp>
            <p:nvSpPr>
              <p:cNvPr id="4" name="文本框 3">
                <a:extLst>
                  <a:ext uri="{FF2B5EF4-FFF2-40B4-BE49-F238E27FC236}">
                    <a16:creationId xmlns:a16="http://schemas.microsoft.com/office/drawing/2014/main" id="{F7B8FFBC-E727-FA89-D422-163E1E67F9B8}"/>
                  </a:ext>
                </a:extLst>
              </p:cNvPr>
              <p:cNvSpPr txBox="1">
                <a:spLocks noRot="1" noChangeAspect="1" noMove="1" noResize="1" noEditPoints="1" noAdjustHandles="1" noChangeArrowheads="1" noChangeShapeType="1" noTextEdit="1"/>
              </p:cNvSpPr>
              <p:nvPr/>
            </p:nvSpPr>
            <p:spPr>
              <a:xfrm>
                <a:off x="7985845" y="3291840"/>
                <a:ext cx="888192" cy="400110"/>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Rectangle 3">
                <a:extLst>
                  <a:ext uri="{FF2B5EF4-FFF2-40B4-BE49-F238E27FC236}">
                    <a16:creationId xmlns:a16="http://schemas.microsoft.com/office/drawing/2014/main" id="{2622C5C8-8027-2BFB-10C8-9D7C3F58EA97}"/>
                  </a:ext>
                </a:extLst>
              </p:cNvPr>
              <p:cNvSpPr txBox="1">
                <a:spLocks noChangeArrowheads="1"/>
              </p:cNvSpPr>
              <p:nvPr/>
            </p:nvSpPr>
            <p:spPr>
              <a:xfrm>
                <a:off x="2255520" y="1901724"/>
                <a:ext cx="7680960" cy="1331297"/>
              </a:xfrm>
              <a:prstGeom prst="rect">
                <a:avLst/>
              </a:prstGeom>
            </p:spPr>
            <p:txBody>
              <a:bodyPr vert="horz" lIns="115214" tIns="57607" rIns="115214" bIns="57607" rtlCol="0">
                <a:normAutofit fontScale="92500"/>
              </a:bodyPr>
              <a:lstStyle>
                <a:lvl1pPr marL="342676" indent="-342676" algn="l" defTabSz="914140" rtl="0" eaLnBrk="1" latinLnBrk="0" hangingPunct="1">
                  <a:lnSpc>
                    <a:spcPct val="120000"/>
                  </a:lnSpc>
                  <a:spcBef>
                    <a:spcPts val="635"/>
                  </a:spcBef>
                  <a:buFont typeface="Arial" panose="020B0604020202020204" pitchFamily="34" charset="0"/>
                  <a:buChar char="•"/>
                  <a:defRPr sz="2540" kern="1200">
                    <a:solidFill>
                      <a:schemeClr val="tx1"/>
                    </a:solidFill>
                    <a:latin typeface="+mn-lt"/>
                    <a:ea typeface="+mn-ea"/>
                    <a:cs typeface="+mn-cs"/>
                  </a:defRPr>
                </a:lvl1pPr>
                <a:lvl2pPr marL="742802" indent="-285732" algn="l" defTabSz="914140" rtl="0" eaLnBrk="1" latinLnBrk="0" hangingPunct="1">
                  <a:lnSpc>
                    <a:spcPct val="120000"/>
                  </a:lnSpc>
                  <a:spcBef>
                    <a:spcPts val="635"/>
                  </a:spcBef>
                  <a:buFont typeface="Arial" panose="020B0604020202020204" pitchFamily="34" charset="0"/>
                  <a:buChar char="–"/>
                  <a:defRPr sz="2222" kern="1200">
                    <a:solidFill>
                      <a:schemeClr val="tx1"/>
                    </a:solidFill>
                    <a:latin typeface="+mn-lt"/>
                    <a:ea typeface="+mn-ea"/>
                    <a:cs typeface="+mn-cs"/>
                  </a:defRPr>
                </a:lvl2pPr>
                <a:lvl3pPr marL="1142927" indent="-228787" algn="l" defTabSz="914140" rtl="0" eaLnBrk="1" latinLnBrk="0" hangingPunct="1">
                  <a:lnSpc>
                    <a:spcPct val="120000"/>
                  </a:lnSpc>
                  <a:spcBef>
                    <a:spcPts val="635"/>
                  </a:spcBef>
                  <a:buFont typeface="Arial" panose="020B0604020202020204" pitchFamily="34" charset="0"/>
                  <a:buChar char="•"/>
                  <a:defRPr sz="1905" kern="1200">
                    <a:solidFill>
                      <a:schemeClr val="tx1"/>
                    </a:solidFill>
                    <a:latin typeface="+mn-lt"/>
                    <a:ea typeface="+mn-ea"/>
                    <a:cs typeface="+mn-cs"/>
                  </a:defRPr>
                </a:lvl3pPr>
                <a:lvl4pPr marL="1599997" indent="-228787" algn="l" defTabSz="914140" rtl="0" eaLnBrk="1" latinLnBrk="0" hangingPunct="1">
                  <a:lnSpc>
                    <a:spcPct val="120000"/>
                  </a:lnSpc>
                  <a:spcBef>
                    <a:spcPts val="635"/>
                  </a:spcBef>
                  <a:buFont typeface="Arial" panose="020B0604020202020204" pitchFamily="34" charset="0"/>
                  <a:buChar char="–"/>
                  <a:defRPr sz="1587" kern="1200">
                    <a:solidFill>
                      <a:schemeClr val="tx1"/>
                    </a:solidFill>
                    <a:latin typeface="+mn-lt"/>
                    <a:ea typeface="+mn-ea"/>
                    <a:cs typeface="+mn-cs"/>
                  </a:defRPr>
                </a:lvl4pPr>
                <a:lvl5pPr marL="2057067" indent="-228787" algn="l" defTabSz="914140" rtl="0" eaLnBrk="1" latinLnBrk="0" hangingPunct="1">
                  <a:lnSpc>
                    <a:spcPct val="120000"/>
                  </a:lnSpc>
                  <a:spcBef>
                    <a:spcPts val="635"/>
                  </a:spcBef>
                  <a:buFont typeface="Arial" panose="020B0604020202020204" pitchFamily="34" charset="0"/>
                  <a:buChar char="»"/>
                  <a:defRPr sz="1587" kern="1200">
                    <a:solidFill>
                      <a:schemeClr val="tx1"/>
                    </a:solidFill>
                    <a:latin typeface="+mn-lt"/>
                    <a:ea typeface="+mn-ea"/>
                    <a:cs typeface="+mn-cs"/>
                  </a:defRPr>
                </a:lvl5pPr>
                <a:lvl6pPr marL="2514641"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6pPr>
                <a:lvl7pPr marL="2971711"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7pPr>
                <a:lvl8pPr marL="3428781"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8pPr>
                <a:lvl9pPr marL="3885850"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9pPr>
              </a:lstStyle>
              <a:p>
                <a:pPr>
                  <a:buClr>
                    <a:srgbClr val="02407B"/>
                  </a:buClr>
                  <a:buFont typeface="Wingdings" panose="05000000000000000000" pitchFamily="2" charset="2"/>
                  <a:buChar char="n"/>
                </a:pPr>
                <a:r>
                  <a:rPr lang="zh-CN" altLang="en-US" sz="2800" dirty="0">
                    <a:ea typeface="黑体" panose="02010609060101010101" pitchFamily="49" charset="-122"/>
                  </a:rPr>
                  <a:t>输入：</a:t>
                </a:r>
                <a14:m>
                  <m:oMath xmlns:m="http://schemas.openxmlformats.org/officeDocument/2006/math">
                    <m:r>
                      <a:rPr lang="en-US" altLang="zh-CN" sz="2800" i="1" dirty="0">
                        <a:latin typeface="Cambria Math" panose="02040503050406030204" pitchFamily="18" charset="0"/>
                      </a:rPr>
                      <m:t>𝑁</m:t>
                    </m:r>
                  </m:oMath>
                </a14:m>
                <a:r>
                  <a:rPr lang="zh-CN" altLang="en-US" sz="2800" dirty="0">
                    <a:ea typeface="黑体" panose="02010609060101010101" pitchFamily="49" charset="-122"/>
                  </a:rPr>
                  <a:t>个元素，整数</a:t>
                </a:r>
                <a14:m>
                  <m:oMath xmlns:m="http://schemas.openxmlformats.org/officeDocument/2006/math">
                    <m:r>
                      <a:rPr lang="en-US" altLang="zh-CN" sz="2800" i="1">
                        <a:latin typeface="Cambria Math" panose="02040503050406030204" pitchFamily="18" charset="0"/>
                        <a:ea typeface="黑体" panose="02010609060101010101" pitchFamily="49" charset="-122"/>
                      </a:rPr>
                      <m:t>ℓ</m:t>
                    </m:r>
                  </m:oMath>
                </a14:m>
                <a:endParaRPr lang="en-US" altLang="zh-CN" sz="2800" dirty="0">
                  <a:ea typeface="黑体" panose="02010609060101010101" pitchFamily="49" charset="-122"/>
                </a:endParaRPr>
              </a:p>
              <a:p>
                <a:pPr>
                  <a:buClr>
                    <a:srgbClr val="02407B"/>
                  </a:buClr>
                  <a:buFont typeface="Wingdings" panose="05000000000000000000" pitchFamily="2" charset="2"/>
                  <a:buChar char="n"/>
                </a:pPr>
                <a:r>
                  <a:rPr lang="zh-CN" altLang="en-US" sz="2800" dirty="0">
                    <a:ea typeface="黑体" panose="02010609060101010101" pitchFamily="49" charset="-122"/>
                  </a:rPr>
                  <a:t>输出：以 </a:t>
                </a:r>
                <a14:m>
                  <m:oMath xmlns:m="http://schemas.openxmlformats.org/officeDocument/2006/math">
                    <m:f>
                      <m:fPr>
                        <m:ctrlPr>
                          <a:rPr lang="en-US" altLang="zh-CN" sz="2800" i="1" dirty="0">
                            <a:latin typeface="Cambria Math" panose="02040503050406030204" pitchFamily="18" charset="0"/>
                          </a:rPr>
                        </m:ctrlPr>
                      </m:fPr>
                      <m:num>
                        <m:r>
                          <a:rPr lang="en-US" altLang="zh-CN" sz="2800" i="1" dirty="0">
                            <a:latin typeface="Cambria Math" panose="02040503050406030204" pitchFamily="18" charset="0"/>
                          </a:rPr>
                          <m:t>𝑁</m:t>
                        </m:r>
                      </m:num>
                      <m:den>
                        <m:r>
                          <a:rPr lang="en-US" altLang="zh-CN" sz="2800" i="1" dirty="0">
                            <a:latin typeface="Cambria Math" panose="02040503050406030204" pitchFamily="18" charset="0"/>
                          </a:rPr>
                          <m:t>ℓ</m:t>
                        </m:r>
                      </m:den>
                    </m:f>
                  </m:oMath>
                </a14:m>
                <a:r>
                  <a:rPr lang="zh-CN" altLang="en-US" sz="2800" dirty="0">
                    <a:ea typeface="黑体" panose="02010609060101010101" pitchFamily="49" charset="-122"/>
                  </a:rPr>
                  <a:t> 的绝对误差估计每个元素出现的次数</a:t>
                </a:r>
                <a:endParaRPr lang="en-US" altLang="zh-CN" sz="2800" dirty="0">
                  <a:ea typeface="黑体" panose="02010609060101010101" pitchFamily="49" charset="-122"/>
                </a:endParaRPr>
              </a:p>
            </p:txBody>
          </p:sp>
        </mc:Choice>
        <mc:Fallback xmlns="">
          <p:sp>
            <p:nvSpPr>
              <p:cNvPr id="7" name="!!Rectangle 3">
                <a:extLst>
                  <a:ext uri="{FF2B5EF4-FFF2-40B4-BE49-F238E27FC236}">
                    <a16:creationId xmlns:a16="http://schemas.microsoft.com/office/drawing/2014/main" id="{2622C5C8-8027-2BFB-10C8-9D7C3F58EA97}"/>
                  </a:ext>
                </a:extLst>
              </p:cNvPr>
              <p:cNvSpPr txBox="1">
                <a:spLocks noRot="1" noChangeAspect="1" noMove="1" noResize="1" noEditPoints="1" noAdjustHandles="1" noChangeArrowheads="1" noChangeShapeType="1" noTextEdit="1"/>
              </p:cNvSpPr>
              <p:nvPr/>
            </p:nvSpPr>
            <p:spPr>
              <a:xfrm>
                <a:off x="2255520" y="1901724"/>
                <a:ext cx="7680960" cy="1331297"/>
              </a:xfrm>
              <a:prstGeom prst="rect">
                <a:avLst/>
              </a:prstGeom>
              <a:blipFill>
                <a:blip r:embed="rId5"/>
                <a:stretch>
                  <a:fillRect l="-952" t="-1376" r="-79" b="-13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6790695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7017596" y="5513596"/>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2" name="Rectangle 23"/>
          <p:cNvSpPr>
            <a:spLocks noChangeArrowheads="1"/>
          </p:cNvSpPr>
          <p:nvPr/>
        </p:nvSpPr>
        <p:spPr bwMode="auto">
          <a:xfrm>
            <a:off x="7017596" y="5257328"/>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3" name="Rectangle 24"/>
          <p:cNvSpPr>
            <a:spLocks noChangeArrowheads="1"/>
          </p:cNvSpPr>
          <p:nvPr/>
        </p:nvSpPr>
        <p:spPr bwMode="auto">
          <a:xfrm>
            <a:off x="7017596" y="5001059"/>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4" name="Rectangle 25"/>
          <p:cNvSpPr>
            <a:spLocks noChangeArrowheads="1"/>
          </p:cNvSpPr>
          <p:nvPr/>
        </p:nvSpPr>
        <p:spPr bwMode="auto">
          <a:xfrm>
            <a:off x="7017596" y="4744791"/>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5" name="Rectangle 26"/>
          <p:cNvSpPr>
            <a:spLocks noChangeArrowheads="1"/>
          </p:cNvSpPr>
          <p:nvPr/>
        </p:nvSpPr>
        <p:spPr bwMode="auto">
          <a:xfrm>
            <a:off x="7017596" y="4484964"/>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6" name="Rectangle 34"/>
          <p:cNvSpPr>
            <a:spLocks noChangeArrowheads="1"/>
          </p:cNvSpPr>
          <p:nvPr/>
        </p:nvSpPr>
        <p:spPr bwMode="auto">
          <a:xfrm>
            <a:off x="7563558" y="5508434"/>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7" name="Rectangle 35"/>
          <p:cNvSpPr>
            <a:spLocks noChangeArrowheads="1"/>
          </p:cNvSpPr>
          <p:nvPr/>
        </p:nvSpPr>
        <p:spPr bwMode="auto">
          <a:xfrm>
            <a:off x="7563558" y="5252167"/>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8" name="Rectangle 36"/>
          <p:cNvSpPr>
            <a:spLocks noChangeArrowheads="1"/>
          </p:cNvSpPr>
          <p:nvPr/>
        </p:nvSpPr>
        <p:spPr bwMode="auto">
          <a:xfrm>
            <a:off x="7563558" y="4995899"/>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9" name="Rectangle 37"/>
          <p:cNvSpPr>
            <a:spLocks noChangeArrowheads="1"/>
          </p:cNvSpPr>
          <p:nvPr/>
        </p:nvSpPr>
        <p:spPr bwMode="auto">
          <a:xfrm>
            <a:off x="7563558" y="4739631"/>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0" name="Rectangle 38"/>
          <p:cNvSpPr>
            <a:spLocks noChangeArrowheads="1"/>
          </p:cNvSpPr>
          <p:nvPr/>
        </p:nvSpPr>
        <p:spPr bwMode="auto">
          <a:xfrm>
            <a:off x="7563558" y="4479803"/>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1" name="Rectangle 39"/>
          <p:cNvSpPr>
            <a:spLocks noChangeArrowheads="1"/>
          </p:cNvSpPr>
          <p:nvPr/>
        </p:nvSpPr>
        <p:spPr bwMode="auto">
          <a:xfrm>
            <a:off x="7563558" y="4223535"/>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3" name="Rectangle 41"/>
          <p:cNvSpPr>
            <a:spLocks noChangeArrowheads="1"/>
          </p:cNvSpPr>
          <p:nvPr/>
        </p:nvSpPr>
        <p:spPr bwMode="auto">
          <a:xfrm>
            <a:off x="8394911" y="5522495"/>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4" name="Rectangle 43"/>
          <p:cNvSpPr>
            <a:spLocks noChangeArrowheads="1"/>
          </p:cNvSpPr>
          <p:nvPr/>
        </p:nvSpPr>
        <p:spPr bwMode="auto">
          <a:xfrm>
            <a:off x="9168385" y="5513596"/>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5" name="Rectangle 44"/>
          <p:cNvSpPr>
            <a:spLocks noChangeArrowheads="1"/>
          </p:cNvSpPr>
          <p:nvPr/>
        </p:nvSpPr>
        <p:spPr bwMode="auto">
          <a:xfrm>
            <a:off x="9168385" y="5253768"/>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6" name="Rectangle 45"/>
          <p:cNvSpPr>
            <a:spLocks noChangeArrowheads="1"/>
          </p:cNvSpPr>
          <p:nvPr/>
        </p:nvSpPr>
        <p:spPr bwMode="auto">
          <a:xfrm>
            <a:off x="9168385" y="4997500"/>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32" name="!!Rectangle 47"/>
          <p:cNvSpPr>
            <a:spLocks noChangeArrowheads="1"/>
          </p:cNvSpPr>
          <p:nvPr/>
        </p:nvSpPr>
        <p:spPr bwMode="auto">
          <a:xfrm>
            <a:off x="8394911" y="5264001"/>
            <a:ext cx="250807" cy="246888"/>
          </a:xfrm>
          <a:prstGeom prst="rect">
            <a:avLst/>
          </a:prstGeom>
          <a:solidFill>
            <a:schemeClr val="accent1">
              <a:lumMod val="20000"/>
              <a:lumOff val="80000"/>
            </a:schemeClr>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23" name="!!Rectangle 48"/>
          <p:cNvSpPr>
            <a:spLocks noChangeArrowheads="1"/>
          </p:cNvSpPr>
          <p:nvPr/>
        </p:nvSpPr>
        <p:spPr bwMode="auto">
          <a:xfrm>
            <a:off x="7837373" y="5517232"/>
            <a:ext cx="250807" cy="246888"/>
          </a:xfrm>
          <a:prstGeom prst="rect">
            <a:avLst/>
          </a:prstGeom>
          <a:solidFill>
            <a:schemeClr val="accent1">
              <a:lumMod val="20000"/>
              <a:lumOff val="80000"/>
            </a:schemeClr>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cxnSp>
        <p:nvCxnSpPr>
          <p:cNvPr id="29" name="Straight Connector 2">
            <a:extLst>
              <a:ext uri="{FF2B5EF4-FFF2-40B4-BE49-F238E27FC236}">
                <a16:creationId xmlns:a16="http://schemas.microsoft.com/office/drawing/2014/main" id="{4518CB89-F094-4B09-A288-B0C7AA58DE0A}"/>
              </a:ext>
            </a:extLst>
          </p:cNvPr>
          <p:cNvCxnSpPr>
            <a:cxnSpLocks noChangeShapeType="1"/>
          </p:cNvCxnSpPr>
          <p:nvPr/>
        </p:nvCxnSpPr>
        <p:spPr bwMode="auto">
          <a:xfrm flipV="1">
            <a:off x="6827520" y="5772209"/>
            <a:ext cx="2926080" cy="9177"/>
          </a:xfrm>
          <a:prstGeom prst="line">
            <a:avLst/>
          </a:prstGeom>
          <a:noFill/>
          <a:ln w="38100" algn="ctr">
            <a:solidFill>
              <a:schemeClr val="tx1"/>
            </a:solidFill>
            <a:round/>
            <a:headEnd/>
            <a:tailEnd/>
          </a:ln>
        </p:spPr>
      </p:cxnSp>
      <p:sp>
        <p:nvSpPr>
          <p:cNvPr id="30" name="TextBox 5">
            <a:extLst>
              <a:ext uri="{FF2B5EF4-FFF2-40B4-BE49-F238E27FC236}">
                <a16:creationId xmlns:a16="http://schemas.microsoft.com/office/drawing/2014/main" id="{CBA860DD-05FB-42C7-9999-616239829067}"/>
              </a:ext>
            </a:extLst>
          </p:cNvPr>
          <p:cNvSpPr txBox="1">
            <a:spLocks noChangeArrowheads="1"/>
          </p:cNvSpPr>
          <p:nvPr/>
        </p:nvSpPr>
        <p:spPr bwMode="auto">
          <a:xfrm>
            <a:off x="6960096" y="5805264"/>
            <a:ext cx="26661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800" dirty="0">
                <a:solidFill>
                  <a:prstClr val="black"/>
                </a:solidFill>
                <a:latin typeface="Courier New" panose="02070309020205020404" pitchFamily="49" charset="0"/>
                <a:cs typeface="Courier New" panose="02070309020205020404" pitchFamily="49" charset="0"/>
              </a:rPr>
              <a:t>1 2 3 4 5 6 7 8 9 </a:t>
            </a:r>
          </a:p>
        </p:txBody>
      </p:sp>
      <p:sp>
        <p:nvSpPr>
          <p:cNvPr id="26" name="!!Rectangle 49">
            <a:extLst>
              <a:ext uri="{FF2B5EF4-FFF2-40B4-BE49-F238E27FC236}">
                <a16:creationId xmlns:a16="http://schemas.microsoft.com/office/drawing/2014/main" id="{828CB2BA-F203-466D-A821-102430823633}"/>
              </a:ext>
            </a:extLst>
          </p:cNvPr>
          <p:cNvSpPr>
            <a:spLocks noChangeArrowheads="1"/>
          </p:cNvSpPr>
          <p:nvPr/>
        </p:nvSpPr>
        <p:spPr bwMode="auto">
          <a:xfrm>
            <a:off x="8921496" y="5517232"/>
            <a:ext cx="246888" cy="246888"/>
          </a:xfrm>
          <a:prstGeom prst="rect">
            <a:avLst/>
          </a:prstGeom>
          <a:solidFill>
            <a:srgbClr val="C00000"/>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4" name="矩形 4">
            <a:extLst>
              <a:ext uri="{FF2B5EF4-FFF2-40B4-BE49-F238E27FC236}">
                <a16:creationId xmlns:a16="http://schemas.microsoft.com/office/drawing/2014/main" id="{A7CDEC76-22DE-069D-5E72-9D4855A59DD9}"/>
              </a:ext>
            </a:extLst>
          </p:cNvPr>
          <p:cNvSpPr/>
          <p:nvPr/>
        </p:nvSpPr>
        <p:spPr>
          <a:xfrm>
            <a:off x="6528048" y="1397008"/>
            <a:ext cx="4032448" cy="523220"/>
          </a:xfrm>
          <a:prstGeom prst="rect">
            <a:avLst/>
          </a:prstGeom>
        </p:spPr>
        <p:txBody>
          <a:bodyPr wrap="square">
            <a:spAutoFit/>
          </a:bodyPr>
          <a:lstStyle/>
          <a:p>
            <a:pPr defTabSz="914140"/>
            <a:r>
              <a:rPr lang="en-US" altLang="zh-CN" sz="1400" b="0" dirty="0" err="1">
                <a:solidFill>
                  <a:prstClr val="black"/>
                </a:solidFill>
                <a:latin typeface="Lucida Sans"/>
                <a:ea typeface="黑体"/>
              </a:rPr>
              <a:t>Demaine</a:t>
            </a:r>
            <a:r>
              <a:rPr lang="en-US" altLang="zh-CN" sz="1400" b="0" dirty="0">
                <a:solidFill>
                  <a:prstClr val="black"/>
                </a:solidFill>
                <a:latin typeface="Lucida Sans"/>
                <a:ea typeface="黑体"/>
              </a:rPr>
              <a:t>,  Lopez-Ortiz </a:t>
            </a:r>
            <a:r>
              <a:rPr lang="zh-CN" altLang="en-US" sz="1400" b="0" dirty="0">
                <a:solidFill>
                  <a:prstClr val="black"/>
                </a:solidFill>
                <a:latin typeface="Lucida Sans"/>
                <a:ea typeface="黑体"/>
              </a:rPr>
              <a:t>与 </a:t>
            </a:r>
            <a:r>
              <a:rPr lang="en-US" altLang="zh-CN" sz="1400" b="0" dirty="0">
                <a:solidFill>
                  <a:prstClr val="black"/>
                </a:solidFill>
                <a:latin typeface="Lucida Sans"/>
                <a:ea typeface="黑体"/>
              </a:rPr>
              <a:t>Munro (2002)</a:t>
            </a:r>
          </a:p>
          <a:p>
            <a:pPr defTabSz="914140"/>
            <a:r>
              <a:rPr lang="en-US" altLang="zh-CN" sz="1400" b="0" dirty="0">
                <a:solidFill>
                  <a:prstClr val="black"/>
                </a:solidFill>
                <a:latin typeface="Lucida Sans"/>
                <a:ea typeface="黑体"/>
              </a:rPr>
              <a:t>Karp,  </a:t>
            </a:r>
            <a:r>
              <a:rPr lang="en-US" altLang="zh-CN" sz="1400" b="0" dirty="0" err="1">
                <a:solidFill>
                  <a:prstClr val="black"/>
                </a:solidFill>
                <a:latin typeface="Lucida Sans"/>
                <a:ea typeface="黑体"/>
              </a:rPr>
              <a:t>Shenker</a:t>
            </a:r>
            <a:r>
              <a:rPr lang="en-US" altLang="zh-CN" sz="1400" b="0" dirty="0">
                <a:solidFill>
                  <a:prstClr val="black"/>
                </a:solidFill>
                <a:latin typeface="Lucida Sans"/>
                <a:ea typeface="黑体"/>
              </a:rPr>
              <a:t> </a:t>
            </a:r>
            <a:r>
              <a:rPr lang="zh-CN" altLang="en-US" sz="1400" b="0" dirty="0">
                <a:solidFill>
                  <a:prstClr val="black"/>
                </a:solidFill>
                <a:latin typeface="Lucida Sans"/>
                <a:ea typeface="黑体"/>
              </a:rPr>
              <a:t>与 </a:t>
            </a:r>
            <a:r>
              <a:rPr lang="en-US" altLang="zh-CN" sz="1400" b="0" dirty="0">
                <a:solidFill>
                  <a:prstClr val="black"/>
                </a:solidFill>
                <a:latin typeface="Lucida Sans"/>
                <a:ea typeface="黑体"/>
              </a:rPr>
              <a:t>Papadimitriou (2003)</a:t>
            </a:r>
            <a:endParaRPr lang="zh-CN" altLang="en-US" sz="1400" b="0" dirty="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6" name="矩形 2">
                <a:extLst>
                  <a:ext uri="{FF2B5EF4-FFF2-40B4-BE49-F238E27FC236}">
                    <a16:creationId xmlns:a16="http://schemas.microsoft.com/office/drawing/2014/main" id="{28EE7F93-D697-693E-C218-AA13A4F77C5B}"/>
                  </a:ext>
                </a:extLst>
              </p:cNvPr>
              <p:cNvSpPr/>
              <p:nvPr/>
            </p:nvSpPr>
            <p:spPr>
              <a:xfrm>
                <a:off x="2255519" y="3291839"/>
                <a:ext cx="3840480" cy="3170099"/>
              </a:xfrm>
              <a:prstGeom prst="rect">
                <a:avLst/>
              </a:prstGeom>
              <a:noFill/>
            </p:spPr>
            <p:style>
              <a:lnRef idx="2">
                <a:schemeClr val="accent2"/>
              </a:lnRef>
              <a:fillRef idx="1">
                <a:schemeClr val="lt1"/>
              </a:fillRef>
              <a:effectRef idx="0">
                <a:schemeClr val="accent2"/>
              </a:effectRef>
              <a:fontRef idx="minor">
                <a:schemeClr val="dk1"/>
              </a:fontRef>
            </p:style>
            <p:txBody>
              <a:bodyPr>
                <a:spAutoFit/>
              </a:bodyPr>
              <a:lstStyle/>
              <a:p>
                <a:pPr defTabSz="914140"/>
                <a:r>
                  <a:rPr lang="zh-CN" altLang="en-US" sz="2000" dirty="0">
                    <a:solidFill>
                      <a:prstClr val="black"/>
                    </a:solidFill>
                    <a:latin typeface="Lucida Sans"/>
                    <a:ea typeface="黑体"/>
                  </a:rPr>
                  <a:t>算法：保存 </a:t>
                </a:r>
                <a14:m>
                  <m:oMath xmlns:m="http://schemas.openxmlformats.org/officeDocument/2006/math">
                    <m:r>
                      <a:rPr lang="en-US" altLang="zh-CN" sz="2000" b="1" i="1" dirty="0" smtClean="0">
                        <a:solidFill>
                          <a:prstClr val="black"/>
                        </a:solidFill>
                        <a:latin typeface="Cambria Math" panose="02040503050406030204" pitchFamily="18" charset="0"/>
                        <a:ea typeface="黑体"/>
                      </a:rPr>
                      <m:t>ℓ</m:t>
                    </m:r>
                    <m:r>
                      <a:rPr lang="en-US" altLang="zh-CN" sz="2000" i="1" dirty="0" smtClean="0">
                        <a:solidFill>
                          <a:prstClr val="black"/>
                        </a:solidFill>
                        <a:latin typeface="Cambria Math" panose="02040503050406030204" pitchFamily="18" charset="0"/>
                        <a:ea typeface="黑体"/>
                      </a:rPr>
                      <m:t>−1</m:t>
                    </m:r>
                  </m:oMath>
                </a14:m>
                <a:r>
                  <a:rPr lang="zh-CN" altLang="en-US" sz="2000" dirty="0">
                    <a:solidFill>
                      <a:prstClr val="black"/>
                    </a:solidFill>
                    <a:latin typeface="Lucida Sans"/>
                    <a:ea typeface="黑体"/>
                  </a:rPr>
                  <a:t> 个元素与其对应的计数器。对于一个新元素</a:t>
                </a:r>
                <a:endParaRPr lang="en-US" altLang="zh-CN" sz="2000" dirty="0">
                  <a:solidFill>
                    <a:prstClr val="black"/>
                  </a:solidFill>
                  <a:latin typeface="Lucida Sans"/>
                  <a:ea typeface="黑体"/>
                </a:endParaRPr>
              </a:p>
              <a:p>
                <a:pPr marL="599973" lvl="1" indent="-257131" defTabSz="914140">
                  <a:buClr>
                    <a:srgbClr val="02407B"/>
                  </a:buClr>
                  <a:buFont typeface="Wingdings" panose="05000000000000000000" pitchFamily="2" charset="2"/>
                  <a:buChar char="n"/>
                </a:pPr>
                <a:r>
                  <a:rPr lang="zh-CN" altLang="en-US" sz="2000" dirty="0">
                    <a:solidFill>
                      <a:schemeClr val="tx1"/>
                    </a:solidFill>
                    <a:latin typeface="Lucida Sans"/>
                    <a:ea typeface="黑体"/>
                  </a:rPr>
                  <a:t>如果该元素已被记录，则将该元素对应的计数器加一</a:t>
                </a:r>
                <a:endParaRPr lang="en-US" altLang="zh-CN" sz="2000" dirty="0">
                  <a:solidFill>
                    <a:schemeClr val="tx1"/>
                  </a:solidFill>
                  <a:latin typeface="Lucida Sans"/>
                  <a:ea typeface="黑体"/>
                </a:endParaRPr>
              </a:p>
              <a:p>
                <a:pPr marL="599973" lvl="1" indent="-257131" defTabSz="914140">
                  <a:buClr>
                    <a:srgbClr val="02407B"/>
                  </a:buClr>
                  <a:buFont typeface="Wingdings" panose="05000000000000000000" pitchFamily="2" charset="2"/>
                  <a:buChar char="n"/>
                </a:pPr>
                <a:r>
                  <a:rPr lang="zh-CN" altLang="en-US" sz="2000" dirty="0">
                    <a:solidFill>
                      <a:schemeClr val="tx1"/>
                    </a:solidFill>
                    <a:latin typeface="Lucida Sans"/>
                    <a:ea typeface="黑体"/>
                  </a:rPr>
                  <a:t>否则，如果未满 </a:t>
                </a:r>
                <a14:m>
                  <m:oMath xmlns:m="http://schemas.openxmlformats.org/officeDocument/2006/math">
                    <m:r>
                      <a:rPr lang="en-US" altLang="zh-CN" sz="2000" b="1" i="1" dirty="0" smtClean="0">
                        <a:solidFill>
                          <a:schemeClr val="tx1"/>
                        </a:solidFill>
                        <a:latin typeface="Cambria Math" panose="02040503050406030204" pitchFamily="18" charset="0"/>
                        <a:ea typeface="黑体"/>
                      </a:rPr>
                      <m:t>ℓ</m:t>
                    </m:r>
                    <m:r>
                      <a:rPr lang="en-US" altLang="zh-CN" sz="2000" i="1" dirty="0" smtClean="0">
                        <a:solidFill>
                          <a:schemeClr val="tx1"/>
                        </a:solidFill>
                        <a:latin typeface="Cambria Math" panose="02040503050406030204" pitchFamily="18" charset="0"/>
                        <a:ea typeface="黑体"/>
                      </a:rPr>
                      <m:t>−1</m:t>
                    </m:r>
                  </m:oMath>
                </a14:m>
                <a:r>
                  <a:rPr lang="zh-CN" altLang="en-US" sz="2000" dirty="0">
                    <a:solidFill>
                      <a:schemeClr val="tx1"/>
                    </a:solidFill>
                    <a:latin typeface="Lucida Sans"/>
                    <a:ea typeface="黑体"/>
                  </a:rPr>
                  <a:t> 个元素，则记录新元素，计数器设为一</a:t>
                </a:r>
                <a:endParaRPr lang="en-US" altLang="zh-CN" sz="2000" dirty="0">
                  <a:solidFill>
                    <a:schemeClr val="tx1"/>
                  </a:solidFill>
                  <a:latin typeface="Lucida Sans"/>
                  <a:ea typeface="黑体"/>
                </a:endParaRPr>
              </a:p>
              <a:p>
                <a:pPr marL="599973" lvl="1" indent="-257131" defTabSz="914140">
                  <a:buClr>
                    <a:srgbClr val="02407B"/>
                  </a:buClr>
                  <a:buFont typeface="Wingdings" panose="05000000000000000000" pitchFamily="2" charset="2"/>
                  <a:buChar char="n"/>
                </a:pPr>
                <a:r>
                  <a:rPr lang="zh-CN" altLang="en-US" sz="2000" dirty="0">
                    <a:solidFill>
                      <a:srgbClr val="FF0000"/>
                    </a:solidFill>
                    <a:latin typeface="Lucida Sans"/>
                    <a:ea typeface="黑体"/>
                  </a:rPr>
                  <a:t>否则，所有计数器减一，移除计数器为 </a:t>
                </a:r>
                <a:r>
                  <a:rPr lang="en-US" altLang="zh-CN" sz="2000" dirty="0">
                    <a:solidFill>
                      <a:srgbClr val="FF0000"/>
                    </a:solidFill>
                    <a:latin typeface="Lucida Sans"/>
                    <a:ea typeface="黑体"/>
                  </a:rPr>
                  <a:t>0 </a:t>
                </a:r>
                <a:r>
                  <a:rPr lang="zh-CN" altLang="en-US" sz="2000" dirty="0">
                    <a:solidFill>
                      <a:srgbClr val="FF0000"/>
                    </a:solidFill>
                    <a:latin typeface="Lucida Sans"/>
                    <a:ea typeface="黑体"/>
                  </a:rPr>
                  <a:t>的元素。</a:t>
                </a:r>
              </a:p>
            </p:txBody>
          </p:sp>
        </mc:Choice>
        <mc:Fallback xmlns="">
          <p:sp>
            <p:nvSpPr>
              <p:cNvPr id="6" name="矩形 2">
                <a:extLst>
                  <a:ext uri="{FF2B5EF4-FFF2-40B4-BE49-F238E27FC236}">
                    <a16:creationId xmlns:a16="http://schemas.microsoft.com/office/drawing/2014/main" id="{28EE7F93-D697-693E-C218-AA13A4F77C5B}"/>
                  </a:ext>
                </a:extLst>
              </p:cNvPr>
              <p:cNvSpPr>
                <a:spLocks noRot="1" noChangeAspect="1" noMove="1" noResize="1" noEditPoints="1" noAdjustHandles="1" noChangeArrowheads="1" noChangeShapeType="1" noTextEdit="1"/>
              </p:cNvSpPr>
              <p:nvPr/>
            </p:nvSpPr>
            <p:spPr>
              <a:xfrm>
                <a:off x="2255519" y="3291839"/>
                <a:ext cx="3840480" cy="3170099"/>
              </a:xfrm>
              <a:prstGeom prst="rect">
                <a:avLst/>
              </a:prstGeom>
              <a:blipFill>
                <a:blip r:embed="rId3"/>
                <a:stretch>
                  <a:fillRect l="-1262" t="-954" r="-1104" b="-2099"/>
                </a:stretch>
              </a:blipFill>
            </p:spPr>
            <p:txBody>
              <a:bodyPr/>
              <a:lstStyle/>
              <a:p>
                <a:r>
                  <a:rPr lang="zh-CN" altLang="en-US">
                    <a:noFill/>
                  </a:rPr>
                  <a:t> </a:t>
                </a:r>
              </a:p>
            </p:txBody>
          </p:sp>
        </mc:Fallback>
      </mc:AlternateContent>
      <p:sp>
        <p:nvSpPr>
          <p:cNvPr id="2" name="!!Title 1">
            <a:extLst>
              <a:ext uri="{FF2B5EF4-FFF2-40B4-BE49-F238E27FC236}">
                <a16:creationId xmlns:a16="http://schemas.microsoft.com/office/drawing/2014/main" id="{D77A0614-058C-40B6-5448-C8B9CF986E52}"/>
              </a:ext>
            </a:extLst>
          </p:cNvPr>
          <p:cNvSpPr txBox="1">
            <a:spLocks noChangeArrowheads="1"/>
          </p:cNvSpPr>
          <p:nvPr/>
        </p:nvSpPr>
        <p:spPr bwMode="auto">
          <a:xfrm>
            <a:off x="1618487" y="118872"/>
            <a:ext cx="9811512" cy="1124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mj-lt"/>
                <a:ea typeface="黑体" pitchFamily="2" charset="-122"/>
                <a:cs typeface="+mj-cs"/>
              </a:defRPr>
            </a:lvl1pPr>
            <a:lvl2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2pPr>
            <a:lvl3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3pPr>
            <a:lvl4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4pPr>
            <a:lvl5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5pPr>
            <a:lvl6pPr marL="457200" algn="l" rtl="0" eaLnBrk="1" fontAlgn="base" hangingPunct="1">
              <a:spcBef>
                <a:spcPct val="0"/>
              </a:spcBef>
              <a:spcAft>
                <a:spcPct val="0"/>
              </a:spcAft>
              <a:defRPr sz="4400">
                <a:solidFill>
                  <a:schemeClr val="tx1"/>
                </a:solidFill>
                <a:latin typeface="Arial" charset="0"/>
                <a:ea typeface="宋体" pitchFamily="2" charset="-122"/>
              </a:defRPr>
            </a:lvl6pPr>
            <a:lvl7pPr marL="914400" algn="l" rtl="0" eaLnBrk="1" fontAlgn="base" hangingPunct="1">
              <a:spcBef>
                <a:spcPct val="0"/>
              </a:spcBef>
              <a:spcAft>
                <a:spcPct val="0"/>
              </a:spcAft>
              <a:defRPr sz="4400">
                <a:solidFill>
                  <a:schemeClr val="tx1"/>
                </a:solidFill>
                <a:latin typeface="Arial" charset="0"/>
                <a:ea typeface="宋体" pitchFamily="2" charset="-122"/>
              </a:defRPr>
            </a:lvl7pPr>
            <a:lvl8pPr marL="1371600" algn="l" rtl="0" eaLnBrk="1" fontAlgn="base" hangingPunct="1">
              <a:spcBef>
                <a:spcPct val="0"/>
              </a:spcBef>
              <a:spcAft>
                <a:spcPct val="0"/>
              </a:spcAft>
              <a:defRPr sz="4400">
                <a:solidFill>
                  <a:schemeClr val="tx1"/>
                </a:solidFill>
                <a:latin typeface="Arial" charset="0"/>
                <a:ea typeface="宋体" pitchFamily="2" charset="-122"/>
              </a:defRPr>
            </a:lvl8pPr>
            <a:lvl9pPr marL="1828800" algn="l" rtl="0" eaLnBrk="1" fontAlgn="base" hangingPunct="1">
              <a:spcBef>
                <a:spcPct val="0"/>
              </a:spcBef>
              <a:spcAft>
                <a:spcPct val="0"/>
              </a:spcAft>
              <a:defRPr sz="4400">
                <a:solidFill>
                  <a:schemeClr val="tx1"/>
                </a:solidFill>
                <a:latin typeface="Arial" charset="0"/>
                <a:ea typeface="宋体" pitchFamily="2" charset="-122"/>
              </a:defRPr>
            </a:lvl9pPr>
          </a:lstStyle>
          <a:p>
            <a:r>
              <a:rPr lang="en-US" altLang="zh-CN" kern="0" dirty="0"/>
              <a:t>Misra-Gries</a:t>
            </a:r>
            <a:r>
              <a:rPr lang="zh-CN" altLang="en-US" kern="0" dirty="0"/>
              <a:t>摘要（</a:t>
            </a:r>
            <a:r>
              <a:rPr lang="en-US" altLang="zh-CN" kern="0" dirty="0"/>
              <a:t>1982</a:t>
            </a:r>
            <a:r>
              <a:rPr lang="zh-CN" altLang="en-US" kern="0" dirty="0"/>
              <a:t>）</a:t>
            </a:r>
          </a:p>
        </p:txBody>
      </p:sp>
      <mc:AlternateContent xmlns:mc="http://schemas.openxmlformats.org/markup-compatibility/2006" xmlns:a14="http://schemas.microsoft.com/office/drawing/2010/main">
        <mc:Choice Requires="a14">
          <p:sp>
            <p:nvSpPr>
              <p:cNvPr id="3" name="文本框 3">
                <a:extLst>
                  <a:ext uri="{FF2B5EF4-FFF2-40B4-BE49-F238E27FC236}">
                    <a16:creationId xmlns:a16="http://schemas.microsoft.com/office/drawing/2014/main" id="{16E53C16-D206-3F6C-4AA6-F8A446ADDE04}"/>
                  </a:ext>
                </a:extLst>
              </p:cNvPr>
              <p:cNvSpPr txBox="1"/>
              <p:nvPr/>
            </p:nvSpPr>
            <p:spPr>
              <a:xfrm>
                <a:off x="7985845" y="3291840"/>
                <a:ext cx="888192" cy="40011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smtClean="0">
                          <a:solidFill>
                            <a:prstClr val="black"/>
                          </a:solidFill>
                          <a:latin typeface="Cambria Math" panose="02040503050406030204" pitchFamily="18" charset="0"/>
                          <a:ea typeface="黑体"/>
                        </a:rPr>
                        <m:t>ℓ=</m:t>
                      </m:r>
                      <m:r>
                        <a:rPr lang="en-US" altLang="zh-CN" sz="2000" b="0" i="1" smtClean="0">
                          <a:solidFill>
                            <a:prstClr val="black"/>
                          </a:solidFill>
                          <a:latin typeface="Cambria Math" panose="02040503050406030204" pitchFamily="18" charset="0"/>
                          <a:ea typeface="黑体"/>
                        </a:rPr>
                        <m:t>6</m:t>
                      </m:r>
                    </m:oMath>
                  </m:oMathPara>
                </a14:m>
                <a:endParaRPr lang="zh-CN" altLang="en-US" sz="2000" b="0" dirty="0">
                  <a:solidFill>
                    <a:prstClr val="black"/>
                  </a:solidFill>
                  <a:latin typeface="Lucida Sans"/>
                  <a:ea typeface="黑体"/>
                </a:endParaRPr>
              </a:p>
            </p:txBody>
          </p:sp>
        </mc:Choice>
        <mc:Fallback xmlns="">
          <p:sp>
            <p:nvSpPr>
              <p:cNvPr id="3" name="文本框 3">
                <a:extLst>
                  <a:ext uri="{FF2B5EF4-FFF2-40B4-BE49-F238E27FC236}">
                    <a16:creationId xmlns:a16="http://schemas.microsoft.com/office/drawing/2014/main" id="{16E53C16-D206-3F6C-4AA6-F8A446ADDE04}"/>
                  </a:ext>
                </a:extLst>
              </p:cNvPr>
              <p:cNvSpPr txBox="1">
                <a:spLocks noRot="1" noChangeAspect="1" noMove="1" noResize="1" noEditPoints="1" noAdjustHandles="1" noChangeArrowheads="1" noChangeShapeType="1" noTextEdit="1"/>
              </p:cNvSpPr>
              <p:nvPr/>
            </p:nvSpPr>
            <p:spPr>
              <a:xfrm>
                <a:off x="7985845" y="3291840"/>
                <a:ext cx="888192" cy="400110"/>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Rectangle 3">
                <a:extLst>
                  <a:ext uri="{FF2B5EF4-FFF2-40B4-BE49-F238E27FC236}">
                    <a16:creationId xmlns:a16="http://schemas.microsoft.com/office/drawing/2014/main" id="{EA5DE233-9C84-BA94-FF7F-82BA20238875}"/>
                  </a:ext>
                </a:extLst>
              </p:cNvPr>
              <p:cNvSpPr txBox="1">
                <a:spLocks noChangeArrowheads="1"/>
              </p:cNvSpPr>
              <p:nvPr/>
            </p:nvSpPr>
            <p:spPr>
              <a:xfrm>
                <a:off x="2255520" y="1901724"/>
                <a:ext cx="7680960" cy="1331297"/>
              </a:xfrm>
              <a:prstGeom prst="rect">
                <a:avLst/>
              </a:prstGeom>
            </p:spPr>
            <p:txBody>
              <a:bodyPr vert="horz" lIns="115214" tIns="57607" rIns="115214" bIns="57607" rtlCol="0">
                <a:normAutofit fontScale="92500"/>
              </a:bodyPr>
              <a:lstStyle>
                <a:lvl1pPr marL="342676" indent="-342676" algn="l" defTabSz="914140" rtl="0" eaLnBrk="1" latinLnBrk="0" hangingPunct="1">
                  <a:lnSpc>
                    <a:spcPct val="120000"/>
                  </a:lnSpc>
                  <a:spcBef>
                    <a:spcPts val="635"/>
                  </a:spcBef>
                  <a:buFont typeface="Arial" panose="020B0604020202020204" pitchFamily="34" charset="0"/>
                  <a:buChar char="•"/>
                  <a:defRPr sz="2540" kern="1200">
                    <a:solidFill>
                      <a:schemeClr val="tx1"/>
                    </a:solidFill>
                    <a:latin typeface="+mn-lt"/>
                    <a:ea typeface="+mn-ea"/>
                    <a:cs typeface="+mn-cs"/>
                  </a:defRPr>
                </a:lvl1pPr>
                <a:lvl2pPr marL="742802" indent="-285732" algn="l" defTabSz="914140" rtl="0" eaLnBrk="1" latinLnBrk="0" hangingPunct="1">
                  <a:lnSpc>
                    <a:spcPct val="120000"/>
                  </a:lnSpc>
                  <a:spcBef>
                    <a:spcPts val="635"/>
                  </a:spcBef>
                  <a:buFont typeface="Arial" panose="020B0604020202020204" pitchFamily="34" charset="0"/>
                  <a:buChar char="–"/>
                  <a:defRPr sz="2222" kern="1200">
                    <a:solidFill>
                      <a:schemeClr val="tx1"/>
                    </a:solidFill>
                    <a:latin typeface="+mn-lt"/>
                    <a:ea typeface="+mn-ea"/>
                    <a:cs typeface="+mn-cs"/>
                  </a:defRPr>
                </a:lvl2pPr>
                <a:lvl3pPr marL="1142927" indent="-228787" algn="l" defTabSz="914140" rtl="0" eaLnBrk="1" latinLnBrk="0" hangingPunct="1">
                  <a:lnSpc>
                    <a:spcPct val="120000"/>
                  </a:lnSpc>
                  <a:spcBef>
                    <a:spcPts val="635"/>
                  </a:spcBef>
                  <a:buFont typeface="Arial" panose="020B0604020202020204" pitchFamily="34" charset="0"/>
                  <a:buChar char="•"/>
                  <a:defRPr sz="1905" kern="1200">
                    <a:solidFill>
                      <a:schemeClr val="tx1"/>
                    </a:solidFill>
                    <a:latin typeface="+mn-lt"/>
                    <a:ea typeface="+mn-ea"/>
                    <a:cs typeface="+mn-cs"/>
                  </a:defRPr>
                </a:lvl3pPr>
                <a:lvl4pPr marL="1599997" indent="-228787" algn="l" defTabSz="914140" rtl="0" eaLnBrk="1" latinLnBrk="0" hangingPunct="1">
                  <a:lnSpc>
                    <a:spcPct val="120000"/>
                  </a:lnSpc>
                  <a:spcBef>
                    <a:spcPts val="635"/>
                  </a:spcBef>
                  <a:buFont typeface="Arial" panose="020B0604020202020204" pitchFamily="34" charset="0"/>
                  <a:buChar char="–"/>
                  <a:defRPr sz="1587" kern="1200">
                    <a:solidFill>
                      <a:schemeClr val="tx1"/>
                    </a:solidFill>
                    <a:latin typeface="+mn-lt"/>
                    <a:ea typeface="+mn-ea"/>
                    <a:cs typeface="+mn-cs"/>
                  </a:defRPr>
                </a:lvl4pPr>
                <a:lvl5pPr marL="2057067" indent="-228787" algn="l" defTabSz="914140" rtl="0" eaLnBrk="1" latinLnBrk="0" hangingPunct="1">
                  <a:lnSpc>
                    <a:spcPct val="120000"/>
                  </a:lnSpc>
                  <a:spcBef>
                    <a:spcPts val="635"/>
                  </a:spcBef>
                  <a:buFont typeface="Arial" panose="020B0604020202020204" pitchFamily="34" charset="0"/>
                  <a:buChar char="»"/>
                  <a:defRPr sz="1587" kern="1200">
                    <a:solidFill>
                      <a:schemeClr val="tx1"/>
                    </a:solidFill>
                    <a:latin typeface="+mn-lt"/>
                    <a:ea typeface="+mn-ea"/>
                    <a:cs typeface="+mn-cs"/>
                  </a:defRPr>
                </a:lvl5pPr>
                <a:lvl6pPr marL="2514641"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6pPr>
                <a:lvl7pPr marL="2971711"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7pPr>
                <a:lvl8pPr marL="3428781"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8pPr>
                <a:lvl9pPr marL="3885850"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9pPr>
              </a:lstStyle>
              <a:p>
                <a:pPr>
                  <a:buClr>
                    <a:srgbClr val="02407B"/>
                  </a:buClr>
                  <a:buFont typeface="Wingdings" panose="05000000000000000000" pitchFamily="2" charset="2"/>
                  <a:buChar char="n"/>
                </a:pPr>
                <a:r>
                  <a:rPr lang="zh-CN" altLang="en-US" sz="2800" dirty="0">
                    <a:ea typeface="黑体" panose="02010609060101010101" pitchFamily="49" charset="-122"/>
                  </a:rPr>
                  <a:t>输入：</a:t>
                </a:r>
                <a14:m>
                  <m:oMath xmlns:m="http://schemas.openxmlformats.org/officeDocument/2006/math">
                    <m:r>
                      <a:rPr lang="en-US" altLang="zh-CN" sz="2800" i="1" dirty="0">
                        <a:latin typeface="Cambria Math" panose="02040503050406030204" pitchFamily="18" charset="0"/>
                      </a:rPr>
                      <m:t>𝑁</m:t>
                    </m:r>
                  </m:oMath>
                </a14:m>
                <a:r>
                  <a:rPr lang="zh-CN" altLang="en-US" sz="2800" dirty="0">
                    <a:ea typeface="黑体" panose="02010609060101010101" pitchFamily="49" charset="-122"/>
                  </a:rPr>
                  <a:t>个元素，整数</a:t>
                </a:r>
                <a14:m>
                  <m:oMath xmlns:m="http://schemas.openxmlformats.org/officeDocument/2006/math">
                    <m:r>
                      <a:rPr lang="en-US" altLang="zh-CN" sz="2800" i="1">
                        <a:latin typeface="Cambria Math" panose="02040503050406030204" pitchFamily="18" charset="0"/>
                        <a:ea typeface="黑体" panose="02010609060101010101" pitchFamily="49" charset="-122"/>
                      </a:rPr>
                      <m:t>ℓ</m:t>
                    </m:r>
                  </m:oMath>
                </a14:m>
                <a:endParaRPr lang="en-US" altLang="zh-CN" sz="2800" dirty="0">
                  <a:ea typeface="黑体" panose="02010609060101010101" pitchFamily="49" charset="-122"/>
                </a:endParaRPr>
              </a:p>
              <a:p>
                <a:pPr>
                  <a:buClr>
                    <a:srgbClr val="02407B"/>
                  </a:buClr>
                  <a:buFont typeface="Wingdings" panose="05000000000000000000" pitchFamily="2" charset="2"/>
                  <a:buChar char="n"/>
                </a:pPr>
                <a:r>
                  <a:rPr lang="zh-CN" altLang="en-US" sz="2800" dirty="0">
                    <a:ea typeface="黑体" panose="02010609060101010101" pitchFamily="49" charset="-122"/>
                  </a:rPr>
                  <a:t>输出：以 </a:t>
                </a:r>
                <a14:m>
                  <m:oMath xmlns:m="http://schemas.openxmlformats.org/officeDocument/2006/math">
                    <m:f>
                      <m:fPr>
                        <m:ctrlPr>
                          <a:rPr lang="en-US" altLang="zh-CN" sz="2800" i="1" dirty="0">
                            <a:latin typeface="Cambria Math" panose="02040503050406030204" pitchFamily="18" charset="0"/>
                          </a:rPr>
                        </m:ctrlPr>
                      </m:fPr>
                      <m:num>
                        <m:r>
                          <a:rPr lang="en-US" altLang="zh-CN" sz="2800" i="1" dirty="0">
                            <a:latin typeface="Cambria Math" panose="02040503050406030204" pitchFamily="18" charset="0"/>
                          </a:rPr>
                          <m:t>𝑁</m:t>
                        </m:r>
                      </m:num>
                      <m:den>
                        <m:r>
                          <a:rPr lang="en-US" altLang="zh-CN" sz="2800" i="1" dirty="0">
                            <a:latin typeface="Cambria Math" panose="02040503050406030204" pitchFamily="18" charset="0"/>
                          </a:rPr>
                          <m:t>ℓ</m:t>
                        </m:r>
                      </m:den>
                    </m:f>
                  </m:oMath>
                </a14:m>
                <a:r>
                  <a:rPr lang="zh-CN" altLang="en-US" sz="2800" dirty="0">
                    <a:ea typeface="黑体" panose="02010609060101010101" pitchFamily="49" charset="-122"/>
                  </a:rPr>
                  <a:t> 的绝对误差估计每个元素出现的次数</a:t>
                </a:r>
                <a:endParaRPr lang="en-US" altLang="zh-CN" sz="2800" dirty="0">
                  <a:ea typeface="黑体" panose="02010609060101010101" pitchFamily="49" charset="-122"/>
                </a:endParaRPr>
              </a:p>
            </p:txBody>
          </p:sp>
        </mc:Choice>
        <mc:Fallback xmlns="">
          <p:sp>
            <p:nvSpPr>
              <p:cNvPr id="7" name="!!Rectangle 3">
                <a:extLst>
                  <a:ext uri="{FF2B5EF4-FFF2-40B4-BE49-F238E27FC236}">
                    <a16:creationId xmlns:a16="http://schemas.microsoft.com/office/drawing/2014/main" id="{EA5DE233-9C84-BA94-FF7F-82BA20238875}"/>
                  </a:ext>
                </a:extLst>
              </p:cNvPr>
              <p:cNvSpPr txBox="1">
                <a:spLocks noRot="1" noChangeAspect="1" noMove="1" noResize="1" noEditPoints="1" noAdjustHandles="1" noChangeArrowheads="1" noChangeShapeType="1" noTextEdit="1"/>
              </p:cNvSpPr>
              <p:nvPr/>
            </p:nvSpPr>
            <p:spPr>
              <a:xfrm>
                <a:off x="2255520" y="1901724"/>
                <a:ext cx="7680960" cy="1331297"/>
              </a:xfrm>
              <a:prstGeom prst="rect">
                <a:avLst/>
              </a:prstGeom>
              <a:blipFill>
                <a:blip r:embed="rId5"/>
                <a:stretch>
                  <a:fillRect l="-952" t="-1376" r="-79" b="-13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5979323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23"/>
          <p:cNvSpPr>
            <a:spLocks noChangeArrowheads="1"/>
          </p:cNvSpPr>
          <p:nvPr/>
        </p:nvSpPr>
        <p:spPr bwMode="auto">
          <a:xfrm>
            <a:off x="7017596" y="5257328"/>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3" name="Rectangle 24"/>
          <p:cNvSpPr>
            <a:spLocks noChangeArrowheads="1"/>
          </p:cNvSpPr>
          <p:nvPr/>
        </p:nvSpPr>
        <p:spPr bwMode="auto">
          <a:xfrm>
            <a:off x="7017596" y="5001059"/>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4" name="Rectangle 25"/>
          <p:cNvSpPr>
            <a:spLocks noChangeArrowheads="1"/>
          </p:cNvSpPr>
          <p:nvPr/>
        </p:nvSpPr>
        <p:spPr bwMode="auto">
          <a:xfrm>
            <a:off x="7017596" y="4744791"/>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5" name="Rectangle 26"/>
          <p:cNvSpPr>
            <a:spLocks noChangeArrowheads="1"/>
          </p:cNvSpPr>
          <p:nvPr/>
        </p:nvSpPr>
        <p:spPr bwMode="auto">
          <a:xfrm>
            <a:off x="7017596" y="4484964"/>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7" name="Rectangle 35"/>
          <p:cNvSpPr>
            <a:spLocks noChangeArrowheads="1"/>
          </p:cNvSpPr>
          <p:nvPr/>
        </p:nvSpPr>
        <p:spPr bwMode="auto">
          <a:xfrm>
            <a:off x="7563558" y="5252167"/>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8" name="Rectangle 36"/>
          <p:cNvSpPr>
            <a:spLocks noChangeArrowheads="1"/>
          </p:cNvSpPr>
          <p:nvPr/>
        </p:nvSpPr>
        <p:spPr bwMode="auto">
          <a:xfrm>
            <a:off x="7563558" y="4995899"/>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9" name="Rectangle 37"/>
          <p:cNvSpPr>
            <a:spLocks noChangeArrowheads="1"/>
          </p:cNvSpPr>
          <p:nvPr/>
        </p:nvSpPr>
        <p:spPr bwMode="auto">
          <a:xfrm>
            <a:off x="7563558" y="4739631"/>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0" name="Rectangle 38"/>
          <p:cNvSpPr>
            <a:spLocks noChangeArrowheads="1"/>
          </p:cNvSpPr>
          <p:nvPr/>
        </p:nvSpPr>
        <p:spPr bwMode="auto">
          <a:xfrm>
            <a:off x="7563558" y="4479803"/>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1" name="Rectangle 39"/>
          <p:cNvSpPr>
            <a:spLocks noChangeArrowheads="1"/>
          </p:cNvSpPr>
          <p:nvPr/>
        </p:nvSpPr>
        <p:spPr bwMode="auto">
          <a:xfrm>
            <a:off x="7563558" y="4223535"/>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5" name="Rectangle 44"/>
          <p:cNvSpPr>
            <a:spLocks noChangeArrowheads="1"/>
          </p:cNvSpPr>
          <p:nvPr/>
        </p:nvSpPr>
        <p:spPr bwMode="auto">
          <a:xfrm>
            <a:off x="9168385" y="5253768"/>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6" name="Rectangle 45"/>
          <p:cNvSpPr>
            <a:spLocks noChangeArrowheads="1"/>
          </p:cNvSpPr>
          <p:nvPr/>
        </p:nvSpPr>
        <p:spPr bwMode="auto">
          <a:xfrm>
            <a:off x="9168385" y="4997500"/>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32" name="!!Rectangle 47"/>
          <p:cNvSpPr>
            <a:spLocks noChangeArrowheads="1"/>
          </p:cNvSpPr>
          <p:nvPr/>
        </p:nvSpPr>
        <p:spPr bwMode="auto">
          <a:xfrm>
            <a:off x="8394911" y="5264001"/>
            <a:ext cx="250807" cy="246888"/>
          </a:xfrm>
          <a:prstGeom prst="rect">
            <a:avLst/>
          </a:prstGeom>
          <a:solidFill>
            <a:schemeClr val="accent1">
              <a:lumMod val="20000"/>
              <a:lumOff val="80000"/>
            </a:schemeClr>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cxnSp>
        <p:nvCxnSpPr>
          <p:cNvPr id="29" name="Straight Connector 2">
            <a:extLst>
              <a:ext uri="{FF2B5EF4-FFF2-40B4-BE49-F238E27FC236}">
                <a16:creationId xmlns:a16="http://schemas.microsoft.com/office/drawing/2014/main" id="{4518CB89-F094-4B09-A288-B0C7AA58DE0A}"/>
              </a:ext>
            </a:extLst>
          </p:cNvPr>
          <p:cNvCxnSpPr>
            <a:cxnSpLocks noChangeShapeType="1"/>
          </p:cNvCxnSpPr>
          <p:nvPr/>
        </p:nvCxnSpPr>
        <p:spPr bwMode="auto">
          <a:xfrm flipV="1">
            <a:off x="6827520" y="5772209"/>
            <a:ext cx="2926080" cy="9177"/>
          </a:xfrm>
          <a:prstGeom prst="line">
            <a:avLst/>
          </a:prstGeom>
          <a:noFill/>
          <a:ln w="38100" algn="ctr">
            <a:solidFill>
              <a:schemeClr val="tx1"/>
            </a:solidFill>
            <a:round/>
            <a:headEnd/>
            <a:tailEnd/>
          </a:ln>
        </p:spPr>
      </p:cxnSp>
      <p:sp>
        <p:nvSpPr>
          <p:cNvPr id="30" name="TextBox 5">
            <a:extLst>
              <a:ext uri="{FF2B5EF4-FFF2-40B4-BE49-F238E27FC236}">
                <a16:creationId xmlns:a16="http://schemas.microsoft.com/office/drawing/2014/main" id="{CBA860DD-05FB-42C7-9999-616239829067}"/>
              </a:ext>
            </a:extLst>
          </p:cNvPr>
          <p:cNvSpPr txBox="1">
            <a:spLocks noChangeArrowheads="1"/>
          </p:cNvSpPr>
          <p:nvPr/>
        </p:nvSpPr>
        <p:spPr bwMode="auto">
          <a:xfrm>
            <a:off x="6960096" y="5805264"/>
            <a:ext cx="26661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800" dirty="0">
                <a:solidFill>
                  <a:prstClr val="black"/>
                </a:solidFill>
                <a:latin typeface="Courier New" panose="02070309020205020404" pitchFamily="49" charset="0"/>
                <a:cs typeface="Courier New" panose="02070309020205020404" pitchFamily="49" charset="0"/>
              </a:rPr>
              <a:t>1 2 3 4 5 6 7 8 9 </a:t>
            </a:r>
          </a:p>
        </p:txBody>
      </p:sp>
      <p:sp>
        <p:nvSpPr>
          <p:cNvPr id="4" name="矩形 4">
            <a:extLst>
              <a:ext uri="{FF2B5EF4-FFF2-40B4-BE49-F238E27FC236}">
                <a16:creationId xmlns:a16="http://schemas.microsoft.com/office/drawing/2014/main" id="{997472EE-B92A-56F8-08D8-0CAC3DBC27E5}"/>
              </a:ext>
            </a:extLst>
          </p:cNvPr>
          <p:cNvSpPr/>
          <p:nvPr/>
        </p:nvSpPr>
        <p:spPr>
          <a:xfrm>
            <a:off x="6528048" y="1397008"/>
            <a:ext cx="4032448" cy="523220"/>
          </a:xfrm>
          <a:prstGeom prst="rect">
            <a:avLst/>
          </a:prstGeom>
        </p:spPr>
        <p:txBody>
          <a:bodyPr wrap="square">
            <a:spAutoFit/>
          </a:bodyPr>
          <a:lstStyle/>
          <a:p>
            <a:pPr defTabSz="914140"/>
            <a:r>
              <a:rPr lang="en-US" altLang="zh-CN" sz="1400" b="0" dirty="0" err="1">
                <a:solidFill>
                  <a:prstClr val="black"/>
                </a:solidFill>
                <a:latin typeface="Lucida Sans"/>
                <a:ea typeface="黑体"/>
              </a:rPr>
              <a:t>Demaine</a:t>
            </a:r>
            <a:r>
              <a:rPr lang="en-US" altLang="zh-CN" sz="1400" b="0" dirty="0">
                <a:solidFill>
                  <a:prstClr val="black"/>
                </a:solidFill>
                <a:latin typeface="Lucida Sans"/>
                <a:ea typeface="黑体"/>
              </a:rPr>
              <a:t>,  Lopez-Ortiz </a:t>
            </a:r>
            <a:r>
              <a:rPr lang="zh-CN" altLang="en-US" sz="1400" b="0" dirty="0">
                <a:solidFill>
                  <a:prstClr val="black"/>
                </a:solidFill>
                <a:latin typeface="Lucida Sans"/>
                <a:ea typeface="黑体"/>
              </a:rPr>
              <a:t>与 </a:t>
            </a:r>
            <a:r>
              <a:rPr lang="en-US" altLang="zh-CN" sz="1400" b="0" dirty="0">
                <a:solidFill>
                  <a:prstClr val="black"/>
                </a:solidFill>
                <a:latin typeface="Lucida Sans"/>
                <a:ea typeface="黑体"/>
              </a:rPr>
              <a:t>Munro (2002)</a:t>
            </a:r>
          </a:p>
          <a:p>
            <a:pPr defTabSz="914140"/>
            <a:r>
              <a:rPr lang="en-US" altLang="zh-CN" sz="1400" b="0" dirty="0">
                <a:solidFill>
                  <a:prstClr val="black"/>
                </a:solidFill>
                <a:latin typeface="Lucida Sans"/>
                <a:ea typeface="黑体"/>
              </a:rPr>
              <a:t>Karp,  </a:t>
            </a:r>
            <a:r>
              <a:rPr lang="en-US" altLang="zh-CN" sz="1400" b="0" dirty="0" err="1">
                <a:solidFill>
                  <a:prstClr val="black"/>
                </a:solidFill>
                <a:latin typeface="Lucida Sans"/>
                <a:ea typeface="黑体"/>
              </a:rPr>
              <a:t>Shenker</a:t>
            </a:r>
            <a:r>
              <a:rPr lang="en-US" altLang="zh-CN" sz="1400" b="0" dirty="0">
                <a:solidFill>
                  <a:prstClr val="black"/>
                </a:solidFill>
                <a:latin typeface="Lucida Sans"/>
                <a:ea typeface="黑体"/>
              </a:rPr>
              <a:t> </a:t>
            </a:r>
            <a:r>
              <a:rPr lang="zh-CN" altLang="en-US" sz="1400" b="0" dirty="0">
                <a:solidFill>
                  <a:prstClr val="black"/>
                </a:solidFill>
                <a:latin typeface="Lucida Sans"/>
                <a:ea typeface="黑体"/>
              </a:rPr>
              <a:t>与 </a:t>
            </a:r>
            <a:r>
              <a:rPr lang="en-US" altLang="zh-CN" sz="1400" b="0" dirty="0">
                <a:solidFill>
                  <a:prstClr val="black"/>
                </a:solidFill>
                <a:latin typeface="Lucida Sans"/>
                <a:ea typeface="黑体"/>
              </a:rPr>
              <a:t>Papadimitriou (2003)</a:t>
            </a:r>
            <a:endParaRPr lang="zh-CN" altLang="en-US" sz="1400" b="0" dirty="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6" name="矩形 2">
                <a:extLst>
                  <a:ext uri="{FF2B5EF4-FFF2-40B4-BE49-F238E27FC236}">
                    <a16:creationId xmlns:a16="http://schemas.microsoft.com/office/drawing/2014/main" id="{AF0EA6FA-3704-EB4B-D1B2-325CC76474B7}"/>
                  </a:ext>
                </a:extLst>
              </p:cNvPr>
              <p:cNvSpPr/>
              <p:nvPr/>
            </p:nvSpPr>
            <p:spPr>
              <a:xfrm>
                <a:off x="2255519" y="3291839"/>
                <a:ext cx="3840480" cy="3170099"/>
              </a:xfrm>
              <a:prstGeom prst="rect">
                <a:avLst/>
              </a:prstGeom>
              <a:noFill/>
            </p:spPr>
            <p:style>
              <a:lnRef idx="2">
                <a:schemeClr val="accent2"/>
              </a:lnRef>
              <a:fillRef idx="1">
                <a:schemeClr val="lt1"/>
              </a:fillRef>
              <a:effectRef idx="0">
                <a:schemeClr val="accent2"/>
              </a:effectRef>
              <a:fontRef idx="minor">
                <a:schemeClr val="dk1"/>
              </a:fontRef>
            </p:style>
            <p:txBody>
              <a:bodyPr>
                <a:spAutoFit/>
              </a:bodyPr>
              <a:lstStyle/>
              <a:p>
                <a:pPr defTabSz="914140"/>
                <a:r>
                  <a:rPr lang="zh-CN" altLang="en-US" sz="2000" dirty="0">
                    <a:solidFill>
                      <a:prstClr val="black"/>
                    </a:solidFill>
                    <a:latin typeface="Lucida Sans"/>
                    <a:ea typeface="黑体"/>
                  </a:rPr>
                  <a:t>算法：保存 </a:t>
                </a:r>
                <a14:m>
                  <m:oMath xmlns:m="http://schemas.openxmlformats.org/officeDocument/2006/math">
                    <m:r>
                      <a:rPr lang="en-US" altLang="zh-CN" sz="2000" b="1" i="1" dirty="0" smtClean="0">
                        <a:solidFill>
                          <a:prstClr val="black"/>
                        </a:solidFill>
                        <a:latin typeface="Cambria Math" panose="02040503050406030204" pitchFamily="18" charset="0"/>
                        <a:ea typeface="黑体"/>
                      </a:rPr>
                      <m:t>ℓ</m:t>
                    </m:r>
                    <m:r>
                      <a:rPr lang="en-US" altLang="zh-CN" sz="2000" i="1" dirty="0" smtClean="0">
                        <a:solidFill>
                          <a:prstClr val="black"/>
                        </a:solidFill>
                        <a:latin typeface="Cambria Math" panose="02040503050406030204" pitchFamily="18" charset="0"/>
                        <a:ea typeface="黑体"/>
                      </a:rPr>
                      <m:t>−1</m:t>
                    </m:r>
                  </m:oMath>
                </a14:m>
                <a:r>
                  <a:rPr lang="zh-CN" altLang="en-US" sz="2000" dirty="0">
                    <a:solidFill>
                      <a:prstClr val="black"/>
                    </a:solidFill>
                    <a:latin typeface="Lucida Sans"/>
                    <a:ea typeface="黑体"/>
                  </a:rPr>
                  <a:t> 个元素与其对应的计数器。对于一个新元素</a:t>
                </a:r>
                <a:endParaRPr lang="en-US" altLang="zh-CN" sz="2000" dirty="0">
                  <a:solidFill>
                    <a:prstClr val="black"/>
                  </a:solidFill>
                  <a:latin typeface="Lucida Sans"/>
                  <a:ea typeface="黑体"/>
                </a:endParaRPr>
              </a:p>
              <a:p>
                <a:pPr marL="599973" lvl="1" indent="-257131" defTabSz="914140">
                  <a:buClr>
                    <a:srgbClr val="02407B"/>
                  </a:buClr>
                  <a:buFont typeface="Wingdings" panose="05000000000000000000" pitchFamily="2" charset="2"/>
                  <a:buChar char="n"/>
                </a:pPr>
                <a:r>
                  <a:rPr lang="zh-CN" altLang="en-US" sz="2000" dirty="0">
                    <a:solidFill>
                      <a:schemeClr val="tx1"/>
                    </a:solidFill>
                    <a:latin typeface="Lucida Sans"/>
                    <a:ea typeface="黑体"/>
                  </a:rPr>
                  <a:t>如果该元素已被记录，则将该元素对应的计数器加一</a:t>
                </a:r>
                <a:endParaRPr lang="en-US" altLang="zh-CN" sz="2000" dirty="0">
                  <a:solidFill>
                    <a:schemeClr val="tx1"/>
                  </a:solidFill>
                  <a:latin typeface="Lucida Sans"/>
                  <a:ea typeface="黑体"/>
                </a:endParaRPr>
              </a:p>
              <a:p>
                <a:pPr marL="599973" lvl="1" indent="-257131" defTabSz="914140">
                  <a:buClr>
                    <a:srgbClr val="02407B"/>
                  </a:buClr>
                  <a:buFont typeface="Wingdings" panose="05000000000000000000" pitchFamily="2" charset="2"/>
                  <a:buChar char="n"/>
                </a:pPr>
                <a:r>
                  <a:rPr lang="zh-CN" altLang="en-US" sz="2000" dirty="0">
                    <a:solidFill>
                      <a:schemeClr val="tx1"/>
                    </a:solidFill>
                    <a:latin typeface="Lucida Sans"/>
                    <a:ea typeface="黑体"/>
                  </a:rPr>
                  <a:t>否则，如果未满 </a:t>
                </a:r>
                <a14:m>
                  <m:oMath xmlns:m="http://schemas.openxmlformats.org/officeDocument/2006/math">
                    <m:r>
                      <a:rPr lang="en-US" altLang="zh-CN" sz="2000" b="1" i="1" dirty="0" smtClean="0">
                        <a:solidFill>
                          <a:schemeClr val="tx1"/>
                        </a:solidFill>
                        <a:latin typeface="Cambria Math" panose="02040503050406030204" pitchFamily="18" charset="0"/>
                        <a:ea typeface="黑体"/>
                      </a:rPr>
                      <m:t>ℓ</m:t>
                    </m:r>
                    <m:r>
                      <a:rPr lang="en-US" altLang="zh-CN" sz="2000" i="1" dirty="0" smtClean="0">
                        <a:solidFill>
                          <a:schemeClr val="tx1"/>
                        </a:solidFill>
                        <a:latin typeface="Cambria Math" panose="02040503050406030204" pitchFamily="18" charset="0"/>
                        <a:ea typeface="黑体"/>
                      </a:rPr>
                      <m:t>−1</m:t>
                    </m:r>
                  </m:oMath>
                </a14:m>
                <a:r>
                  <a:rPr lang="zh-CN" altLang="en-US" sz="2000" dirty="0">
                    <a:solidFill>
                      <a:schemeClr val="tx1"/>
                    </a:solidFill>
                    <a:latin typeface="Lucida Sans"/>
                    <a:ea typeface="黑体"/>
                  </a:rPr>
                  <a:t> 个元素，则记录新元素，计数器设为一</a:t>
                </a:r>
                <a:endParaRPr lang="en-US" altLang="zh-CN" sz="2000" dirty="0">
                  <a:solidFill>
                    <a:schemeClr val="tx1"/>
                  </a:solidFill>
                  <a:latin typeface="Lucida Sans"/>
                  <a:ea typeface="黑体"/>
                </a:endParaRPr>
              </a:p>
              <a:p>
                <a:pPr marL="599973" lvl="1" indent="-257131" defTabSz="914140">
                  <a:buClr>
                    <a:srgbClr val="02407B"/>
                  </a:buClr>
                  <a:buFont typeface="Wingdings" panose="05000000000000000000" pitchFamily="2" charset="2"/>
                  <a:buChar char="n"/>
                </a:pPr>
                <a:r>
                  <a:rPr lang="zh-CN" altLang="en-US" sz="2000" dirty="0">
                    <a:solidFill>
                      <a:srgbClr val="FF0000"/>
                    </a:solidFill>
                    <a:latin typeface="Lucida Sans"/>
                    <a:ea typeface="黑体"/>
                  </a:rPr>
                  <a:t>否则，所有计数器减一，移除计数器为 </a:t>
                </a:r>
                <a:r>
                  <a:rPr lang="en-US" altLang="zh-CN" sz="2000" dirty="0">
                    <a:solidFill>
                      <a:srgbClr val="FF0000"/>
                    </a:solidFill>
                    <a:latin typeface="Lucida Sans"/>
                    <a:ea typeface="黑体"/>
                  </a:rPr>
                  <a:t>0 </a:t>
                </a:r>
                <a:r>
                  <a:rPr lang="zh-CN" altLang="en-US" sz="2000" dirty="0">
                    <a:solidFill>
                      <a:srgbClr val="FF0000"/>
                    </a:solidFill>
                    <a:latin typeface="Lucida Sans"/>
                    <a:ea typeface="黑体"/>
                  </a:rPr>
                  <a:t>的元素。</a:t>
                </a:r>
              </a:p>
            </p:txBody>
          </p:sp>
        </mc:Choice>
        <mc:Fallback xmlns="">
          <p:sp>
            <p:nvSpPr>
              <p:cNvPr id="6" name="矩形 2">
                <a:extLst>
                  <a:ext uri="{FF2B5EF4-FFF2-40B4-BE49-F238E27FC236}">
                    <a16:creationId xmlns:a16="http://schemas.microsoft.com/office/drawing/2014/main" id="{AF0EA6FA-3704-EB4B-D1B2-325CC76474B7}"/>
                  </a:ext>
                </a:extLst>
              </p:cNvPr>
              <p:cNvSpPr>
                <a:spLocks noRot="1" noChangeAspect="1" noMove="1" noResize="1" noEditPoints="1" noAdjustHandles="1" noChangeArrowheads="1" noChangeShapeType="1" noTextEdit="1"/>
              </p:cNvSpPr>
              <p:nvPr/>
            </p:nvSpPr>
            <p:spPr>
              <a:xfrm>
                <a:off x="2255519" y="3291839"/>
                <a:ext cx="3840480" cy="3170099"/>
              </a:xfrm>
              <a:prstGeom prst="rect">
                <a:avLst/>
              </a:prstGeom>
              <a:blipFill>
                <a:blip r:embed="rId3"/>
                <a:stretch>
                  <a:fillRect l="-1262" t="-954" r="-1104" b="-2099"/>
                </a:stretch>
              </a:blipFill>
            </p:spPr>
            <p:txBody>
              <a:bodyPr/>
              <a:lstStyle/>
              <a:p>
                <a:r>
                  <a:rPr lang="zh-CN" altLang="en-US">
                    <a:noFill/>
                  </a:rPr>
                  <a:t> </a:t>
                </a:r>
              </a:p>
            </p:txBody>
          </p:sp>
        </mc:Fallback>
      </mc:AlternateContent>
      <p:sp>
        <p:nvSpPr>
          <p:cNvPr id="2" name="!!Title 1">
            <a:extLst>
              <a:ext uri="{FF2B5EF4-FFF2-40B4-BE49-F238E27FC236}">
                <a16:creationId xmlns:a16="http://schemas.microsoft.com/office/drawing/2014/main" id="{017AA332-827B-D5B0-06E5-654AE190A2DF}"/>
              </a:ext>
            </a:extLst>
          </p:cNvPr>
          <p:cNvSpPr txBox="1">
            <a:spLocks noChangeArrowheads="1"/>
          </p:cNvSpPr>
          <p:nvPr/>
        </p:nvSpPr>
        <p:spPr bwMode="auto">
          <a:xfrm>
            <a:off x="1618487" y="118872"/>
            <a:ext cx="9811512" cy="1124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mj-lt"/>
                <a:ea typeface="黑体" pitchFamily="2" charset="-122"/>
                <a:cs typeface="+mj-cs"/>
              </a:defRPr>
            </a:lvl1pPr>
            <a:lvl2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2pPr>
            <a:lvl3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3pPr>
            <a:lvl4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4pPr>
            <a:lvl5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5pPr>
            <a:lvl6pPr marL="457200" algn="l" rtl="0" eaLnBrk="1" fontAlgn="base" hangingPunct="1">
              <a:spcBef>
                <a:spcPct val="0"/>
              </a:spcBef>
              <a:spcAft>
                <a:spcPct val="0"/>
              </a:spcAft>
              <a:defRPr sz="4400">
                <a:solidFill>
                  <a:schemeClr val="tx1"/>
                </a:solidFill>
                <a:latin typeface="Arial" charset="0"/>
                <a:ea typeface="宋体" pitchFamily="2" charset="-122"/>
              </a:defRPr>
            </a:lvl6pPr>
            <a:lvl7pPr marL="914400" algn="l" rtl="0" eaLnBrk="1" fontAlgn="base" hangingPunct="1">
              <a:spcBef>
                <a:spcPct val="0"/>
              </a:spcBef>
              <a:spcAft>
                <a:spcPct val="0"/>
              </a:spcAft>
              <a:defRPr sz="4400">
                <a:solidFill>
                  <a:schemeClr val="tx1"/>
                </a:solidFill>
                <a:latin typeface="Arial" charset="0"/>
                <a:ea typeface="宋体" pitchFamily="2" charset="-122"/>
              </a:defRPr>
            </a:lvl7pPr>
            <a:lvl8pPr marL="1371600" algn="l" rtl="0" eaLnBrk="1" fontAlgn="base" hangingPunct="1">
              <a:spcBef>
                <a:spcPct val="0"/>
              </a:spcBef>
              <a:spcAft>
                <a:spcPct val="0"/>
              </a:spcAft>
              <a:defRPr sz="4400">
                <a:solidFill>
                  <a:schemeClr val="tx1"/>
                </a:solidFill>
                <a:latin typeface="Arial" charset="0"/>
                <a:ea typeface="宋体" pitchFamily="2" charset="-122"/>
              </a:defRPr>
            </a:lvl8pPr>
            <a:lvl9pPr marL="1828800" algn="l" rtl="0" eaLnBrk="1" fontAlgn="base" hangingPunct="1">
              <a:spcBef>
                <a:spcPct val="0"/>
              </a:spcBef>
              <a:spcAft>
                <a:spcPct val="0"/>
              </a:spcAft>
              <a:defRPr sz="4400">
                <a:solidFill>
                  <a:schemeClr val="tx1"/>
                </a:solidFill>
                <a:latin typeface="Arial" charset="0"/>
                <a:ea typeface="宋体" pitchFamily="2" charset="-122"/>
              </a:defRPr>
            </a:lvl9pPr>
          </a:lstStyle>
          <a:p>
            <a:r>
              <a:rPr lang="en-US" altLang="zh-CN" kern="0" dirty="0"/>
              <a:t>Misra-Gries</a:t>
            </a:r>
            <a:r>
              <a:rPr lang="zh-CN" altLang="en-US" kern="0" dirty="0"/>
              <a:t>摘要（</a:t>
            </a:r>
            <a:r>
              <a:rPr lang="en-US" altLang="zh-CN" kern="0" dirty="0"/>
              <a:t>1982</a:t>
            </a:r>
            <a:r>
              <a:rPr lang="zh-CN" altLang="en-US" kern="0" dirty="0"/>
              <a:t>）</a:t>
            </a:r>
          </a:p>
        </p:txBody>
      </p:sp>
      <mc:AlternateContent xmlns:mc="http://schemas.openxmlformats.org/markup-compatibility/2006" xmlns:a14="http://schemas.microsoft.com/office/drawing/2010/main">
        <mc:Choice Requires="a14">
          <p:sp>
            <p:nvSpPr>
              <p:cNvPr id="3" name="文本框 3">
                <a:extLst>
                  <a:ext uri="{FF2B5EF4-FFF2-40B4-BE49-F238E27FC236}">
                    <a16:creationId xmlns:a16="http://schemas.microsoft.com/office/drawing/2014/main" id="{0EB96F1E-0930-77AB-2D04-87F9E18C5D24}"/>
                  </a:ext>
                </a:extLst>
              </p:cNvPr>
              <p:cNvSpPr txBox="1"/>
              <p:nvPr/>
            </p:nvSpPr>
            <p:spPr>
              <a:xfrm>
                <a:off x="7985845" y="3291840"/>
                <a:ext cx="888192" cy="40011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smtClean="0">
                          <a:solidFill>
                            <a:prstClr val="black"/>
                          </a:solidFill>
                          <a:latin typeface="Cambria Math" panose="02040503050406030204" pitchFamily="18" charset="0"/>
                          <a:ea typeface="黑体"/>
                        </a:rPr>
                        <m:t>ℓ=</m:t>
                      </m:r>
                      <m:r>
                        <a:rPr lang="en-US" altLang="zh-CN" sz="2000" b="0" i="1" smtClean="0">
                          <a:solidFill>
                            <a:prstClr val="black"/>
                          </a:solidFill>
                          <a:latin typeface="Cambria Math" panose="02040503050406030204" pitchFamily="18" charset="0"/>
                          <a:ea typeface="黑体"/>
                        </a:rPr>
                        <m:t>6</m:t>
                      </m:r>
                    </m:oMath>
                  </m:oMathPara>
                </a14:m>
                <a:endParaRPr lang="zh-CN" altLang="en-US" sz="2000" b="0" dirty="0">
                  <a:solidFill>
                    <a:prstClr val="black"/>
                  </a:solidFill>
                  <a:latin typeface="Lucida Sans"/>
                  <a:ea typeface="黑体"/>
                </a:endParaRPr>
              </a:p>
            </p:txBody>
          </p:sp>
        </mc:Choice>
        <mc:Fallback xmlns="">
          <p:sp>
            <p:nvSpPr>
              <p:cNvPr id="3" name="文本框 3">
                <a:extLst>
                  <a:ext uri="{FF2B5EF4-FFF2-40B4-BE49-F238E27FC236}">
                    <a16:creationId xmlns:a16="http://schemas.microsoft.com/office/drawing/2014/main" id="{0EB96F1E-0930-77AB-2D04-87F9E18C5D24}"/>
                  </a:ext>
                </a:extLst>
              </p:cNvPr>
              <p:cNvSpPr txBox="1">
                <a:spLocks noRot="1" noChangeAspect="1" noMove="1" noResize="1" noEditPoints="1" noAdjustHandles="1" noChangeArrowheads="1" noChangeShapeType="1" noTextEdit="1"/>
              </p:cNvSpPr>
              <p:nvPr/>
            </p:nvSpPr>
            <p:spPr>
              <a:xfrm>
                <a:off x="7985845" y="3291840"/>
                <a:ext cx="888192" cy="400110"/>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Rectangle 3">
                <a:extLst>
                  <a:ext uri="{FF2B5EF4-FFF2-40B4-BE49-F238E27FC236}">
                    <a16:creationId xmlns:a16="http://schemas.microsoft.com/office/drawing/2014/main" id="{D0C67181-6FFB-6852-D989-B54FF379EB95}"/>
                  </a:ext>
                </a:extLst>
              </p:cNvPr>
              <p:cNvSpPr txBox="1">
                <a:spLocks noChangeArrowheads="1"/>
              </p:cNvSpPr>
              <p:nvPr/>
            </p:nvSpPr>
            <p:spPr>
              <a:xfrm>
                <a:off x="2255520" y="1901724"/>
                <a:ext cx="7680960" cy="1331297"/>
              </a:xfrm>
              <a:prstGeom prst="rect">
                <a:avLst/>
              </a:prstGeom>
            </p:spPr>
            <p:txBody>
              <a:bodyPr vert="horz" lIns="115214" tIns="57607" rIns="115214" bIns="57607" rtlCol="0">
                <a:normAutofit fontScale="92500"/>
              </a:bodyPr>
              <a:lstStyle>
                <a:lvl1pPr marL="342676" indent="-342676" algn="l" defTabSz="914140" rtl="0" eaLnBrk="1" latinLnBrk="0" hangingPunct="1">
                  <a:lnSpc>
                    <a:spcPct val="120000"/>
                  </a:lnSpc>
                  <a:spcBef>
                    <a:spcPts val="635"/>
                  </a:spcBef>
                  <a:buFont typeface="Arial" panose="020B0604020202020204" pitchFamily="34" charset="0"/>
                  <a:buChar char="•"/>
                  <a:defRPr sz="2540" kern="1200">
                    <a:solidFill>
                      <a:schemeClr val="tx1"/>
                    </a:solidFill>
                    <a:latin typeface="+mn-lt"/>
                    <a:ea typeface="+mn-ea"/>
                    <a:cs typeface="+mn-cs"/>
                  </a:defRPr>
                </a:lvl1pPr>
                <a:lvl2pPr marL="742802" indent="-285732" algn="l" defTabSz="914140" rtl="0" eaLnBrk="1" latinLnBrk="0" hangingPunct="1">
                  <a:lnSpc>
                    <a:spcPct val="120000"/>
                  </a:lnSpc>
                  <a:spcBef>
                    <a:spcPts val="635"/>
                  </a:spcBef>
                  <a:buFont typeface="Arial" panose="020B0604020202020204" pitchFamily="34" charset="0"/>
                  <a:buChar char="–"/>
                  <a:defRPr sz="2222" kern="1200">
                    <a:solidFill>
                      <a:schemeClr val="tx1"/>
                    </a:solidFill>
                    <a:latin typeface="+mn-lt"/>
                    <a:ea typeface="+mn-ea"/>
                    <a:cs typeface="+mn-cs"/>
                  </a:defRPr>
                </a:lvl2pPr>
                <a:lvl3pPr marL="1142927" indent="-228787" algn="l" defTabSz="914140" rtl="0" eaLnBrk="1" latinLnBrk="0" hangingPunct="1">
                  <a:lnSpc>
                    <a:spcPct val="120000"/>
                  </a:lnSpc>
                  <a:spcBef>
                    <a:spcPts val="635"/>
                  </a:spcBef>
                  <a:buFont typeface="Arial" panose="020B0604020202020204" pitchFamily="34" charset="0"/>
                  <a:buChar char="•"/>
                  <a:defRPr sz="1905" kern="1200">
                    <a:solidFill>
                      <a:schemeClr val="tx1"/>
                    </a:solidFill>
                    <a:latin typeface="+mn-lt"/>
                    <a:ea typeface="+mn-ea"/>
                    <a:cs typeface="+mn-cs"/>
                  </a:defRPr>
                </a:lvl3pPr>
                <a:lvl4pPr marL="1599997" indent="-228787" algn="l" defTabSz="914140" rtl="0" eaLnBrk="1" latinLnBrk="0" hangingPunct="1">
                  <a:lnSpc>
                    <a:spcPct val="120000"/>
                  </a:lnSpc>
                  <a:spcBef>
                    <a:spcPts val="635"/>
                  </a:spcBef>
                  <a:buFont typeface="Arial" panose="020B0604020202020204" pitchFamily="34" charset="0"/>
                  <a:buChar char="–"/>
                  <a:defRPr sz="1587" kern="1200">
                    <a:solidFill>
                      <a:schemeClr val="tx1"/>
                    </a:solidFill>
                    <a:latin typeface="+mn-lt"/>
                    <a:ea typeface="+mn-ea"/>
                    <a:cs typeface="+mn-cs"/>
                  </a:defRPr>
                </a:lvl4pPr>
                <a:lvl5pPr marL="2057067" indent="-228787" algn="l" defTabSz="914140" rtl="0" eaLnBrk="1" latinLnBrk="0" hangingPunct="1">
                  <a:lnSpc>
                    <a:spcPct val="120000"/>
                  </a:lnSpc>
                  <a:spcBef>
                    <a:spcPts val="635"/>
                  </a:spcBef>
                  <a:buFont typeface="Arial" panose="020B0604020202020204" pitchFamily="34" charset="0"/>
                  <a:buChar char="»"/>
                  <a:defRPr sz="1587" kern="1200">
                    <a:solidFill>
                      <a:schemeClr val="tx1"/>
                    </a:solidFill>
                    <a:latin typeface="+mn-lt"/>
                    <a:ea typeface="+mn-ea"/>
                    <a:cs typeface="+mn-cs"/>
                  </a:defRPr>
                </a:lvl5pPr>
                <a:lvl6pPr marL="2514641"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6pPr>
                <a:lvl7pPr marL="2971711"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7pPr>
                <a:lvl8pPr marL="3428781"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8pPr>
                <a:lvl9pPr marL="3885850"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9pPr>
              </a:lstStyle>
              <a:p>
                <a:pPr>
                  <a:buClr>
                    <a:srgbClr val="02407B"/>
                  </a:buClr>
                  <a:buFont typeface="Wingdings" panose="05000000000000000000" pitchFamily="2" charset="2"/>
                  <a:buChar char="n"/>
                </a:pPr>
                <a:r>
                  <a:rPr lang="zh-CN" altLang="en-US" sz="2800" dirty="0">
                    <a:ea typeface="黑体" panose="02010609060101010101" pitchFamily="49" charset="-122"/>
                  </a:rPr>
                  <a:t>输入：</a:t>
                </a:r>
                <a14:m>
                  <m:oMath xmlns:m="http://schemas.openxmlformats.org/officeDocument/2006/math">
                    <m:r>
                      <a:rPr lang="en-US" altLang="zh-CN" sz="2800" i="1" dirty="0">
                        <a:latin typeface="Cambria Math" panose="02040503050406030204" pitchFamily="18" charset="0"/>
                      </a:rPr>
                      <m:t>𝑁</m:t>
                    </m:r>
                  </m:oMath>
                </a14:m>
                <a:r>
                  <a:rPr lang="zh-CN" altLang="en-US" sz="2800" dirty="0">
                    <a:ea typeface="黑体" panose="02010609060101010101" pitchFamily="49" charset="-122"/>
                  </a:rPr>
                  <a:t>个元素，整数</a:t>
                </a:r>
                <a14:m>
                  <m:oMath xmlns:m="http://schemas.openxmlformats.org/officeDocument/2006/math">
                    <m:r>
                      <a:rPr lang="en-US" altLang="zh-CN" sz="2800" i="1">
                        <a:latin typeface="Cambria Math" panose="02040503050406030204" pitchFamily="18" charset="0"/>
                        <a:ea typeface="黑体" panose="02010609060101010101" pitchFamily="49" charset="-122"/>
                      </a:rPr>
                      <m:t>ℓ</m:t>
                    </m:r>
                  </m:oMath>
                </a14:m>
                <a:endParaRPr lang="en-US" altLang="zh-CN" sz="2800" dirty="0">
                  <a:ea typeface="黑体" panose="02010609060101010101" pitchFamily="49" charset="-122"/>
                </a:endParaRPr>
              </a:p>
              <a:p>
                <a:pPr>
                  <a:buClr>
                    <a:srgbClr val="02407B"/>
                  </a:buClr>
                  <a:buFont typeface="Wingdings" panose="05000000000000000000" pitchFamily="2" charset="2"/>
                  <a:buChar char="n"/>
                </a:pPr>
                <a:r>
                  <a:rPr lang="zh-CN" altLang="en-US" sz="2800" dirty="0">
                    <a:ea typeface="黑体" panose="02010609060101010101" pitchFamily="49" charset="-122"/>
                  </a:rPr>
                  <a:t>输出：以 </a:t>
                </a:r>
                <a14:m>
                  <m:oMath xmlns:m="http://schemas.openxmlformats.org/officeDocument/2006/math">
                    <m:f>
                      <m:fPr>
                        <m:ctrlPr>
                          <a:rPr lang="en-US" altLang="zh-CN" sz="2800" i="1" dirty="0">
                            <a:latin typeface="Cambria Math" panose="02040503050406030204" pitchFamily="18" charset="0"/>
                          </a:rPr>
                        </m:ctrlPr>
                      </m:fPr>
                      <m:num>
                        <m:r>
                          <a:rPr lang="en-US" altLang="zh-CN" sz="2800" i="1" dirty="0">
                            <a:latin typeface="Cambria Math" panose="02040503050406030204" pitchFamily="18" charset="0"/>
                          </a:rPr>
                          <m:t>𝑁</m:t>
                        </m:r>
                      </m:num>
                      <m:den>
                        <m:r>
                          <a:rPr lang="en-US" altLang="zh-CN" sz="2800" i="1" dirty="0">
                            <a:latin typeface="Cambria Math" panose="02040503050406030204" pitchFamily="18" charset="0"/>
                          </a:rPr>
                          <m:t>ℓ</m:t>
                        </m:r>
                      </m:den>
                    </m:f>
                  </m:oMath>
                </a14:m>
                <a:r>
                  <a:rPr lang="zh-CN" altLang="en-US" sz="2800" dirty="0">
                    <a:ea typeface="黑体" panose="02010609060101010101" pitchFamily="49" charset="-122"/>
                  </a:rPr>
                  <a:t> 的绝对误差估计每个元素出现的次数</a:t>
                </a:r>
                <a:endParaRPr lang="en-US" altLang="zh-CN" sz="2800" dirty="0">
                  <a:ea typeface="黑体" panose="02010609060101010101" pitchFamily="49" charset="-122"/>
                </a:endParaRPr>
              </a:p>
            </p:txBody>
          </p:sp>
        </mc:Choice>
        <mc:Fallback xmlns="">
          <p:sp>
            <p:nvSpPr>
              <p:cNvPr id="7" name="!!Rectangle 3">
                <a:extLst>
                  <a:ext uri="{FF2B5EF4-FFF2-40B4-BE49-F238E27FC236}">
                    <a16:creationId xmlns:a16="http://schemas.microsoft.com/office/drawing/2014/main" id="{D0C67181-6FFB-6852-D989-B54FF379EB95}"/>
                  </a:ext>
                </a:extLst>
              </p:cNvPr>
              <p:cNvSpPr txBox="1">
                <a:spLocks noRot="1" noChangeAspect="1" noMove="1" noResize="1" noEditPoints="1" noAdjustHandles="1" noChangeArrowheads="1" noChangeShapeType="1" noTextEdit="1"/>
              </p:cNvSpPr>
              <p:nvPr/>
            </p:nvSpPr>
            <p:spPr>
              <a:xfrm>
                <a:off x="2255520" y="1901724"/>
                <a:ext cx="7680960" cy="1331297"/>
              </a:xfrm>
              <a:prstGeom prst="rect">
                <a:avLst/>
              </a:prstGeom>
              <a:blipFill>
                <a:blip r:embed="rId5"/>
                <a:stretch>
                  <a:fillRect l="-952" t="-1376" r="-79" b="-13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5080289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23"/>
          <p:cNvSpPr>
            <a:spLocks noChangeArrowheads="1"/>
          </p:cNvSpPr>
          <p:nvPr/>
        </p:nvSpPr>
        <p:spPr bwMode="auto">
          <a:xfrm>
            <a:off x="7017596" y="5518647"/>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3" name="Rectangle 24"/>
          <p:cNvSpPr>
            <a:spLocks noChangeArrowheads="1"/>
          </p:cNvSpPr>
          <p:nvPr/>
        </p:nvSpPr>
        <p:spPr bwMode="auto">
          <a:xfrm>
            <a:off x="7017596" y="5262378"/>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4" name="Rectangle 25"/>
          <p:cNvSpPr>
            <a:spLocks noChangeArrowheads="1"/>
          </p:cNvSpPr>
          <p:nvPr/>
        </p:nvSpPr>
        <p:spPr bwMode="auto">
          <a:xfrm>
            <a:off x="7017596" y="5006110"/>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5" name="Rectangle 26"/>
          <p:cNvSpPr>
            <a:spLocks noChangeArrowheads="1"/>
          </p:cNvSpPr>
          <p:nvPr/>
        </p:nvSpPr>
        <p:spPr bwMode="auto">
          <a:xfrm>
            <a:off x="7017596" y="4746283"/>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7" name="Rectangle 35"/>
          <p:cNvSpPr>
            <a:spLocks noChangeArrowheads="1"/>
          </p:cNvSpPr>
          <p:nvPr/>
        </p:nvSpPr>
        <p:spPr bwMode="auto">
          <a:xfrm>
            <a:off x="7563558" y="5513486"/>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8" name="Rectangle 36"/>
          <p:cNvSpPr>
            <a:spLocks noChangeArrowheads="1"/>
          </p:cNvSpPr>
          <p:nvPr/>
        </p:nvSpPr>
        <p:spPr bwMode="auto">
          <a:xfrm>
            <a:off x="7563558" y="5257218"/>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49" name="Rectangle 37"/>
          <p:cNvSpPr>
            <a:spLocks noChangeArrowheads="1"/>
          </p:cNvSpPr>
          <p:nvPr/>
        </p:nvSpPr>
        <p:spPr bwMode="auto">
          <a:xfrm>
            <a:off x="7563558" y="5000950"/>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0" name="Rectangle 38"/>
          <p:cNvSpPr>
            <a:spLocks noChangeArrowheads="1"/>
          </p:cNvSpPr>
          <p:nvPr/>
        </p:nvSpPr>
        <p:spPr bwMode="auto">
          <a:xfrm>
            <a:off x="7563558" y="4741122"/>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1" name="Rectangle 39"/>
          <p:cNvSpPr>
            <a:spLocks noChangeArrowheads="1"/>
          </p:cNvSpPr>
          <p:nvPr/>
        </p:nvSpPr>
        <p:spPr bwMode="auto">
          <a:xfrm>
            <a:off x="7563558" y="4484854"/>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5" name="Rectangle 44"/>
          <p:cNvSpPr>
            <a:spLocks noChangeArrowheads="1"/>
          </p:cNvSpPr>
          <p:nvPr/>
        </p:nvSpPr>
        <p:spPr bwMode="auto">
          <a:xfrm>
            <a:off x="9168385" y="5515087"/>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14356" name="Rectangle 45"/>
          <p:cNvSpPr>
            <a:spLocks noChangeArrowheads="1"/>
          </p:cNvSpPr>
          <p:nvPr/>
        </p:nvSpPr>
        <p:spPr bwMode="auto">
          <a:xfrm>
            <a:off x="9168385" y="5258819"/>
            <a:ext cx="250807" cy="24688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32" name="!!Rectangle 47"/>
          <p:cNvSpPr>
            <a:spLocks noChangeArrowheads="1"/>
          </p:cNvSpPr>
          <p:nvPr/>
        </p:nvSpPr>
        <p:spPr bwMode="auto">
          <a:xfrm>
            <a:off x="8394911" y="5525320"/>
            <a:ext cx="250807" cy="246888"/>
          </a:xfrm>
          <a:prstGeom prst="rect">
            <a:avLst/>
          </a:prstGeom>
          <a:solidFill>
            <a:schemeClr val="accent1">
              <a:lumMod val="20000"/>
              <a:lumOff val="80000"/>
            </a:schemeClr>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cxnSp>
        <p:nvCxnSpPr>
          <p:cNvPr id="29" name="Straight Connector 2">
            <a:extLst>
              <a:ext uri="{FF2B5EF4-FFF2-40B4-BE49-F238E27FC236}">
                <a16:creationId xmlns:a16="http://schemas.microsoft.com/office/drawing/2014/main" id="{4518CB89-F094-4B09-A288-B0C7AA58DE0A}"/>
              </a:ext>
            </a:extLst>
          </p:cNvPr>
          <p:cNvCxnSpPr>
            <a:cxnSpLocks noChangeShapeType="1"/>
          </p:cNvCxnSpPr>
          <p:nvPr/>
        </p:nvCxnSpPr>
        <p:spPr bwMode="auto">
          <a:xfrm flipV="1">
            <a:off x="6827520" y="5772209"/>
            <a:ext cx="2926080" cy="9177"/>
          </a:xfrm>
          <a:prstGeom prst="line">
            <a:avLst/>
          </a:prstGeom>
          <a:noFill/>
          <a:ln w="38100" algn="ctr">
            <a:solidFill>
              <a:schemeClr val="tx1"/>
            </a:solidFill>
            <a:round/>
            <a:headEnd/>
            <a:tailEnd/>
          </a:ln>
        </p:spPr>
      </p:cxnSp>
      <p:sp>
        <p:nvSpPr>
          <p:cNvPr id="30" name="TextBox 5">
            <a:extLst>
              <a:ext uri="{FF2B5EF4-FFF2-40B4-BE49-F238E27FC236}">
                <a16:creationId xmlns:a16="http://schemas.microsoft.com/office/drawing/2014/main" id="{CBA860DD-05FB-42C7-9999-616239829067}"/>
              </a:ext>
            </a:extLst>
          </p:cNvPr>
          <p:cNvSpPr txBox="1">
            <a:spLocks noChangeArrowheads="1"/>
          </p:cNvSpPr>
          <p:nvPr/>
        </p:nvSpPr>
        <p:spPr bwMode="auto">
          <a:xfrm>
            <a:off x="6960096" y="5805264"/>
            <a:ext cx="26661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800" dirty="0">
                <a:solidFill>
                  <a:prstClr val="black"/>
                </a:solidFill>
                <a:latin typeface="Courier New" panose="02070309020205020404" pitchFamily="49" charset="0"/>
                <a:cs typeface="Courier New" panose="02070309020205020404" pitchFamily="49" charset="0"/>
              </a:rPr>
              <a:t>1 2 3 4 5 6 7 8 9 </a:t>
            </a:r>
          </a:p>
        </p:txBody>
      </p:sp>
      <p:sp>
        <p:nvSpPr>
          <p:cNvPr id="4" name="矩形 4">
            <a:extLst>
              <a:ext uri="{FF2B5EF4-FFF2-40B4-BE49-F238E27FC236}">
                <a16:creationId xmlns:a16="http://schemas.microsoft.com/office/drawing/2014/main" id="{F073D50F-4707-72CB-4FE1-B857838FAA2B}"/>
              </a:ext>
            </a:extLst>
          </p:cNvPr>
          <p:cNvSpPr/>
          <p:nvPr/>
        </p:nvSpPr>
        <p:spPr>
          <a:xfrm>
            <a:off x="6528048" y="1397008"/>
            <a:ext cx="4032448" cy="523220"/>
          </a:xfrm>
          <a:prstGeom prst="rect">
            <a:avLst/>
          </a:prstGeom>
        </p:spPr>
        <p:txBody>
          <a:bodyPr wrap="square">
            <a:spAutoFit/>
          </a:bodyPr>
          <a:lstStyle/>
          <a:p>
            <a:pPr defTabSz="914140"/>
            <a:r>
              <a:rPr lang="en-US" altLang="zh-CN" sz="1400" b="0" dirty="0" err="1">
                <a:solidFill>
                  <a:prstClr val="black"/>
                </a:solidFill>
                <a:latin typeface="Lucida Sans"/>
                <a:ea typeface="黑体"/>
              </a:rPr>
              <a:t>Demaine</a:t>
            </a:r>
            <a:r>
              <a:rPr lang="en-US" altLang="zh-CN" sz="1400" b="0" dirty="0">
                <a:solidFill>
                  <a:prstClr val="black"/>
                </a:solidFill>
                <a:latin typeface="Lucida Sans"/>
                <a:ea typeface="黑体"/>
              </a:rPr>
              <a:t>,  Lopez-Ortiz </a:t>
            </a:r>
            <a:r>
              <a:rPr lang="zh-CN" altLang="en-US" sz="1400" b="0" dirty="0">
                <a:solidFill>
                  <a:prstClr val="black"/>
                </a:solidFill>
                <a:latin typeface="Lucida Sans"/>
                <a:ea typeface="黑体"/>
              </a:rPr>
              <a:t>与 </a:t>
            </a:r>
            <a:r>
              <a:rPr lang="en-US" altLang="zh-CN" sz="1400" b="0" dirty="0">
                <a:solidFill>
                  <a:prstClr val="black"/>
                </a:solidFill>
                <a:latin typeface="Lucida Sans"/>
                <a:ea typeface="黑体"/>
              </a:rPr>
              <a:t>Munro (2002)</a:t>
            </a:r>
          </a:p>
          <a:p>
            <a:pPr defTabSz="914140"/>
            <a:r>
              <a:rPr lang="en-US" altLang="zh-CN" sz="1400" b="0" dirty="0">
                <a:solidFill>
                  <a:prstClr val="black"/>
                </a:solidFill>
                <a:latin typeface="Lucida Sans"/>
                <a:ea typeface="黑体"/>
              </a:rPr>
              <a:t>Karp,  </a:t>
            </a:r>
            <a:r>
              <a:rPr lang="en-US" altLang="zh-CN" sz="1400" b="0" dirty="0" err="1">
                <a:solidFill>
                  <a:prstClr val="black"/>
                </a:solidFill>
                <a:latin typeface="Lucida Sans"/>
                <a:ea typeface="黑体"/>
              </a:rPr>
              <a:t>Shenker</a:t>
            </a:r>
            <a:r>
              <a:rPr lang="en-US" altLang="zh-CN" sz="1400" b="0" dirty="0">
                <a:solidFill>
                  <a:prstClr val="black"/>
                </a:solidFill>
                <a:latin typeface="Lucida Sans"/>
                <a:ea typeface="黑体"/>
              </a:rPr>
              <a:t> </a:t>
            </a:r>
            <a:r>
              <a:rPr lang="zh-CN" altLang="en-US" sz="1400" b="0" dirty="0">
                <a:solidFill>
                  <a:prstClr val="black"/>
                </a:solidFill>
                <a:latin typeface="Lucida Sans"/>
                <a:ea typeface="黑体"/>
              </a:rPr>
              <a:t>与 </a:t>
            </a:r>
            <a:r>
              <a:rPr lang="en-US" altLang="zh-CN" sz="1400" b="0" dirty="0">
                <a:solidFill>
                  <a:prstClr val="black"/>
                </a:solidFill>
                <a:latin typeface="Lucida Sans"/>
                <a:ea typeface="黑体"/>
              </a:rPr>
              <a:t>Papadimitriou (2003)</a:t>
            </a:r>
            <a:endParaRPr lang="zh-CN" altLang="en-US" sz="1400" b="0" dirty="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6" name="矩形 2">
                <a:extLst>
                  <a:ext uri="{FF2B5EF4-FFF2-40B4-BE49-F238E27FC236}">
                    <a16:creationId xmlns:a16="http://schemas.microsoft.com/office/drawing/2014/main" id="{05512383-805C-DE70-291D-D8B347CFE1E0}"/>
                  </a:ext>
                </a:extLst>
              </p:cNvPr>
              <p:cNvSpPr/>
              <p:nvPr/>
            </p:nvSpPr>
            <p:spPr>
              <a:xfrm>
                <a:off x="2255519" y="3291839"/>
                <a:ext cx="3840480" cy="3170099"/>
              </a:xfrm>
              <a:prstGeom prst="rect">
                <a:avLst/>
              </a:prstGeom>
              <a:noFill/>
            </p:spPr>
            <p:style>
              <a:lnRef idx="2">
                <a:schemeClr val="accent2"/>
              </a:lnRef>
              <a:fillRef idx="1">
                <a:schemeClr val="lt1"/>
              </a:fillRef>
              <a:effectRef idx="0">
                <a:schemeClr val="accent2"/>
              </a:effectRef>
              <a:fontRef idx="minor">
                <a:schemeClr val="dk1"/>
              </a:fontRef>
            </p:style>
            <p:txBody>
              <a:bodyPr>
                <a:spAutoFit/>
              </a:bodyPr>
              <a:lstStyle/>
              <a:p>
                <a:pPr defTabSz="914140"/>
                <a:r>
                  <a:rPr lang="zh-CN" altLang="en-US" sz="2000" dirty="0">
                    <a:solidFill>
                      <a:prstClr val="black"/>
                    </a:solidFill>
                    <a:latin typeface="Lucida Sans"/>
                    <a:ea typeface="黑体"/>
                  </a:rPr>
                  <a:t>算法：保存 </a:t>
                </a:r>
                <a14:m>
                  <m:oMath xmlns:m="http://schemas.openxmlformats.org/officeDocument/2006/math">
                    <m:r>
                      <a:rPr lang="en-US" altLang="zh-CN" sz="2000" b="1" i="1" dirty="0" smtClean="0">
                        <a:solidFill>
                          <a:prstClr val="black"/>
                        </a:solidFill>
                        <a:latin typeface="Cambria Math" panose="02040503050406030204" pitchFamily="18" charset="0"/>
                        <a:ea typeface="黑体"/>
                      </a:rPr>
                      <m:t>ℓ</m:t>
                    </m:r>
                    <m:r>
                      <a:rPr lang="en-US" altLang="zh-CN" sz="2000" i="1" dirty="0" smtClean="0">
                        <a:solidFill>
                          <a:prstClr val="black"/>
                        </a:solidFill>
                        <a:latin typeface="Cambria Math" panose="02040503050406030204" pitchFamily="18" charset="0"/>
                        <a:ea typeface="黑体"/>
                      </a:rPr>
                      <m:t>−1</m:t>
                    </m:r>
                  </m:oMath>
                </a14:m>
                <a:r>
                  <a:rPr lang="zh-CN" altLang="en-US" sz="2000" dirty="0">
                    <a:solidFill>
                      <a:prstClr val="black"/>
                    </a:solidFill>
                    <a:latin typeface="Lucida Sans"/>
                    <a:ea typeface="黑体"/>
                  </a:rPr>
                  <a:t> 个元素与其对应的计数器。对于一个新元素</a:t>
                </a:r>
                <a:endParaRPr lang="en-US" altLang="zh-CN" sz="2000" dirty="0">
                  <a:solidFill>
                    <a:prstClr val="black"/>
                  </a:solidFill>
                  <a:latin typeface="Lucida Sans"/>
                  <a:ea typeface="黑体"/>
                </a:endParaRPr>
              </a:p>
              <a:p>
                <a:pPr marL="599973" lvl="1" indent="-257131" defTabSz="914140">
                  <a:buClr>
                    <a:srgbClr val="02407B"/>
                  </a:buClr>
                  <a:buFont typeface="Wingdings" panose="05000000000000000000" pitchFamily="2" charset="2"/>
                  <a:buChar char="n"/>
                </a:pPr>
                <a:r>
                  <a:rPr lang="zh-CN" altLang="en-US" sz="2000" dirty="0">
                    <a:solidFill>
                      <a:schemeClr val="tx1"/>
                    </a:solidFill>
                    <a:latin typeface="Lucida Sans"/>
                    <a:ea typeface="黑体"/>
                  </a:rPr>
                  <a:t>如果该元素已被记录，则将该元素对应的计数器加一</a:t>
                </a:r>
                <a:endParaRPr lang="en-US" altLang="zh-CN" sz="2000" dirty="0">
                  <a:solidFill>
                    <a:schemeClr val="tx1"/>
                  </a:solidFill>
                  <a:latin typeface="Lucida Sans"/>
                  <a:ea typeface="黑体"/>
                </a:endParaRPr>
              </a:p>
              <a:p>
                <a:pPr marL="599973" lvl="1" indent="-257131" defTabSz="914140">
                  <a:buClr>
                    <a:srgbClr val="02407B"/>
                  </a:buClr>
                  <a:buFont typeface="Wingdings" panose="05000000000000000000" pitchFamily="2" charset="2"/>
                  <a:buChar char="n"/>
                </a:pPr>
                <a:r>
                  <a:rPr lang="zh-CN" altLang="en-US" sz="2000" dirty="0">
                    <a:solidFill>
                      <a:schemeClr val="tx1"/>
                    </a:solidFill>
                    <a:latin typeface="Lucida Sans"/>
                    <a:ea typeface="黑体"/>
                  </a:rPr>
                  <a:t>否则，如果未满 </a:t>
                </a:r>
                <a14:m>
                  <m:oMath xmlns:m="http://schemas.openxmlformats.org/officeDocument/2006/math">
                    <m:r>
                      <a:rPr lang="en-US" altLang="zh-CN" sz="2000" b="1" i="1" dirty="0" smtClean="0">
                        <a:solidFill>
                          <a:schemeClr val="tx1"/>
                        </a:solidFill>
                        <a:latin typeface="Cambria Math" panose="02040503050406030204" pitchFamily="18" charset="0"/>
                        <a:ea typeface="黑体"/>
                      </a:rPr>
                      <m:t>ℓ</m:t>
                    </m:r>
                    <m:r>
                      <a:rPr lang="en-US" altLang="zh-CN" sz="2000" i="1" dirty="0" smtClean="0">
                        <a:solidFill>
                          <a:schemeClr val="tx1"/>
                        </a:solidFill>
                        <a:latin typeface="Cambria Math" panose="02040503050406030204" pitchFamily="18" charset="0"/>
                        <a:ea typeface="黑体"/>
                      </a:rPr>
                      <m:t>−1</m:t>
                    </m:r>
                  </m:oMath>
                </a14:m>
                <a:r>
                  <a:rPr lang="zh-CN" altLang="en-US" sz="2000" dirty="0">
                    <a:solidFill>
                      <a:schemeClr val="tx1"/>
                    </a:solidFill>
                    <a:latin typeface="Lucida Sans"/>
                    <a:ea typeface="黑体"/>
                  </a:rPr>
                  <a:t> 个元素，则记录新元素，计数器设为一</a:t>
                </a:r>
                <a:endParaRPr lang="en-US" altLang="zh-CN" sz="2000" dirty="0">
                  <a:solidFill>
                    <a:schemeClr val="tx1"/>
                  </a:solidFill>
                  <a:latin typeface="Lucida Sans"/>
                  <a:ea typeface="黑体"/>
                </a:endParaRPr>
              </a:p>
              <a:p>
                <a:pPr marL="599973" lvl="1" indent="-257131" defTabSz="914140">
                  <a:buClr>
                    <a:srgbClr val="02407B"/>
                  </a:buClr>
                  <a:buFont typeface="Wingdings" panose="05000000000000000000" pitchFamily="2" charset="2"/>
                  <a:buChar char="n"/>
                </a:pPr>
                <a:r>
                  <a:rPr lang="zh-CN" altLang="en-US" sz="2000" dirty="0">
                    <a:solidFill>
                      <a:srgbClr val="FF0000"/>
                    </a:solidFill>
                    <a:latin typeface="Lucida Sans"/>
                    <a:ea typeface="黑体"/>
                  </a:rPr>
                  <a:t>否则，所有计数器减一，移除计数器为 </a:t>
                </a:r>
                <a:r>
                  <a:rPr lang="en-US" altLang="zh-CN" sz="2000" dirty="0">
                    <a:solidFill>
                      <a:srgbClr val="FF0000"/>
                    </a:solidFill>
                    <a:latin typeface="Lucida Sans"/>
                    <a:ea typeface="黑体"/>
                  </a:rPr>
                  <a:t>0 </a:t>
                </a:r>
                <a:r>
                  <a:rPr lang="zh-CN" altLang="en-US" sz="2000" dirty="0">
                    <a:solidFill>
                      <a:srgbClr val="FF0000"/>
                    </a:solidFill>
                    <a:latin typeface="Lucida Sans"/>
                    <a:ea typeface="黑体"/>
                  </a:rPr>
                  <a:t>的元素。</a:t>
                </a:r>
              </a:p>
            </p:txBody>
          </p:sp>
        </mc:Choice>
        <mc:Fallback xmlns="">
          <p:sp>
            <p:nvSpPr>
              <p:cNvPr id="6" name="矩形 2">
                <a:extLst>
                  <a:ext uri="{FF2B5EF4-FFF2-40B4-BE49-F238E27FC236}">
                    <a16:creationId xmlns:a16="http://schemas.microsoft.com/office/drawing/2014/main" id="{05512383-805C-DE70-291D-D8B347CFE1E0}"/>
                  </a:ext>
                </a:extLst>
              </p:cNvPr>
              <p:cNvSpPr>
                <a:spLocks noRot="1" noChangeAspect="1" noMove="1" noResize="1" noEditPoints="1" noAdjustHandles="1" noChangeArrowheads="1" noChangeShapeType="1" noTextEdit="1"/>
              </p:cNvSpPr>
              <p:nvPr/>
            </p:nvSpPr>
            <p:spPr>
              <a:xfrm>
                <a:off x="2255519" y="3291839"/>
                <a:ext cx="3840480" cy="3170099"/>
              </a:xfrm>
              <a:prstGeom prst="rect">
                <a:avLst/>
              </a:prstGeom>
              <a:blipFill>
                <a:blip r:embed="rId3"/>
                <a:stretch>
                  <a:fillRect l="-1262" t="-954" r="-1104" b="-2099"/>
                </a:stretch>
              </a:blipFill>
            </p:spPr>
            <p:txBody>
              <a:bodyPr/>
              <a:lstStyle/>
              <a:p>
                <a:r>
                  <a:rPr lang="zh-CN" altLang="en-US">
                    <a:noFill/>
                  </a:rPr>
                  <a:t> </a:t>
                </a:r>
              </a:p>
            </p:txBody>
          </p:sp>
        </mc:Fallback>
      </mc:AlternateContent>
      <p:sp>
        <p:nvSpPr>
          <p:cNvPr id="2" name="!!Title 1">
            <a:extLst>
              <a:ext uri="{FF2B5EF4-FFF2-40B4-BE49-F238E27FC236}">
                <a16:creationId xmlns:a16="http://schemas.microsoft.com/office/drawing/2014/main" id="{BF9AA772-379E-5223-0B4A-63B043D25025}"/>
              </a:ext>
            </a:extLst>
          </p:cNvPr>
          <p:cNvSpPr txBox="1">
            <a:spLocks noChangeArrowheads="1"/>
          </p:cNvSpPr>
          <p:nvPr/>
        </p:nvSpPr>
        <p:spPr bwMode="auto">
          <a:xfrm>
            <a:off x="1618487" y="118872"/>
            <a:ext cx="9811512" cy="1124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mj-lt"/>
                <a:ea typeface="黑体" pitchFamily="2" charset="-122"/>
                <a:cs typeface="+mj-cs"/>
              </a:defRPr>
            </a:lvl1pPr>
            <a:lvl2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2pPr>
            <a:lvl3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3pPr>
            <a:lvl4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4pPr>
            <a:lvl5pPr algn="l" rtl="0" eaLnBrk="1" fontAlgn="base" hangingPunct="1">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5pPr>
            <a:lvl6pPr marL="457200" algn="l" rtl="0" eaLnBrk="1" fontAlgn="base" hangingPunct="1">
              <a:spcBef>
                <a:spcPct val="0"/>
              </a:spcBef>
              <a:spcAft>
                <a:spcPct val="0"/>
              </a:spcAft>
              <a:defRPr sz="4400">
                <a:solidFill>
                  <a:schemeClr val="tx1"/>
                </a:solidFill>
                <a:latin typeface="Arial" charset="0"/>
                <a:ea typeface="宋体" pitchFamily="2" charset="-122"/>
              </a:defRPr>
            </a:lvl6pPr>
            <a:lvl7pPr marL="914400" algn="l" rtl="0" eaLnBrk="1" fontAlgn="base" hangingPunct="1">
              <a:spcBef>
                <a:spcPct val="0"/>
              </a:spcBef>
              <a:spcAft>
                <a:spcPct val="0"/>
              </a:spcAft>
              <a:defRPr sz="4400">
                <a:solidFill>
                  <a:schemeClr val="tx1"/>
                </a:solidFill>
                <a:latin typeface="Arial" charset="0"/>
                <a:ea typeface="宋体" pitchFamily="2" charset="-122"/>
              </a:defRPr>
            </a:lvl7pPr>
            <a:lvl8pPr marL="1371600" algn="l" rtl="0" eaLnBrk="1" fontAlgn="base" hangingPunct="1">
              <a:spcBef>
                <a:spcPct val="0"/>
              </a:spcBef>
              <a:spcAft>
                <a:spcPct val="0"/>
              </a:spcAft>
              <a:defRPr sz="4400">
                <a:solidFill>
                  <a:schemeClr val="tx1"/>
                </a:solidFill>
                <a:latin typeface="Arial" charset="0"/>
                <a:ea typeface="宋体" pitchFamily="2" charset="-122"/>
              </a:defRPr>
            </a:lvl8pPr>
            <a:lvl9pPr marL="1828800" algn="l" rtl="0" eaLnBrk="1" fontAlgn="base" hangingPunct="1">
              <a:spcBef>
                <a:spcPct val="0"/>
              </a:spcBef>
              <a:spcAft>
                <a:spcPct val="0"/>
              </a:spcAft>
              <a:defRPr sz="4400">
                <a:solidFill>
                  <a:schemeClr val="tx1"/>
                </a:solidFill>
                <a:latin typeface="Arial" charset="0"/>
                <a:ea typeface="宋体" pitchFamily="2" charset="-122"/>
              </a:defRPr>
            </a:lvl9pPr>
          </a:lstStyle>
          <a:p>
            <a:r>
              <a:rPr lang="en-US" altLang="zh-CN" kern="0" dirty="0"/>
              <a:t>Misra-Gries</a:t>
            </a:r>
            <a:r>
              <a:rPr lang="zh-CN" altLang="en-US" kern="0" dirty="0"/>
              <a:t>摘要（</a:t>
            </a:r>
            <a:r>
              <a:rPr lang="en-US" altLang="zh-CN" kern="0" dirty="0"/>
              <a:t>1982</a:t>
            </a:r>
            <a:r>
              <a:rPr lang="zh-CN" altLang="en-US" kern="0" dirty="0"/>
              <a:t>）</a:t>
            </a:r>
          </a:p>
        </p:txBody>
      </p:sp>
      <mc:AlternateContent xmlns:mc="http://schemas.openxmlformats.org/markup-compatibility/2006" xmlns:a14="http://schemas.microsoft.com/office/drawing/2010/main">
        <mc:Choice Requires="a14">
          <p:sp>
            <p:nvSpPr>
              <p:cNvPr id="3" name="文本框 3">
                <a:extLst>
                  <a:ext uri="{FF2B5EF4-FFF2-40B4-BE49-F238E27FC236}">
                    <a16:creationId xmlns:a16="http://schemas.microsoft.com/office/drawing/2014/main" id="{6330937D-E525-499C-B219-61DDE587EE7E}"/>
                  </a:ext>
                </a:extLst>
              </p:cNvPr>
              <p:cNvSpPr txBox="1"/>
              <p:nvPr/>
            </p:nvSpPr>
            <p:spPr>
              <a:xfrm>
                <a:off x="7985845" y="3291840"/>
                <a:ext cx="888192" cy="40011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smtClean="0">
                          <a:solidFill>
                            <a:prstClr val="black"/>
                          </a:solidFill>
                          <a:latin typeface="Cambria Math" panose="02040503050406030204" pitchFamily="18" charset="0"/>
                          <a:ea typeface="黑体"/>
                        </a:rPr>
                        <m:t>ℓ=</m:t>
                      </m:r>
                      <m:r>
                        <a:rPr lang="en-US" altLang="zh-CN" sz="2000" b="0" i="1" smtClean="0">
                          <a:solidFill>
                            <a:prstClr val="black"/>
                          </a:solidFill>
                          <a:latin typeface="Cambria Math" panose="02040503050406030204" pitchFamily="18" charset="0"/>
                          <a:ea typeface="黑体"/>
                        </a:rPr>
                        <m:t>6</m:t>
                      </m:r>
                    </m:oMath>
                  </m:oMathPara>
                </a14:m>
                <a:endParaRPr lang="zh-CN" altLang="en-US" sz="2000" b="0" dirty="0">
                  <a:solidFill>
                    <a:prstClr val="black"/>
                  </a:solidFill>
                  <a:latin typeface="Lucida Sans"/>
                  <a:ea typeface="黑体"/>
                </a:endParaRPr>
              </a:p>
            </p:txBody>
          </p:sp>
        </mc:Choice>
        <mc:Fallback xmlns="">
          <p:sp>
            <p:nvSpPr>
              <p:cNvPr id="3" name="文本框 3">
                <a:extLst>
                  <a:ext uri="{FF2B5EF4-FFF2-40B4-BE49-F238E27FC236}">
                    <a16:creationId xmlns:a16="http://schemas.microsoft.com/office/drawing/2014/main" id="{6330937D-E525-499C-B219-61DDE587EE7E}"/>
                  </a:ext>
                </a:extLst>
              </p:cNvPr>
              <p:cNvSpPr txBox="1">
                <a:spLocks noRot="1" noChangeAspect="1" noMove="1" noResize="1" noEditPoints="1" noAdjustHandles="1" noChangeArrowheads="1" noChangeShapeType="1" noTextEdit="1"/>
              </p:cNvSpPr>
              <p:nvPr/>
            </p:nvSpPr>
            <p:spPr>
              <a:xfrm>
                <a:off x="7985845" y="3291840"/>
                <a:ext cx="888192" cy="400110"/>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Rectangle 3">
                <a:extLst>
                  <a:ext uri="{FF2B5EF4-FFF2-40B4-BE49-F238E27FC236}">
                    <a16:creationId xmlns:a16="http://schemas.microsoft.com/office/drawing/2014/main" id="{03967B42-83BC-690A-42E7-A5E3833976CD}"/>
                  </a:ext>
                </a:extLst>
              </p:cNvPr>
              <p:cNvSpPr txBox="1">
                <a:spLocks noChangeArrowheads="1"/>
              </p:cNvSpPr>
              <p:nvPr/>
            </p:nvSpPr>
            <p:spPr>
              <a:xfrm>
                <a:off x="2255520" y="1901724"/>
                <a:ext cx="7680960" cy="1331297"/>
              </a:xfrm>
              <a:prstGeom prst="rect">
                <a:avLst/>
              </a:prstGeom>
            </p:spPr>
            <p:txBody>
              <a:bodyPr vert="horz" lIns="115214" tIns="57607" rIns="115214" bIns="57607" rtlCol="0">
                <a:normAutofit fontScale="92500"/>
              </a:bodyPr>
              <a:lstStyle>
                <a:lvl1pPr marL="342676" indent="-342676" algn="l" defTabSz="914140" rtl="0" eaLnBrk="1" latinLnBrk="0" hangingPunct="1">
                  <a:lnSpc>
                    <a:spcPct val="120000"/>
                  </a:lnSpc>
                  <a:spcBef>
                    <a:spcPts val="635"/>
                  </a:spcBef>
                  <a:buFont typeface="Arial" panose="020B0604020202020204" pitchFamily="34" charset="0"/>
                  <a:buChar char="•"/>
                  <a:defRPr sz="2540" kern="1200">
                    <a:solidFill>
                      <a:schemeClr val="tx1"/>
                    </a:solidFill>
                    <a:latin typeface="+mn-lt"/>
                    <a:ea typeface="+mn-ea"/>
                    <a:cs typeface="+mn-cs"/>
                  </a:defRPr>
                </a:lvl1pPr>
                <a:lvl2pPr marL="742802" indent="-285732" algn="l" defTabSz="914140" rtl="0" eaLnBrk="1" latinLnBrk="0" hangingPunct="1">
                  <a:lnSpc>
                    <a:spcPct val="120000"/>
                  </a:lnSpc>
                  <a:spcBef>
                    <a:spcPts val="635"/>
                  </a:spcBef>
                  <a:buFont typeface="Arial" panose="020B0604020202020204" pitchFamily="34" charset="0"/>
                  <a:buChar char="–"/>
                  <a:defRPr sz="2222" kern="1200">
                    <a:solidFill>
                      <a:schemeClr val="tx1"/>
                    </a:solidFill>
                    <a:latin typeface="+mn-lt"/>
                    <a:ea typeface="+mn-ea"/>
                    <a:cs typeface="+mn-cs"/>
                  </a:defRPr>
                </a:lvl2pPr>
                <a:lvl3pPr marL="1142927" indent="-228787" algn="l" defTabSz="914140" rtl="0" eaLnBrk="1" latinLnBrk="0" hangingPunct="1">
                  <a:lnSpc>
                    <a:spcPct val="120000"/>
                  </a:lnSpc>
                  <a:spcBef>
                    <a:spcPts val="635"/>
                  </a:spcBef>
                  <a:buFont typeface="Arial" panose="020B0604020202020204" pitchFamily="34" charset="0"/>
                  <a:buChar char="•"/>
                  <a:defRPr sz="1905" kern="1200">
                    <a:solidFill>
                      <a:schemeClr val="tx1"/>
                    </a:solidFill>
                    <a:latin typeface="+mn-lt"/>
                    <a:ea typeface="+mn-ea"/>
                    <a:cs typeface="+mn-cs"/>
                  </a:defRPr>
                </a:lvl3pPr>
                <a:lvl4pPr marL="1599997" indent="-228787" algn="l" defTabSz="914140" rtl="0" eaLnBrk="1" latinLnBrk="0" hangingPunct="1">
                  <a:lnSpc>
                    <a:spcPct val="120000"/>
                  </a:lnSpc>
                  <a:spcBef>
                    <a:spcPts val="635"/>
                  </a:spcBef>
                  <a:buFont typeface="Arial" panose="020B0604020202020204" pitchFamily="34" charset="0"/>
                  <a:buChar char="–"/>
                  <a:defRPr sz="1587" kern="1200">
                    <a:solidFill>
                      <a:schemeClr val="tx1"/>
                    </a:solidFill>
                    <a:latin typeface="+mn-lt"/>
                    <a:ea typeface="+mn-ea"/>
                    <a:cs typeface="+mn-cs"/>
                  </a:defRPr>
                </a:lvl4pPr>
                <a:lvl5pPr marL="2057067" indent="-228787" algn="l" defTabSz="914140" rtl="0" eaLnBrk="1" latinLnBrk="0" hangingPunct="1">
                  <a:lnSpc>
                    <a:spcPct val="120000"/>
                  </a:lnSpc>
                  <a:spcBef>
                    <a:spcPts val="635"/>
                  </a:spcBef>
                  <a:buFont typeface="Arial" panose="020B0604020202020204" pitchFamily="34" charset="0"/>
                  <a:buChar char="»"/>
                  <a:defRPr sz="1587" kern="1200">
                    <a:solidFill>
                      <a:schemeClr val="tx1"/>
                    </a:solidFill>
                    <a:latin typeface="+mn-lt"/>
                    <a:ea typeface="+mn-ea"/>
                    <a:cs typeface="+mn-cs"/>
                  </a:defRPr>
                </a:lvl5pPr>
                <a:lvl6pPr marL="2514641"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6pPr>
                <a:lvl7pPr marL="2971711"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7pPr>
                <a:lvl8pPr marL="3428781"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8pPr>
                <a:lvl9pPr marL="3885850" indent="-228787" algn="l" defTabSz="914140"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9pPr>
              </a:lstStyle>
              <a:p>
                <a:pPr>
                  <a:buClr>
                    <a:srgbClr val="02407B"/>
                  </a:buClr>
                  <a:buFont typeface="Wingdings" panose="05000000000000000000" pitchFamily="2" charset="2"/>
                  <a:buChar char="n"/>
                </a:pPr>
                <a:r>
                  <a:rPr lang="zh-CN" altLang="en-US" sz="2800" dirty="0">
                    <a:ea typeface="黑体" panose="02010609060101010101" pitchFamily="49" charset="-122"/>
                  </a:rPr>
                  <a:t>输入：</a:t>
                </a:r>
                <a14:m>
                  <m:oMath xmlns:m="http://schemas.openxmlformats.org/officeDocument/2006/math">
                    <m:r>
                      <a:rPr lang="en-US" altLang="zh-CN" sz="2800" i="1" dirty="0">
                        <a:latin typeface="Cambria Math" panose="02040503050406030204" pitchFamily="18" charset="0"/>
                      </a:rPr>
                      <m:t>𝑁</m:t>
                    </m:r>
                  </m:oMath>
                </a14:m>
                <a:r>
                  <a:rPr lang="zh-CN" altLang="en-US" sz="2800" dirty="0">
                    <a:ea typeface="黑体" panose="02010609060101010101" pitchFamily="49" charset="-122"/>
                  </a:rPr>
                  <a:t>个元素，整数</a:t>
                </a:r>
                <a14:m>
                  <m:oMath xmlns:m="http://schemas.openxmlformats.org/officeDocument/2006/math">
                    <m:r>
                      <a:rPr lang="en-US" altLang="zh-CN" sz="2800" i="1">
                        <a:latin typeface="Cambria Math" panose="02040503050406030204" pitchFamily="18" charset="0"/>
                        <a:ea typeface="黑体" panose="02010609060101010101" pitchFamily="49" charset="-122"/>
                      </a:rPr>
                      <m:t>ℓ</m:t>
                    </m:r>
                  </m:oMath>
                </a14:m>
                <a:endParaRPr lang="en-US" altLang="zh-CN" sz="2800" dirty="0">
                  <a:ea typeface="黑体" panose="02010609060101010101" pitchFamily="49" charset="-122"/>
                </a:endParaRPr>
              </a:p>
              <a:p>
                <a:pPr>
                  <a:buClr>
                    <a:srgbClr val="02407B"/>
                  </a:buClr>
                  <a:buFont typeface="Wingdings" panose="05000000000000000000" pitchFamily="2" charset="2"/>
                  <a:buChar char="n"/>
                </a:pPr>
                <a:r>
                  <a:rPr lang="zh-CN" altLang="en-US" sz="2800" dirty="0">
                    <a:ea typeface="黑体" panose="02010609060101010101" pitchFamily="49" charset="-122"/>
                  </a:rPr>
                  <a:t>输出：以 </a:t>
                </a:r>
                <a14:m>
                  <m:oMath xmlns:m="http://schemas.openxmlformats.org/officeDocument/2006/math">
                    <m:f>
                      <m:fPr>
                        <m:ctrlPr>
                          <a:rPr lang="en-US" altLang="zh-CN" sz="2800" i="1" dirty="0">
                            <a:latin typeface="Cambria Math" panose="02040503050406030204" pitchFamily="18" charset="0"/>
                          </a:rPr>
                        </m:ctrlPr>
                      </m:fPr>
                      <m:num>
                        <m:r>
                          <a:rPr lang="en-US" altLang="zh-CN" sz="2800" i="1" dirty="0">
                            <a:latin typeface="Cambria Math" panose="02040503050406030204" pitchFamily="18" charset="0"/>
                          </a:rPr>
                          <m:t>𝑁</m:t>
                        </m:r>
                      </m:num>
                      <m:den>
                        <m:r>
                          <a:rPr lang="en-US" altLang="zh-CN" sz="2800" i="1" dirty="0">
                            <a:latin typeface="Cambria Math" panose="02040503050406030204" pitchFamily="18" charset="0"/>
                          </a:rPr>
                          <m:t>ℓ</m:t>
                        </m:r>
                      </m:den>
                    </m:f>
                  </m:oMath>
                </a14:m>
                <a:r>
                  <a:rPr lang="zh-CN" altLang="en-US" sz="2800" dirty="0">
                    <a:ea typeface="黑体" panose="02010609060101010101" pitchFamily="49" charset="-122"/>
                  </a:rPr>
                  <a:t> 的绝对误差估计每个元素出现的次数</a:t>
                </a:r>
                <a:endParaRPr lang="en-US" altLang="zh-CN" sz="2800" dirty="0">
                  <a:ea typeface="黑体" panose="02010609060101010101" pitchFamily="49" charset="-122"/>
                </a:endParaRPr>
              </a:p>
            </p:txBody>
          </p:sp>
        </mc:Choice>
        <mc:Fallback xmlns="">
          <p:sp>
            <p:nvSpPr>
              <p:cNvPr id="7" name="!!Rectangle 3">
                <a:extLst>
                  <a:ext uri="{FF2B5EF4-FFF2-40B4-BE49-F238E27FC236}">
                    <a16:creationId xmlns:a16="http://schemas.microsoft.com/office/drawing/2014/main" id="{03967B42-83BC-690A-42E7-A5E3833976CD}"/>
                  </a:ext>
                </a:extLst>
              </p:cNvPr>
              <p:cNvSpPr txBox="1">
                <a:spLocks noRot="1" noChangeAspect="1" noMove="1" noResize="1" noEditPoints="1" noAdjustHandles="1" noChangeArrowheads="1" noChangeShapeType="1" noTextEdit="1"/>
              </p:cNvSpPr>
              <p:nvPr/>
            </p:nvSpPr>
            <p:spPr>
              <a:xfrm>
                <a:off x="2255520" y="1901724"/>
                <a:ext cx="7680960" cy="1331297"/>
              </a:xfrm>
              <a:prstGeom prst="rect">
                <a:avLst/>
              </a:prstGeom>
              <a:blipFill>
                <a:blip r:embed="rId5"/>
                <a:stretch>
                  <a:fillRect l="-952" t="-1376" r="-79" b="-13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1601509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618488" y="118872"/>
            <a:ext cx="9811512" cy="1124712"/>
          </a:xfrm>
        </p:spPr>
        <p:txBody>
          <a:bodyPr/>
          <a:lstStyle/>
          <a:p>
            <a:pPr eaLnBrk="1" hangingPunct="1"/>
            <a:r>
              <a:rPr lang="en-US" altLang="zh-CN" dirty="0" err="1"/>
              <a:t>Misra-Gries</a:t>
            </a:r>
            <a:r>
              <a:rPr lang="zh-CN" altLang="en-US" dirty="0"/>
              <a:t>算法分析</a:t>
            </a:r>
          </a:p>
        </p:txBody>
      </p:sp>
      <mc:AlternateContent xmlns:mc="http://schemas.openxmlformats.org/markup-compatibility/2006" xmlns:a14="http://schemas.microsoft.com/office/drawing/2010/main">
        <mc:Choice Requires="a14">
          <p:sp>
            <p:nvSpPr>
              <p:cNvPr id="14339" name="Rectangle 3"/>
              <p:cNvSpPr>
                <a:spLocks noGrp="1" noChangeArrowheads="1"/>
              </p:cNvSpPr>
              <p:nvPr>
                <p:ph type="body" idx="4294967295"/>
              </p:nvPr>
            </p:nvSpPr>
            <p:spPr>
              <a:xfrm>
                <a:off x="731088" y="1417639"/>
                <a:ext cx="10833383" cy="5165722"/>
              </a:xfrm>
            </p:spPr>
            <p:txBody>
              <a:bodyPr>
                <a:noAutofit/>
              </a:bodyPr>
              <a:lstStyle/>
              <a:p>
                <a:pPr eaLnBrk="1" hangingPunct="1"/>
                <a:r>
                  <a:rPr lang="zh-CN" altLang="en-US" dirty="0">
                    <a:solidFill>
                      <a:schemeClr val="tx1"/>
                    </a:solidFill>
                    <a:latin typeface="黑体" panose="02010609060101010101" pitchFamily="49" charset="-122"/>
                    <a:ea typeface="黑体" panose="02010609060101010101" pitchFamily="49" charset="-122"/>
                  </a:rPr>
                  <a:t>定理：设元素</a:t>
                </a:r>
                <a14:m>
                  <m:oMath xmlns:m="http://schemas.openxmlformats.org/officeDocument/2006/math">
                    <m:r>
                      <a:rPr lang="en-US" altLang="zh-CN" i="1" dirty="0" smtClean="0">
                        <a:solidFill>
                          <a:schemeClr val="tx1"/>
                        </a:solidFill>
                        <a:latin typeface="Cambria Math" panose="02040503050406030204" pitchFamily="18" charset="0"/>
                        <a:ea typeface="黑体" panose="02010609060101010101" pitchFamily="49" charset="-122"/>
                      </a:rPr>
                      <m:t>𝑖</m:t>
                    </m:r>
                  </m:oMath>
                </a14:m>
                <a:r>
                  <a:rPr lang="zh-CN" altLang="en-US" dirty="0">
                    <a:solidFill>
                      <a:schemeClr val="tx1"/>
                    </a:solidFill>
                    <a:latin typeface="黑体" panose="02010609060101010101" pitchFamily="49" charset="-122"/>
                    <a:ea typeface="黑体" panose="02010609060101010101" pitchFamily="49" charset="-122"/>
                  </a:rPr>
                  <a:t>的真实频率为</a:t>
                </a:r>
                <a14:m>
                  <m:oMath xmlns:m="http://schemas.openxmlformats.org/officeDocument/2006/math">
                    <m:r>
                      <a:rPr lang="en-US" altLang="zh-CN" i="1" dirty="0">
                        <a:solidFill>
                          <a:schemeClr val="tx1"/>
                        </a:solidFill>
                        <a:latin typeface="Cambria Math" panose="02040503050406030204" pitchFamily="18" charset="0"/>
                      </a:rPr>
                      <m:t>𝑓</m:t>
                    </m:r>
                    <m:r>
                      <a:rPr lang="en-US" altLang="zh-CN" i="1" baseline="-25000" dirty="0">
                        <a:solidFill>
                          <a:schemeClr val="tx1"/>
                        </a:solidFill>
                        <a:latin typeface="Cambria Math" panose="02040503050406030204" pitchFamily="18" charset="0"/>
                      </a:rPr>
                      <m:t>𝑖</m:t>
                    </m:r>
                  </m:oMath>
                </a14:m>
                <a:r>
                  <a:rPr lang="zh-CN" altLang="en-US" dirty="0">
                    <a:solidFill>
                      <a:schemeClr val="tx1"/>
                    </a:solidFill>
                    <a:latin typeface="黑体" panose="02010609060101010101" pitchFamily="49" charset="-122"/>
                    <a:ea typeface="黑体" panose="02010609060101010101" pitchFamily="49" charset="-122"/>
                  </a:rPr>
                  <a:t>，</a:t>
                </a:r>
                <a:r>
                  <a:rPr lang="en-US" altLang="zh-CN" dirty="0">
                    <a:solidFill>
                      <a:schemeClr val="tx1"/>
                    </a:solidFill>
                    <a:latin typeface="黑体" panose="02010609060101010101" pitchFamily="49" charset="-122"/>
                    <a:ea typeface="黑体" panose="02010609060101010101" pitchFamily="49" charset="-122"/>
                  </a:rPr>
                  <a:t>MG</a:t>
                </a:r>
                <a:r>
                  <a:rPr lang="zh-CN" altLang="en-US" dirty="0">
                    <a:solidFill>
                      <a:schemeClr val="tx1"/>
                    </a:solidFill>
                    <a:latin typeface="黑体" panose="02010609060101010101" pitchFamily="49" charset="-122"/>
                    <a:ea typeface="黑体" panose="02010609060101010101" pitchFamily="49" charset="-122"/>
                  </a:rPr>
                  <a:t>的估计值为</a:t>
                </a:r>
                <a14:m>
                  <m:oMath xmlns:m="http://schemas.openxmlformats.org/officeDocument/2006/math">
                    <m:acc>
                      <m:accPr>
                        <m:chr m:val="̂"/>
                        <m:ctrlPr>
                          <a:rPr lang="zh-CN" altLang="en-US" i="1">
                            <a:solidFill>
                              <a:schemeClr val="tx1"/>
                            </a:solidFill>
                            <a:latin typeface="Cambria Math" panose="02040503050406030204" pitchFamily="18" charset="0"/>
                          </a:rPr>
                        </m:ctrlPr>
                      </m:accPr>
                      <m:e>
                        <m:r>
                          <a:rPr lang="en-US" altLang="zh-CN" i="1">
                            <a:solidFill>
                              <a:schemeClr val="tx1"/>
                            </a:solidFill>
                            <a:latin typeface="Cambria Math" panose="02040503050406030204" pitchFamily="18" charset="0"/>
                          </a:rPr>
                          <m:t>𝑓</m:t>
                        </m:r>
                        <m:r>
                          <a:rPr lang="en-US" altLang="zh-CN" i="1" baseline="-25000">
                            <a:solidFill>
                              <a:schemeClr val="tx1"/>
                            </a:solidFill>
                            <a:latin typeface="Cambria Math" panose="02040503050406030204" pitchFamily="18" charset="0"/>
                          </a:rPr>
                          <m:t>𝑖</m:t>
                        </m:r>
                      </m:e>
                    </m:acc>
                  </m:oMath>
                </a14:m>
                <a:r>
                  <a:rPr lang="zh-CN" altLang="en-US" dirty="0">
                    <a:solidFill>
                      <a:schemeClr val="tx1"/>
                    </a:solidFill>
                    <a:latin typeface="黑体" panose="02010609060101010101" pitchFamily="49" charset="-122"/>
                    <a:ea typeface="黑体" panose="02010609060101010101" pitchFamily="49" charset="-122"/>
                  </a:rPr>
                  <a:t>，则</a:t>
                </a:r>
                <a:endParaRPr lang="en-US" altLang="zh-CN" i="1" dirty="0">
                  <a:solidFill>
                    <a:schemeClr val="tx1"/>
                  </a:solidFill>
                  <a:latin typeface="黑体" panose="02010609060101010101" pitchFamily="49" charset="-122"/>
                  <a:ea typeface="黑体" panose="02010609060101010101" pitchFamily="49" charset="-122"/>
                </a:endParaRPr>
              </a:p>
              <a:p>
                <a:pPr marL="0" indent="0">
                  <a:buNone/>
                </a:pPr>
                <a14:m>
                  <m:oMathPara xmlns:m="http://schemas.openxmlformats.org/officeDocument/2006/math">
                    <m:oMathParaPr>
                      <m:jc m:val="centerGroup"/>
                    </m:oMathParaPr>
                    <m:oMath xmlns:m="http://schemas.openxmlformats.org/officeDocument/2006/math">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𝑓</m:t>
                              </m:r>
                            </m:e>
                            <m:sub>
                              <m:r>
                                <a:rPr lang="en-US" altLang="zh-CN" i="1">
                                  <a:latin typeface="Cambria Math" panose="02040503050406030204" pitchFamily="18" charset="0"/>
                                </a:rPr>
                                <m:t>𝑖</m:t>
                              </m:r>
                            </m:sub>
                          </m:sSub>
                          <m:r>
                            <a:rPr lang="en-US" altLang="zh-CN" i="1">
                              <a:latin typeface="Cambria Math" panose="02040503050406030204" pitchFamily="18" charset="0"/>
                            </a:rPr>
                            <m:t>−</m:t>
                          </m:r>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rPr>
                                  </m:ctrlPr>
                                </m:sSubPr>
                                <m:e>
                                  <m:r>
                                    <a:rPr lang="en-US" altLang="zh-CN" i="1">
                                      <a:latin typeface="Cambria Math" panose="02040503050406030204" pitchFamily="18" charset="0"/>
                                    </a:rPr>
                                    <m:t>𝑓</m:t>
                                  </m:r>
                                </m:e>
                                <m:sub>
                                  <m:r>
                                    <a:rPr lang="en-US" altLang="zh-CN" i="1">
                                      <a:latin typeface="Cambria Math" panose="02040503050406030204" pitchFamily="18" charset="0"/>
                                    </a:rPr>
                                    <m:t>𝑖</m:t>
                                  </m:r>
                                </m:sub>
                              </m:sSub>
                            </m:e>
                          </m:acc>
                        </m:e>
                      </m:d>
                      <m:r>
                        <a:rPr lang="en-US" altLang="zh-CN" i="1">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𝑁</m:t>
                          </m:r>
                        </m:num>
                        <m:den>
                          <m:r>
                            <a:rPr lang="en-US" altLang="zh-CN" i="1">
                              <a:latin typeface="Cambria Math" panose="02040503050406030204" pitchFamily="18" charset="0"/>
                            </a:rPr>
                            <m:t>ℓ</m:t>
                          </m:r>
                        </m:den>
                      </m:f>
                    </m:oMath>
                  </m:oMathPara>
                </a14:m>
                <a:endParaRPr lang="en-US" altLang="zh-CN" dirty="0">
                  <a:solidFill>
                    <a:schemeClr val="tx1"/>
                  </a:solidFill>
                  <a:latin typeface="黑体" panose="02010609060101010101" pitchFamily="49" charset="-122"/>
                  <a:ea typeface="黑体" panose="02010609060101010101" pitchFamily="49" charset="-122"/>
                </a:endParaRPr>
              </a:p>
              <a:p>
                <a:pPr lvl="1" eaLnBrk="1" hangingPunct="1"/>
                <a:endParaRPr lang="en-US" altLang="zh-CN" sz="2000" dirty="0">
                  <a:solidFill>
                    <a:schemeClr val="tx1"/>
                  </a:solidFill>
                  <a:latin typeface="黑体" panose="02010609060101010101" pitchFamily="49" charset="-122"/>
                  <a:ea typeface="黑体" panose="02010609060101010101" pitchFamily="49" charset="-122"/>
                </a:endParaRPr>
              </a:p>
              <a:p>
                <a:pPr lvl="1" eaLnBrk="1" hangingPunct="1"/>
                <a14:m>
                  <m:oMath xmlns:m="http://schemas.openxmlformats.org/officeDocument/2006/math">
                    <m:r>
                      <a:rPr lang="en-US" altLang="zh-CN" sz="2000" b="0" i="1" dirty="0" smtClean="0">
                        <a:solidFill>
                          <a:schemeClr val="tx1"/>
                        </a:solidFill>
                        <a:latin typeface="Cambria Math" panose="02040503050406030204" pitchFamily="18" charset="0"/>
                        <a:ea typeface="黑体" panose="02010609060101010101" pitchFamily="49" charset="-122"/>
                      </a:rPr>
                      <m:t>𝑁</m:t>
                    </m:r>
                  </m:oMath>
                </a14:m>
                <a:r>
                  <a:rPr lang="en-US" altLang="zh-CN" sz="2000" dirty="0">
                    <a:solidFill>
                      <a:schemeClr val="tx1"/>
                    </a:solidFill>
                    <a:latin typeface="黑体" panose="02010609060101010101" pitchFamily="49" charset="-122"/>
                    <a:ea typeface="黑体" panose="02010609060101010101" pitchFamily="49" charset="-122"/>
                  </a:rPr>
                  <a:t> = </a:t>
                </a:r>
                <a:r>
                  <a:rPr lang="zh-CN" altLang="en-US" sz="2000" dirty="0">
                    <a:solidFill>
                      <a:schemeClr val="tx1"/>
                    </a:solidFill>
                    <a:latin typeface="黑体" panose="02010609060101010101" pitchFamily="49" charset="-122"/>
                    <a:ea typeface="黑体" panose="02010609060101010101" pitchFamily="49" charset="-122"/>
                  </a:rPr>
                  <a:t>数据流中的元素个数</a:t>
                </a:r>
              </a:p>
              <a:p>
                <a:pPr lvl="1" eaLnBrk="1" hangingPunct="1"/>
                <a:r>
                  <a:rPr lang="zh-CN" altLang="en-US" sz="2000" dirty="0">
                    <a:solidFill>
                      <a:schemeClr val="tx1"/>
                    </a:solidFill>
                    <a:latin typeface="黑体" panose="02010609060101010101" pitchFamily="49" charset="-122"/>
                    <a:ea typeface="黑体" panose="02010609060101010101" pitchFamily="49" charset="-122"/>
                  </a:rPr>
                  <a:t>误差 ≤ 所有元素减一出现的次数</a:t>
                </a:r>
              </a:p>
              <a:p>
                <a:pPr lvl="1" eaLnBrk="1" hangingPunct="1"/>
                <a:r>
                  <a:rPr lang="zh-CN" altLang="en-US" sz="2000" dirty="0">
                    <a:solidFill>
                      <a:schemeClr val="tx1"/>
                    </a:solidFill>
                    <a:latin typeface="黑体" panose="02010609060101010101" pitchFamily="49" charset="-122"/>
                    <a:ea typeface="黑体" panose="02010609060101010101" pitchFamily="49" charset="-122"/>
                  </a:rPr>
                  <a:t>每次减一，我们减去了 </a:t>
                </a:r>
                <a14:m>
                  <m:oMath xmlns:m="http://schemas.openxmlformats.org/officeDocument/2006/math">
                    <m:r>
                      <a:rPr lang="en-US" altLang="zh-CN" sz="2000" b="0" i="1" smtClean="0">
                        <a:solidFill>
                          <a:schemeClr val="tx1"/>
                        </a:solidFill>
                        <a:latin typeface="Cambria Math" panose="02040503050406030204" pitchFamily="18" charset="0"/>
                        <a:ea typeface="黑体" panose="02010609060101010101" pitchFamily="49" charset="-122"/>
                      </a:rPr>
                      <m:t>ℓ</m:t>
                    </m:r>
                  </m:oMath>
                </a14:m>
                <a:r>
                  <a:rPr lang="en-US" altLang="zh-CN" sz="2000" dirty="0">
                    <a:solidFill>
                      <a:schemeClr val="tx1"/>
                    </a:solidFill>
                    <a:latin typeface="黑体" panose="02010609060101010101" pitchFamily="49" charset="-122"/>
                    <a:ea typeface="黑体" panose="02010609060101010101" pitchFamily="49" charset="-122"/>
                  </a:rPr>
                  <a:t> </a:t>
                </a:r>
                <a:r>
                  <a:rPr lang="zh-CN" altLang="en-US" sz="2000" dirty="0">
                    <a:solidFill>
                      <a:schemeClr val="tx1"/>
                    </a:solidFill>
                    <a:latin typeface="黑体" panose="02010609060101010101" pitchFamily="49" charset="-122"/>
                    <a:ea typeface="黑体" panose="02010609060101010101" pitchFamily="49" charset="-122"/>
                  </a:rPr>
                  <a:t>个元素</a:t>
                </a:r>
                <a:r>
                  <a:rPr lang="en-US" altLang="zh-CN" sz="2000" dirty="0">
                    <a:solidFill>
                      <a:schemeClr val="tx1"/>
                    </a:solidFill>
                    <a:latin typeface="黑体" panose="02010609060101010101" pitchFamily="49" charset="-122"/>
                    <a:ea typeface="黑体" panose="02010609060101010101" pitchFamily="49" charset="-122"/>
                  </a:rPr>
                  <a:t>: 1 </a:t>
                </a:r>
                <a:r>
                  <a:rPr lang="zh-CN" altLang="en-US" sz="2000" dirty="0">
                    <a:solidFill>
                      <a:schemeClr val="tx1"/>
                    </a:solidFill>
                    <a:latin typeface="黑体" panose="02010609060101010101" pitchFamily="49" charset="-122"/>
                    <a:ea typeface="黑体" panose="02010609060101010101" pitchFamily="49" charset="-122"/>
                  </a:rPr>
                  <a:t>个新元素和 </a:t>
                </a:r>
                <a14:m>
                  <m:oMath xmlns:m="http://schemas.openxmlformats.org/officeDocument/2006/math">
                    <m:r>
                      <a:rPr lang="en-US" altLang="zh-CN" sz="2000" b="0" i="1" dirty="0" smtClean="0">
                        <a:solidFill>
                          <a:schemeClr val="tx1"/>
                        </a:solidFill>
                        <a:latin typeface="Cambria Math" panose="02040503050406030204" pitchFamily="18" charset="0"/>
                        <a:ea typeface="黑体" panose="02010609060101010101" pitchFamily="49" charset="-122"/>
                      </a:rPr>
                      <m:t>ℓ</m:t>
                    </m:r>
                    <m:r>
                      <a:rPr lang="en-US" altLang="zh-CN" sz="2000" i="1" dirty="0" smtClean="0">
                        <a:solidFill>
                          <a:schemeClr val="tx1"/>
                        </a:solidFill>
                        <a:latin typeface="Cambria Math" panose="02040503050406030204" pitchFamily="18" charset="0"/>
                        <a:ea typeface="黑体" panose="02010609060101010101" pitchFamily="49" charset="-122"/>
                      </a:rPr>
                      <m:t>−1</m:t>
                    </m:r>
                  </m:oMath>
                </a14:m>
                <a:r>
                  <a:rPr lang="zh-CN" altLang="en-US" sz="2000" dirty="0">
                    <a:solidFill>
                      <a:schemeClr val="tx1"/>
                    </a:solidFill>
                    <a:latin typeface="黑体" panose="02010609060101010101" pitchFamily="49" charset="-122"/>
                    <a:ea typeface="黑体" panose="02010609060101010101" pitchFamily="49" charset="-122"/>
                  </a:rPr>
                  <a:t> 个老元素</a:t>
                </a:r>
              </a:p>
              <a:p>
                <a:pPr lvl="1" eaLnBrk="1" hangingPunct="1"/>
                <a:r>
                  <a:rPr lang="zh-CN" altLang="en-US" sz="2000" dirty="0">
                    <a:solidFill>
                      <a:schemeClr val="tx1"/>
                    </a:solidFill>
                    <a:latin typeface="黑体" panose="02010609060101010101" pitchFamily="49" charset="-122"/>
                    <a:ea typeface="黑体" panose="02010609060101010101" pitchFamily="49" charset="-122"/>
                  </a:rPr>
                  <a:t>最多能减掉 </a:t>
                </a:r>
                <a14:m>
                  <m:oMath xmlns:m="http://schemas.openxmlformats.org/officeDocument/2006/math">
                    <m:r>
                      <a:rPr lang="en-US" altLang="zh-CN" sz="2000" b="0" i="1" smtClean="0">
                        <a:solidFill>
                          <a:schemeClr val="tx1"/>
                        </a:solidFill>
                        <a:latin typeface="Cambria Math" panose="02040503050406030204" pitchFamily="18" charset="0"/>
                        <a:ea typeface="黑体" panose="02010609060101010101" pitchFamily="49" charset="-122"/>
                      </a:rPr>
                      <m:t>𝑁</m:t>
                    </m:r>
                  </m:oMath>
                </a14:m>
                <a:r>
                  <a:rPr lang="en-US" altLang="zh-CN" sz="2000" dirty="0">
                    <a:solidFill>
                      <a:schemeClr val="tx1"/>
                    </a:solidFill>
                    <a:latin typeface="黑体" panose="02010609060101010101" pitchFamily="49" charset="-122"/>
                    <a:ea typeface="黑体" panose="02010609060101010101" pitchFamily="49" charset="-122"/>
                  </a:rPr>
                  <a:t> </a:t>
                </a:r>
                <a:r>
                  <a:rPr lang="zh-CN" altLang="en-US" sz="2000" dirty="0">
                    <a:solidFill>
                      <a:schemeClr val="tx1"/>
                    </a:solidFill>
                    <a:latin typeface="黑体" panose="02010609060101010101" pitchFamily="49" charset="-122"/>
                    <a:ea typeface="黑体" panose="02010609060101010101" pitchFamily="49" charset="-122"/>
                  </a:rPr>
                  <a:t>个元素</a:t>
                </a:r>
              </a:p>
              <a:p>
                <a:pPr lvl="1" eaLnBrk="1" hangingPunct="1"/>
                <a:r>
                  <a:rPr lang="zh-CN" altLang="en-US" sz="2000" dirty="0">
                    <a:solidFill>
                      <a:schemeClr val="tx1"/>
                    </a:solidFill>
                    <a:latin typeface="黑体" panose="02010609060101010101" pitchFamily="49" charset="-122"/>
                    <a:ea typeface="黑体" panose="02010609060101010101" pitchFamily="49" charset="-122"/>
                  </a:rPr>
                  <a:t>最多能产生 </a:t>
                </a:r>
                <a14:m>
                  <m:oMath xmlns:m="http://schemas.openxmlformats.org/officeDocument/2006/math">
                    <m:f>
                      <m:fPr>
                        <m:ctrlPr>
                          <a:rPr lang="en-US" altLang="zh-CN" sz="2000" b="0" i="1" dirty="0">
                            <a:solidFill>
                              <a:schemeClr val="tx1"/>
                            </a:solidFill>
                            <a:latin typeface="Cambria Math" panose="02040503050406030204" pitchFamily="18" charset="0"/>
                            <a:ea typeface="黑体" panose="02010609060101010101" pitchFamily="49" charset="-122"/>
                          </a:rPr>
                        </m:ctrlPr>
                      </m:fPr>
                      <m:num>
                        <m:r>
                          <m:rPr>
                            <m:sty m:val="p"/>
                          </m:rPr>
                          <a:rPr lang="en-US" altLang="zh-CN" sz="2000" b="0" i="0" dirty="0" smtClean="0">
                            <a:solidFill>
                              <a:schemeClr val="tx1"/>
                            </a:solidFill>
                            <a:latin typeface="Cambria Math" panose="02040503050406030204" pitchFamily="18" charset="0"/>
                            <a:ea typeface="黑体" panose="02010609060101010101" pitchFamily="49" charset="-122"/>
                          </a:rPr>
                          <m:t>N</m:t>
                        </m:r>
                      </m:num>
                      <m:den>
                        <m:r>
                          <a:rPr lang="en-US" altLang="zh-CN" sz="2000" b="0" i="1" dirty="0" smtClean="0">
                            <a:solidFill>
                              <a:schemeClr val="tx1"/>
                            </a:solidFill>
                            <a:latin typeface="Cambria Math" panose="02040503050406030204" pitchFamily="18" charset="0"/>
                            <a:ea typeface="黑体" panose="02010609060101010101" pitchFamily="49" charset="-122"/>
                          </a:rPr>
                          <m:t>ℓ</m:t>
                        </m:r>
                      </m:den>
                    </m:f>
                  </m:oMath>
                </a14:m>
                <a:r>
                  <a:rPr lang="zh-CN" altLang="en-US" sz="2000" dirty="0">
                    <a:solidFill>
                      <a:schemeClr val="tx1"/>
                    </a:solidFill>
                    <a:latin typeface="黑体" panose="02010609060101010101" pitchFamily="49" charset="-122"/>
                    <a:ea typeface="黑体" panose="02010609060101010101" pitchFamily="49" charset="-122"/>
                  </a:rPr>
                  <a:t> 次所有元素减一操作</a:t>
                </a:r>
              </a:p>
              <a:p>
                <a:pPr lvl="1" eaLnBrk="1" hangingPunct="1"/>
                <a:r>
                  <a:rPr lang="en-US" altLang="zh-CN" sz="2000" dirty="0">
                    <a:solidFill>
                      <a:schemeClr val="tx1"/>
                    </a:solidFill>
                    <a:latin typeface="黑体" panose="02010609060101010101" pitchFamily="49" charset="-122"/>
                    <a:ea typeface="黑体" panose="02010609060101010101" pitchFamily="49" charset="-122"/>
                  </a:rPr>
                  <a:t>1% </a:t>
                </a:r>
                <a:r>
                  <a:rPr lang="zh-CN" altLang="en-US" sz="2000" dirty="0">
                    <a:solidFill>
                      <a:schemeClr val="tx1"/>
                    </a:solidFill>
                    <a:latin typeface="黑体" panose="02010609060101010101" pitchFamily="49" charset="-122"/>
                    <a:ea typeface="黑体" panose="02010609060101010101" pitchFamily="49" charset="-122"/>
                  </a:rPr>
                  <a:t>误差 </a:t>
                </a:r>
                <a:r>
                  <a:rPr lang="en-US" altLang="zh-CN" sz="2000" dirty="0">
                    <a:solidFill>
                      <a:schemeClr val="tx1"/>
                    </a:solidFill>
                    <a:latin typeface="黑体" panose="02010609060101010101" pitchFamily="49" charset="-122"/>
                    <a:ea typeface="黑体" panose="02010609060101010101" pitchFamily="49" charset="-122"/>
                  </a:rPr>
                  <a:t>-&gt; 99 </a:t>
                </a:r>
                <a:r>
                  <a:rPr lang="zh-CN" altLang="en-US" sz="2000" dirty="0">
                    <a:solidFill>
                      <a:schemeClr val="tx1"/>
                    </a:solidFill>
                    <a:latin typeface="黑体" panose="02010609060101010101" pitchFamily="49" charset="-122"/>
                    <a:ea typeface="黑体" panose="02010609060101010101" pitchFamily="49" charset="-122"/>
                  </a:rPr>
                  <a:t>个计数器 </a:t>
                </a:r>
                <a:endParaRPr lang="en-US" altLang="zh-CN" dirty="0">
                  <a:solidFill>
                    <a:schemeClr val="tx1"/>
                  </a:solidFill>
                  <a:latin typeface="黑体" panose="02010609060101010101" pitchFamily="49" charset="-122"/>
                  <a:ea typeface="黑体" panose="02010609060101010101" pitchFamily="49" charset="-122"/>
                </a:endParaRPr>
              </a:p>
            </p:txBody>
          </p:sp>
        </mc:Choice>
        <mc:Fallback xmlns="">
          <p:sp>
            <p:nvSpPr>
              <p:cNvPr id="14339" name="Rectangle 3"/>
              <p:cNvSpPr>
                <a:spLocks noGrp="1" noRot="1" noChangeAspect="1" noMove="1" noResize="1" noEditPoints="1" noAdjustHandles="1" noChangeArrowheads="1" noChangeShapeType="1" noTextEdit="1"/>
              </p:cNvSpPr>
              <p:nvPr>
                <p:ph type="body" idx="4294967295"/>
              </p:nvPr>
            </p:nvSpPr>
            <p:spPr>
              <a:xfrm>
                <a:off x="731088" y="1417639"/>
                <a:ext cx="10833383" cy="5165722"/>
              </a:xfrm>
              <a:blipFill>
                <a:blip r:embed="rId3"/>
                <a:stretch>
                  <a:fillRect l="-788" t="-141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93321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77BF462B-6D3E-4EBB-B6B5-3A185B417D61}"/>
              </a:ext>
            </a:extLst>
          </p:cNvPr>
          <p:cNvSpPr>
            <a:spLocks noChangeAspect="1" noChangeArrowheads="1"/>
          </p:cNvSpPr>
          <p:nvPr/>
        </p:nvSpPr>
        <p:spPr bwMode="auto">
          <a:xfrm>
            <a:off x="5003815" y="3399729"/>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cxnSp>
        <p:nvCxnSpPr>
          <p:cNvPr id="5" name="Straight Connector 2">
            <a:extLst>
              <a:ext uri="{FF2B5EF4-FFF2-40B4-BE49-F238E27FC236}">
                <a16:creationId xmlns:a16="http://schemas.microsoft.com/office/drawing/2014/main" id="{7362FC81-EB09-4282-814F-6411BAE6B9F6}"/>
              </a:ext>
            </a:extLst>
          </p:cNvPr>
          <p:cNvCxnSpPr>
            <a:cxnSpLocks noChangeAspect="1" noChangeShapeType="1"/>
          </p:cNvCxnSpPr>
          <p:nvPr/>
        </p:nvCxnSpPr>
        <p:spPr bwMode="auto">
          <a:xfrm flipV="1">
            <a:off x="4811874" y="3653001"/>
            <a:ext cx="2954831" cy="8795"/>
          </a:xfrm>
          <a:prstGeom prst="line">
            <a:avLst/>
          </a:prstGeom>
          <a:noFill/>
          <a:ln w="38100" algn="ctr">
            <a:solidFill>
              <a:schemeClr val="tx1"/>
            </a:solidFill>
            <a:round/>
            <a:headEnd/>
            <a:tailEnd/>
          </a:ln>
        </p:spPr>
      </p:cxnSp>
      <p:sp>
        <p:nvSpPr>
          <p:cNvPr id="6" name="Rectangle 23">
            <a:extLst>
              <a:ext uri="{FF2B5EF4-FFF2-40B4-BE49-F238E27FC236}">
                <a16:creationId xmlns:a16="http://schemas.microsoft.com/office/drawing/2014/main" id="{4485315C-91D9-4A04-974B-43984D57BD3C}"/>
              </a:ext>
            </a:extLst>
          </p:cNvPr>
          <p:cNvSpPr>
            <a:spLocks noChangeAspect="1" noChangeArrowheads="1"/>
          </p:cNvSpPr>
          <p:nvPr/>
        </p:nvSpPr>
        <p:spPr bwMode="auto">
          <a:xfrm>
            <a:off x="5003815" y="3146457"/>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7" name="Rectangle 24">
            <a:extLst>
              <a:ext uri="{FF2B5EF4-FFF2-40B4-BE49-F238E27FC236}">
                <a16:creationId xmlns:a16="http://schemas.microsoft.com/office/drawing/2014/main" id="{E59EBB99-6976-46B1-A8BF-C5C05A23258F}"/>
              </a:ext>
            </a:extLst>
          </p:cNvPr>
          <p:cNvSpPr>
            <a:spLocks noChangeAspect="1" noChangeArrowheads="1"/>
          </p:cNvSpPr>
          <p:nvPr/>
        </p:nvSpPr>
        <p:spPr bwMode="auto">
          <a:xfrm>
            <a:off x="5003815" y="2893185"/>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8" name="Rectangle 25">
            <a:extLst>
              <a:ext uri="{FF2B5EF4-FFF2-40B4-BE49-F238E27FC236}">
                <a16:creationId xmlns:a16="http://schemas.microsoft.com/office/drawing/2014/main" id="{2B507EF1-E645-483B-ABE4-ACC6EE7622F3}"/>
              </a:ext>
            </a:extLst>
          </p:cNvPr>
          <p:cNvSpPr>
            <a:spLocks noChangeAspect="1" noChangeArrowheads="1"/>
          </p:cNvSpPr>
          <p:nvPr/>
        </p:nvSpPr>
        <p:spPr bwMode="auto">
          <a:xfrm>
            <a:off x="5003815" y="2639915"/>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9" name="Rectangle 26">
            <a:extLst>
              <a:ext uri="{FF2B5EF4-FFF2-40B4-BE49-F238E27FC236}">
                <a16:creationId xmlns:a16="http://schemas.microsoft.com/office/drawing/2014/main" id="{688BE711-7421-4353-8198-C3029D0098A2}"/>
              </a:ext>
            </a:extLst>
          </p:cNvPr>
          <p:cNvSpPr>
            <a:spLocks noChangeAspect="1" noChangeArrowheads="1"/>
          </p:cNvSpPr>
          <p:nvPr/>
        </p:nvSpPr>
        <p:spPr bwMode="auto">
          <a:xfrm>
            <a:off x="5003815" y="2383126"/>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0" name="Rectangle 34">
            <a:extLst>
              <a:ext uri="{FF2B5EF4-FFF2-40B4-BE49-F238E27FC236}">
                <a16:creationId xmlns:a16="http://schemas.microsoft.com/office/drawing/2014/main" id="{244F20E3-35EE-4F05-8850-EEF9E0DD0DD3}"/>
              </a:ext>
            </a:extLst>
          </p:cNvPr>
          <p:cNvSpPr>
            <a:spLocks noChangeAspect="1" noChangeArrowheads="1"/>
          </p:cNvSpPr>
          <p:nvPr/>
        </p:nvSpPr>
        <p:spPr bwMode="auto">
          <a:xfrm>
            <a:off x="5555143" y="3394628"/>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1" name="Rectangle 35">
            <a:extLst>
              <a:ext uri="{FF2B5EF4-FFF2-40B4-BE49-F238E27FC236}">
                <a16:creationId xmlns:a16="http://schemas.microsoft.com/office/drawing/2014/main" id="{E59EEEFA-0CE2-4513-988F-DBC909EDCB95}"/>
              </a:ext>
            </a:extLst>
          </p:cNvPr>
          <p:cNvSpPr>
            <a:spLocks noChangeAspect="1" noChangeArrowheads="1"/>
          </p:cNvSpPr>
          <p:nvPr/>
        </p:nvSpPr>
        <p:spPr bwMode="auto">
          <a:xfrm>
            <a:off x="5555143" y="3141357"/>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2" name="Rectangle 36">
            <a:extLst>
              <a:ext uri="{FF2B5EF4-FFF2-40B4-BE49-F238E27FC236}">
                <a16:creationId xmlns:a16="http://schemas.microsoft.com/office/drawing/2014/main" id="{59EEF3B3-8568-4ADA-A472-4399B8C72F4F}"/>
              </a:ext>
            </a:extLst>
          </p:cNvPr>
          <p:cNvSpPr>
            <a:spLocks noChangeAspect="1" noChangeArrowheads="1"/>
          </p:cNvSpPr>
          <p:nvPr/>
        </p:nvSpPr>
        <p:spPr bwMode="auto">
          <a:xfrm>
            <a:off x="5555143" y="2888085"/>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3" name="Rectangle 37">
            <a:extLst>
              <a:ext uri="{FF2B5EF4-FFF2-40B4-BE49-F238E27FC236}">
                <a16:creationId xmlns:a16="http://schemas.microsoft.com/office/drawing/2014/main" id="{FA10438E-E7CB-4BA7-8C83-899C64D3E640}"/>
              </a:ext>
            </a:extLst>
          </p:cNvPr>
          <p:cNvSpPr>
            <a:spLocks noChangeAspect="1" noChangeArrowheads="1"/>
          </p:cNvSpPr>
          <p:nvPr/>
        </p:nvSpPr>
        <p:spPr bwMode="auto">
          <a:xfrm>
            <a:off x="5555143" y="2634814"/>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4" name="Rectangle 38">
            <a:extLst>
              <a:ext uri="{FF2B5EF4-FFF2-40B4-BE49-F238E27FC236}">
                <a16:creationId xmlns:a16="http://schemas.microsoft.com/office/drawing/2014/main" id="{2579D3E4-A26E-49AA-BB54-D53167FB9013}"/>
              </a:ext>
            </a:extLst>
          </p:cNvPr>
          <p:cNvSpPr>
            <a:spLocks noChangeAspect="1" noChangeArrowheads="1"/>
          </p:cNvSpPr>
          <p:nvPr/>
        </p:nvSpPr>
        <p:spPr bwMode="auto">
          <a:xfrm>
            <a:off x="5555143" y="2378026"/>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5" name="Rectangle 39">
            <a:extLst>
              <a:ext uri="{FF2B5EF4-FFF2-40B4-BE49-F238E27FC236}">
                <a16:creationId xmlns:a16="http://schemas.microsoft.com/office/drawing/2014/main" id="{970FDF30-62A3-43DD-AF7B-2F9FFFBBC74F}"/>
              </a:ext>
            </a:extLst>
          </p:cNvPr>
          <p:cNvSpPr>
            <a:spLocks noChangeAspect="1" noChangeArrowheads="1"/>
          </p:cNvSpPr>
          <p:nvPr/>
        </p:nvSpPr>
        <p:spPr bwMode="auto">
          <a:xfrm>
            <a:off x="5555143" y="2124754"/>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6" name="TextBox 5">
            <a:extLst>
              <a:ext uri="{FF2B5EF4-FFF2-40B4-BE49-F238E27FC236}">
                <a16:creationId xmlns:a16="http://schemas.microsoft.com/office/drawing/2014/main" id="{4EF5B941-023B-4A0F-BCE0-4012A99D8923}"/>
              </a:ext>
            </a:extLst>
          </p:cNvPr>
          <p:cNvSpPr txBox="1">
            <a:spLocks noChangeAspect="1" noChangeArrowheads="1"/>
          </p:cNvSpPr>
          <p:nvPr/>
        </p:nvSpPr>
        <p:spPr bwMode="auto">
          <a:xfrm>
            <a:off x="4946340" y="3692344"/>
            <a:ext cx="26661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800" dirty="0">
                <a:solidFill>
                  <a:prstClr val="black"/>
                </a:solidFill>
                <a:latin typeface="Courier New" panose="02070309020205020404" pitchFamily="49" charset="0"/>
                <a:cs typeface="Courier New" panose="02070309020205020404" pitchFamily="49" charset="0"/>
              </a:rPr>
              <a:t>1 2 3 4 5 6 7 8 9 </a:t>
            </a:r>
          </a:p>
        </p:txBody>
      </p:sp>
      <p:sp>
        <p:nvSpPr>
          <p:cNvPr id="17" name="Rectangle 41">
            <a:extLst>
              <a:ext uri="{FF2B5EF4-FFF2-40B4-BE49-F238E27FC236}">
                <a16:creationId xmlns:a16="http://schemas.microsoft.com/office/drawing/2014/main" id="{F7789ABE-10E7-4F5F-836F-8DB0FC48C6F5}"/>
              </a:ext>
            </a:extLst>
          </p:cNvPr>
          <p:cNvSpPr>
            <a:spLocks noChangeAspect="1" noChangeArrowheads="1"/>
          </p:cNvSpPr>
          <p:nvPr/>
        </p:nvSpPr>
        <p:spPr bwMode="auto">
          <a:xfrm>
            <a:off x="6394664" y="3408525"/>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8" name="Rectangle 43">
            <a:extLst>
              <a:ext uri="{FF2B5EF4-FFF2-40B4-BE49-F238E27FC236}">
                <a16:creationId xmlns:a16="http://schemas.microsoft.com/office/drawing/2014/main" id="{DD98B454-9DC2-49E1-AF5D-368EEC1518A2}"/>
              </a:ext>
            </a:extLst>
          </p:cNvPr>
          <p:cNvSpPr>
            <a:spLocks noChangeAspect="1" noChangeArrowheads="1"/>
          </p:cNvSpPr>
          <p:nvPr/>
        </p:nvSpPr>
        <p:spPr bwMode="auto">
          <a:xfrm>
            <a:off x="7175738" y="3399729"/>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9" name="Rectangle 44">
            <a:extLst>
              <a:ext uri="{FF2B5EF4-FFF2-40B4-BE49-F238E27FC236}">
                <a16:creationId xmlns:a16="http://schemas.microsoft.com/office/drawing/2014/main" id="{96FC221F-C15C-46E2-89CE-8F5C893654BF}"/>
              </a:ext>
            </a:extLst>
          </p:cNvPr>
          <p:cNvSpPr>
            <a:spLocks noChangeAspect="1" noChangeArrowheads="1"/>
          </p:cNvSpPr>
          <p:nvPr/>
        </p:nvSpPr>
        <p:spPr bwMode="auto">
          <a:xfrm>
            <a:off x="7175738" y="3142940"/>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20" name="Rectangle 45">
            <a:extLst>
              <a:ext uri="{FF2B5EF4-FFF2-40B4-BE49-F238E27FC236}">
                <a16:creationId xmlns:a16="http://schemas.microsoft.com/office/drawing/2014/main" id="{5DD190CC-DA67-4511-8102-713E67F7A429}"/>
              </a:ext>
            </a:extLst>
          </p:cNvPr>
          <p:cNvSpPr>
            <a:spLocks noChangeAspect="1" noChangeArrowheads="1"/>
          </p:cNvSpPr>
          <p:nvPr/>
        </p:nvSpPr>
        <p:spPr bwMode="auto">
          <a:xfrm>
            <a:off x="7175738" y="2889669"/>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21" name="!!Rectangle 47">
            <a:extLst>
              <a:ext uri="{FF2B5EF4-FFF2-40B4-BE49-F238E27FC236}">
                <a16:creationId xmlns:a16="http://schemas.microsoft.com/office/drawing/2014/main" id="{764BF180-2F8E-42AE-8F55-BC62BFEC074E}"/>
              </a:ext>
            </a:extLst>
          </p:cNvPr>
          <p:cNvSpPr>
            <a:spLocks noChangeAspect="1" noChangeArrowheads="1"/>
          </p:cNvSpPr>
          <p:nvPr/>
        </p:nvSpPr>
        <p:spPr bwMode="auto">
          <a:xfrm>
            <a:off x="6394664" y="2274079"/>
            <a:ext cx="253272" cy="253272"/>
          </a:xfrm>
          <a:prstGeom prst="rect">
            <a:avLst/>
          </a:prstGeom>
          <a:solidFill>
            <a:srgbClr val="C00000"/>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mc:AlternateContent xmlns:mc="http://schemas.openxmlformats.org/markup-compatibility/2006" xmlns:a14="http://schemas.microsoft.com/office/drawing/2010/main">
        <mc:Choice Requires="a14">
          <p:sp>
            <p:nvSpPr>
              <p:cNvPr id="22" name="文本框 3">
                <a:extLst>
                  <a:ext uri="{FF2B5EF4-FFF2-40B4-BE49-F238E27FC236}">
                    <a16:creationId xmlns:a16="http://schemas.microsoft.com/office/drawing/2014/main" id="{38D7983C-40AC-4BBD-B72C-3255C9AD7B75}"/>
                  </a:ext>
                </a:extLst>
              </p:cNvPr>
              <p:cNvSpPr txBox="1">
                <a:spLocks noChangeAspect="1"/>
              </p:cNvSpPr>
              <p:nvPr/>
            </p:nvSpPr>
            <p:spPr>
              <a:xfrm>
                <a:off x="5943600" y="1556792"/>
                <a:ext cx="876970" cy="40011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smtClean="0">
                          <a:solidFill>
                            <a:prstClr val="black"/>
                          </a:solidFill>
                          <a:latin typeface="Cambria Math" panose="02040503050406030204" pitchFamily="18" charset="0"/>
                          <a:ea typeface="黑体"/>
                        </a:rPr>
                        <m:t>ℓ=</m:t>
                      </m:r>
                      <m:r>
                        <a:rPr lang="en-US" altLang="zh-CN" sz="2000" b="0" i="1" smtClean="0">
                          <a:solidFill>
                            <a:prstClr val="black"/>
                          </a:solidFill>
                          <a:latin typeface="Cambria Math" panose="02040503050406030204" pitchFamily="18" charset="0"/>
                          <a:ea typeface="黑体"/>
                        </a:rPr>
                        <m:t>6</m:t>
                      </m:r>
                    </m:oMath>
                  </m:oMathPara>
                </a14:m>
                <a:endParaRPr lang="zh-CN" altLang="en-US" sz="2000" b="0" dirty="0">
                  <a:solidFill>
                    <a:prstClr val="black"/>
                  </a:solidFill>
                  <a:latin typeface="Lucida Sans"/>
                  <a:ea typeface="黑体"/>
                </a:endParaRPr>
              </a:p>
            </p:txBody>
          </p:sp>
        </mc:Choice>
        <mc:Fallback xmlns="">
          <p:sp>
            <p:nvSpPr>
              <p:cNvPr id="22" name="文本框 3">
                <a:extLst>
                  <a:ext uri="{FF2B5EF4-FFF2-40B4-BE49-F238E27FC236}">
                    <a16:creationId xmlns:a16="http://schemas.microsoft.com/office/drawing/2014/main" id="{38D7983C-40AC-4BBD-B72C-3255C9AD7B75}"/>
                  </a:ext>
                </a:extLst>
              </p:cNvPr>
              <p:cNvSpPr txBox="1">
                <a:spLocks noRot="1" noChangeAspect="1" noMove="1" noResize="1" noEditPoints="1" noAdjustHandles="1" noChangeArrowheads="1" noChangeShapeType="1" noTextEdit="1"/>
              </p:cNvSpPr>
              <p:nvPr/>
            </p:nvSpPr>
            <p:spPr>
              <a:xfrm>
                <a:off x="5943600" y="1556792"/>
                <a:ext cx="876970" cy="400110"/>
              </a:xfrm>
              <a:prstGeom prst="rect">
                <a:avLst/>
              </a:prstGeom>
              <a:blipFill>
                <a:blip r:embed="rId3"/>
                <a:stretch>
                  <a:fillRect/>
                </a:stretch>
              </a:blipFill>
            </p:spPr>
            <p:txBody>
              <a:bodyPr/>
              <a:lstStyle/>
              <a:p>
                <a:r>
                  <a:rPr lang="zh-CN" altLang="en-US">
                    <a:noFill/>
                  </a:rPr>
                  <a:t> </a:t>
                </a:r>
              </a:p>
            </p:txBody>
          </p:sp>
        </mc:Fallback>
      </mc:AlternateContent>
      <p:grpSp>
        <p:nvGrpSpPr>
          <p:cNvPr id="43" name="Group 42">
            <a:extLst>
              <a:ext uri="{FF2B5EF4-FFF2-40B4-BE49-F238E27FC236}">
                <a16:creationId xmlns:a16="http://schemas.microsoft.com/office/drawing/2014/main" id="{96310ED5-386F-4FA5-A36F-93C1883D966E}"/>
              </a:ext>
            </a:extLst>
          </p:cNvPr>
          <p:cNvGrpSpPr>
            <a:grpSpLocks noChangeAspect="1"/>
          </p:cNvGrpSpPr>
          <p:nvPr/>
        </p:nvGrpSpPr>
        <p:grpSpPr>
          <a:xfrm>
            <a:off x="4137058" y="4926444"/>
            <a:ext cx="1929875" cy="214431"/>
            <a:chOff x="3816821" y="4248199"/>
            <a:chExt cx="1645920" cy="182880"/>
          </a:xfrm>
        </p:grpSpPr>
        <p:sp>
          <p:nvSpPr>
            <p:cNvPr id="23" name="矩形 70">
              <a:extLst>
                <a:ext uri="{FF2B5EF4-FFF2-40B4-BE49-F238E27FC236}">
                  <a16:creationId xmlns:a16="http://schemas.microsoft.com/office/drawing/2014/main" id="{2EF89221-0EB1-4600-AD1A-5BE1A1A3C522}"/>
                </a:ext>
              </a:extLst>
            </p:cNvPr>
            <p:cNvSpPr/>
            <p:nvPr/>
          </p:nvSpPr>
          <p:spPr>
            <a:xfrm>
              <a:off x="381682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35" name="矩形 70">
              <a:extLst>
                <a:ext uri="{FF2B5EF4-FFF2-40B4-BE49-F238E27FC236}">
                  <a16:creationId xmlns:a16="http://schemas.microsoft.com/office/drawing/2014/main" id="{389429A5-EA2A-441B-BD3C-35649EAF4430}"/>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6" name="矩形 70">
              <a:extLst>
                <a:ext uri="{FF2B5EF4-FFF2-40B4-BE49-F238E27FC236}">
                  <a16:creationId xmlns:a16="http://schemas.microsoft.com/office/drawing/2014/main" id="{9FC65A86-FD98-49FC-9200-DD635B266046}"/>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7" name="矩形 70">
              <a:extLst>
                <a:ext uri="{FF2B5EF4-FFF2-40B4-BE49-F238E27FC236}">
                  <a16:creationId xmlns:a16="http://schemas.microsoft.com/office/drawing/2014/main" id="{2875C6A5-B7D2-41BF-99E0-0FAA6D8ED760}"/>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8" name="矩形 70">
              <a:extLst>
                <a:ext uri="{FF2B5EF4-FFF2-40B4-BE49-F238E27FC236}">
                  <a16:creationId xmlns:a16="http://schemas.microsoft.com/office/drawing/2014/main" id="{C76D628B-C544-40E7-BAA5-EC6BC63D6A4F}"/>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9" name="矩形 70">
              <a:extLst>
                <a:ext uri="{FF2B5EF4-FFF2-40B4-BE49-F238E27FC236}">
                  <a16:creationId xmlns:a16="http://schemas.microsoft.com/office/drawing/2014/main" id="{D5F67565-18E5-4326-8897-FFC2137F4861}"/>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0" name="矩形 70">
              <a:extLst>
                <a:ext uri="{FF2B5EF4-FFF2-40B4-BE49-F238E27FC236}">
                  <a16:creationId xmlns:a16="http://schemas.microsoft.com/office/drawing/2014/main" id="{D0E06B7A-F8DC-492E-9372-6E0783F8C98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1" name="矩形 70">
              <a:extLst>
                <a:ext uri="{FF2B5EF4-FFF2-40B4-BE49-F238E27FC236}">
                  <a16:creationId xmlns:a16="http://schemas.microsoft.com/office/drawing/2014/main" id="{C9D67938-DF8C-48CD-9376-B687AE68DA8C}"/>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2" name="矩形 70">
              <a:extLst>
                <a:ext uri="{FF2B5EF4-FFF2-40B4-BE49-F238E27FC236}">
                  <a16:creationId xmlns:a16="http://schemas.microsoft.com/office/drawing/2014/main" id="{A1CFC9AB-D5E0-45CE-BC81-8FCC37272019}"/>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44" name="!!Group 43">
            <a:extLst>
              <a:ext uri="{FF2B5EF4-FFF2-40B4-BE49-F238E27FC236}">
                <a16:creationId xmlns:a16="http://schemas.microsoft.com/office/drawing/2014/main" id="{65C993AC-C9A4-41B5-832C-ABCFA10EAF2F}"/>
              </a:ext>
            </a:extLst>
          </p:cNvPr>
          <p:cNvGrpSpPr>
            <a:grpSpLocks noChangeAspect="1"/>
          </p:cNvGrpSpPr>
          <p:nvPr/>
        </p:nvGrpSpPr>
        <p:grpSpPr>
          <a:xfrm>
            <a:off x="4137058" y="5134170"/>
            <a:ext cx="1929875" cy="214431"/>
            <a:chOff x="3816821" y="4248199"/>
            <a:chExt cx="1645920" cy="182880"/>
          </a:xfrm>
        </p:grpSpPr>
        <p:sp>
          <p:nvSpPr>
            <p:cNvPr id="45" name="矩形 70">
              <a:extLst>
                <a:ext uri="{FF2B5EF4-FFF2-40B4-BE49-F238E27FC236}">
                  <a16:creationId xmlns:a16="http://schemas.microsoft.com/office/drawing/2014/main" id="{96A04344-1A64-4EE3-9AC1-C47EE1CC635D}"/>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46" name="矩形 70">
              <a:extLst>
                <a:ext uri="{FF2B5EF4-FFF2-40B4-BE49-F238E27FC236}">
                  <a16:creationId xmlns:a16="http://schemas.microsoft.com/office/drawing/2014/main" id="{5DA9CFAA-0BB5-4041-BA18-EB96B263D577}"/>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7" name="矩形 70">
              <a:extLst>
                <a:ext uri="{FF2B5EF4-FFF2-40B4-BE49-F238E27FC236}">
                  <a16:creationId xmlns:a16="http://schemas.microsoft.com/office/drawing/2014/main" id="{4BE51D66-4760-480F-8DD9-4BDD69E1668D}"/>
                </a:ext>
              </a:extLst>
            </p:cNvPr>
            <p:cNvSpPr/>
            <p:nvPr/>
          </p:nvSpPr>
          <p:spPr>
            <a:xfrm>
              <a:off x="418258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4400" dirty="0">
                <a:solidFill>
                  <a:prstClr val="white"/>
                </a:solidFill>
                <a:latin typeface="Lucida Sans"/>
                <a:ea typeface="黑体"/>
              </a:endParaRPr>
            </a:p>
          </p:txBody>
        </p:sp>
        <p:sp>
          <p:nvSpPr>
            <p:cNvPr id="48" name="矩形 70">
              <a:extLst>
                <a:ext uri="{FF2B5EF4-FFF2-40B4-BE49-F238E27FC236}">
                  <a16:creationId xmlns:a16="http://schemas.microsoft.com/office/drawing/2014/main" id="{B977BAE8-F7B9-4203-8707-F121DB1A993A}"/>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9" name="矩形 70">
              <a:extLst>
                <a:ext uri="{FF2B5EF4-FFF2-40B4-BE49-F238E27FC236}">
                  <a16:creationId xmlns:a16="http://schemas.microsoft.com/office/drawing/2014/main" id="{81363CF1-AB8D-4300-9EDF-30CE283F6536}"/>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0" name="矩形 70">
              <a:extLst>
                <a:ext uri="{FF2B5EF4-FFF2-40B4-BE49-F238E27FC236}">
                  <a16:creationId xmlns:a16="http://schemas.microsoft.com/office/drawing/2014/main" id="{325BEE5C-CC30-46C9-AB41-2CC98CA9E8F8}"/>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1" name="矩形 70">
              <a:extLst>
                <a:ext uri="{FF2B5EF4-FFF2-40B4-BE49-F238E27FC236}">
                  <a16:creationId xmlns:a16="http://schemas.microsoft.com/office/drawing/2014/main" id="{CA0B9EB8-6A39-412A-8491-69DF888AB0D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2" name="矩形 70">
              <a:extLst>
                <a:ext uri="{FF2B5EF4-FFF2-40B4-BE49-F238E27FC236}">
                  <a16:creationId xmlns:a16="http://schemas.microsoft.com/office/drawing/2014/main" id="{90C52285-DBD1-41BE-B085-ADEC83FE6EFD}"/>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3" name="矩形 70">
              <a:extLst>
                <a:ext uri="{FF2B5EF4-FFF2-40B4-BE49-F238E27FC236}">
                  <a16:creationId xmlns:a16="http://schemas.microsoft.com/office/drawing/2014/main" id="{8C998C1A-E0EA-44A2-AF64-7000C05EEECD}"/>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54" name="!!Group 53">
            <a:extLst>
              <a:ext uri="{FF2B5EF4-FFF2-40B4-BE49-F238E27FC236}">
                <a16:creationId xmlns:a16="http://schemas.microsoft.com/office/drawing/2014/main" id="{A022B229-041B-4343-B515-6733460B4043}"/>
              </a:ext>
            </a:extLst>
          </p:cNvPr>
          <p:cNvGrpSpPr>
            <a:grpSpLocks noChangeAspect="1"/>
          </p:cNvGrpSpPr>
          <p:nvPr/>
        </p:nvGrpSpPr>
        <p:grpSpPr>
          <a:xfrm>
            <a:off x="4137058" y="5783868"/>
            <a:ext cx="1929875" cy="214431"/>
            <a:chOff x="3816821" y="4248199"/>
            <a:chExt cx="1645920" cy="182880"/>
          </a:xfrm>
        </p:grpSpPr>
        <p:sp>
          <p:nvSpPr>
            <p:cNvPr id="55" name="矩形 70">
              <a:extLst>
                <a:ext uri="{FF2B5EF4-FFF2-40B4-BE49-F238E27FC236}">
                  <a16:creationId xmlns:a16="http://schemas.microsoft.com/office/drawing/2014/main" id="{BFCB6DC3-E7F1-4C6A-89D0-8149EA32F92C}"/>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56" name="矩形 70">
              <a:extLst>
                <a:ext uri="{FF2B5EF4-FFF2-40B4-BE49-F238E27FC236}">
                  <a16:creationId xmlns:a16="http://schemas.microsoft.com/office/drawing/2014/main" id="{7B2299C9-B0A4-46B5-81B1-B3D1338DBD63}"/>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7" name="矩形 70">
              <a:extLst>
                <a:ext uri="{FF2B5EF4-FFF2-40B4-BE49-F238E27FC236}">
                  <a16:creationId xmlns:a16="http://schemas.microsoft.com/office/drawing/2014/main" id="{6E8E483B-3283-42C5-AFD6-26254918D2A5}"/>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58" name="矩形 70">
              <a:extLst>
                <a:ext uri="{FF2B5EF4-FFF2-40B4-BE49-F238E27FC236}">
                  <a16:creationId xmlns:a16="http://schemas.microsoft.com/office/drawing/2014/main" id="{C072D74D-228A-4161-9876-BF7B5CEE47A5}"/>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9" name="矩形 70">
              <a:extLst>
                <a:ext uri="{FF2B5EF4-FFF2-40B4-BE49-F238E27FC236}">
                  <a16:creationId xmlns:a16="http://schemas.microsoft.com/office/drawing/2014/main" id="{C4ECBD4F-77AA-4D11-92A5-78ECB1A1FF80}"/>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0" name="矩形 70">
              <a:extLst>
                <a:ext uri="{FF2B5EF4-FFF2-40B4-BE49-F238E27FC236}">
                  <a16:creationId xmlns:a16="http://schemas.microsoft.com/office/drawing/2014/main" id="{E76B1ED8-8E8D-4BE5-B12A-B6E5EEEDE053}"/>
                </a:ext>
              </a:extLst>
            </p:cNvPr>
            <p:cNvSpPr/>
            <p:nvPr/>
          </p:nvSpPr>
          <p:spPr>
            <a:xfrm>
              <a:off x="473122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4400" dirty="0">
                <a:solidFill>
                  <a:prstClr val="white"/>
                </a:solidFill>
                <a:latin typeface="Lucida Sans"/>
                <a:ea typeface="黑体"/>
              </a:endParaRPr>
            </a:p>
          </p:txBody>
        </p:sp>
        <p:sp>
          <p:nvSpPr>
            <p:cNvPr id="61" name="矩形 70">
              <a:extLst>
                <a:ext uri="{FF2B5EF4-FFF2-40B4-BE49-F238E27FC236}">
                  <a16:creationId xmlns:a16="http://schemas.microsoft.com/office/drawing/2014/main" id="{D6461D24-FAB5-40B5-BDFD-5BC9B81AC2F4}"/>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2" name="矩形 70">
              <a:extLst>
                <a:ext uri="{FF2B5EF4-FFF2-40B4-BE49-F238E27FC236}">
                  <a16:creationId xmlns:a16="http://schemas.microsoft.com/office/drawing/2014/main" id="{20546C72-F009-4D36-95A4-97290F630AF5}"/>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3" name="矩形 70">
              <a:extLst>
                <a:ext uri="{FF2B5EF4-FFF2-40B4-BE49-F238E27FC236}">
                  <a16:creationId xmlns:a16="http://schemas.microsoft.com/office/drawing/2014/main" id="{1FC1CCDA-7E4E-42A0-AFD4-08C23E8319A8}"/>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sp>
        <p:nvSpPr>
          <p:cNvPr id="64" name="TextBox 63">
            <a:extLst>
              <a:ext uri="{FF2B5EF4-FFF2-40B4-BE49-F238E27FC236}">
                <a16:creationId xmlns:a16="http://schemas.microsoft.com/office/drawing/2014/main" id="{24B9A16D-FB1D-45CC-8C0E-D4F89BB57C01}"/>
              </a:ext>
            </a:extLst>
          </p:cNvPr>
          <p:cNvSpPr txBox="1">
            <a:spLocks noChangeAspect="1"/>
          </p:cNvSpPr>
          <p:nvPr/>
        </p:nvSpPr>
        <p:spPr>
          <a:xfrm rot="5400000">
            <a:off x="4975799" y="5334644"/>
            <a:ext cx="492443" cy="461665"/>
          </a:xfrm>
          <a:prstGeom prst="rect">
            <a:avLst/>
          </a:prstGeom>
          <a:noFill/>
        </p:spPr>
        <p:txBody>
          <a:bodyPr wrap="none" rtlCol="0">
            <a:spAutoFit/>
          </a:bodyPr>
          <a:lstStyle/>
          <a:p>
            <a:pPr defTabSz="914140"/>
            <a:r>
              <a:rPr lang="en-US" altLang="zh-CN" sz="2400" dirty="0">
                <a:solidFill>
                  <a:prstClr val="black"/>
                </a:solidFill>
                <a:latin typeface="Lucida Sans"/>
                <a:ea typeface="黑体"/>
              </a:rPr>
              <a:t>…</a:t>
            </a:r>
            <a:endParaRPr lang="zh-CN" altLang="en-US" sz="2400" dirty="0">
              <a:solidFill>
                <a:prstClr val="black"/>
              </a:solidFill>
              <a:latin typeface="Lucida Sans"/>
              <a:ea typeface="黑体"/>
            </a:endParaRPr>
          </a:p>
        </p:txBody>
      </p:sp>
      <p:sp>
        <p:nvSpPr>
          <p:cNvPr id="65" name="TextBox 5">
            <a:extLst>
              <a:ext uri="{FF2B5EF4-FFF2-40B4-BE49-F238E27FC236}">
                <a16:creationId xmlns:a16="http://schemas.microsoft.com/office/drawing/2014/main" id="{D1FA8AD9-64A0-47FD-9236-D42D715166D0}"/>
              </a:ext>
            </a:extLst>
          </p:cNvPr>
          <p:cNvSpPr txBox="1">
            <a:spLocks noChangeAspect="1" noChangeArrowheads="1"/>
          </p:cNvSpPr>
          <p:nvPr/>
        </p:nvSpPr>
        <p:spPr bwMode="auto">
          <a:xfrm>
            <a:off x="6495792" y="4563290"/>
            <a:ext cx="2117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400" dirty="0">
                <a:solidFill>
                  <a:prstClr val="black"/>
                </a:solidFill>
                <a:latin typeface="Courier New" panose="02070309020205020404" pitchFamily="49" charset="0"/>
                <a:cs typeface="Courier New" panose="02070309020205020404" pitchFamily="49" charset="0"/>
              </a:rPr>
              <a:t>1 2 3 4 5 6 7 8 9 </a:t>
            </a:r>
          </a:p>
        </p:txBody>
      </p:sp>
      <p:grpSp>
        <p:nvGrpSpPr>
          <p:cNvPr id="66" name="!!Group 65">
            <a:extLst>
              <a:ext uri="{FF2B5EF4-FFF2-40B4-BE49-F238E27FC236}">
                <a16:creationId xmlns:a16="http://schemas.microsoft.com/office/drawing/2014/main" id="{B4F93FF6-9246-47F4-9ECA-37436AA4E063}"/>
              </a:ext>
            </a:extLst>
          </p:cNvPr>
          <p:cNvGrpSpPr>
            <a:grpSpLocks noChangeAspect="1"/>
          </p:cNvGrpSpPr>
          <p:nvPr/>
        </p:nvGrpSpPr>
        <p:grpSpPr>
          <a:xfrm>
            <a:off x="6563095" y="4927949"/>
            <a:ext cx="1929875" cy="214431"/>
            <a:chOff x="3816821" y="4248199"/>
            <a:chExt cx="1645920" cy="182880"/>
          </a:xfrm>
        </p:grpSpPr>
        <p:sp>
          <p:nvSpPr>
            <p:cNvPr id="67" name="矩形 70">
              <a:extLst>
                <a:ext uri="{FF2B5EF4-FFF2-40B4-BE49-F238E27FC236}">
                  <a16:creationId xmlns:a16="http://schemas.microsoft.com/office/drawing/2014/main" id="{F207E9D8-B91C-42E6-816A-B8AE252B3142}"/>
                </a:ext>
              </a:extLst>
            </p:cNvPr>
            <p:cNvSpPr/>
            <p:nvPr/>
          </p:nvSpPr>
          <p:spPr>
            <a:xfrm>
              <a:off x="3816821" y="4248199"/>
              <a:ext cx="182880" cy="182880"/>
            </a:xfrm>
            <a:prstGeom prst="rect">
              <a:avLst/>
            </a:prstGeom>
            <a:solidFill>
              <a:schemeClr val="accent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white"/>
                  </a:solidFill>
                  <a:latin typeface="Times New Roman" panose="02020603050405020304" pitchFamily="18" charset="0"/>
                  <a:ea typeface="Sans Serif Collection" panose="020B0502040504020204" pitchFamily="34" charset="0"/>
                  <a:cs typeface="Times New Roman" panose="02020603050405020304" pitchFamily="18" charset="0"/>
                </a:rPr>
                <a:t>5</a:t>
              </a:r>
              <a:endParaRPr lang="zh-CN" altLang="en-US" sz="1400" b="1" dirty="0">
                <a:solidFill>
                  <a:prstClr val="white"/>
                </a:solidFill>
                <a:latin typeface="Times New Roman" panose="02020603050405020304" pitchFamily="18" charset="0"/>
                <a:ea typeface="黑体"/>
                <a:cs typeface="Times New Roman" panose="02020603050405020304" pitchFamily="18" charset="0"/>
              </a:endParaRPr>
            </a:p>
          </p:txBody>
        </p:sp>
        <p:sp>
          <p:nvSpPr>
            <p:cNvPr id="68" name="矩形 70">
              <a:extLst>
                <a:ext uri="{FF2B5EF4-FFF2-40B4-BE49-F238E27FC236}">
                  <a16:creationId xmlns:a16="http://schemas.microsoft.com/office/drawing/2014/main" id="{85CE02FC-594F-4869-8228-2D3D1952CD04}"/>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9" name="矩形 70">
              <a:extLst>
                <a:ext uri="{FF2B5EF4-FFF2-40B4-BE49-F238E27FC236}">
                  <a16:creationId xmlns:a16="http://schemas.microsoft.com/office/drawing/2014/main" id="{62EF5917-7162-4FF1-A370-DF325F910FE6}"/>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0" name="矩形 70">
              <a:extLst>
                <a:ext uri="{FF2B5EF4-FFF2-40B4-BE49-F238E27FC236}">
                  <a16:creationId xmlns:a16="http://schemas.microsoft.com/office/drawing/2014/main" id="{256B2054-DBD2-4832-878A-2F4152F5F6DC}"/>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1" name="矩形 70">
              <a:extLst>
                <a:ext uri="{FF2B5EF4-FFF2-40B4-BE49-F238E27FC236}">
                  <a16:creationId xmlns:a16="http://schemas.microsoft.com/office/drawing/2014/main" id="{F5531ED1-6C2F-4E38-9117-E3C4BA0917E8}"/>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2" name="矩形 70">
              <a:extLst>
                <a:ext uri="{FF2B5EF4-FFF2-40B4-BE49-F238E27FC236}">
                  <a16:creationId xmlns:a16="http://schemas.microsoft.com/office/drawing/2014/main" id="{BDA1BCD2-28F8-49BE-B204-4864DD64FD8A}"/>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3" name="矩形 70">
              <a:extLst>
                <a:ext uri="{FF2B5EF4-FFF2-40B4-BE49-F238E27FC236}">
                  <a16:creationId xmlns:a16="http://schemas.microsoft.com/office/drawing/2014/main" id="{FAD61162-E89A-4FF4-9BAD-36BBCC9B3DC0}"/>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4" name="矩形 70">
              <a:extLst>
                <a:ext uri="{FF2B5EF4-FFF2-40B4-BE49-F238E27FC236}">
                  <a16:creationId xmlns:a16="http://schemas.microsoft.com/office/drawing/2014/main" id="{18A110D5-22DF-4A6E-B8F6-738C4D06E133}"/>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5" name="矩形 70">
              <a:extLst>
                <a:ext uri="{FF2B5EF4-FFF2-40B4-BE49-F238E27FC236}">
                  <a16:creationId xmlns:a16="http://schemas.microsoft.com/office/drawing/2014/main" id="{0A1619E8-F17E-45DF-A6F9-CA4158E309F8}"/>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76" name="!!Group 75">
            <a:extLst>
              <a:ext uri="{FF2B5EF4-FFF2-40B4-BE49-F238E27FC236}">
                <a16:creationId xmlns:a16="http://schemas.microsoft.com/office/drawing/2014/main" id="{8289FD45-B037-4B4F-A71C-9F8DD545D2BE}"/>
              </a:ext>
            </a:extLst>
          </p:cNvPr>
          <p:cNvGrpSpPr>
            <a:grpSpLocks noChangeAspect="1"/>
          </p:cNvGrpSpPr>
          <p:nvPr/>
        </p:nvGrpSpPr>
        <p:grpSpPr>
          <a:xfrm>
            <a:off x="6563095" y="5135674"/>
            <a:ext cx="1929875" cy="214431"/>
            <a:chOff x="3816821" y="4248199"/>
            <a:chExt cx="1645920" cy="182880"/>
          </a:xfrm>
        </p:grpSpPr>
        <p:sp>
          <p:nvSpPr>
            <p:cNvPr id="77" name="矩形 70">
              <a:extLst>
                <a:ext uri="{FF2B5EF4-FFF2-40B4-BE49-F238E27FC236}">
                  <a16:creationId xmlns:a16="http://schemas.microsoft.com/office/drawing/2014/main" id="{E04EA633-851B-4AC1-A013-4AA38B81D6F7}"/>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78" name="矩形 70">
              <a:extLst>
                <a:ext uri="{FF2B5EF4-FFF2-40B4-BE49-F238E27FC236}">
                  <a16:creationId xmlns:a16="http://schemas.microsoft.com/office/drawing/2014/main" id="{57D2C635-7928-4D19-8D8D-58686ECA58B2}"/>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9" name="矩形 70">
              <a:extLst>
                <a:ext uri="{FF2B5EF4-FFF2-40B4-BE49-F238E27FC236}">
                  <a16:creationId xmlns:a16="http://schemas.microsoft.com/office/drawing/2014/main" id="{08DEEBD9-984D-4B19-B56F-BE9C7FAC19D1}"/>
                </a:ext>
              </a:extLst>
            </p:cNvPr>
            <p:cNvSpPr/>
            <p:nvPr/>
          </p:nvSpPr>
          <p:spPr>
            <a:xfrm>
              <a:off x="4182581" y="4248199"/>
              <a:ext cx="182880" cy="182880"/>
            </a:xfrm>
            <a:prstGeom prst="rect">
              <a:avLst/>
            </a:prstGeom>
            <a:solidFill>
              <a:schemeClr val="tx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defRPr/>
              </a:pPr>
              <a:r>
                <a:rPr lang="en-US" altLang="zh-CN" sz="1400" b="1" dirty="0">
                  <a:solidFill>
                    <a:prstClr val="white"/>
                  </a:solidFill>
                  <a:latin typeface="Times New Roman" panose="02020603050405020304" pitchFamily="18" charset="0"/>
                  <a:ea typeface="Sans Serif Collection" panose="020B0502040504020204" pitchFamily="34" charset="0"/>
                  <a:cs typeface="Times New Roman" panose="02020603050405020304" pitchFamily="18" charset="0"/>
                </a:rPr>
                <a:t>6</a:t>
              </a:r>
              <a:endParaRPr lang="zh-CN" altLang="en-US" sz="1400" b="1" dirty="0">
                <a:solidFill>
                  <a:prstClr val="white"/>
                </a:solidFill>
                <a:latin typeface="Times New Roman" panose="02020603050405020304" pitchFamily="18" charset="0"/>
                <a:ea typeface="黑体"/>
                <a:cs typeface="Times New Roman" panose="02020603050405020304" pitchFamily="18" charset="0"/>
              </a:endParaRPr>
            </a:p>
          </p:txBody>
        </p:sp>
        <p:sp>
          <p:nvSpPr>
            <p:cNvPr id="80" name="矩形 70">
              <a:extLst>
                <a:ext uri="{FF2B5EF4-FFF2-40B4-BE49-F238E27FC236}">
                  <a16:creationId xmlns:a16="http://schemas.microsoft.com/office/drawing/2014/main" id="{A4DD941B-D13A-4ACC-ACCE-AEC0E20E1DEA}"/>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1" name="矩形 70">
              <a:extLst>
                <a:ext uri="{FF2B5EF4-FFF2-40B4-BE49-F238E27FC236}">
                  <a16:creationId xmlns:a16="http://schemas.microsoft.com/office/drawing/2014/main" id="{0482AE9E-E4F9-45AF-841F-F9A5881814D1}"/>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2" name="矩形 70">
              <a:extLst>
                <a:ext uri="{FF2B5EF4-FFF2-40B4-BE49-F238E27FC236}">
                  <a16:creationId xmlns:a16="http://schemas.microsoft.com/office/drawing/2014/main" id="{6A2CC3D3-5AF3-4D0C-AFF3-780C4EDF073D}"/>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3" name="矩形 70">
              <a:extLst>
                <a:ext uri="{FF2B5EF4-FFF2-40B4-BE49-F238E27FC236}">
                  <a16:creationId xmlns:a16="http://schemas.microsoft.com/office/drawing/2014/main" id="{9C4A6BE2-83DD-431D-89BA-D79F68C4ED4B}"/>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4" name="矩形 70">
              <a:extLst>
                <a:ext uri="{FF2B5EF4-FFF2-40B4-BE49-F238E27FC236}">
                  <a16:creationId xmlns:a16="http://schemas.microsoft.com/office/drawing/2014/main" id="{9AFE2AE7-AED3-4B61-AE88-1D12AF04A5DC}"/>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5" name="矩形 70">
              <a:extLst>
                <a:ext uri="{FF2B5EF4-FFF2-40B4-BE49-F238E27FC236}">
                  <a16:creationId xmlns:a16="http://schemas.microsoft.com/office/drawing/2014/main" id="{A0596E08-9D05-4913-9B17-6DE829BE7A38}"/>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86" name="!!Group 85">
            <a:extLst>
              <a:ext uri="{FF2B5EF4-FFF2-40B4-BE49-F238E27FC236}">
                <a16:creationId xmlns:a16="http://schemas.microsoft.com/office/drawing/2014/main" id="{6F3A16B6-3E37-4DCE-87A6-1D590A02D00E}"/>
              </a:ext>
            </a:extLst>
          </p:cNvPr>
          <p:cNvGrpSpPr>
            <a:grpSpLocks noChangeAspect="1"/>
          </p:cNvGrpSpPr>
          <p:nvPr/>
        </p:nvGrpSpPr>
        <p:grpSpPr>
          <a:xfrm>
            <a:off x="6563095" y="5352548"/>
            <a:ext cx="1929875" cy="214431"/>
            <a:chOff x="3816821" y="4248199"/>
            <a:chExt cx="1645920" cy="182880"/>
          </a:xfrm>
        </p:grpSpPr>
        <p:sp>
          <p:nvSpPr>
            <p:cNvPr id="87" name="矩形 70">
              <a:extLst>
                <a:ext uri="{FF2B5EF4-FFF2-40B4-BE49-F238E27FC236}">
                  <a16:creationId xmlns:a16="http://schemas.microsoft.com/office/drawing/2014/main" id="{A04E9F45-0940-4426-B801-1D62CB1DB3AF}"/>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88" name="矩形 70">
              <a:extLst>
                <a:ext uri="{FF2B5EF4-FFF2-40B4-BE49-F238E27FC236}">
                  <a16:creationId xmlns:a16="http://schemas.microsoft.com/office/drawing/2014/main" id="{F0570F02-6884-43C1-A0B6-2DB75BE3E43C}"/>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9" name="矩形 70">
              <a:extLst>
                <a:ext uri="{FF2B5EF4-FFF2-40B4-BE49-F238E27FC236}">
                  <a16:creationId xmlns:a16="http://schemas.microsoft.com/office/drawing/2014/main" id="{81DDB924-53C8-447F-B048-92ADC520A397}"/>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90" name="矩形 70">
              <a:extLst>
                <a:ext uri="{FF2B5EF4-FFF2-40B4-BE49-F238E27FC236}">
                  <a16:creationId xmlns:a16="http://schemas.microsoft.com/office/drawing/2014/main" id="{FF8E4BAA-4BD6-4271-8093-B09007046E44}"/>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91" name="矩形 70">
              <a:extLst>
                <a:ext uri="{FF2B5EF4-FFF2-40B4-BE49-F238E27FC236}">
                  <a16:creationId xmlns:a16="http://schemas.microsoft.com/office/drawing/2014/main" id="{F6295A0D-777F-4DBB-9927-F2D918377806}"/>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92" name="矩形 70">
              <a:extLst>
                <a:ext uri="{FF2B5EF4-FFF2-40B4-BE49-F238E27FC236}">
                  <a16:creationId xmlns:a16="http://schemas.microsoft.com/office/drawing/2014/main" id="{4F1452F4-C482-417F-B085-A85F8AF590D1}"/>
                </a:ext>
              </a:extLst>
            </p:cNvPr>
            <p:cNvSpPr/>
            <p:nvPr/>
          </p:nvSpPr>
          <p:spPr>
            <a:xfrm>
              <a:off x="4731221" y="4248199"/>
              <a:ext cx="182880" cy="182880"/>
            </a:xfrm>
            <a:prstGeom prst="rect">
              <a:avLst/>
            </a:prstGeom>
            <a:solidFill>
              <a:schemeClr val="accent1">
                <a:lumMod val="20000"/>
                <a:lumOff val="80000"/>
                <a:alpha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1</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93" name="矩形 70">
              <a:extLst>
                <a:ext uri="{FF2B5EF4-FFF2-40B4-BE49-F238E27FC236}">
                  <a16:creationId xmlns:a16="http://schemas.microsoft.com/office/drawing/2014/main" id="{F56F75CC-9D79-4F9A-93EE-FEF57F0F209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94" name="矩形 70">
              <a:extLst>
                <a:ext uri="{FF2B5EF4-FFF2-40B4-BE49-F238E27FC236}">
                  <a16:creationId xmlns:a16="http://schemas.microsoft.com/office/drawing/2014/main" id="{38668BE7-3F9D-4FAA-97E6-C3D67BA01241}"/>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95" name="矩形 70">
              <a:extLst>
                <a:ext uri="{FF2B5EF4-FFF2-40B4-BE49-F238E27FC236}">
                  <a16:creationId xmlns:a16="http://schemas.microsoft.com/office/drawing/2014/main" id="{5EA53843-C959-44AC-B0A4-7055E675D74E}"/>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97" name="!!Group 96">
            <a:extLst>
              <a:ext uri="{FF2B5EF4-FFF2-40B4-BE49-F238E27FC236}">
                <a16:creationId xmlns:a16="http://schemas.microsoft.com/office/drawing/2014/main" id="{40788038-7B5C-4D7E-A091-3C011CD0A957}"/>
              </a:ext>
            </a:extLst>
          </p:cNvPr>
          <p:cNvGrpSpPr>
            <a:grpSpLocks noChangeAspect="1"/>
          </p:cNvGrpSpPr>
          <p:nvPr/>
        </p:nvGrpSpPr>
        <p:grpSpPr>
          <a:xfrm>
            <a:off x="6563095" y="5569437"/>
            <a:ext cx="1929875" cy="214431"/>
            <a:chOff x="3816821" y="4248199"/>
            <a:chExt cx="1645920" cy="182880"/>
          </a:xfrm>
        </p:grpSpPr>
        <p:sp>
          <p:nvSpPr>
            <p:cNvPr id="98" name="矩形 70">
              <a:extLst>
                <a:ext uri="{FF2B5EF4-FFF2-40B4-BE49-F238E27FC236}">
                  <a16:creationId xmlns:a16="http://schemas.microsoft.com/office/drawing/2014/main" id="{81FE498A-7383-4C99-986D-7AEB135E5834}"/>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99" name="矩形 70">
              <a:extLst>
                <a:ext uri="{FF2B5EF4-FFF2-40B4-BE49-F238E27FC236}">
                  <a16:creationId xmlns:a16="http://schemas.microsoft.com/office/drawing/2014/main" id="{D65D3431-DFB0-4E17-BA54-1A1004D5497F}"/>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0" name="矩形 70">
              <a:extLst>
                <a:ext uri="{FF2B5EF4-FFF2-40B4-BE49-F238E27FC236}">
                  <a16:creationId xmlns:a16="http://schemas.microsoft.com/office/drawing/2014/main" id="{7A3309CC-8DF7-4FEE-9F5C-EADA4FD41AC5}"/>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01" name="矩形 70">
              <a:extLst>
                <a:ext uri="{FF2B5EF4-FFF2-40B4-BE49-F238E27FC236}">
                  <a16:creationId xmlns:a16="http://schemas.microsoft.com/office/drawing/2014/main" id="{5A9DE052-316F-4128-9112-1C49A5CA9FB2}"/>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2" name="矩形 70">
              <a:extLst>
                <a:ext uri="{FF2B5EF4-FFF2-40B4-BE49-F238E27FC236}">
                  <a16:creationId xmlns:a16="http://schemas.microsoft.com/office/drawing/2014/main" id="{04E4F39B-F01F-478A-83E4-665B2D1266B9}"/>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3" name="矩形 70">
              <a:extLst>
                <a:ext uri="{FF2B5EF4-FFF2-40B4-BE49-F238E27FC236}">
                  <a16:creationId xmlns:a16="http://schemas.microsoft.com/office/drawing/2014/main" id="{93110B8C-33A0-4558-8E4F-2B05F6A35C8C}"/>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04" name="矩形 70">
              <a:extLst>
                <a:ext uri="{FF2B5EF4-FFF2-40B4-BE49-F238E27FC236}">
                  <a16:creationId xmlns:a16="http://schemas.microsoft.com/office/drawing/2014/main" id="{6644FA43-E3B6-4E0E-AA4E-8B12FBDFE22C}"/>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5" name="矩形 70">
              <a:extLst>
                <a:ext uri="{FF2B5EF4-FFF2-40B4-BE49-F238E27FC236}">
                  <a16:creationId xmlns:a16="http://schemas.microsoft.com/office/drawing/2014/main" id="{E2633A6D-3E69-48FF-A02A-2BF63C3AA45C}"/>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6" name="矩形 70">
              <a:extLst>
                <a:ext uri="{FF2B5EF4-FFF2-40B4-BE49-F238E27FC236}">
                  <a16:creationId xmlns:a16="http://schemas.microsoft.com/office/drawing/2014/main" id="{FB1F5CDF-041A-4E29-821B-B3F5E390FD79}"/>
                </a:ext>
              </a:extLst>
            </p:cNvPr>
            <p:cNvSpPr/>
            <p:nvPr/>
          </p:nvSpPr>
          <p:spPr>
            <a:xfrm>
              <a:off x="5279861" y="4248199"/>
              <a:ext cx="182880" cy="182880"/>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3</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grpSp>
      <p:grpSp>
        <p:nvGrpSpPr>
          <p:cNvPr id="107" name="!!Group 106">
            <a:extLst>
              <a:ext uri="{FF2B5EF4-FFF2-40B4-BE49-F238E27FC236}">
                <a16:creationId xmlns:a16="http://schemas.microsoft.com/office/drawing/2014/main" id="{66E8D760-05EB-4213-A28E-784335C7EDA4}"/>
              </a:ext>
            </a:extLst>
          </p:cNvPr>
          <p:cNvGrpSpPr>
            <a:grpSpLocks noChangeAspect="1"/>
          </p:cNvGrpSpPr>
          <p:nvPr/>
        </p:nvGrpSpPr>
        <p:grpSpPr>
          <a:xfrm>
            <a:off x="6563095" y="5783868"/>
            <a:ext cx="1929875" cy="214431"/>
            <a:chOff x="3816821" y="4248199"/>
            <a:chExt cx="1645920" cy="182880"/>
          </a:xfrm>
        </p:grpSpPr>
        <p:sp>
          <p:nvSpPr>
            <p:cNvPr id="108" name="矩形 70">
              <a:extLst>
                <a:ext uri="{FF2B5EF4-FFF2-40B4-BE49-F238E27FC236}">
                  <a16:creationId xmlns:a16="http://schemas.microsoft.com/office/drawing/2014/main" id="{9B9F1A26-6B03-4BBB-A14D-B3B073A2674D}"/>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09" name="矩形 70">
              <a:extLst>
                <a:ext uri="{FF2B5EF4-FFF2-40B4-BE49-F238E27FC236}">
                  <a16:creationId xmlns:a16="http://schemas.microsoft.com/office/drawing/2014/main" id="{DB55D7D1-2FCF-479B-936C-B5B4940A43BD}"/>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10" name="矩形 70">
              <a:extLst>
                <a:ext uri="{FF2B5EF4-FFF2-40B4-BE49-F238E27FC236}">
                  <a16:creationId xmlns:a16="http://schemas.microsoft.com/office/drawing/2014/main" id="{EFA09BD9-AF38-42B4-BEFC-0F0A9A1A3526}"/>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11" name="矩形 70">
              <a:extLst>
                <a:ext uri="{FF2B5EF4-FFF2-40B4-BE49-F238E27FC236}">
                  <a16:creationId xmlns:a16="http://schemas.microsoft.com/office/drawing/2014/main" id="{261D662B-8DF9-4225-9565-5338794CD47D}"/>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12" name="矩形 70">
              <a:extLst>
                <a:ext uri="{FF2B5EF4-FFF2-40B4-BE49-F238E27FC236}">
                  <a16:creationId xmlns:a16="http://schemas.microsoft.com/office/drawing/2014/main" id="{A8894ECA-357E-4634-8C07-5F361D4FADEA}"/>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13" name="矩形 70">
              <a:extLst>
                <a:ext uri="{FF2B5EF4-FFF2-40B4-BE49-F238E27FC236}">
                  <a16:creationId xmlns:a16="http://schemas.microsoft.com/office/drawing/2014/main" id="{C1CF860E-5E58-4381-8A2A-5EDE8577B863}"/>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14" name="矩形 70">
              <a:extLst>
                <a:ext uri="{FF2B5EF4-FFF2-40B4-BE49-F238E27FC236}">
                  <a16:creationId xmlns:a16="http://schemas.microsoft.com/office/drawing/2014/main" id="{AA2B1F61-32F8-44C3-92E1-404B9C7A511F}"/>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15" name="矩形 70">
              <a:extLst>
                <a:ext uri="{FF2B5EF4-FFF2-40B4-BE49-F238E27FC236}">
                  <a16:creationId xmlns:a16="http://schemas.microsoft.com/office/drawing/2014/main" id="{BF6A4E2C-B1D1-426F-A70A-CFD169E6C26B}"/>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16" name="矩形 70">
              <a:extLst>
                <a:ext uri="{FF2B5EF4-FFF2-40B4-BE49-F238E27FC236}">
                  <a16:creationId xmlns:a16="http://schemas.microsoft.com/office/drawing/2014/main" id="{9102C567-D381-44A1-A2DA-9A44E22750F1}"/>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117" name="!!Group 116">
            <a:extLst>
              <a:ext uri="{FF2B5EF4-FFF2-40B4-BE49-F238E27FC236}">
                <a16:creationId xmlns:a16="http://schemas.microsoft.com/office/drawing/2014/main" id="{BC336DC9-5F40-4819-9C90-4E1E6583A209}"/>
              </a:ext>
            </a:extLst>
          </p:cNvPr>
          <p:cNvGrpSpPr>
            <a:grpSpLocks noChangeAspect="1"/>
          </p:cNvGrpSpPr>
          <p:nvPr/>
        </p:nvGrpSpPr>
        <p:grpSpPr>
          <a:xfrm>
            <a:off x="6563095" y="5993639"/>
            <a:ext cx="1929875" cy="214431"/>
            <a:chOff x="3816821" y="4248199"/>
            <a:chExt cx="1645920" cy="182880"/>
          </a:xfrm>
        </p:grpSpPr>
        <p:sp>
          <p:nvSpPr>
            <p:cNvPr id="118" name="矩形 70">
              <a:extLst>
                <a:ext uri="{FF2B5EF4-FFF2-40B4-BE49-F238E27FC236}">
                  <a16:creationId xmlns:a16="http://schemas.microsoft.com/office/drawing/2014/main" id="{84345C33-04BD-4094-B0DA-60FD031A1AE9}"/>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19" name="矩形 70">
              <a:extLst>
                <a:ext uri="{FF2B5EF4-FFF2-40B4-BE49-F238E27FC236}">
                  <a16:creationId xmlns:a16="http://schemas.microsoft.com/office/drawing/2014/main" id="{2CE6FABF-F87B-4B76-A79B-EB07DF2028DD}"/>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20" name="矩形 70">
              <a:extLst>
                <a:ext uri="{FF2B5EF4-FFF2-40B4-BE49-F238E27FC236}">
                  <a16:creationId xmlns:a16="http://schemas.microsoft.com/office/drawing/2014/main" id="{4D7AE9DD-5B0C-48CF-B5EE-92FB8C5B2517}"/>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21" name="矩形 70">
              <a:extLst>
                <a:ext uri="{FF2B5EF4-FFF2-40B4-BE49-F238E27FC236}">
                  <a16:creationId xmlns:a16="http://schemas.microsoft.com/office/drawing/2014/main" id="{61705E36-6DC1-4876-A370-9301A46C7956}"/>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22" name="矩形 70">
              <a:extLst>
                <a:ext uri="{FF2B5EF4-FFF2-40B4-BE49-F238E27FC236}">
                  <a16:creationId xmlns:a16="http://schemas.microsoft.com/office/drawing/2014/main" id="{6B1897A5-DD66-4F2F-9F89-81DBA494AADB}"/>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23" name="矩形 70">
              <a:extLst>
                <a:ext uri="{FF2B5EF4-FFF2-40B4-BE49-F238E27FC236}">
                  <a16:creationId xmlns:a16="http://schemas.microsoft.com/office/drawing/2014/main" id="{FAAAA0DB-0BA3-4D57-8CDC-E581C20BE8E3}"/>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24" name="矩形 70">
              <a:extLst>
                <a:ext uri="{FF2B5EF4-FFF2-40B4-BE49-F238E27FC236}">
                  <a16:creationId xmlns:a16="http://schemas.microsoft.com/office/drawing/2014/main" id="{ADC629F8-E033-4307-A1F8-995BAD11CDC0}"/>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25" name="矩形 70">
              <a:extLst>
                <a:ext uri="{FF2B5EF4-FFF2-40B4-BE49-F238E27FC236}">
                  <a16:creationId xmlns:a16="http://schemas.microsoft.com/office/drawing/2014/main" id="{6ED44E58-32DB-40F7-9347-24A9D3D6E5C6}"/>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26" name="矩形 70">
              <a:extLst>
                <a:ext uri="{FF2B5EF4-FFF2-40B4-BE49-F238E27FC236}">
                  <a16:creationId xmlns:a16="http://schemas.microsoft.com/office/drawing/2014/main" id="{4F1DFB78-AF1A-41B7-A163-75A5C60B12BF}"/>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sp>
        <p:nvSpPr>
          <p:cNvPr id="127" name="Left Brace 126">
            <a:extLst>
              <a:ext uri="{FF2B5EF4-FFF2-40B4-BE49-F238E27FC236}">
                <a16:creationId xmlns:a16="http://schemas.microsoft.com/office/drawing/2014/main" id="{C5145062-301B-4C0D-A7E6-7EAE29228007}"/>
              </a:ext>
            </a:extLst>
          </p:cNvPr>
          <p:cNvSpPr>
            <a:spLocks noChangeAspect="1"/>
          </p:cNvSpPr>
          <p:nvPr/>
        </p:nvSpPr>
        <p:spPr>
          <a:xfrm rot="10800000">
            <a:off x="8594238" y="4927947"/>
            <a:ext cx="253292" cy="1280121"/>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AA709F73-1568-4460-AEDE-FD0E4DA72BF1}"/>
                  </a:ext>
                </a:extLst>
              </p:cNvPr>
              <p:cNvSpPr txBox="1">
                <a:spLocks noChangeAspect="1"/>
              </p:cNvSpPr>
              <p:nvPr/>
            </p:nvSpPr>
            <p:spPr>
              <a:xfrm>
                <a:off x="8827496" y="5281918"/>
                <a:ext cx="1011239"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ℓ=6</m:t>
                      </m:r>
                    </m:oMath>
                  </m:oMathPara>
                </a14:m>
                <a:endParaRPr lang="zh-CN" altLang="en-US" sz="2400" dirty="0">
                  <a:solidFill>
                    <a:prstClr val="black"/>
                  </a:solidFill>
                  <a:latin typeface="Lucida Sans"/>
                  <a:ea typeface="黑体"/>
                </a:endParaRPr>
              </a:p>
            </p:txBody>
          </p:sp>
        </mc:Choice>
        <mc:Fallback xmlns="">
          <p:sp>
            <p:nvSpPr>
              <p:cNvPr id="128" name="TextBox 127">
                <a:extLst>
                  <a:ext uri="{FF2B5EF4-FFF2-40B4-BE49-F238E27FC236}">
                    <a16:creationId xmlns:a16="http://schemas.microsoft.com/office/drawing/2014/main" id="{AA709F73-1568-4460-AEDE-FD0E4DA72BF1}"/>
                  </a:ext>
                </a:extLst>
              </p:cNvPr>
              <p:cNvSpPr txBox="1">
                <a:spLocks noRot="1" noChangeAspect="1" noMove="1" noResize="1" noEditPoints="1" noAdjustHandles="1" noChangeArrowheads="1" noChangeShapeType="1" noTextEdit="1"/>
              </p:cNvSpPr>
              <p:nvPr/>
            </p:nvSpPr>
            <p:spPr>
              <a:xfrm>
                <a:off x="8827496" y="5281918"/>
                <a:ext cx="1011239" cy="461665"/>
              </a:xfrm>
              <a:prstGeom prst="rect">
                <a:avLst/>
              </a:prstGeom>
              <a:blipFill>
                <a:blip r:embed="rId4"/>
                <a:stretch>
                  <a:fillRect/>
                </a:stretch>
              </a:blipFill>
            </p:spPr>
            <p:txBody>
              <a:bodyPr/>
              <a:lstStyle/>
              <a:p>
                <a:r>
                  <a:rPr lang="zh-CN" altLang="en-US">
                    <a:noFill/>
                  </a:rPr>
                  <a:t> </a:t>
                </a:r>
              </a:p>
            </p:txBody>
          </p:sp>
        </mc:Fallback>
      </mc:AlternateContent>
      <p:sp>
        <p:nvSpPr>
          <p:cNvPr id="129" name="!!Left Brace 128">
            <a:extLst>
              <a:ext uri="{FF2B5EF4-FFF2-40B4-BE49-F238E27FC236}">
                <a16:creationId xmlns:a16="http://schemas.microsoft.com/office/drawing/2014/main" id="{2277FABE-CFBB-46C7-8842-3846B0047C74}"/>
              </a:ext>
            </a:extLst>
          </p:cNvPr>
          <p:cNvSpPr>
            <a:spLocks noChangeAspect="1"/>
          </p:cNvSpPr>
          <p:nvPr/>
        </p:nvSpPr>
        <p:spPr>
          <a:xfrm>
            <a:off x="3664286" y="4926444"/>
            <a:ext cx="253292" cy="107224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FBCF2E0D-BE2D-4DDA-9D40-03379FF908F2}"/>
                  </a:ext>
                </a:extLst>
              </p:cNvPr>
              <p:cNvSpPr txBox="1">
                <a:spLocks noChangeAspect="1"/>
              </p:cNvSpPr>
              <p:nvPr/>
            </p:nvSpPr>
            <p:spPr>
              <a:xfrm>
                <a:off x="3143673" y="5194183"/>
                <a:ext cx="515975"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𝑁</m:t>
                      </m:r>
                    </m:oMath>
                  </m:oMathPara>
                </a14:m>
                <a:endParaRPr lang="zh-CN" altLang="en-US" sz="2400" dirty="0">
                  <a:solidFill>
                    <a:prstClr val="black"/>
                  </a:solidFill>
                  <a:latin typeface="Lucida Sans"/>
                  <a:ea typeface="黑体"/>
                </a:endParaRPr>
              </a:p>
            </p:txBody>
          </p:sp>
        </mc:Choice>
        <mc:Fallback xmlns="">
          <p:sp>
            <p:nvSpPr>
              <p:cNvPr id="130" name="!!TextBox 129">
                <a:extLst>
                  <a:ext uri="{FF2B5EF4-FFF2-40B4-BE49-F238E27FC236}">
                    <a16:creationId xmlns:a16="http://schemas.microsoft.com/office/drawing/2014/main" id="{FBCF2E0D-BE2D-4DDA-9D40-03379FF908F2}"/>
                  </a:ext>
                </a:extLst>
              </p:cNvPr>
              <p:cNvSpPr txBox="1">
                <a:spLocks noRot="1" noChangeAspect="1" noMove="1" noResize="1" noEditPoints="1" noAdjustHandles="1" noChangeArrowheads="1" noChangeShapeType="1" noTextEdit="1"/>
              </p:cNvSpPr>
              <p:nvPr/>
            </p:nvSpPr>
            <p:spPr>
              <a:xfrm>
                <a:off x="3143673" y="5194183"/>
                <a:ext cx="515975" cy="461665"/>
              </a:xfrm>
              <a:prstGeom prst="rect">
                <a:avLst/>
              </a:prstGeom>
              <a:blipFill>
                <a:blip r:embed="rId5"/>
                <a:stretch>
                  <a:fillRect/>
                </a:stretch>
              </a:blipFill>
            </p:spPr>
            <p:txBody>
              <a:bodyPr/>
              <a:lstStyle/>
              <a:p>
                <a:r>
                  <a:rPr lang="zh-CN" altLang="en-US">
                    <a:noFill/>
                  </a:rPr>
                  <a:t> </a:t>
                </a:r>
              </a:p>
            </p:txBody>
          </p:sp>
        </mc:Fallback>
      </mc:AlternateContent>
      <p:sp>
        <p:nvSpPr>
          <p:cNvPr id="24" name="TextBox 23">
            <a:extLst>
              <a:ext uri="{FF2B5EF4-FFF2-40B4-BE49-F238E27FC236}">
                <a16:creationId xmlns:a16="http://schemas.microsoft.com/office/drawing/2014/main" id="{5FC516EF-7F8E-4EF4-AEED-9C58D99B3F7D}"/>
              </a:ext>
            </a:extLst>
          </p:cNvPr>
          <p:cNvSpPr txBox="1"/>
          <p:nvPr/>
        </p:nvSpPr>
        <p:spPr>
          <a:xfrm>
            <a:off x="1993556" y="1100703"/>
            <a:ext cx="5188220" cy="400110"/>
          </a:xfrm>
          <a:prstGeom prst="rect">
            <a:avLst/>
          </a:prstGeom>
          <a:noFill/>
        </p:spPr>
        <p:txBody>
          <a:bodyPr wrap="square" rtlCol="0">
            <a:spAutoFit/>
          </a:bodyPr>
          <a:lstStyle/>
          <a:p>
            <a:pPr defTabSz="914140"/>
            <a:r>
              <a:rPr kumimoji="1" lang="zh-CN" altLang="en-US" sz="2000" dirty="0">
                <a:solidFill>
                  <a:prstClr val="white">
                    <a:lumMod val="50000"/>
                  </a:prstClr>
                </a:solidFill>
                <a:latin typeface="Lucida Sans"/>
                <a:ea typeface="黑体"/>
              </a:rPr>
              <a:t>频率估计可视为一种特殊的矩阵略图</a:t>
            </a:r>
            <a:endParaRPr lang="zh-CN" altLang="en-US" sz="2000" dirty="0">
              <a:solidFill>
                <a:prstClr val="white">
                  <a:lumMod val="50000"/>
                </a:prstClr>
              </a:solidFill>
              <a:latin typeface="Lucida Sans"/>
              <a:ea typeface="黑体"/>
            </a:endParaRPr>
          </a:p>
        </p:txBody>
      </p:sp>
      <p:sp>
        <p:nvSpPr>
          <p:cNvPr id="26" name="!!内容占位符 2">
            <a:extLst>
              <a:ext uri="{FF2B5EF4-FFF2-40B4-BE49-F238E27FC236}">
                <a16:creationId xmlns:a16="http://schemas.microsoft.com/office/drawing/2014/main" id="{ADB51727-7ABE-2660-DBAB-AA0FF8954365}"/>
              </a:ext>
            </a:extLst>
          </p:cNvPr>
          <p:cNvSpPr txBox="1">
            <a:spLocks/>
          </p:cNvSpPr>
          <p:nvPr/>
        </p:nvSpPr>
        <p:spPr bwMode="auto">
          <a:xfrm>
            <a:off x="1981202" y="1828801"/>
            <a:ext cx="3879561" cy="446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rgbClr val="02407B"/>
              </a:buClr>
              <a:buSzPct val="75000"/>
              <a:buFont typeface="Wingdings" panose="05000000000000000000" pitchFamily="2" charset="2"/>
              <a:buChar char="n"/>
              <a:defRPr sz="3200">
                <a:solidFill>
                  <a:schemeClr val="tx1"/>
                </a:solidFill>
                <a:latin typeface="+mn-lt"/>
                <a:ea typeface="黑体" pitchFamily="2" charset="-122"/>
                <a:cs typeface="+mn-cs"/>
              </a:defRPr>
            </a:lvl1pPr>
            <a:lvl2pPr marL="742950" indent="-285750" algn="l" rtl="0" eaLnBrk="1" fontAlgn="base" hangingPunct="1">
              <a:spcBef>
                <a:spcPct val="20000"/>
              </a:spcBef>
              <a:spcAft>
                <a:spcPct val="0"/>
              </a:spcAft>
              <a:buClr>
                <a:srgbClr val="004D94"/>
              </a:buClr>
              <a:buSzPct val="80000"/>
              <a:buFont typeface="Wingdings" panose="05000000000000000000" pitchFamily="2" charset="2"/>
              <a:buChar char="¨"/>
              <a:defRPr sz="2800">
                <a:solidFill>
                  <a:schemeClr val="tx1"/>
                </a:solidFill>
                <a:latin typeface="+mn-lt"/>
                <a:ea typeface="黑体" pitchFamily="2" charset="-122"/>
              </a:defRPr>
            </a:lvl2pPr>
            <a:lvl3pPr marL="1143000" indent="-228600" algn="l" rtl="0" eaLnBrk="1" fontAlgn="base" hangingPunct="1">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黑体" pitchFamily="2" charset="-122"/>
              </a:defRPr>
            </a:lvl3pPr>
            <a:lvl4pPr marL="1600200" indent="-228600" algn="l" rtl="0" eaLnBrk="1" fontAlgn="base" hangingPunct="1">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黑体" pitchFamily="2" charset="-122"/>
              </a:defRPr>
            </a:lvl4pPr>
            <a:lvl5pPr marL="2057400" indent="-228600" algn="l" rtl="0" eaLnBrk="1" fontAlgn="base" hangingPunct="1">
              <a:spcBef>
                <a:spcPct val="20000"/>
              </a:spcBef>
              <a:spcAft>
                <a:spcPct val="0"/>
              </a:spcAft>
              <a:buClr>
                <a:schemeClr val="bg2"/>
              </a:buClr>
              <a:buFont typeface="Wingdings" panose="05000000000000000000" pitchFamily="2" charset="2"/>
              <a:buChar char="§"/>
              <a:defRPr sz="2000">
                <a:solidFill>
                  <a:schemeClr val="tx1"/>
                </a:solidFill>
                <a:latin typeface="+mn-lt"/>
                <a:ea typeface="黑体" pitchFamily="2" charset="-122"/>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defRPr>
            </a:lvl9pPr>
          </a:lstStyle>
          <a:p>
            <a:r>
              <a:rPr kumimoji="1" lang="zh-CN" altLang="en-US" sz="2800" b="0" kern="0"/>
              <a:t>频率估计</a:t>
            </a:r>
            <a:endParaRPr kumimoji="1" lang="en-US" altLang="zh-CN" sz="2800" b="0" kern="0"/>
          </a:p>
          <a:p>
            <a:endParaRPr kumimoji="1" lang="en-US" altLang="zh-CN" sz="2800" b="0" kern="0"/>
          </a:p>
          <a:p>
            <a:endParaRPr kumimoji="1" lang="en-US" altLang="zh-CN" sz="2800" b="0" kern="0"/>
          </a:p>
          <a:p>
            <a:endParaRPr kumimoji="1" lang="en-US" altLang="zh-CN" sz="2800" b="0" kern="0"/>
          </a:p>
          <a:p>
            <a:r>
              <a:rPr kumimoji="1" lang="zh-CN" altLang="en-US" sz="2800" b="0" kern="0"/>
              <a:t>矩阵略图</a:t>
            </a:r>
            <a:endParaRPr kumimoji="1" lang="en-US" altLang="zh-CN" sz="2800" b="0" kern="0" dirty="0"/>
          </a:p>
        </p:txBody>
      </p:sp>
      <p:sp>
        <p:nvSpPr>
          <p:cNvPr id="29" name="Title 28">
            <a:extLst>
              <a:ext uri="{FF2B5EF4-FFF2-40B4-BE49-F238E27FC236}">
                <a16:creationId xmlns:a16="http://schemas.microsoft.com/office/drawing/2014/main" id="{1B68F9BE-1B68-6FA5-A376-1CC3DD7D5C85}"/>
              </a:ext>
            </a:extLst>
          </p:cNvPr>
          <p:cNvSpPr>
            <a:spLocks noGrp="1"/>
          </p:cNvSpPr>
          <p:nvPr>
            <p:ph type="title"/>
          </p:nvPr>
        </p:nvSpPr>
        <p:spPr>
          <a:xfrm>
            <a:off x="1619219" y="115888"/>
            <a:ext cx="9810819" cy="1128712"/>
          </a:xfrm>
        </p:spPr>
        <p:txBody>
          <a:bodyPr/>
          <a:lstStyle/>
          <a:p>
            <a:r>
              <a:rPr lang="zh-CN" altLang="en-US" kern="0" dirty="0">
                <a:latin typeface="黑体" panose="02010609060101010101" pitchFamily="49" charset="-122"/>
                <a:ea typeface="黑体" panose="02010609060101010101" pitchFamily="49" charset="-122"/>
              </a:rPr>
              <a:t>频率估计 </a:t>
            </a:r>
            <a:r>
              <a:rPr lang="en-CN" altLang="zh-CN" kern="0" dirty="0">
                <a:latin typeface="黑体" panose="02010609060101010101" pitchFamily="49" charset="-122"/>
                <a:ea typeface="黑体" panose="02010609060101010101" pitchFamily="49" charset="-122"/>
              </a:rPr>
              <a:t>v.s.</a:t>
            </a:r>
            <a:r>
              <a:rPr lang="zh-CN" altLang="en-US" kern="0" dirty="0">
                <a:latin typeface="黑体" panose="02010609060101010101" pitchFamily="49" charset="-122"/>
                <a:ea typeface="黑体" panose="02010609060101010101" pitchFamily="49" charset="-122"/>
              </a:rPr>
              <a:t> 矩阵略图</a:t>
            </a:r>
            <a:endParaRPr lang="zh-CN" alt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265066C-05BC-8507-8530-6DFE26F9D254}"/>
                  </a:ext>
                </a:extLst>
              </p:cNvPr>
              <p:cNvSpPr txBox="1"/>
              <p:nvPr/>
            </p:nvSpPr>
            <p:spPr>
              <a:xfrm>
                <a:off x="8307566" y="1694996"/>
                <a:ext cx="3225800" cy="6685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000" b="1" i="1" dirty="0" smtClean="0">
                              <a:latin typeface="Cambria Math" panose="02040503050406030204" pitchFamily="18" charset="0"/>
                              <a:ea typeface="Cambria Math" panose="02040503050406030204" pitchFamily="18" charset="0"/>
                            </a:rPr>
                          </m:ctrlPr>
                        </m:dPr>
                        <m:e>
                          <m:sSub>
                            <m:sSubPr>
                              <m:ctrlPr>
                                <a:rPr lang="en-US" altLang="zh-CN" sz="2000" b="0" i="1" dirty="0" smtClean="0">
                                  <a:latin typeface="Cambria Math" panose="02040503050406030204" pitchFamily="18" charset="0"/>
                                  <a:ea typeface="Cambria Math" panose="02040503050406030204" pitchFamily="18" charset="0"/>
                                </a:rPr>
                              </m:ctrlPr>
                            </m:sSubPr>
                            <m:e>
                              <m:r>
                                <a:rPr lang="en-US" altLang="zh-CN" sz="2000" b="0" i="1" dirty="0" smtClean="0">
                                  <a:latin typeface="Cambria Math" panose="02040503050406030204" pitchFamily="18" charset="0"/>
                                  <a:ea typeface="Cambria Math" panose="02040503050406030204" pitchFamily="18" charset="0"/>
                                </a:rPr>
                                <m:t>𝑓</m:t>
                              </m:r>
                            </m:e>
                            <m:sub>
                              <m:r>
                                <a:rPr lang="en-US" altLang="zh-CN" sz="2000" b="0" i="1" dirty="0" smtClean="0">
                                  <a:latin typeface="Cambria Math" panose="02040503050406030204" pitchFamily="18" charset="0"/>
                                  <a:ea typeface="Cambria Math" panose="02040503050406030204" pitchFamily="18" charset="0"/>
                                </a:rPr>
                                <m:t>𝑖</m:t>
                              </m:r>
                            </m:sub>
                          </m:sSub>
                          <m:r>
                            <a:rPr lang="en-US" altLang="zh-CN" sz="2000" b="0" i="1" dirty="0" smtClean="0">
                              <a:latin typeface="Cambria Math" panose="02040503050406030204" pitchFamily="18" charset="0"/>
                              <a:ea typeface="Cambria Math" panose="02040503050406030204" pitchFamily="18" charset="0"/>
                            </a:rPr>
                            <m:t>−</m:t>
                          </m:r>
                          <m:acc>
                            <m:accPr>
                              <m:chr m:val="̂"/>
                              <m:ctrlPr>
                                <a:rPr lang="en-US" altLang="zh-CN" sz="2000" b="0" i="1" dirty="0" smtClean="0">
                                  <a:latin typeface="Cambria Math" panose="02040503050406030204" pitchFamily="18" charset="0"/>
                                  <a:ea typeface="Cambria Math" panose="02040503050406030204" pitchFamily="18" charset="0"/>
                                </a:rPr>
                              </m:ctrlPr>
                            </m:accPr>
                            <m:e>
                              <m:sSub>
                                <m:sSubPr>
                                  <m:ctrlPr>
                                    <a:rPr lang="en-US" altLang="zh-CN" sz="2000" b="0" i="1" dirty="0" smtClean="0">
                                      <a:latin typeface="Cambria Math" panose="02040503050406030204" pitchFamily="18" charset="0"/>
                                      <a:ea typeface="Cambria Math" panose="02040503050406030204" pitchFamily="18" charset="0"/>
                                    </a:rPr>
                                  </m:ctrlPr>
                                </m:sSubPr>
                                <m:e>
                                  <m:r>
                                    <a:rPr lang="en-US" altLang="zh-CN" sz="2000" b="0" i="1" dirty="0" smtClean="0">
                                      <a:latin typeface="Cambria Math" panose="02040503050406030204" pitchFamily="18" charset="0"/>
                                      <a:ea typeface="Cambria Math" panose="02040503050406030204" pitchFamily="18" charset="0"/>
                                    </a:rPr>
                                    <m:t>𝑓</m:t>
                                  </m:r>
                                </m:e>
                                <m:sub>
                                  <m:r>
                                    <a:rPr lang="en-US" altLang="zh-CN" sz="2000" b="0" i="1" dirty="0" smtClean="0">
                                      <a:latin typeface="Cambria Math" panose="02040503050406030204" pitchFamily="18" charset="0"/>
                                      <a:ea typeface="Cambria Math" panose="02040503050406030204" pitchFamily="18" charset="0"/>
                                    </a:rPr>
                                    <m:t>𝑖</m:t>
                                  </m:r>
                                </m:sub>
                              </m:sSub>
                            </m:e>
                          </m:acc>
                        </m:e>
                      </m:d>
                      <m:r>
                        <a:rPr lang="en-US" altLang="zh-CN" sz="2000" i="1" dirty="0">
                          <a:latin typeface="Cambria Math" panose="02040503050406030204" pitchFamily="18" charset="0"/>
                          <a:ea typeface="Cambria Math" panose="02040503050406030204" pitchFamily="18" charset="0"/>
                        </a:rPr>
                        <m:t>≤</m:t>
                      </m:r>
                      <m:f>
                        <m:fPr>
                          <m:ctrlPr>
                            <a:rPr lang="en-US" altLang="zh-CN" sz="2000" i="1" dirty="0">
                              <a:solidFill>
                                <a:schemeClr val="tx1"/>
                              </a:solidFill>
                              <a:latin typeface="Cambria Math" panose="02040503050406030204" pitchFamily="18" charset="0"/>
                            </a:rPr>
                          </m:ctrlPr>
                        </m:fPr>
                        <m:num>
                          <m:r>
                            <a:rPr lang="en-US" altLang="zh-CN" sz="2000" b="0" i="1" dirty="0" smtClean="0">
                              <a:solidFill>
                                <a:schemeClr val="tx1"/>
                              </a:solidFill>
                              <a:latin typeface="Cambria Math" panose="02040503050406030204" pitchFamily="18" charset="0"/>
                            </a:rPr>
                            <m:t>𝑁</m:t>
                          </m:r>
                        </m:num>
                        <m:den>
                          <m:r>
                            <a:rPr lang="en-US" altLang="zh-CN" sz="2000" b="0" i="1" dirty="0" smtClean="0">
                              <a:solidFill>
                                <a:schemeClr val="tx1"/>
                              </a:solidFill>
                              <a:latin typeface="Cambria Math" panose="02040503050406030204" pitchFamily="18" charset="0"/>
                            </a:rPr>
                            <m:t>ℓ</m:t>
                          </m:r>
                        </m:den>
                      </m:f>
                    </m:oMath>
                  </m:oMathPara>
                </a14:m>
                <a:endParaRPr lang="zh-CN" altLang="en-US" sz="2000" dirty="0"/>
              </a:p>
            </p:txBody>
          </p:sp>
        </mc:Choice>
        <mc:Fallback xmlns="">
          <p:sp>
            <p:nvSpPr>
              <p:cNvPr id="3" name="!!TextBox 2">
                <a:extLst>
                  <a:ext uri="{FF2B5EF4-FFF2-40B4-BE49-F238E27FC236}">
                    <a16:creationId xmlns:a16="http://schemas.microsoft.com/office/drawing/2014/main" id="{B265066C-05BC-8507-8530-6DFE26F9D254}"/>
                  </a:ext>
                </a:extLst>
              </p:cNvPr>
              <p:cNvSpPr txBox="1">
                <a:spLocks noRot="1" noChangeAspect="1" noMove="1" noResize="1" noEditPoints="1" noAdjustHandles="1" noChangeArrowheads="1" noChangeShapeType="1" noTextEdit="1"/>
              </p:cNvSpPr>
              <p:nvPr/>
            </p:nvSpPr>
            <p:spPr>
              <a:xfrm>
                <a:off x="8307566" y="1694996"/>
                <a:ext cx="3225800" cy="668516"/>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9D441C8-1D03-6F2F-D09F-FC38887E99E4}"/>
                  </a:ext>
                </a:extLst>
              </p:cNvPr>
              <p:cNvSpPr txBox="1"/>
              <p:nvPr/>
            </p:nvSpPr>
            <p:spPr>
              <a:xfrm>
                <a:off x="8307566" y="3864920"/>
                <a:ext cx="3225800" cy="7148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2000" i="1" dirty="0" smtClean="0">
                              <a:latin typeface="Cambria Math" panose="02040503050406030204" pitchFamily="18" charset="0"/>
                              <a:ea typeface="Cambria Math" panose="02040503050406030204" pitchFamily="18" charset="0"/>
                            </a:rPr>
                          </m:ctrlPr>
                        </m:sSupPr>
                        <m:e>
                          <m:r>
                            <a:rPr lang="en-US" altLang="zh-CN" sz="2000" b="1" i="1" dirty="0" smtClean="0">
                              <a:latin typeface="Cambria Math" panose="02040503050406030204" pitchFamily="18" charset="0"/>
                              <a:ea typeface="Cambria Math" panose="02040503050406030204" pitchFamily="18" charset="0"/>
                            </a:rPr>
                            <m:t>|</m:t>
                          </m:r>
                          <m:d>
                            <m:dPr>
                              <m:begChr m:val="‖"/>
                              <m:endChr m:val="‖"/>
                              <m:ctrlPr>
                                <a:rPr lang="en-US" altLang="zh-CN" sz="2000" i="1" dirty="0">
                                  <a:latin typeface="Cambria Math" panose="02040503050406030204" pitchFamily="18" charset="0"/>
                                  <a:ea typeface="Cambria Math" panose="02040503050406030204" pitchFamily="18" charset="0"/>
                                </a:rPr>
                              </m:ctrlPr>
                            </m:dPr>
                            <m:e>
                              <m:r>
                                <a:rPr lang="en-US" altLang="zh-CN" sz="2000" i="1" dirty="0">
                                  <a:latin typeface="Cambria Math" panose="02040503050406030204" pitchFamily="18" charset="0"/>
                                  <a:ea typeface="Cambria Math" panose="02040503050406030204" pitchFamily="18" charset="0"/>
                                </a:rPr>
                                <m:t>𝑨</m:t>
                              </m:r>
                              <m:sSub>
                                <m:sSubPr>
                                  <m:ctrlPr>
                                    <a:rPr lang="en-US" altLang="zh-CN" sz="2000" i="1" dirty="0">
                                      <a:latin typeface="Cambria Math" panose="02040503050406030204" pitchFamily="18" charset="0"/>
                                      <a:ea typeface="Cambria Math" panose="02040503050406030204" pitchFamily="18" charset="0"/>
                                    </a:rPr>
                                  </m:ctrlPr>
                                </m:sSubPr>
                                <m:e>
                                  <m:r>
                                    <a:rPr lang="en-US" altLang="zh-CN" sz="2000" i="1" dirty="0">
                                      <a:latin typeface="Cambria Math" panose="02040503050406030204" pitchFamily="18" charset="0"/>
                                      <a:ea typeface="Cambria Math" panose="02040503050406030204" pitchFamily="18" charset="0"/>
                                    </a:rPr>
                                    <m:t>𝒆</m:t>
                                  </m:r>
                                </m:e>
                                <m:sub>
                                  <m:r>
                                    <a:rPr lang="en-US" altLang="zh-CN" sz="2000" b="0" i="1" dirty="0">
                                      <a:latin typeface="Cambria Math" panose="02040503050406030204" pitchFamily="18" charset="0"/>
                                      <a:ea typeface="Cambria Math" panose="02040503050406030204" pitchFamily="18" charset="0"/>
                                    </a:rPr>
                                    <m:t>𝑖</m:t>
                                  </m:r>
                                </m:sub>
                              </m:sSub>
                            </m:e>
                          </m:d>
                        </m:e>
                        <m:sup>
                          <m:r>
                            <a:rPr lang="en-US" altLang="zh-CN" sz="2000" b="0" i="1" dirty="0">
                              <a:latin typeface="Cambria Math" panose="02040503050406030204" pitchFamily="18" charset="0"/>
                              <a:ea typeface="Cambria Math" panose="02040503050406030204" pitchFamily="18" charset="0"/>
                            </a:rPr>
                            <m:t>2</m:t>
                          </m:r>
                        </m:sup>
                      </m:sSup>
                      <m:r>
                        <a:rPr lang="en-US" altLang="zh-CN" sz="2000" i="1" dirty="0">
                          <a:latin typeface="Cambria Math" panose="02040503050406030204" pitchFamily="18" charset="0"/>
                          <a:ea typeface="Cambria Math" panose="02040503050406030204" pitchFamily="18" charset="0"/>
                        </a:rPr>
                        <m:t>−</m:t>
                      </m:r>
                      <m:sSup>
                        <m:sSupPr>
                          <m:ctrlPr>
                            <a:rPr lang="en-US" altLang="zh-CN" sz="2000" b="1" i="1" dirty="0" smtClean="0">
                              <a:latin typeface="Cambria Math" panose="02040503050406030204" pitchFamily="18" charset="0"/>
                              <a:ea typeface="Cambria Math" panose="02040503050406030204" pitchFamily="18" charset="0"/>
                            </a:rPr>
                          </m:ctrlPr>
                        </m:sSupPr>
                        <m:e>
                          <m:d>
                            <m:dPr>
                              <m:begChr m:val="‖"/>
                              <m:endChr m:val="‖"/>
                              <m:ctrlPr>
                                <a:rPr lang="en-US" altLang="zh-CN" sz="2000" b="1" i="1" dirty="0" smtClean="0">
                                  <a:latin typeface="Cambria Math" panose="02040503050406030204" pitchFamily="18" charset="0"/>
                                  <a:ea typeface="Cambria Math" panose="02040503050406030204" pitchFamily="18" charset="0"/>
                                </a:rPr>
                              </m:ctrlPr>
                            </m:dPr>
                            <m:e>
                              <m:r>
                                <a:rPr lang="en-US" altLang="zh-CN" sz="2000" i="1" dirty="0">
                                  <a:latin typeface="Cambria Math" panose="02040503050406030204" pitchFamily="18" charset="0"/>
                                  <a:ea typeface="Cambria Math" panose="02040503050406030204" pitchFamily="18" charset="0"/>
                                </a:rPr>
                                <m:t>𝑩</m:t>
                              </m:r>
                              <m:sSub>
                                <m:sSubPr>
                                  <m:ctrlPr>
                                    <a:rPr lang="en-US" altLang="zh-CN" sz="2000" i="1" dirty="0">
                                      <a:latin typeface="Cambria Math" panose="02040503050406030204" pitchFamily="18" charset="0"/>
                                      <a:ea typeface="Cambria Math" panose="02040503050406030204" pitchFamily="18" charset="0"/>
                                    </a:rPr>
                                  </m:ctrlPr>
                                </m:sSubPr>
                                <m:e>
                                  <m:r>
                                    <a:rPr lang="en-US" altLang="zh-CN" sz="2000" i="1" dirty="0">
                                      <a:latin typeface="Cambria Math" panose="02040503050406030204" pitchFamily="18" charset="0"/>
                                      <a:ea typeface="Cambria Math" panose="02040503050406030204" pitchFamily="18" charset="0"/>
                                    </a:rPr>
                                    <m:t>𝒆</m:t>
                                  </m:r>
                                </m:e>
                                <m:sub>
                                  <m:r>
                                    <a:rPr lang="en-US" altLang="zh-CN" sz="2000" b="0" i="1" dirty="0">
                                      <a:latin typeface="Cambria Math" panose="02040503050406030204" pitchFamily="18" charset="0"/>
                                      <a:ea typeface="Cambria Math" panose="02040503050406030204" pitchFamily="18" charset="0"/>
                                    </a:rPr>
                                    <m:t>𝑖</m:t>
                                  </m:r>
                                </m:sub>
                              </m:sSub>
                            </m:e>
                          </m:d>
                        </m:e>
                        <m:sup>
                          <m:r>
                            <a:rPr lang="en-US" altLang="zh-CN" sz="2000" b="0" i="1" dirty="0" smtClean="0">
                              <a:latin typeface="Cambria Math" panose="02040503050406030204" pitchFamily="18" charset="0"/>
                              <a:ea typeface="Cambria Math" panose="02040503050406030204" pitchFamily="18" charset="0"/>
                            </a:rPr>
                            <m:t>2</m:t>
                          </m:r>
                        </m:sup>
                      </m:sSup>
                      <m:r>
                        <a:rPr lang="en-US" altLang="zh-CN" sz="2000" b="1" i="1" dirty="0" smtClean="0">
                          <a:latin typeface="Cambria Math" panose="02040503050406030204" pitchFamily="18" charset="0"/>
                          <a:ea typeface="Cambria Math" panose="02040503050406030204" pitchFamily="18" charset="0"/>
                        </a:rPr>
                        <m:t>|</m:t>
                      </m:r>
                      <m:r>
                        <a:rPr lang="en-US" altLang="zh-CN" sz="2000" i="1" dirty="0">
                          <a:latin typeface="Cambria Math" panose="02040503050406030204" pitchFamily="18" charset="0"/>
                          <a:ea typeface="Cambria Math" panose="02040503050406030204" pitchFamily="18" charset="0"/>
                        </a:rPr>
                        <m:t>≤</m:t>
                      </m:r>
                      <m:f>
                        <m:fPr>
                          <m:ctrlPr>
                            <a:rPr lang="en-US" altLang="zh-CN" sz="2000" i="1" dirty="0">
                              <a:solidFill>
                                <a:schemeClr val="tx1"/>
                              </a:solidFill>
                              <a:latin typeface="Cambria Math" panose="02040503050406030204" pitchFamily="18" charset="0"/>
                            </a:rPr>
                          </m:ctrlPr>
                        </m:fPr>
                        <m:num>
                          <m:sSubSup>
                            <m:sSubSupPr>
                              <m:ctrlPr>
                                <a:rPr lang="en-US" altLang="zh-CN" sz="2000" b="0" i="1" dirty="0" smtClean="0">
                                  <a:solidFill>
                                    <a:schemeClr val="tx1"/>
                                  </a:solidFill>
                                  <a:latin typeface="Cambria Math" panose="02040503050406030204" pitchFamily="18" charset="0"/>
                                </a:rPr>
                              </m:ctrlPr>
                            </m:sSubSupPr>
                            <m:e>
                              <m:d>
                                <m:dPr>
                                  <m:begChr m:val="‖"/>
                                  <m:endChr m:val="‖"/>
                                  <m:ctrlPr>
                                    <a:rPr lang="en-US" altLang="zh-CN" sz="2000" b="0" i="1" dirty="0" smtClean="0">
                                      <a:solidFill>
                                        <a:schemeClr val="tx1"/>
                                      </a:solidFill>
                                      <a:latin typeface="Cambria Math" panose="02040503050406030204" pitchFamily="18" charset="0"/>
                                    </a:rPr>
                                  </m:ctrlPr>
                                </m:dPr>
                                <m:e>
                                  <m:r>
                                    <a:rPr lang="en-US" altLang="zh-CN" sz="2000" b="1" i="1" dirty="0" smtClean="0">
                                      <a:solidFill>
                                        <a:schemeClr val="tx1"/>
                                      </a:solidFill>
                                      <a:latin typeface="Cambria Math" panose="02040503050406030204" pitchFamily="18" charset="0"/>
                                    </a:rPr>
                                    <m:t>𝑨</m:t>
                                  </m:r>
                                </m:e>
                              </m:d>
                            </m:e>
                            <m:sub>
                              <m:r>
                                <a:rPr lang="en-US" altLang="zh-CN" sz="2000" b="0" i="1" dirty="0" smtClean="0">
                                  <a:solidFill>
                                    <a:schemeClr val="tx1"/>
                                  </a:solidFill>
                                  <a:latin typeface="Cambria Math" panose="02040503050406030204" pitchFamily="18" charset="0"/>
                                </a:rPr>
                                <m:t>𝐹</m:t>
                              </m:r>
                            </m:sub>
                            <m:sup>
                              <m:r>
                                <a:rPr lang="en-US" altLang="zh-CN" sz="2000" b="0" i="1" dirty="0" smtClean="0">
                                  <a:solidFill>
                                    <a:schemeClr val="tx1"/>
                                  </a:solidFill>
                                  <a:latin typeface="Cambria Math" panose="02040503050406030204" pitchFamily="18" charset="0"/>
                                </a:rPr>
                                <m:t>2</m:t>
                              </m:r>
                            </m:sup>
                          </m:sSubSup>
                        </m:num>
                        <m:den>
                          <m:r>
                            <a:rPr lang="en-US" altLang="zh-CN" sz="2000" b="0" i="1" dirty="0" smtClean="0">
                              <a:solidFill>
                                <a:schemeClr val="tx1"/>
                              </a:solidFill>
                              <a:latin typeface="Cambria Math" panose="02040503050406030204" pitchFamily="18" charset="0"/>
                            </a:rPr>
                            <m:t>ℓ</m:t>
                          </m:r>
                        </m:den>
                      </m:f>
                    </m:oMath>
                  </m:oMathPara>
                </a14:m>
                <a:endParaRPr lang="zh-CN" altLang="en-US" sz="2000" dirty="0"/>
              </a:p>
            </p:txBody>
          </p:sp>
        </mc:Choice>
        <mc:Fallback xmlns="">
          <p:sp>
            <p:nvSpPr>
              <p:cNvPr id="25" name="!!TextBox 24">
                <a:extLst>
                  <a:ext uri="{FF2B5EF4-FFF2-40B4-BE49-F238E27FC236}">
                    <a16:creationId xmlns:a16="http://schemas.microsoft.com/office/drawing/2014/main" id="{C9D441C8-1D03-6F2F-D09F-FC38887E99E4}"/>
                  </a:ext>
                </a:extLst>
              </p:cNvPr>
              <p:cNvSpPr txBox="1">
                <a:spLocks noRot="1" noChangeAspect="1" noMove="1" noResize="1" noEditPoints="1" noAdjustHandles="1" noChangeArrowheads="1" noChangeShapeType="1" noTextEdit="1"/>
              </p:cNvSpPr>
              <p:nvPr/>
            </p:nvSpPr>
            <p:spPr>
              <a:xfrm>
                <a:off x="8307566" y="3864920"/>
                <a:ext cx="3225800" cy="714811"/>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9D6F3C4-81F8-A4D2-73A0-0AE7B8E4439C}"/>
                  </a:ext>
                </a:extLst>
              </p:cNvPr>
              <p:cNvSpPr txBox="1"/>
              <p:nvPr/>
            </p:nvSpPr>
            <p:spPr>
              <a:xfrm>
                <a:off x="4825274" y="4201070"/>
                <a:ext cx="60580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i="1" dirty="0" smtClean="0">
                          <a:latin typeface="Cambria Math" panose="02040503050406030204" pitchFamily="18" charset="0"/>
                          <a:ea typeface="Cambria Math" panose="02040503050406030204" pitchFamily="18" charset="0"/>
                        </a:rPr>
                        <m:t>𝑨</m:t>
                      </m:r>
                    </m:oMath>
                  </m:oMathPara>
                </a14:m>
                <a:endParaRPr lang="zh-CN" altLang="en-US" sz="2400" dirty="0"/>
              </a:p>
            </p:txBody>
          </p:sp>
        </mc:Choice>
        <mc:Fallback xmlns="">
          <p:sp>
            <p:nvSpPr>
              <p:cNvPr id="28" name="!!TextBox 27">
                <a:extLst>
                  <a:ext uri="{FF2B5EF4-FFF2-40B4-BE49-F238E27FC236}">
                    <a16:creationId xmlns:a16="http://schemas.microsoft.com/office/drawing/2014/main" id="{19D6F3C4-81F8-A4D2-73A0-0AE7B8E4439C}"/>
                  </a:ext>
                </a:extLst>
              </p:cNvPr>
              <p:cNvSpPr txBox="1">
                <a:spLocks noRot="1" noChangeAspect="1" noMove="1" noResize="1" noEditPoints="1" noAdjustHandles="1" noChangeArrowheads="1" noChangeShapeType="1" noTextEdit="1"/>
              </p:cNvSpPr>
              <p:nvPr/>
            </p:nvSpPr>
            <p:spPr>
              <a:xfrm>
                <a:off x="4825274" y="4201070"/>
                <a:ext cx="605808" cy="461665"/>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TextBox 2a">
                <a:extLst>
                  <a:ext uri="{FF2B5EF4-FFF2-40B4-BE49-F238E27FC236}">
                    <a16:creationId xmlns:a16="http://schemas.microsoft.com/office/drawing/2014/main" id="{7C4DC6C8-B456-16D7-5231-95F0AD4022E8}"/>
                  </a:ext>
                </a:extLst>
              </p:cNvPr>
              <p:cNvSpPr txBox="1"/>
              <p:nvPr/>
            </p:nvSpPr>
            <p:spPr>
              <a:xfrm>
                <a:off x="7225128" y="4201069"/>
                <a:ext cx="60580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𝑩</m:t>
                      </m:r>
                    </m:oMath>
                  </m:oMathPara>
                </a14:m>
                <a:endParaRPr lang="zh-CN" altLang="en-US" sz="2400" dirty="0"/>
              </a:p>
            </p:txBody>
          </p:sp>
        </mc:Choice>
        <mc:Fallback xmlns="">
          <p:sp>
            <p:nvSpPr>
              <p:cNvPr id="30" name="!!TextBox 2a">
                <a:extLst>
                  <a:ext uri="{FF2B5EF4-FFF2-40B4-BE49-F238E27FC236}">
                    <a16:creationId xmlns:a16="http://schemas.microsoft.com/office/drawing/2014/main" id="{7C4DC6C8-B456-16D7-5231-95F0AD4022E8}"/>
                  </a:ext>
                </a:extLst>
              </p:cNvPr>
              <p:cNvSpPr txBox="1">
                <a:spLocks noRot="1" noChangeAspect="1" noMove="1" noResize="1" noEditPoints="1" noAdjustHandles="1" noChangeArrowheads="1" noChangeShapeType="1" noTextEdit="1"/>
              </p:cNvSpPr>
              <p:nvPr/>
            </p:nvSpPr>
            <p:spPr>
              <a:xfrm>
                <a:off x="7225128" y="4201069"/>
                <a:ext cx="605808" cy="461665"/>
              </a:xfrm>
              <a:prstGeom prst="rect">
                <a:avLst/>
              </a:prstGeom>
              <a:blipFill>
                <a:blip r:embed="rId9"/>
                <a:stretch>
                  <a:fillRect/>
                </a:stretch>
              </a:blipFill>
            </p:spPr>
            <p:txBody>
              <a:bodyPr/>
              <a:lstStyle/>
              <a:p>
                <a:r>
                  <a:rPr lang="zh-CN" altLang="en-US">
                    <a:noFill/>
                  </a:rPr>
                  <a:t> </a:t>
                </a:r>
              </a:p>
            </p:txBody>
          </p:sp>
        </mc:Fallback>
      </mc:AlternateContent>
      <p:sp>
        <p:nvSpPr>
          <p:cNvPr id="31" name="!!TextBox 5">
            <a:extLst>
              <a:ext uri="{FF2B5EF4-FFF2-40B4-BE49-F238E27FC236}">
                <a16:creationId xmlns:a16="http://schemas.microsoft.com/office/drawing/2014/main" id="{266E0869-17A9-FF6E-33FF-094E048F0B6D}"/>
              </a:ext>
            </a:extLst>
          </p:cNvPr>
          <p:cNvSpPr txBox="1">
            <a:spLocks noChangeAspect="1" noChangeArrowheads="1"/>
          </p:cNvSpPr>
          <p:nvPr/>
        </p:nvSpPr>
        <p:spPr bwMode="auto">
          <a:xfrm>
            <a:off x="4069754" y="4561786"/>
            <a:ext cx="2117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400" dirty="0">
                <a:solidFill>
                  <a:prstClr val="black"/>
                </a:solidFill>
                <a:latin typeface="Courier New" panose="02070309020205020404" pitchFamily="49" charset="0"/>
                <a:cs typeface="Courier New" panose="02070309020205020404" pitchFamily="49" charset="0"/>
              </a:rPr>
              <a:t>1 2 3 4 5 6 7 8 9 </a:t>
            </a:r>
          </a:p>
        </p:txBody>
      </p:sp>
    </p:spTree>
    <p:extLst>
      <p:ext uri="{BB962C8B-B14F-4D97-AF65-F5344CB8AC3E}">
        <p14:creationId xmlns:p14="http://schemas.microsoft.com/office/powerpoint/2010/main" val="2895468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90644-96B2-2C2E-96DE-7702A90DAB91}"/>
              </a:ext>
            </a:extLst>
          </p:cNvPr>
          <p:cNvSpPr>
            <a:spLocks noGrp="1"/>
          </p:cNvSpPr>
          <p:nvPr>
            <p:ph type="title"/>
          </p:nvPr>
        </p:nvSpPr>
        <p:spPr/>
        <p:txBody>
          <a:bodyPr/>
          <a:lstStyle/>
          <a:p>
            <a:r>
              <a:rPr lang="zh-CN" altLang="en-US" dirty="0"/>
              <a:t>流式机器学习</a:t>
            </a:r>
          </a:p>
        </p:txBody>
      </p:sp>
      <p:sp>
        <p:nvSpPr>
          <p:cNvPr id="3" name="Content Placeholder 2">
            <a:extLst>
              <a:ext uri="{FF2B5EF4-FFF2-40B4-BE49-F238E27FC236}">
                <a16:creationId xmlns:a16="http://schemas.microsoft.com/office/drawing/2014/main" id="{3C1EB2AD-B003-9622-80AF-3491D494A1B7}"/>
              </a:ext>
            </a:extLst>
          </p:cNvPr>
          <p:cNvSpPr>
            <a:spLocks noGrp="1"/>
          </p:cNvSpPr>
          <p:nvPr>
            <p:ph idx="1"/>
          </p:nvPr>
        </p:nvSpPr>
        <p:spPr/>
        <p:txBody>
          <a:bodyPr/>
          <a:lstStyle/>
          <a:p>
            <a:r>
              <a:rPr lang="en-US" altLang="zh-CN" sz="2400" i="1" dirty="0"/>
              <a:t>Stream Efficient Learning (Learnability with Time-Sharing Computational Resource Concerns)</a:t>
            </a:r>
            <a:r>
              <a:rPr lang="en-US" altLang="zh-CN" sz="2400" dirty="0"/>
              <a:t>,</a:t>
            </a:r>
            <a:r>
              <a:rPr lang="zh-CN" altLang="en-US" sz="2400" dirty="0"/>
              <a:t> </a:t>
            </a:r>
            <a:r>
              <a:rPr lang="en-US" altLang="zh-CN" sz="2400" dirty="0"/>
              <a:t>Zhi-</a:t>
            </a:r>
            <a:r>
              <a:rPr lang="en-US" altLang="zh-CN" sz="2400" dirty="0" err="1"/>
              <a:t>hua</a:t>
            </a:r>
            <a:r>
              <a:rPr lang="zh-CN" altLang="en-US" sz="2400" dirty="0"/>
              <a:t> </a:t>
            </a:r>
            <a:r>
              <a:rPr lang="en-US" altLang="zh-CN" sz="2400" dirty="0"/>
              <a:t>Zhou</a:t>
            </a:r>
          </a:p>
        </p:txBody>
      </p:sp>
      <p:graphicFrame>
        <p:nvGraphicFramePr>
          <p:cNvPr id="4" name="Table 3">
            <a:extLst>
              <a:ext uri="{FF2B5EF4-FFF2-40B4-BE49-F238E27FC236}">
                <a16:creationId xmlns:a16="http://schemas.microsoft.com/office/drawing/2014/main" id="{4D915072-3B22-9F50-5A9A-1F7A86DBF406}"/>
              </a:ext>
            </a:extLst>
          </p:cNvPr>
          <p:cNvGraphicFramePr>
            <a:graphicFrameLocks noGrp="1"/>
          </p:cNvGraphicFramePr>
          <p:nvPr>
            <p:extLst>
              <p:ext uri="{D42A27DB-BD31-4B8C-83A1-F6EECF244321}">
                <p14:modId xmlns:p14="http://schemas.microsoft.com/office/powerpoint/2010/main" val="3417386577"/>
              </p:ext>
            </p:extLst>
          </p:nvPr>
        </p:nvGraphicFramePr>
        <p:xfrm>
          <a:off x="1143000" y="2518075"/>
          <a:ext cx="10058401" cy="222504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73523734"/>
                    </a:ext>
                  </a:extLst>
                </a:gridCol>
                <a:gridCol w="4078357">
                  <a:extLst>
                    <a:ext uri="{9D8B030D-6E8A-4147-A177-3AD203B41FA5}">
                      <a16:colId xmlns:a16="http://schemas.microsoft.com/office/drawing/2014/main" val="829027626"/>
                    </a:ext>
                  </a:extLst>
                </a:gridCol>
                <a:gridCol w="4227444">
                  <a:extLst>
                    <a:ext uri="{9D8B030D-6E8A-4147-A177-3AD203B41FA5}">
                      <a16:colId xmlns:a16="http://schemas.microsoft.com/office/drawing/2014/main" val="2728834702"/>
                    </a:ext>
                  </a:extLst>
                </a:gridCol>
              </a:tblGrid>
              <a:tr h="370840">
                <a:tc>
                  <a:txBody>
                    <a:bodyPr/>
                    <a:lstStyle/>
                    <a:p>
                      <a:pPr algn="ctr"/>
                      <a:endParaRPr lang="zh-CN" altLang="en-US" dirty="0">
                        <a:latin typeface="黑体" panose="02010609060101010101" pitchFamily="49" charset="-122"/>
                        <a:ea typeface="黑体" panose="02010609060101010101" pitchFamily="49" charset="-122"/>
                      </a:endParaRPr>
                    </a:p>
                  </a:txBody>
                  <a:tcPr/>
                </a:tc>
                <a:tc>
                  <a:txBody>
                    <a:bodyPr/>
                    <a:lstStyle/>
                    <a:p>
                      <a:pPr algn="ctr"/>
                      <a:r>
                        <a:rPr lang="zh-CN" altLang="en-US">
                          <a:latin typeface="黑体" panose="02010609060101010101" pitchFamily="49" charset="-122"/>
                          <a:ea typeface="黑体" panose="02010609060101010101" pitchFamily="49" charset="-122"/>
                        </a:rPr>
                        <a:t>传统机器学习</a:t>
                      </a:r>
                      <a:endParaRPr lang="zh-CN" altLang="en-US" dirty="0">
                        <a:latin typeface="黑体" panose="02010609060101010101" pitchFamily="49" charset="-122"/>
                        <a:ea typeface="黑体" panose="02010609060101010101" pitchFamily="49" charset="-122"/>
                      </a:endParaRPr>
                    </a:p>
                  </a:txBody>
                  <a:tcPr/>
                </a:tc>
                <a:tc>
                  <a:txBody>
                    <a:bodyPr/>
                    <a:lstStyle/>
                    <a:p>
                      <a:pPr algn="ctr"/>
                      <a:r>
                        <a:rPr lang="zh-CN" altLang="en-US">
                          <a:latin typeface="黑体" panose="02010609060101010101" pitchFamily="49" charset="-122"/>
                          <a:ea typeface="黑体" panose="02010609060101010101" pitchFamily="49" charset="-122"/>
                        </a:rPr>
                        <a:t>流式机器学习</a:t>
                      </a:r>
                      <a:endParaRPr lang="zh-CN" altLang="en-US"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4045602336"/>
                  </a:ext>
                </a:extLst>
              </a:tr>
              <a:tr h="370840">
                <a:tc>
                  <a:txBody>
                    <a:bodyPr/>
                    <a:lstStyle/>
                    <a:p>
                      <a:pPr algn="ctr"/>
                      <a:r>
                        <a:rPr lang="zh-CN" altLang="en-US">
                          <a:latin typeface="黑体" panose="02010609060101010101" pitchFamily="49" charset="-122"/>
                          <a:ea typeface="黑体" panose="02010609060101010101" pitchFamily="49" charset="-122"/>
                        </a:rPr>
                        <a:t>数据特性</a:t>
                      </a:r>
                      <a:endParaRPr lang="zh-CN" altLang="en-US" dirty="0">
                        <a:latin typeface="黑体" panose="02010609060101010101" pitchFamily="49" charset="-122"/>
                        <a:ea typeface="黑体" panose="02010609060101010101" pitchFamily="49" charset="-122"/>
                      </a:endParaRPr>
                    </a:p>
                  </a:txBody>
                  <a:tcPr anchor="ctr"/>
                </a:tc>
                <a:tc>
                  <a:txBody>
                    <a:bodyPr/>
                    <a:lstStyle/>
                    <a:p>
                      <a:pPr algn="ctr"/>
                      <a:r>
                        <a:rPr lang="zh-CN" altLang="en-US">
                          <a:latin typeface="黑体" panose="02010609060101010101" pitchFamily="49" charset="-122"/>
                          <a:ea typeface="黑体" panose="02010609060101010101" pitchFamily="49" charset="-122"/>
                        </a:rPr>
                        <a:t>基于预先给定的有限数据集</a:t>
                      </a:r>
                      <a:endParaRPr lang="zh-CN" altLang="en-US" dirty="0">
                        <a:latin typeface="黑体" panose="02010609060101010101" pitchFamily="49" charset="-122"/>
                        <a:ea typeface="黑体" panose="02010609060101010101" pitchFamily="49" charset="-122"/>
                      </a:endParaRPr>
                    </a:p>
                  </a:txBody>
                  <a:tcPr anchor="ctr"/>
                </a:tc>
                <a:tc>
                  <a:txBody>
                    <a:bodyPr/>
                    <a:lstStyle/>
                    <a:p>
                      <a:pPr algn="ctr"/>
                      <a:r>
                        <a:rPr lang="zh-CN" altLang="en-US">
                          <a:latin typeface="黑体" panose="02010609060101010101" pitchFamily="49" charset="-122"/>
                          <a:ea typeface="黑体" panose="02010609060101010101" pitchFamily="49" charset="-122"/>
                        </a:rPr>
                        <a:t>处理潜在无限且不断变化的数据流</a:t>
                      </a:r>
                      <a:endParaRPr lang="zh-CN" altLang="en-US"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1574184156"/>
                  </a:ext>
                </a:extLst>
              </a:tr>
              <a:tr h="370840">
                <a:tc>
                  <a:txBody>
                    <a:bodyPr/>
                    <a:lstStyle/>
                    <a:p>
                      <a:pPr algn="ctr"/>
                      <a:r>
                        <a:rPr lang="zh-CN" altLang="en-US">
                          <a:latin typeface="黑体" panose="02010609060101010101" pitchFamily="49" charset="-122"/>
                          <a:ea typeface="黑体" panose="02010609060101010101" pitchFamily="49" charset="-122"/>
                        </a:rPr>
                        <a:t>数据大小</a:t>
                      </a:r>
                      <a:endParaRPr lang="zh-CN" altLang="en-US" dirty="0">
                        <a:latin typeface="黑体" panose="02010609060101010101" pitchFamily="49" charset="-122"/>
                        <a:ea typeface="黑体" panose="02010609060101010101" pitchFamily="49" charset="-122"/>
                      </a:endParaRPr>
                    </a:p>
                  </a:txBody>
                  <a:tcPr anchor="ctr"/>
                </a:tc>
                <a:tc>
                  <a:txBody>
                    <a:bodyPr/>
                    <a:lstStyle/>
                    <a:p>
                      <a:pPr algn="ctr"/>
                      <a:r>
                        <a:rPr lang="zh-CN" altLang="en-US">
                          <a:latin typeface="黑体" panose="02010609060101010101" pitchFamily="49" charset="-122"/>
                          <a:ea typeface="黑体" panose="02010609060101010101" pitchFamily="49" charset="-122"/>
                        </a:rPr>
                        <a:t>数据集大小已知，数据集包含所有数据</a:t>
                      </a:r>
                      <a:endParaRPr lang="zh-CN" altLang="en-US" dirty="0">
                        <a:latin typeface="黑体" panose="02010609060101010101" pitchFamily="49" charset="-122"/>
                        <a:ea typeface="黑体" panose="02010609060101010101" pitchFamily="49" charset="-122"/>
                      </a:endParaRPr>
                    </a:p>
                  </a:txBody>
                  <a:tcPr anchor="ctr"/>
                </a:tc>
                <a:tc>
                  <a:txBody>
                    <a:bodyPr/>
                    <a:lstStyle/>
                    <a:p>
                      <a:pPr algn="ctr"/>
                      <a:r>
                        <a:rPr lang="zh-CN" altLang="en-US">
                          <a:latin typeface="黑体" panose="02010609060101010101" pitchFamily="49" charset="-122"/>
                          <a:ea typeface="黑体" panose="02010609060101010101" pitchFamily="49" charset="-122"/>
                        </a:rPr>
                        <a:t>数据流可能无限大，需要及时处理</a:t>
                      </a:r>
                      <a:endParaRPr lang="zh-CN" altLang="en-US"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994267182"/>
                  </a:ext>
                </a:extLst>
              </a:tr>
              <a:tr h="370840">
                <a:tc>
                  <a:txBody>
                    <a:bodyPr/>
                    <a:lstStyle/>
                    <a:p>
                      <a:pPr algn="ctr"/>
                      <a:r>
                        <a:rPr lang="zh-CN" altLang="en-US">
                          <a:latin typeface="黑体" panose="02010609060101010101" pitchFamily="49" charset="-122"/>
                          <a:ea typeface="黑体" panose="02010609060101010101" pitchFamily="49" charset="-122"/>
                        </a:rPr>
                        <a:t>数据变化</a:t>
                      </a:r>
                      <a:endParaRPr lang="zh-CN" altLang="en-US" dirty="0">
                        <a:latin typeface="黑体" panose="02010609060101010101" pitchFamily="49" charset="-122"/>
                        <a:ea typeface="黑体" panose="02010609060101010101" pitchFamily="49" charset="-122"/>
                      </a:endParaRPr>
                    </a:p>
                  </a:txBody>
                  <a:tcPr anchor="ctr"/>
                </a:tc>
                <a:tc>
                  <a:txBody>
                    <a:bodyPr/>
                    <a:lstStyle/>
                    <a:p>
                      <a:pPr algn="ctr"/>
                      <a:r>
                        <a:rPr lang="zh-CN" altLang="en-US">
                          <a:latin typeface="黑体" panose="02010609060101010101" pitchFamily="49" charset="-122"/>
                          <a:ea typeface="黑体" panose="02010609060101010101" pitchFamily="49" charset="-122"/>
                        </a:rPr>
                        <a:t>数据特征在数据集中已隐含，假设不变</a:t>
                      </a:r>
                    </a:p>
                  </a:txBody>
                  <a:tcPr anchor="ctr"/>
                </a:tc>
                <a:tc>
                  <a:txBody>
                    <a:bodyPr/>
                    <a:lstStyle/>
                    <a:p>
                      <a:pPr algn="ctr"/>
                      <a:r>
                        <a:rPr lang="zh-CN" altLang="en-US">
                          <a:latin typeface="黑体" panose="02010609060101010101" pitchFamily="49" charset="-122"/>
                          <a:ea typeface="黑体" panose="02010609060101010101" pitchFamily="49" charset="-122"/>
                        </a:rPr>
                        <a:t>数据特征可能随时间变化</a:t>
                      </a:r>
                      <a:endParaRPr lang="zh-CN" altLang="en-US"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1403523176"/>
                  </a:ext>
                </a:extLst>
              </a:tr>
              <a:tr h="370840">
                <a:tc>
                  <a:txBody>
                    <a:bodyPr/>
                    <a:lstStyle/>
                    <a:p>
                      <a:pPr algn="ctr"/>
                      <a:r>
                        <a:rPr lang="zh-CN" altLang="en-US">
                          <a:latin typeface="黑体" panose="02010609060101010101" pitchFamily="49" charset="-122"/>
                          <a:ea typeface="黑体" panose="02010609060101010101" pitchFamily="49" charset="-122"/>
                        </a:rPr>
                        <a:t>计算</a:t>
                      </a:r>
                      <a:r>
                        <a:rPr lang="en-US" altLang="zh-CN">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rPr>
                        <a:t>存储资源</a:t>
                      </a:r>
                      <a:endParaRPr lang="zh-CN" altLang="en-US" dirty="0">
                        <a:latin typeface="黑体" panose="02010609060101010101" pitchFamily="49" charset="-122"/>
                        <a:ea typeface="黑体" panose="02010609060101010101" pitchFamily="49" charset="-122"/>
                      </a:endParaRPr>
                    </a:p>
                  </a:txBody>
                  <a:tcPr anchor="ctr"/>
                </a:tc>
                <a:tc>
                  <a:txBody>
                    <a:bodyPr/>
                    <a:lstStyle/>
                    <a:p>
                      <a:pPr algn="ctr"/>
                      <a:r>
                        <a:rPr lang="zh-CN" altLang="en-US">
                          <a:latin typeface="黑体" panose="02010609060101010101" pitchFamily="49" charset="-122"/>
                          <a:ea typeface="黑体" panose="02010609060101010101" pitchFamily="49" charset="-122"/>
                        </a:rPr>
                        <a:t>假设有足够的资源处理所有数据</a:t>
                      </a:r>
                      <a:endParaRPr lang="zh-CN" altLang="en-US" dirty="0">
                        <a:latin typeface="黑体" panose="02010609060101010101" pitchFamily="49" charset="-122"/>
                        <a:ea typeface="黑体" panose="02010609060101010101" pitchFamily="49" charset="-122"/>
                      </a:endParaRPr>
                    </a:p>
                  </a:txBody>
                  <a:tcPr anchor="ctr"/>
                </a:tc>
                <a:tc>
                  <a:txBody>
                    <a:bodyPr/>
                    <a:lstStyle/>
                    <a:p>
                      <a:pPr algn="ctr"/>
                      <a:r>
                        <a:rPr lang="zh-CN" altLang="en-US">
                          <a:latin typeface="黑体" panose="02010609060101010101" pitchFamily="49" charset="-122"/>
                          <a:ea typeface="黑体" panose="02010609060101010101" pitchFamily="49" charset="-122"/>
                        </a:rPr>
                        <a:t>有限的资源，需要及时处理数据</a:t>
                      </a:r>
                      <a:endParaRPr lang="zh-CN" altLang="en-US" dirty="0">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728136695"/>
                  </a:ext>
                </a:extLst>
              </a:tr>
              <a:tr h="370840">
                <a:tc>
                  <a:txBody>
                    <a:bodyPr/>
                    <a:lstStyle/>
                    <a:p>
                      <a:pPr algn="ctr"/>
                      <a:r>
                        <a:rPr lang="zh-CN" altLang="en-US">
                          <a:latin typeface="黑体" panose="02010609060101010101" pitchFamily="49" charset="-122"/>
                          <a:ea typeface="黑体" panose="02010609060101010101" pitchFamily="49" charset="-122"/>
                        </a:rPr>
                        <a:t>学习策略</a:t>
                      </a:r>
                      <a:endParaRPr lang="zh-CN" altLang="en-US" dirty="0">
                        <a:latin typeface="黑体" panose="02010609060101010101" pitchFamily="49" charset="-122"/>
                        <a:ea typeface="黑体" panose="02010609060101010101" pitchFamily="49" charset="-122"/>
                      </a:endParaRPr>
                    </a:p>
                  </a:txBody>
                  <a:tcPr anchor="ctr"/>
                </a:tc>
                <a:tc>
                  <a:txBody>
                    <a:bodyPr/>
                    <a:lstStyle/>
                    <a:p>
                      <a:pPr algn="ctr"/>
                      <a:r>
                        <a:rPr lang="zh-CN" altLang="en-US">
                          <a:latin typeface="黑体" panose="02010609060101010101" pitchFamily="49" charset="-122"/>
                          <a:ea typeface="黑体" panose="02010609060101010101" pitchFamily="49" charset="-122"/>
                        </a:rPr>
                        <a:t>通常采用离线学习策略</a:t>
                      </a:r>
                      <a:endParaRPr lang="zh-CN" altLang="en-US" dirty="0">
                        <a:latin typeface="黑体" panose="02010609060101010101" pitchFamily="49" charset="-122"/>
                        <a:ea typeface="黑体" panose="02010609060101010101" pitchFamily="49" charset="-122"/>
                      </a:endParaRPr>
                    </a:p>
                  </a:txBody>
                  <a:tcPr anchor="ctr"/>
                </a:tc>
                <a:tc>
                  <a:txBody>
                    <a:bodyPr/>
                    <a:lstStyle/>
                    <a:p>
                      <a:pPr algn="ctr"/>
                      <a:r>
                        <a:rPr lang="zh-CN" altLang="en-US" dirty="0">
                          <a:latin typeface="黑体" panose="02010609060101010101" pitchFamily="49" charset="-122"/>
                          <a:ea typeface="黑体" panose="02010609060101010101" pitchFamily="49" charset="-122"/>
                        </a:rPr>
                        <a:t>需要近似的略图算法和动态调整策略</a:t>
                      </a:r>
                    </a:p>
                  </a:txBody>
                  <a:tcPr anchor="ctr"/>
                </a:tc>
                <a:extLst>
                  <a:ext uri="{0D108BD9-81ED-4DB2-BD59-A6C34878D82A}">
                    <a16:rowId xmlns:a16="http://schemas.microsoft.com/office/drawing/2014/main" val="3742270323"/>
                  </a:ext>
                </a:extLst>
              </a:tr>
            </a:tbl>
          </a:graphicData>
        </a:graphic>
      </p:graphicFrame>
      <p:sp>
        <p:nvSpPr>
          <p:cNvPr id="6" name="TextBox 5">
            <a:extLst>
              <a:ext uri="{FF2B5EF4-FFF2-40B4-BE49-F238E27FC236}">
                <a16:creationId xmlns:a16="http://schemas.microsoft.com/office/drawing/2014/main" id="{877A0FB9-7E5A-B846-9423-FEE56987661F}"/>
              </a:ext>
            </a:extLst>
          </p:cNvPr>
          <p:cNvSpPr txBox="1"/>
          <p:nvPr/>
        </p:nvSpPr>
        <p:spPr>
          <a:xfrm>
            <a:off x="673100" y="6023029"/>
            <a:ext cx="10998200" cy="461665"/>
          </a:xfrm>
          <a:prstGeom prst="rect">
            <a:avLst/>
          </a:prstGeom>
          <a:noFill/>
        </p:spPr>
        <p:txBody>
          <a:bodyPr wrap="square">
            <a:spAutoFit/>
          </a:bodyPr>
          <a:lstStyle/>
          <a:p>
            <a:pPr algn="ctr">
              <a:spcBef>
                <a:spcPts val="0"/>
              </a:spcBef>
              <a:spcAft>
                <a:spcPts val="0"/>
              </a:spcAft>
            </a:pPr>
            <a:r>
              <a:rPr lang="en-US" altLang="zh-CN" sz="1200" b="0" dirty="0">
                <a:effectLst/>
              </a:rPr>
              <a:t>Z.-H. Zhou, “Learnability with Time-Sharing Computational Resource Concerns,” Aug. 24, 2024, </a:t>
            </a:r>
            <a:r>
              <a:rPr lang="en-US" altLang="zh-CN" sz="1200" b="0" i="1" dirty="0" err="1">
                <a:effectLst/>
              </a:rPr>
              <a:t>arXiv</a:t>
            </a:r>
            <a:r>
              <a:rPr lang="en-US" altLang="zh-CN" sz="1200" b="0" dirty="0">
                <a:effectLst/>
              </a:rPr>
              <a:t>: arXiv:2305.02217. Accessed: Oct. 08, 2024. [Online]. Available: </a:t>
            </a:r>
            <a:r>
              <a:rPr lang="en-US" altLang="zh-CN" sz="1200" b="0" dirty="0">
                <a:effectLst/>
                <a:hlinkClick r:id="rId2"/>
              </a:rPr>
              <a:t>http://arxiv.org/abs/2305.02217</a:t>
            </a:r>
            <a:endParaRPr lang="en-US" altLang="zh-CN" sz="1200" b="0" dirty="0">
              <a:effectLst/>
            </a:endParaRPr>
          </a:p>
        </p:txBody>
      </p:sp>
    </p:spTree>
    <p:extLst>
      <p:ext uri="{BB962C8B-B14F-4D97-AF65-F5344CB8AC3E}">
        <p14:creationId xmlns:p14="http://schemas.microsoft.com/office/powerpoint/2010/main" val="1322644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7FD6A94-006D-2CEA-036A-B8FB14A586B0}"/>
              </a:ext>
            </a:extLst>
          </p:cNvPr>
          <p:cNvSpPr>
            <a:spLocks noGrp="1"/>
          </p:cNvSpPr>
          <p:nvPr>
            <p:ph idx="1"/>
          </p:nvPr>
        </p:nvSpPr>
        <p:spPr>
          <a:xfrm>
            <a:off x="1981202" y="1828801"/>
            <a:ext cx="3879561" cy="4467733"/>
          </a:xfrm>
        </p:spPr>
        <p:txBody>
          <a:bodyPr>
            <a:normAutofit/>
          </a:bodyPr>
          <a:lstStyle/>
          <a:p>
            <a:r>
              <a:rPr kumimoji="1" lang="zh-CN" altLang="en-US" sz="2800" dirty="0"/>
              <a:t>频率估计</a:t>
            </a:r>
            <a:endParaRPr kumimoji="1" lang="en-US" altLang="zh-CN" sz="2800" dirty="0"/>
          </a:p>
          <a:p>
            <a:endParaRPr kumimoji="1" lang="en-US" altLang="zh-CN" sz="2800" dirty="0"/>
          </a:p>
          <a:p>
            <a:endParaRPr kumimoji="1" lang="en-US" altLang="zh-CN" sz="2800" dirty="0"/>
          </a:p>
          <a:p>
            <a:endParaRPr kumimoji="1" lang="en-US" altLang="zh-CN" sz="2800" dirty="0"/>
          </a:p>
          <a:p>
            <a:r>
              <a:rPr kumimoji="1" lang="zh-CN" altLang="en-US" sz="2800" dirty="0"/>
              <a:t>矩阵略图</a:t>
            </a:r>
            <a:endParaRPr kumimoji="1" lang="en-US" altLang="zh-CN" sz="2800" dirty="0"/>
          </a:p>
        </p:txBody>
      </p:sp>
      <p:sp>
        <p:nvSpPr>
          <p:cNvPr id="4" name="Rectangle 4">
            <a:extLst>
              <a:ext uri="{FF2B5EF4-FFF2-40B4-BE49-F238E27FC236}">
                <a16:creationId xmlns:a16="http://schemas.microsoft.com/office/drawing/2014/main" id="{77BF462B-6D3E-4EBB-B6B5-3A185B417D61}"/>
              </a:ext>
            </a:extLst>
          </p:cNvPr>
          <p:cNvSpPr>
            <a:spLocks noChangeAspect="1" noChangeArrowheads="1"/>
          </p:cNvSpPr>
          <p:nvPr/>
        </p:nvSpPr>
        <p:spPr bwMode="auto">
          <a:xfrm>
            <a:off x="5003815" y="3399729"/>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cxnSp>
        <p:nvCxnSpPr>
          <p:cNvPr id="5" name="Straight Connector 2">
            <a:extLst>
              <a:ext uri="{FF2B5EF4-FFF2-40B4-BE49-F238E27FC236}">
                <a16:creationId xmlns:a16="http://schemas.microsoft.com/office/drawing/2014/main" id="{7362FC81-EB09-4282-814F-6411BAE6B9F6}"/>
              </a:ext>
            </a:extLst>
          </p:cNvPr>
          <p:cNvCxnSpPr>
            <a:cxnSpLocks noChangeAspect="1" noChangeShapeType="1"/>
          </p:cNvCxnSpPr>
          <p:nvPr/>
        </p:nvCxnSpPr>
        <p:spPr bwMode="auto">
          <a:xfrm flipV="1">
            <a:off x="4811874" y="3653001"/>
            <a:ext cx="2954831" cy="8795"/>
          </a:xfrm>
          <a:prstGeom prst="line">
            <a:avLst/>
          </a:prstGeom>
          <a:noFill/>
          <a:ln w="38100" algn="ctr">
            <a:solidFill>
              <a:schemeClr val="tx1"/>
            </a:solidFill>
            <a:round/>
            <a:headEnd/>
            <a:tailEnd/>
          </a:ln>
        </p:spPr>
      </p:cxnSp>
      <p:sp>
        <p:nvSpPr>
          <p:cNvPr id="6" name="Rectangle 23">
            <a:extLst>
              <a:ext uri="{FF2B5EF4-FFF2-40B4-BE49-F238E27FC236}">
                <a16:creationId xmlns:a16="http://schemas.microsoft.com/office/drawing/2014/main" id="{4485315C-91D9-4A04-974B-43984D57BD3C}"/>
              </a:ext>
            </a:extLst>
          </p:cNvPr>
          <p:cNvSpPr>
            <a:spLocks noChangeAspect="1" noChangeArrowheads="1"/>
          </p:cNvSpPr>
          <p:nvPr/>
        </p:nvSpPr>
        <p:spPr bwMode="auto">
          <a:xfrm>
            <a:off x="5003815" y="3146457"/>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7" name="Rectangle 24">
            <a:extLst>
              <a:ext uri="{FF2B5EF4-FFF2-40B4-BE49-F238E27FC236}">
                <a16:creationId xmlns:a16="http://schemas.microsoft.com/office/drawing/2014/main" id="{E59EBB99-6976-46B1-A8BF-C5C05A23258F}"/>
              </a:ext>
            </a:extLst>
          </p:cNvPr>
          <p:cNvSpPr>
            <a:spLocks noChangeAspect="1" noChangeArrowheads="1"/>
          </p:cNvSpPr>
          <p:nvPr/>
        </p:nvSpPr>
        <p:spPr bwMode="auto">
          <a:xfrm>
            <a:off x="5003815" y="2893185"/>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8" name="Rectangle 25">
            <a:extLst>
              <a:ext uri="{FF2B5EF4-FFF2-40B4-BE49-F238E27FC236}">
                <a16:creationId xmlns:a16="http://schemas.microsoft.com/office/drawing/2014/main" id="{2B507EF1-E645-483B-ABE4-ACC6EE7622F3}"/>
              </a:ext>
            </a:extLst>
          </p:cNvPr>
          <p:cNvSpPr>
            <a:spLocks noChangeAspect="1" noChangeArrowheads="1"/>
          </p:cNvSpPr>
          <p:nvPr/>
        </p:nvSpPr>
        <p:spPr bwMode="auto">
          <a:xfrm>
            <a:off x="5003815" y="2639915"/>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9" name="Rectangle 26">
            <a:extLst>
              <a:ext uri="{FF2B5EF4-FFF2-40B4-BE49-F238E27FC236}">
                <a16:creationId xmlns:a16="http://schemas.microsoft.com/office/drawing/2014/main" id="{688BE711-7421-4353-8198-C3029D0098A2}"/>
              </a:ext>
            </a:extLst>
          </p:cNvPr>
          <p:cNvSpPr>
            <a:spLocks noChangeAspect="1" noChangeArrowheads="1"/>
          </p:cNvSpPr>
          <p:nvPr/>
        </p:nvSpPr>
        <p:spPr bwMode="auto">
          <a:xfrm>
            <a:off x="5003815" y="2383126"/>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0" name="Rectangle 34">
            <a:extLst>
              <a:ext uri="{FF2B5EF4-FFF2-40B4-BE49-F238E27FC236}">
                <a16:creationId xmlns:a16="http://schemas.microsoft.com/office/drawing/2014/main" id="{244F20E3-35EE-4F05-8850-EEF9E0DD0DD3}"/>
              </a:ext>
            </a:extLst>
          </p:cNvPr>
          <p:cNvSpPr>
            <a:spLocks noChangeAspect="1" noChangeArrowheads="1"/>
          </p:cNvSpPr>
          <p:nvPr/>
        </p:nvSpPr>
        <p:spPr bwMode="auto">
          <a:xfrm>
            <a:off x="5555143" y="3394628"/>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1" name="Rectangle 35">
            <a:extLst>
              <a:ext uri="{FF2B5EF4-FFF2-40B4-BE49-F238E27FC236}">
                <a16:creationId xmlns:a16="http://schemas.microsoft.com/office/drawing/2014/main" id="{E59EEEFA-0CE2-4513-988F-DBC909EDCB95}"/>
              </a:ext>
            </a:extLst>
          </p:cNvPr>
          <p:cNvSpPr>
            <a:spLocks noChangeAspect="1" noChangeArrowheads="1"/>
          </p:cNvSpPr>
          <p:nvPr/>
        </p:nvSpPr>
        <p:spPr bwMode="auto">
          <a:xfrm>
            <a:off x="5555143" y="3141357"/>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2" name="Rectangle 36">
            <a:extLst>
              <a:ext uri="{FF2B5EF4-FFF2-40B4-BE49-F238E27FC236}">
                <a16:creationId xmlns:a16="http://schemas.microsoft.com/office/drawing/2014/main" id="{59EEF3B3-8568-4ADA-A472-4399B8C72F4F}"/>
              </a:ext>
            </a:extLst>
          </p:cNvPr>
          <p:cNvSpPr>
            <a:spLocks noChangeAspect="1" noChangeArrowheads="1"/>
          </p:cNvSpPr>
          <p:nvPr/>
        </p:nvSpPr>
        <p:spPr bwMode="auto">
          <a:xfrm>
            <a:off x="5555143" y="2888085"/>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3" name="Rectangle 37">
            <a:extLst>
              <a:ext uri="{FF2B5EF4-FFF2-40B4-BE49-F238E27FC236}">
                <a16:creationId xmlns:a16="http://schemas.microsoft.com/office/drawing/2014/main" id="{FA10438E-E7CB-4BA7-8C83-899C64D3E640}"/>
              </a:ext>
            </a:extLst>
          </p:cNvPr>
          <p:cNvSpPr>
            <a:spLocks noChangeAspect="1" noChangeArrowheads="1"/>
          </p:cNvSpPr>
          <p:nvPr/>
        </p:nvSpPr>
        <p:spPr bwMode="auto">
          <a:xfrm>
            <a:off x="5555143" y="2634814"/>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4" name="Rectangle 38">
            <a:extLst>
              <a:ext uri="{FF2B5EF4-FFF2-40B4-BE49-F238E27FC236}">
                <a16:creationId xmlns:a16="http://schemas.microsoft.com/office/drawing/2014/main" id="{2579D3E4-A26E-49AA-BB54-D53167FB9013}"/>
              </a:ext>
            </a:extLst>
          </p:cNvPr>
          <p:cNvSpPr>
            <a:spLocks noChangeAspect="1" noChangeArrowheads="1"/>
          </p:cNvSpPr>
          <p:nvPr/>
        </p:nvSpPr>
        <p:spPr bwMode="auto">
          <a:xfrm>
            <a:off x="5555143" y="2378026"/>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5" name="Rectangle 39">
            <a:extLst>
              <a:ext uri="{FF2B5EF4-FFF2-40B4-BE49-F238E27FC236}">
                <a16:creationId xmlns:a16="http://schemas.microsoft.com/office/drawing/2014/main" id="{970FDF30-62A3-43DD-AF7B-2F9FFFBBC74F}"/>
              </a:ext>
            </a:extLst>
          </p:cNvPr>
          <p:cNvSpPr>
            <a:spLocks noChangeAspect="1" noChangeArrowheads="1"/>
          </p:cNvSpPr>
          <p:nvPr/>
        </p:nvSpPr>
        <p:spPr bwMode="auto">
          <a:xfrm>
            <a:off x="5555143" y="2124754"/>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6" name="TextBox 5">
            <a:extLst>
              <a:ext uri="{FF2B5EF4-FFF2-40B4-BE49-F238E27FC236}">
                <a16:creationId xmlns:a16="http://schemas.microsoft.com/office/drawing/2014/main" id="{4EF5B941-023B-4A0F-BCE0-4012A99D8923}"/>
              </a:ext>
            </a:extLst>
          </p:cNvPr>
          <p:cNvSpPr txBox="1">
            <a:spLocks noChangeAspect="1" noChangeArrowheads="1"/>
          </p:cNvSpPr>
          <p:nvPr/>
        </p:nvSpPr>
        <p:spPr bwMode="auto">
          <a:xfrm>
            <a:off x="4946340" y="3692344"/>
            <a:ext cx="26661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800" dirty="0">
                <a:solidFill>
                  <a:prstClr val="black"/>
                </a:solidFill>
                <a:latin typeface="Courier New" panose="02070309020205020404" pitchFamily="49" charset="0"/>
                <a:cs typeface="Courier New" panose="02070309020205020404" pitchFamily="49" charset="0"/>
              </a:rPr>
              <a:t>1 2 3 4 5 6 7 8 9 </a:t>
            </a:r>
          </a:p>
        </p:txBody>
      </p:sp>
      <p:sp>
        <p:nvSpPr>
          <p:cNvPr id="17" name="Rectangle 41">
            <a:extLst>
              <a:ext uri="{FF2B5EF4-FFF2-40B4-BE49-F238E27FC236}">
                <a16:creationId xmlns:a16="http://schemas.microsoft.com/office/drawing/2014/main" id="{F7789ABE-10E7-4F5F-836F-8DB0FC48C6F5}"/>
              </a:ext>
            </a:extLst>
          </p:cNvPr>
          <p:cNvSpPr>
            <a:spLocks noChangeAspect="1" noChangeArrowheads="1"/>
          </p:cNvSpPr>
          <p:nvPr/>
        </p:nvSpPr>
        <p:spPr bwMode="auto">
          <a:xfrm>
            <a:off x="6394664" y="3408525"/>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8" name="Rectangle 43">
            <a:extLst>
              <a:ext uri="{FF2B5EF4-FFF2-40B4-BE49-F238E27FC236}">
                <a16:creationId xmlns:a16="http://schemas.microsoft.com/office/drawing/2014/main" id="{DD98B454-9DC2-49E1-AF5D-368EEC1518A2}"/>
              </a:ext>
            </a:extLst>
          </p:cNvPr>
          <p:cNvSpPr>
            <a:spLocks noChangeAspect="1" noChangeArrowheads="1"/>
          </p:cNvSpPr>
          <p:nvPr/>
        </p:nvSpPr>
        <p:spPr bwMode="auto">
          <a:xfrm>
            <a:off x="7175738" y="3399729"/>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9" name="Rectangle 44">
            <a:extLst>
              <a:ext uri="{FF2B5EF4-FFF2-40B4-BE49-F238E27FC236}">
                <a16:creationId xmlns:a16="http://schemas.microsoft.com/office/drawing/2014/main" id="{96FC221F-C15C-46E2-89CE-8F5C893654BF}"/>
              </a:ext>
            </a:extLst>
          </p:cNvPr>
          <p:cNvSpPr>
            <a:spLocks noChangeAspect="1" noChangeArrowheads="1"/>
          </p:cNvSpPr>
          <p:nvPr/>
        </p:nvSpPr>
        <p:spPr bwMode="auto">
          <a:xfrm>
            <a:off x="7175738" y="3142940"/>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20" name="Rectangle 45">
            <a:extLst>
              <a:ext uri="{FF2B5EF4-FFF2-40B4-BE49-F238E27FC236}">
                <a16:creationId xmlns:a16="http://schemas.microsoft.com/office/drawing/2014/main" id="{5DD190CC-DA67-4511-8102-713E67F7A429}"/>
              </a:ext>
            </a:extLst>
          </p:cNvPr>
          <p:cNvSpPr>
            <a:spLocks noChangeAspect="1" noChangeArrowheads="1"/>
          </p:cNvSpPr>
          <p:nvPr/>
        </p:nvSpPr>
        <p:spPr bwMode="auto">
          <a:xfrm>
            <a:off x="7175738" y="2889669"/>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21" name="!!Rectangle 47">
            <a:extLst>
              <a:ext uri="{FF2B5EF4-FFF2-40B4-BE49-F238E27FC236}">
                <a16:creationId xmlns:a16="http://schemas.microsoft.com/office/drawing/2014/main" id="{764BF180-2F8E-42AE-8F55-BC62BFEC074E}"/>
              </a:ext>
            </a:extLst>
          </p:cNvPr>
          <p:cNvSpPr>
            <a:spLocks noChangeAspect="1" noChangeArrowheads="1"/>
          </p:cNvSpPr>
          <p:nvPr/>
        </p:nvSpPr>
        <p:spPr bwMode="auto">
          <a:xfrm>
            <a:off x="6394664" y="3175728"/>
            <a:ext cx="253272" cy="253272"/>
          </a:xfrm>
          <a:prstGeom prst="rect">
            <a:avLst/>
          </a:prstGeom>
          <a:solidFill>
            <a:srgbClr val="C00000"/>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grpSp>
        <p:nvGrpSpPr>
          <p:cNvPr id="43" name="Group 42">
            <a:extLst>
              <a:ext uri="{FF2B5EF4-FFF2-40B4-BE49-F238E27FC236}">
                <a16:creationId xmlns:a16="http://schemas.microsoft.com/office/drawing/2014/main" id="{96310ED5-386F-4FA5-A36F-93C1883D966E}"/>
              </a:ext>
            </a:extLst>
          </p:cNvPr>
          <p:cNvGrpSpPr>
            <a:grpSpLocks noChangeAspect="1"/>
          </p:cNvGrpSpPr>
          <p:nvPr/>
        </p:nvGrpSpPr>
        <p:grpSpPr>
          <a:xfrm>
            <a:off x="4137058" y="4926444"/>
            <a:ext cx="1929875" cy="214431"/>
            <a:chOff x="3816821" y="4248199"/>
            <a:chExt cx="1645920" cy="182880"/>
          </a:xfrm>
        </p:grpSpPr>
        <p:sp>
          <p:nvSpPr>
            <p:cNvPr id="23" name="矩形 70">
              <a:extLst>
                <a:ext uri="{FF2B5EF4-FFF2-40B4-BE49-F238E27FC236}">
                  <a16:creationId xmlns:a16="http://schemas.microsoft.com/office/drawing/2014/main" id="{2EF89221-0EB1-4600-AD1A-5BE1A1A3C522}"/>
                </a:ext>
              </a:extLst>
            </p:cNvPr>
            <p:cNvSpPr/>
            <p:nvPr/>
          </p:nvSpPr>
          <p:spPr>
            <a:xfrm>
              <a:off x="381682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35" name="矩形 70">
              <a:extLst>
                <a:ext uri="{FF2B5EF4-FFF2-40B4-BE49-F238E27FC236}">
                  <a16:creationId xmlns:a16="http://schemas.microsoft.com/office/drawing/2014/main" id="{389429A5-EA2A-441B-BD3C-35649EAF4430}"/>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6" name="矩形 70">
              <a:extLst>
                <a:ext uri="{FF2B5EF4-FFF2-40B4-BE49-F238E27FC236}">
                  <a16:creationId xmlns:a16="http://schemas.microsoft.com/office/drawing/2014/main" id="{9FC65A86-FD98-49FC-9200-DD635B266046}"/>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7" name="矩形 70">
              <a:extLst>
                <a:ext uri="{FF2B5EF4-FFF2-40B4-BE49-F238E27FC236}">
                  <a16:creationId xmlns:a16="http://schemas.microsoft.com/office/drawing/2014/main" id="{2875C6A5-B7D2-41BF-99E0-0FAA6D8ED760}"/>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8" name="矩形 70">
              <a:extLst>
                <a:ext uri="{FF2B5EF4-FFF2-40B4-BE49-F238E27FC236}">
                  <a16:creationId xmlns:a16="http://schemas.microsoft.com/office/drawing/2014/main" id="{C76D628B-C544-40E7-BAA5-EC6BC63D6A4F}"/>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9" name="矩形 70">
              <a:extLst>
                <a:ext uri="{FF2B5EF4-FFF2-40B4-BE49-F238E27FC236}">
                  <a16:creationId xmlns:a16="http://schemas.microsoft.com/office/drawing/2014/main" id="{D5F67565-18E5-4326-8897-FFC2137F4861}"/>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0" name="矩形 70">
              <a:extLst>
                <a:ext uri="{FF2B5EF4-FFF2-40B4-BE49-F238E27FC236}">
                  <a16:creationId xmlns:a16="http://schemas.microsoft.com/office/drawing/2014/main" id="{D0E06B7A-F8DC-492E-9372-6E0783F8C98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1" name="矩形 70">
              <a:extLst>
                <a:ext uri="{FF2B5EF4-FFF2-40B4-BE49-F238E27FC236}">
                  <a16:creationId xmlns:a16="http://schemas.microsoft.com/office/drawing/2014/main" id="{C9D67938-DF8C-48CD-9376-B687AE68DA8C}"/>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2" name="矩形 70">
              <a:extLst>
                <a:ext uri="{FF2B5EF4-FFF2-40B4-BE49-F238E27FC236}">
                  <a16:creationId xmlns:a16="http://schemas.microsoft.com/office/drawing/2014/main" id="{A1CFC9AB-D5E0-45CE-BC81-8FCC37272019}"/>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44" name="!!Group 43">
            <a:extLst>
              <a:ext uri="{FF2B5EF4-FFF2-40B4-BE49-F238E27FC236}">
                <a16:creationId xmlns:a16="http://schemas.microsoft.com/office/drawing/2014/main" id="{65C993AC-C9A4-41B5-832C-ABCFA10EAF2F}"/>
              </a:ext>
            </a:extLst>
          </p:cNvPr>
          <p:cNvGrpSpPr>
            <a:grpSpLocks noChangeAspect="1"/>
          </p:cNvGrpSpPr>
          <p:nvPr/>
        </p:nvGrpSpPr>
        <p:grpSpPr>
          <a:xfrm>
            <a:off x="4137058" y="5134170"/>
            <a:ext cx="1929875" cy="214431"/>
            <a:chOff x="3816821" y="4248199"/>
            <a:chExt cx="1645920" cy="182880"/>
          </a:xfrm>
        </p:grpSpPr>
        <p:sp>
          <p:nvSpPr>
            <p:cNvPr id="45" name="矩形 70">
              <a:extLst>
                <a:ext uri="{FF2B5EF4-FFF2-40B4-BE49-F238E27FC236}">
                  <a16:creationId xmlns:a16="http://schemas.microsoft.com/office/drawing/2014/main" id="{96A04344-1A64-4EE3-9AC1-C47EE1CC635D}"/>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46" name="矩形 70">
              <a:extLst>
                <a:ext uri="{FF2B5EF4-FFF2-40B4-BE49-F238E27FC236}">
                  <a16:creationId xmlns:a16="http://schemas.microsoft.com/office/drawing/2014/main" id="{5DA9CFAA-0BB5-4041-BA18-EB96B263D577}"/>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7" name="矩形 70">
              <a:extLst>
                <a:ext uri="{FF2B5EF4-FFF2-40B4-BE49-F238E27FC236}">
                  <a16:creationId xmlns:a16="http://schemas.microsoft.com/office/drawing/2014/main" id="{4BE51D66-4760-480F-8DD9-4BDD69E1668D}"/>
                </a:ext>
              </a:extLst>
            </p:cNvPr>
            <p:cNvSpPr/>
            <p:nvPr/>
          </p:nvSpPr>
          <p:spPr>
            <a:xfrm>
              <a:off x="418258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4400" dirty="0">
                <a:solidFill>
                  <a:prstClr val="white"/>
                </a:solidFill>
                <a:latin typeface="Lucida Sans"/>
                <a:ea typeface="黑体"/>
              </a:endParaRPr>
            </a:p>
          </p:txBody>
        </p:sp>
        <p:sp>
          <p:nvSpPr>
            <p:cNvPr id="48" name="矩形 70">
              <a:extLst>
                <a:ext uri="{FF2B5EF4-FFF2-40B4-BE49-F238E27FC236}">
                  <a16:creationId xmlns:a16="http://schemas.microsoft.com/office/drawing/2014/main" id="{B977BAE8-F7B9-4203-8707-F121DB1A993A}"/>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9" name="矩形 70">
              <a:extLst>
                <a:ext uri="{FF2B5EF4-FFF2-40B4-BE49-F238E27FC236}">
                  <a16:creationId xmlns:a16="http://schemas.microsoft.com/office/drawing/2014/main" id="{81363CF1-AB8D-4300-9EDF-30CE283F6536}"/>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0" name="矩形 70">
              <a:extLst>
                <a:ext uri="{FF2B5EF4-FFF2-40B4-BE49-F238E27FC236}">
                  <a16:creationId xmlns:a16="http://schemas.microsoft.com/office/drawing/2014/main" id="{325BEE5C-CC30-46C9-AB41-2CC98CA9E8F8}"/>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1" name="矩形 70">
              <a:extLst>
                <a:ext uri="{FF2B5EF4-FFF2-40B4-BE49-F238E27FC236}">
                  <a16:creationId xmlns:a16="http://schemas.microsoft.com/office/drawing/2014/main" id="{CA0B9EB8-6A39-412A-8491-69DF888AB0D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2" name="矩形 70">
              <a:extLst>
                <a:ext uri="{FF2B5EF4-FFF2-40B4-BE49-F238E27FC236}">
                  <a16:creationId xmlns:a16="http://schemas.microsoft.com/office/drawing/2014/main" id="{90C52285-DBD1-41BE-B085-ADEC83FE6EFD}"/>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3" name="矩形 70">
              <a:extLst>
                <a:ext uri="{FF2B5EF4-FFF2-40B4-BE49-F238E27FC236}">
                  <a16:creationId xmlns:a16="http://schemas.microsoft.com/office/drawing/2014/main" id="{8C998C1A-E0EA-44A2-AF64-7000C05EEECD}"/>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54" name="!!Group 53">
            <a:extLst>
              <a:ext uri="{FF2B5EF4-FFF2-40B4-BE49-F238E27FC236}">
                <a16:creationId xmlns:a16="http://schemas.microsoft.com/office/drawing/2014/main" id="{A022B229-041B-4343-B515-6733460B4043}"/>
              </a:ext>
            </a:extLst>
          </p:cNvPr>
          <p:cNvGrpSpPr>
            <a:grpSpLocks noChangeAspect="1"/>
          </p:cNvGrpSpPr>
          <p:nvPr/>
        </p:nvGrpSpPr>
        <p:grpSpPr>
          <a:xfrm>
            <a:off x="4137058" y="5783868"/>
            <a:ext cx="1929875" cy="214431"/>
            <a:chOff x="3816821" y="4248199"/>
            <a:chExt cx="1645920" cy="182880"/>
          </a:xfrm>
        </p:grpSpPr>
        <p:sp>
          <p:nvSpPr>
            <p:cNvPr id="55" name="矩形 70">
              <a:extLst>
                <a:ext uri="{FF2B5EF4-FFF2-40B4-BE49-F238E27FC236}">
                  <a16:creationId xmlns:a16="http://schemas.microsoft.com/office/drawing/2014/main" id="{BFCB6DC3-E7F1-4C6A-89D0-8149EA32F92C}"/>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56" name="矩形 70">
              <a:extLst>
                <a:ext uri="{FF2B5EF4-FFF2-40B4-BE49-F238E27FC236}">
                  <a16:creationId xmlns:a16="http://schemas.microsoft.com/office/drawing/2014/main" id="{7B2299C9-B0A4-46B5-81B1-B3D1338DBD63}"/>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7" name="矩形 70">
              <a:extLst>
                <a:ext uri="{FF2B5EF4-FFF2-40B4-BE49-F238E27FC236}">
                  <a16:creationId xmlns:a16="http://schemas.microsoft.com/office/drawing/2014/main" id="{6E8E483B-3283-42C5-AFD6-26254918D2A5}"/>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58" name="矩形 70">
              <a:extLst>
                <a:ext uri="{FF2B5EF4-FFF2-40B4-BE49-F238E27FC236}">
                  <a16:creationId xmlns:a16="http://schemas.microsoft.com/office/drawing/2014/main" id="{C072D74D-228A-4161-9876-BF7B5CEE47A5}"/>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9" name="矩形 70">
              <a:extLst>
                <a:ext uri="{FF2B5EF4-FFF2-40B4-BE49-F238E27FC236}">
                  <a16:creationId xmlns:a16="http://schemas.microsoft.com/office/drawing/2014/main" id="{C4ECBD4F-77AA-4D11-92A5-78ECB1A1FF80}"/>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0" name="矩形 70">
              <a:extLst>
                <a:ext uri="{FF2B5EF4-FFF2-40B4-BE49-F238E27FC236}">
                  <a16:creationId xmlns:a16="http://schemas.microsoft.com/office/drawing/2014/main" id="{E76B1ED8-8E8D-4BE5-B12A-B6E5EEEDE053}"/>
                </a:ext>
              </a:extLst>
            </p:cNvPr>
            <p:cNvSpPr/>
            <p:nvPr/>
          </p:nvSpPr>
          <p:spPr>
            <a:xfrm>
              <a:off x="473122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4400" dirty="0">
                <a:solidFill>
                  <a:prstClr val="white"/>
                </a:solidFill>
                <a:latin typeface="Lucida Sans"/>
                <a:ea typeface="黑体"/>
              </a:endParaRPr>
            </a:p>
          </p:txBody>
        </p:sp>
        <p:sp>
          <p:nvSpPr>
            <p:cNvPr id="61" name="矩形 70">
              <a:extLst>
                <a:ext uri="{FF2B5EF4-FFF2-40B4-BE49-F238E27FC236}">
                  <a16:creationId xmlns:a16="http://schemas.microsoft.com/office/drawing/2014/main" id="{D6461D24-FAB5-40B5-BDFD-5BC9B81AC2F4}"/>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2" name="矩形 70">
              <a:extLst>
                <a:ext uri="{FF2B5EF4-FFF2-40B4-BE49-F238E27FC236}">
                  <a16:creationId xmlns:a16="http://schemas.microsoft.com/office/drawing/2014/main" id="{20546C72-F009-4D36-95A4-97290F630AF5}"/>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3" name="矩形 70">
              <a:extLst>
                <a:ext uri="{FF2B5EF4-FFF2-40B4-BE49-F238E27FC236}">
                  <a16:creationId xmlns:a16="http://schemas.microsoft.com/office/drawing/2014/main" id="{1FC1CCDA-7E4E-42A0-AFD4-08C23E8319A8}"/>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sp>
        <p:nvSpPr>
          <p:cNvPr id="64" name="TextBox 63">
            <a:extLst>
              <a:ext uri="{FF2B5EF4-FFF2-40B4-BE49-F238E27FC236}">
                <a16:creationId xmlns:a16="http://schemas.microsoft.com/office/drawing/2014/main" id="{24B9A16D-FB1D-45CC-8C0E-D4F89BB57C01}"/>
              </a:ext>
            </a:extLst>
          </p:cNvPr>
          <p:cNvSpPr txBox="1">
            <a:spLocks noChangeAspect="1"/>
          </p:cNvSpPr>
          <p:nvPr/>
        </p:nvSpPr>
        <p:spPr>
          <a:xfrm rot="5400000">
            <a:off x="4975799" y="5334644"/>
            <a:ext cx="492443" cy="461665"/>
          </a:xfrm>
          <a:prstGeom prst="rect">
            <a:avLst/>
          </a:prstGeom>
          <a:noFill/>
        </p:spPr>
        <p:txBody>
          <a:bodyPr wrap="none" rtlCol="0">
            <a:spAutoFit/>
          </a:bodyPr>
          <a:lstStyle/>
          <a:p>
            <a:pPr defTabSz="914140"/>
            <a:r>
              <a:rPr lang="en-US" altLang="zh-CN" sz="2400" dirty="0">
                <a:solidFill>
                  <a:prstClr val="black"/>
                </a:solidFill>
                <a:latin typeface="Lucida Sans"/>
                <a:ea typeface="黑体"/>
              </a:rPr>
              <a:t>…</a:t>
            </a:r>
            <a:endParaRPr lang="zh-CN" altLang="en-US" sz="2400" dirty="0">
              <a:solidFill>
                <a:prstClr val="black"/>
              </a:solidFill>
              <a:latin typeface="Lucida Sans"/>
              <a:ea typeface="黑体"/>
            </a:endParaRPr>
          </a:p>
        </p:txBody>
      </p:sp>
      <p:sp>
        <p:nvSpPr>
          <p:cNvPr id="65" name="TextBox 5">
            <a:extLst>
              <a:ext uri="{FF2B5EF4-FFF2-40B4-BE49-F238E27FC236}">
                <a16:creationId xmlns:a16="http://schemas.microsoft.com/office/drawing/2014/main" id="{D1FA8AD9-64A0-47FD-9236-D42D715166D0}"/>
              </a:ext>
            </a:extLst>
          </p:cNvPr>
          <p:cNvSpPr txBox="1">
            <a:spLocks noChangeAspect="1" noChangeArrowheads="1"/>
          </p:cNvSpPr>
          <p:nvPr/>
        </p:nvSpPr>
        <p:spPr bwMode="auto">
          <a:xfrm>
            <a:off x="6495792" y="4563290"/>
            <a:ext cx="2117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400" dirty="0">
                <a:solidFill>
                  <a:prstClr val="black"/>
                </a:solidFill>
                <a:latin typeface="Courier New" panose="02070309020205020404" pitchFamily="49" charset="0"/>
                <a:cs typeface="Courier New" panose="02070309020205020404" pitchFamily="49" charset="0"/>
              </a:rPr>
              <a:t>1 2 3 4 5 6 7 8 9 </a:t>
            </a:r>
          </a:p>
        </p:txBody>
      </p:sp>
      <p:grpSp>
        <p:nvGrpSpPr>
          <p:cNvPr id="66" name="!!Group 65">
            <a:extLst>
              <a:ext uri="{FF2B5EF4-FFF2-40B4-BE49-F238E27FC236}">
                <a16:creationId xmlns:a16="http://schemas.microsoft.com/office/drawing/2014/main" id="{B4F93FF6-9246-47F4-9ECA-37436AA4E063}"/>
              </a:ext>
            </a:extLst>
          </p:cNvPr>
          <p:cNvGrpSpPr>
            <a:grpSpLocks noChangeAspect="1"/>
          </p:cNvGrpSpPr>
          <p:nvPr/>
        </p:nvGrpSpPr>
        <p:grpSpPr>
          <a:xfrm>
            <a:off x="6563095" y="4927949"/>
            <a:ext cx="1929875" cy="214431"/>
            <a:chOff x="3816821" y="4248199"/>
            <a:chExt cx="1645920" cy="182880"/>
          </a:xfrm>
        </p:grpSpPr>
        <p:sp>
          <p:nvSpPr>
            <p:cNvPr id="67" name="矩形 70">
              <a:extLst>
                <a:ext uri="{FF2B5EF4-FFF2-40B4-BE49-F238E27FC236}">
                  <a16:creationId xmlns:a16="http://schemas.microsoft.com/office/drawing/2014/main" id="{F207E9D8-B91C-42E6-816A-B8AE252B3142}"/>
                </a:ext>
              </a:extLst>
            </p:cNvPr>
            <p:cNvSpPr/>
            <p:nvPr/>
          </p:nvSpPr>
          <p:spPr>
            <a:xfrm>
              <a:off x="3816821" y="4248199"/>
              <a:ext cx="182880" cy="182880"/>
            </a:xfrm>
            <a:prstGeom prst="rect">
              <a:avLst/>
            </a:prstGeom>
            <a:solidFill>
              <a:schemeClr val="accent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white"/>
                  </a:solidFill>
                  <a:latin typeface="Times New Roman" panose="02020603050405020304" pitchFamily="18" charset="0"/>
                  <a:ea typeface="Sans Serif Collection" panose="020B0502040504020204" pitchFamily="34" charset="0"/>
                  <a:cs typeface="Times New Roman" panose="02020603050405020304" pitchFamily="18" charset="0"/>
                </a:rPr>
                <a:t>5</a:t>
              </a:r>
              <a:endParaRPr lang="zh-CN" altLang="en-US" sz="1400" b="1" dirty="0">
                <a:solidFill>
                  <a:prstClr val="white"/>
                </a:solidFill>
                <a:latin typeface="Times New Roman" panose="02020603050405020304" pitchFamily="18" charset="0"/>
                <a:ea typeface="黑体"/>
                <a:cs typeface="Times New Roman" panose="02020603050405020304" pitchFamily="18" charset="0"/>
              </a:endParaRPr>
            </a:p>
          </p:txBody>
        </p:sp>
        <p:sp>
          <p:nvSpPr>
            <p:cNvPr id="68" name="矩形 70">
              <a:extLst>
                <a:ext uri="{FF2B5EF4-FFF2-40B4-BE49-F238E27FC236}">
                  <a16:creationId xmlns:a16="http://schemas.microsoft.com/office/drawing/2014/main" id="{85CE02FC-594F-4869-8228-2D3D1952CD04}"/>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9" name="矩形 70">
              <a:extLst>
                <a:ext uri="{FF2B5EF4-FFF2-40B4-BE49-F238E27FC236}">
                  <a16:creationId xmlns:a16="http://schemas.microsoft.com/office/drawing/2014/main" id="{62EF5917-7162-4FF1-A370-DF325F910FE6}"/>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0" name="矩形 70">
              <a:extLst>
                <a:ext uri="{FF2B5EF4-FFF2-40B4-BE49-F238E27FC236}">
                  <a16:creationId xmlns:a16="http://schemas.microsoft.com/office/drawing/2014/main" id="{256B2054-DBD2-4832-878A-2F4152F5F6DC}"/>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1" name="矩形 70">
              <a:extLst>
                <a:ext uri="{FF2B5EF4-FFF2-40B4-BE49-F238E27FC236}">
                  <a16:creationId xmlns:a16="http://schemas.microsoft.com/office/drawing/2014/main" id="{F5531ED1-6C2F-4E38-9117-E3C4BA0917E8}"/>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2" name="矩形 70">
              <a:extLst>
                <a:ext uri="{FF2B5EF4-FFF2-40B4-BE49-F238E27FC236}">
                  <a16:creationId xmlns:a16="http://schemas.microsoft.com/office/drawing/2014/main" id="{BDA1BCD2-28F8-49BE-B204-4864DD64FD8A}"/>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3" name="矩形 70">
              <a:extLst>
                <a:ext uri="{FF2B5EF4-FFF2-40B4-BE49-F238E27FC236}">
                  <a16:creationId xmlns:a16="http://schemas.microsoft.com/office/drawing/2014/main" id="{FAD61162-E89A-4FF4-9BAD-36BBCC9B3DC0}"/>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4" name="矩形 70">
              <a:extLst>
                <a:ext uri="{FF2B5EF4-FFF2-40B4-BE49-F238E27FC236}">
                  <a16:creationId xmlns:a16="http://schemas.microsoft.com/office/drawing/2014/main" id="{18A110D5-22DF-4A6E-B8F6-738C4D06E133}"/>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5" name="矩形 70">
              <a:extLst>
                <a:ext uri="{FF2B5EF4-FFF2-40B4-BE49-F238E27FC236}">
                  <a16:creationId xmlns:a16="http://schemas.microsoft.com/office/drawing/2014/main" id="{0A1619E8-F17E-45DF-A6F9-CA4158E309F8}"/>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76" name="!!Group 75">
            <a:extLst>
              <a:ext uri="{FF2B5EF4-FFF2-40B4-BE49-F238E27FC236}">
                <a16:creationId xmlns:a16="http://schemas.microsoft.com/office/drawing/2014/main" id="{8289FD45-B037-4B4F-A71C-9F8DD545D2BE}"/>
              </a:ext>
            </a:extLst>
          </p:cNvPr>
          <p:cNvGrpSpPr>
            <a:grpSpLocks noChangeAspect="1"/>
          </p:cNvGrpSpPr>
          <p:nvPr/>
        </p:nvGrpSpPr>
        <p:grpSpPr>
          <a:xfrm>
            <a:off x="6563095" y="5135674"/>
            <a:ext cx="1929875" cy="214431"/>
            <a:chOff x="3816821" y="4248199"/>
            <a:chExt cx="1645920" cy="182880"/>
          </a:xfrm>
        </p:grpSpPr>
        <p:sp>
          <p:nvSpPr>
            <p:cNvPr id="77" name="矩形 70">
              <a:extLst>
                <a:ext uri="{FF2B5EF4-FFF2-40B4-BE49-F238E27FC236}">
                  <a16:creationId xmlns:a16="http://schemas.microsoft.com/office/drawing/2014/main" id="{E04EA633-851B-4AC1-A013-4AA38B81D6F7}"/>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78" name="矩形 70">
              <a:extLst>
                <a:ext uri="{FF2B5EF4-FFF2-40B4-BE49-F238E27FC236}">
                  <a16:creationId xmlns:a16="http://schemas.microsoft.com/office/drawing/2014/main" id="{57D2C635-7928-4D19-8D8D-58686ECA58B2}"/>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9" name="矩形 70">
              <a:extLst>
                <a:ext uri="{FF2B5EF4-FFF2-40B4-BE49-F238E27FC236}">
                  <a16:creationId xmlns:a16="http://schemas.microsoft.com/office/drawing/2014/main" id="{08DEEBD9-984D-4B19-B56F-BE9C7FAC19D1}"/>
                </a:ext>
              </a:extLst>
            </p:cNvPr>
            <p:cNvSpPr/>
            <p:nvPr/>
          </p:nvSpPr>
          <p:spPr>
            <a:xfrm>
              <a:off x="4182581" y="4248199"/>
              <a:ext cx="182880" cy="182880"/>
            </a:xfrm>
            <a:prstGeom prst="rect">
              <a:avLst/>
            </a:prstGeom>
            <a:solidFill>
              <a:schemeClr val="tx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defRPr/>
              </a:pPr>
              <a:r>
                <a:rPr lang="en-US" altLang="zh-CN" sz="1400" b="1" dirty="0">
                  <a:solidFill>
                    <a:prstClr val="white"/>
                  </a:solidFill>
                  <a:latin typeface="Times New Roman" panose="02020603050405020304" pitchFamily="18" charset="0"/>
                  <a:ea typeface="Sans Serif Collection" panose="020B0502040504020204" pitchFamily="34" charset="0"/>
                  <a:cs typeface="Times New Roman" panose="02020603050405020304" pitchFamily="18" charset="0"/>
                </a:rPr>
                <a:t>6</a:t>
              </a:r>
              <a:endParaRPr lang="zh-CN" altLang="en-US" sz="1400" b="1" dirty="0">
                <a:solidFill>
                  <a:prstClr val="white"/>
                </a:solidFill>
                <a:latin typeface="Times New Roman" panose="02020603050405020304" pitchFamily="18" charset="0"/>
                <a:ea typeface="黑体"/>
                <a:cs typeface="Times New Roman" panose="02020603050405020304" pitchFamily="18" charset="0"/>
              </a:endParaRPr>
            </a:p>
          </p:txBody>
        </p:sp>
        <p:sp>
          <p:nvSpPr>
            <p:cNvPr id="80" name="矩形 70">
              <a:extLst>
                <a:ext uri="{FF2B5EF4-FFF2-40B4-BE49-F238E27FC236}">
                  <a16:creationId xmlns:a16="http://schemas.microsoft.com/office/drawing/2014/main" id="{A4DD941B-D13A-4ACC-ACCE-AEC0E20E1DEA}"/>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1" name="矩形 70">
              <a:extLst>
                <a:ext uri="{FF2B5EF4-FFF2-40B4-BE49-F238E27FC236}">
                  <a16:creationId xmlns:a16="http://schemas.microsoft.com/office/drawing/2014/main" id="{0482AE9E-E4F9-45AF-841F-F9A5881814D1}"/>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2" name="矩形 70">
              <a:extLst>
                <a:ext uri="{FF2B5EF4-FFF2-40B4-BE49-F238E27FC236}">
                  <a16:creationId xmlns:a16="http://schemas.microsoft.com/office/drawing/2014/main" id="{6A2CC3D3-5AF3-4D0C-AFF3-780C4EDF073D}"/>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3" name="矩形 70">
              <a:extLst>
                <a:ext uri="{FF2B5EF4-FFF2-40B4-BE49-F238E27FC236}">
                  <a16:creationId xmlns:a16="http://schemas.microsoft.com/office/drawing/2014/main" id="{9C4A6BE2-83DD-431D-89BA-D79F68C4ED4B}"/>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4" name="矩形 70">
              <a:extLst>
                <a:ext uri="{FF2B5EF4-FFF2-40B4-BE49-F238E27FC236}">
                  <a16:creationId xmlns:a16="http://schemas.microsoft.com/office/drawing/2014/main" id="{9AFE2AE7-AED3-4B61-AE88-1D12AF04A5DC}"/>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5" name="矩形 70">
              <a:extLst>
                <a:ext uri="{FF2B5EF4-FFF2-40B4-BE49-F238E27FC236}">
                  <a16:creationId xmlns:a16="http://schemas.microsoft.com/office/drawing/2014/main" id="{A0596E08-9D05-4913-9B17-6DE829BE7A38}"/>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86" name="!!Group 85">
            <a:extLst>
              <a:ext uri="{FF2B5EF4-FFF2-40B4-BE49-F238E27FC236}">
                <a16:creationId xmlns:a16="http://schemas.microsoft.com/office/drawing/2014/main" id="{6F3A16B6-3E37-4DCE-87A6-1D590A02D00E}"/>
              </a:ext>
            </a:extLst>
          </p:cNvPr>
          <p:cNvGrpSpPr>
            <a:grpSpLocks noChangeAspect="1"/>
          </p:cNvGrpSpPr>
          <p:nvPr/>
        </p:nvGrpSpPr>
        <p:grpSpPr>
          <a:xfrm>
            <a:off x="6563095" y="5352548"/>
            <a:ext cx="1929875" cy="214431"/>
            <a:chOff x="3816821" y="4248199"/>
            <a:chExt cx="1645920" cy="182880"/>
          </a:xfrm>
        </p:grpSpPr>
        <p:sp>
          <p:nvSpPr>
            <p:cNvPr id="87" name="矩形 70">
              <a:extLst>
                <a:ext uri="{FF2B5EF4-FFF2-40B4-BE49-F238E27FC236}">
                  <a16:creationId xmlns:a16="http://schemas.microsoft.com/office/drawing/2014/main" id="{A04E9F45-0940-4426-B801-1D62CB1DB3AF}"/>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88" name="矩形 70">
              <a:extLst>
                <a:ext uri="{FF2B5EF4-FFF2-40B4-BE49-F238E27FC236}">
                  <a16:creationId xmlns:a16="http://schemas.microsoft.com/office/drawing/2014/main" id="{F0570F02-6884-43C1-A0B6-2DB75BE3E43C}"/>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9" name="矩形 70">
              <a:extLst>
                <a:ext uri="{FF2B5EF4-FFF2-40B4-BE49-F238E27FC236}">
                  <a16:creationId xmlns:a16="http://schemas.microsoft.com/office/drawing/2014/main" id="{81DDB924-53C8-447F-B048-92ADC520A397}"/>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90" name="矩形 70">
              <a:extLst>
                <a:ext uri="{FF2B5EF4-FFF2-40B4-BE49-F238E27FC236}">
                  <a16:creationId xmlns:a16="http://schemas.microsoft.com/office/drawing/2014/main" id="{FF8E4BAA-4BD6-4271-8093-B09007046E44}"/>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91" name="矩形 70">
              <a:extLst>
                <a:ext uri="{FF2B5EF4-FFF2-40B4-BE49-F238E27FC236}">
                  <a16:creationId xmlns:a16="http://schemas.microsoft.com/office/drawing/2014/main" id="{F6295A0D-777F-4DBB-9927-F2D918377806}"/>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92" name="矩形 70">
              <a:extLst>
                <a:ext uri="{FF2B5EF4-FFF2-40B4-BE49-F238E27FC236}">
                  <a16:creationId xmlns:a16="http://schemas.microsoft.com/office/drawing/2014/main" id="{4F1452F4-C482-417F-B085-A85F8AF590D1}"/>
                </a:ext>
              </a:extLst>
            </p:cNvPr>
            <p:cNvSpPr/>
            <p:nvPr/>
          </p:nvSpPr>
          <p:spPr>
            <a:xfrm>
              <a:off x="4731221" y="4248199"/>
              <a:ext cx="182880" cy="182880"/>
            </a:xfrm>
            <a:prstGeom prst="rect">
              <a:avLst/>
            </a:prstGeom>
            <a:solidFill>
              <a:schemeClr val="accent1">
                <a:lumMod val="40000"/>
                <a:lumOff val="60000"/>
                <a:alpha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2</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93" name="矩形 70">
              <a:extLst>
                <a:ext uri="{FF2B5EF4-FFF2-40B4-BE49-F238E27FC236}">
                  <a16:creationId xmlns:a16="http://schemas.microsoft.com/office/drawing/2014/main" id="{F56F75CC-9D79-4F9A-93EE-FEF57F0F209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94" name="矩形 70">
              <a:extLst>
                <a:ext uri="{FF2B5EF4-FFF2-40B4-BE49-F238E27FC236}">
                  <a16:creationId xmlns:a16="http://schemas.microsoft.com/office/drawing/2014/main" id="{38668BE7-3F9D-4FAA-97E6-C3D67BA01241}"/>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95" name="矩形 70">
              <a:extLst>
                <a:ext uri="{FF2B5EF4-FFF2-40B4-BE49-F238E27FC236}">
                  <a16:creationId xmlns:a16="http://schemas.microsoft.com/office/drawing/2014/main" id="{5EA53843-C959-44AC-B0A4-7055E675D74E}"/>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97" name="!!Group 96">
            <a:extLst>
              <a:ext uri="{FF2B5EF4-FFF2-40B4-BE49-F238E27FC236}">
                <a16:creationId xmlns:a16="http://schemas.microsoft.com/office/drawing/2014/main" id="{40788038-7B5C-4D7E-A091-3C011CD0A957}"/>
              </a:ext>
            </a:extLst>
          </p:cNvPr>
          <p:cNvGrpSpPr>
            <a:grpSpLocks noChangeAspect="1"/>
          </p:cNvGrpSpPr>
          <p:nvPr/>
        </p:nvGrpSpPr>
        <p:grpSpPr>
          <a:xfrm>
            <a:off x="6563095" y="5569437"/>
            <a:ext cx="1929875" cy="214431"/>
            <a:chOff x="3816821" y="4248199"/>
            <a:chExt cx="1645920" cy="182880"/>
          </a:xfrm>
        </p:grpSpPr>
        <p:sp>
          <p:nvSpPr>
            <p:cNvPr id="98" name="矩形 70">
              <a:extLst>
                <a:ext uri="{FF2B5EF4-FFF2-40B4-BE49-F238E27FC236}">
                  <a16:creationId xmlns:a16="http://schemas.microsoft.com/office/drawing/2014/main" id="{81FE498A-7383-4C99-986D-7AEB135E5834}"/>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99" name="矩形 70">
              <a:extLst>
                <a:ext uri="{FF2B5EF4-FFF2-40B4-BE49-F238E27FC236}">
                  <a16:creationId xmlns:a16="http://schemas.microsoft.com/office/drawing/2014/main" id="{D65D3431-DFB0-4E17-BA54-1A1004D5497F}"/>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0" name="矩形 70">
              <a:extLst>
                <a:ext uri="{FF2B5EF4-FFF2-40B4-BE49-F238E27FC236}">
                  <a16:creationId xmlns:a16="http://schemas.microsoft.com/office/drawing/2014/main" id="{7A3309CC-8DF7-4FEE-9F5C-EADA4FD41AC5}"/>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01" name="矩形 70">
              <a:extLst>
                <a:ext uri="{FF2B5EF4-FFF2-40B4-BE49-F238E27FC236}">
                  <a16:creationId xmlns:a16="http://schemas.microsoft.com/office/drawing/2014/main" id="{5A9DE052-316F-4128-9112-1C49A5CA9FB2}"/>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2" name="矩形 70">
              <a:extLst>
                <a:ext uri="{FF2B5EF4-FFF2-40B4-BE49-F238E27FC236}">
                  <a16:creationId xmlns:a16="http://schemas.microsoft.com/office/drawing/2014/main" id="{04E4F39B-F01F-478A-83E4-665B2D1266B9}"/>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3" name="矩形 70">
              <a:extLst>
                <a:ext uri="{FF2B5EF4-FFF2-40B4-BE49-F238E27FC236}">
                  <a16:creationId xmlns:a16="http://schemas.microsoft.com/office/drawing/2014/main" id="{93110B8C-33A0-4558-8E4F-2B05F6A35C8C}"/>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04" name="矩形 70">
              <a:extLst>
                <a:ext uri="{FF2B5EF4-FFF2-40B4-BE49-F238E27FC236}">
                  <a16:creationId xmlns:a16="http://schemas.microsoft.com/office/drawing/2014/main" id="{6644FA43-E3B6-4E0E-AA4E-8B12FBDFE22C}"/>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5" name="矩形 70">
              <a:extLst>
                <a:ext uri="{FF2B5EF4-FFF2-40B4-BE49-F238E27FC236}">
                  <a16:creationId xmlns:a16="http://schemas.microsoft.com/office/drawing/2014/main" id="{E2633A6D-3E69-48FF-A02A-2BF63C3AA45C}"/>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6" name="矩形 70">
              <a:extLst>
                <a:ext uri="{FF2B5EF4-FFF2-40B4-BE49-F238E27FC236}">
                  <a16:creationId xmlns:a16="http://schemas.microsoft.com/office/drawing/2014/main" id="{FB1F5CDF-041A-4E29-821B-B3F5E390FD79}"/>
                </a:ext>
              </a:extLst>
            </p:cNvPr>
            <p:cNvSpPr/>
            <p:nvPr/>
          </p:nvSpPr>
          <p:spPr>
            <a:xfrm>
              <a:off x="5279861" y="4248199"/>
              <a:ext cx="182880" cy="182880"/>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3</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grpSp>
      <p:grpSp>
        <p:nvGrpSpPr>
          <p:cNvPr id="107" name="!!Group 106">
            <a:extLst>
              <a:ext uri="{FF2B5EF4-FFF2-40B4-BE49-F238E27FC236}">
                <a16:creationId xmlns:a16="http://schemas.microsoft.com/office/drawing/2014/main" id="{66E8D760-05EB-4213-A28E-784335C7EDA4}"/>
              </a:ext>
            </a:extLst>
          </p:cNvPr>
          <p:cNvGrpSpPr>
            <a:grpSpLocks noChangeAspect="1"/>
          </p:cNvGrpSpPr>
          <p:nvPr/>
        </p:nvGrpSpPr>
        <p:grpSpPr>
          <a:xfrm>
            <a:off x="6563095" y="5783868"/>
            <a:ext cx="1929875" cy="214431"/>
            <a:chOff x="3816821" y="4248199"/>
            <a:chExt cx="1645920" cy="182880"/>
          </a:xfrm>
        </p:grpSpPr>
        <p:sp>
          <p:nvSpPr>
            <p:cNvPr id="108" name="矩形 70">
              <a:extLst>
                <a:ext uri="{FF2B5EF4-FFF2-40B4-BE49-F238E27FC236}">
                  <a16:creationId xmlns:a16="http://schemas.microsoft.com/office/drawing/2014/main" id="{9B9F1A26-6B03-4BBB-A14D-B3B073A2674D}"/>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09" name="矩形 70">
              <a:extLst>
                <a:ext uri="{FF2B5EF4-FFF2-40B4-BE49-F238E27FC236}">
                  <a16:creationId xmlns:a16="http://schemas.microsoft.com/office/drawing/2014/main" id="{DB55D7D1-2FCF-479B-936C-B5B4940A43BD}"/>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10" name="矩形 70">
              <a:extLst>
                <a:ext uri="{FF2B5EF4-FFF2-40B4-BE49-F238E27FC236}">
                  <a16:creationId xmlns:a16="http://schemas.microsoft.com/office/drawing/2014/main" id="{EFA09BD9-AF38-42B4-BEFC-0F0A9A1A3526}"/>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11" name="矩形 70">
              <a:extLst>
                <a:ext uri="{FF2B5EF4-FFF2-40B4-BE49-F238E27FC236}">
                  <a16:creationId xmlns:a16="http://schemas.microsoft.com/office/drawing/2014/main" id="{261D662B-8DF9-4225-9565-5338794CD47D}"/>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12" name="矩形 70">
              <a:extLst>
                <a:ext uri="{FF2B5EF4-FFF2-40B4-BE49-F238E27FC236}">
                  <a16:creationId xmlns:a16="http://schemas.microsoft.com/office/drawing/2014/main" id="{A8894ECA-357E-4634-8C07-5F361D4FADEA}"/>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13" name="矩形 70">
              <a:extLst>
                <a:ext uri="{FF2B5EF4-FFF2-40B4-BE49-F238E27FC236}">
                  <a16:creationId xmlns:a16="http://schemas.microsoft.com/office/drawing/2014/main" id="{C1CF860E-5E58-4381-8A2A-5EDE8577B863}"/>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14" name="矩形 70">
              <a:extLst>
                <a:ext uri="{FF2B5EF4-FFF2-40B4-BE49-F238E27FC236}">
                  <a16:creationId xmlns:a16="http://schemas.microsoft.com/office/drawing/2014/main" id="{AA2B1F61-32F8-44C3-92E1-404B9C7A511F}"/>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15" name="矩形 70">
              <a:extLst>
                <a:ext uri="{FF2B5EF4-FFF2-40B4-BE49-F238E27FC236}">
                  <a16:creationId xmlns:a16="http://schemas.microsoft.com/office/drawing/2014/main" id="{BF6A4E2C-B1D1-426F-A70A-CFD169E6C26B}"/>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16" name="矩形 70">
              <a:extLst>
                <a:ext uri="{FF2B5EF4-FFF2-40B4-BE49-F238E27FC236}">
                  <a16:creationId xmlns:a16="http://schemas.microsoft.com/office/drawing/2014/main" id="{9102C567-D381-44A1-A2DA-9A44E22750F1}"/>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117" name="!!Group 116">
            <a:extLst>
              <a:ext uri="{FF2B5EF4-FFF2-40B4-BE49-F238E27FC236}">
                <a16:creationId xmlns:a16="http://schemas.microsoft.com/office/drawing/2014/main" id="{BC336DC9-5F40-4819-9C90-4E1E6583A209}"/>
              </a:ext>
            </a:extLst>
          </p:cNvPr>
          <p:cNvGrpSpPr>
            <a:grpSpLocks noChangeAspect="1"/>
          </p:cNvGrpSpPr>
          <p:nvPr/>
        </p:nvGrpSpPr>
        <p:grpSpPr>
          <a:xfrm>
            <a:off x="6563095" y="5993639"/>
            <a:ext cx="1929875" cy="214431"/>
            <a:chOff x="3816821" y="4248199"/>
            <a:chExt cx="1645920" cy="182880"/>
          </a:xfrm>
        </p:grpSpPr>
        <p:sp>
          <p:nvSpPr>
            <p:cNvPr id="118" name="矩形 70">
              <a:extLst>
                <a:ext uri="{FF2B5EF4-FFF2-40B4-BE49-F238E27FC236}">
                  <a16:creationId xmlns:a16="http://schemas.microsoft.com/office/drawing/2014/main" id="{84345C33-04BD-4094-B0DA-60FD031A1AE9}"/>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19" name="矩形 70">
              <a:extLst>
                <a:ext uri="{FF2B5EF4-FFF2-40B4-BE49-F238E27FC236}">
                  <a16:creationId xmlns:a16="http://schemas.microsoft.com/office/drawing/2014/main" id="{2CE6FABF-F87B-4B76-A79B-EB07DF2028DD}"/>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20" name="矩形 70">
              <a:extLst>
                <a:ext uri="{FF2B5EF4-FFF2-40B4-BE49-F238E27FC236}">
                  <a16:creationId xmlns:a16="http://schemas.microsoft.com/office/drawing/2014/main" id="{4D7AE9DD-5B0C-48CF-B5EE-92FB8C5B2517}"/>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21" name="矩形 70">
              <a:extLst>
                <a:ext uri="{FF2B5EF4-FFF2-40B4-BE49-F238E27FC236}">
                  <a16:creationId xmlns:a16="http://schemas.microsoft.com/office/drawing/2014/main" id="{61705E36-6DC1-4876-A370-9301A46C7956}"/>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22" name="矩形 70">
              <a:extLst>
                <a:ext uri="{FF2B5EF4-FFF2-40B4-BE49-F238E27FC236}">
                  <a16:creationId xmlns:a16="http://schemas.microsoft.com/office/drawing/2014/main" id="{6B1897A5-DD66-4F2F-9F89-81DBA494AADB}"/>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23" name="矩形 70">
              <a:extLst>
                <a:ext uri="{FF2B5EF4-FFF2-40B4-BE49-F238E27FC236}">
                  <a16:creationId xmlns:a16="http://schemas.microsoft.com/office/drawing/2014/main" id="{FAAAA0DB-0BA3-4D57-8CDC-E581C20BE8E3}"/>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24" name="矩形 70">
              <a:extLst>
                <a:ext uri="{FF2B5EF4-FFF2-40B4-BE49-F238E27FC236}">
                  <a16:creationId xmlns:a16="http://schemas.microsoft.com/office/drawing/2014/main" id="{ADC629F8-E033-4307-A1F8-995BAD11CDC0}"/>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25" name="矩形 70">
              <a:extLst>
                <a:ext uri="{FF2B5EF4-FFF2-40B4-BE49-F238E27FC236}">
                  <a16:creationId xmlns:a16="http://schemas.microsoft.com/office/drawing/2014/main" id="{6ED44E58-32DB-40F7-9347-24A9D3D6E5C6}"/>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26" name="矩形 70">
              <a:extLst>
                <a:ext uri="{FF2B5EF4-FFF2-40B4-BE49-F238E27FC236}">
                  <a16:creationId xmlns:a16="http://schemas.microsoft.com/office/drawing/2014/main" id="{4F1DFB78-AF1A-41B7-A163-75A5C60B12BF}"/>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sp>
        <p:nvSpPr>
          <p:cNvPr id="127" name="Left Brace 126">
            <a:extLst>
              <a:ext uri="{FF2B5EF4-FFF2-40B4-BE49-F238E27FC236}">
                <a16:creationId xmlns:a16="http://schemas.microsoft.com/office/drawing/2014/main" id="{C5145062-301B-4C0D-A7E6-7EAE29228007}"/>
              </a:ext>
            </a:extLst>
          </p:cNvPr>
          <p:cNvSpPr>
            <a:spLocks noChangeAspect="1"/>
          </p:cNvSpPr>
          <p:nvPr/>
        </p:nvSpPr>
        <p:spPr>
          <a:xfrm rot="10800000">
            <a:off x="8594238" y="4927947"/>
            <a:ext cx="253292" cy="1280121"/>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AA709F73-1568-4460-AEDE-FD0E4DA72BF1}"/>
                  </a:ext>
                </a:extLst>
              </p:cNvPr>
              <p:cNvSpPr txBox="1">
                <a:spLocks noChangeAspect="1"/>
              </p:cNvSpPr>
              <p:nvPr/>
            </p:nvSpPr>
            <p:spPr>
              <a:xfrm>
                <a:off x="8827496" y="5281918"/>
                <a:ext cx="1011239"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ℓ=6</m:t>
                      </m:r>
                    </m:oMath>
                  </m:oMathPara>
                </a14:m>
                <a:endParaRPr lang="zh-CN" altLang="en-US" sz="2400" dirty="0">
                  <a:solidFill>
                    <a:prstClr val="black"/>
                  </a:solidFill>
                  <a:latin typeface="Lucida Sans"/>
                  <a:ea typeface="黑体"/>
                </a:endParaRPr>
              </a:p>
            </p:txBody>
          </p:sp>
        </mc:Choice>
        <mc:Fallback xmlns="">
          <p:sp>
            <p:nvSpPr>
              <p:cNvPr id="128" name="TextBox 127">
                <a:extLst>
                  <a:ext uri="{FF2B5EF4-FFF2-40B4-BE49-F238E27FC236}">
                    <a16:creationId xmlns:a16="http://schemas.microsoft.com/office/drawing/2014/main" id="{AA709F73-1568-4460-AEDE-FD0E4DA72BF1}"/>
                  </a:ext>
                </a:extLst>
              </p:cNvPr>
              <p:cNvSpPr txBox="1">
                <a:spLocks noRot="1" noChangeAspect="1" noMove="1" noResize="1" noEditPoints="1" noAdjustHandles="1" noChangeArrowheads="1" noChangeShapeType="1" noTextEdit="1"/>
              </p:cNvSpPr>
              <p:nvPr/>
            </p:nvSpPr>
            <p:spPr>
              <a:xfrm>
                <a:off x="8827496" y="5281918"/>
                <a:ext cx="1011239" cy="461665"/>
              </a:xfrm>
              <a:prstGeom prst="rect">
                <a:avLst/>
              </a:prstGeom>
              <a:blipFill>
                <a:blip r:embed="rId3"/>
                <a:stretch>
                  <a:fillRect/>
                </a:stretch>
              </a:blipFill>
            </p:spPr>
            <p:txBody>
              <a:bodyPr/>
              <a:lstStyle/>
              <a:p>
                <a:r>
                  <a:rPr lang="zh-CN" altLang="en-US">
                    <a:noFill/>
                  </a:rPr>
                  <a:t> </a:t>
                </a:r>
              </a:p>
            </p:txBody>
          </p:sp>
        </mc:Fallback>
      </mc:AlternateContent>
      <p:sp>
        <p:nvSpPr>
          <p:cNvPr id="129" name="!!Left Brace 128">
            <a:extLst>
              <a:ext uri="{FF2B5EF4-FFF2-40B4-BE49-F238E27FC236}">
                <a16:creationId xmlns:a16="http://schemas.microsoft.com/office/drawing/2014/main" id="{2277FABE-CFBB-46C7-8842-3846B0047C74}"/>
              </a:ext>
            </a:extLst>
          </p:cNvPr>
          <p:cNvSpPr>
            <a:spLocks noChangeAspect="1"/>
          </p:cNvSpPr>
          <p:nvPr/>
        </p:nvSpPr>
        <p:spPr>
          <a:xfrm>
            <a:off x="3664286" y="4926444"/>
            <a:ext cx="253292" cy="128830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FBCF2E0D-BE2D-4DDA-9D40-03379FF908F2}"/>
                  </a:ext>
                </a:extLst>
              </p:cNvPr>
              <p:cNvSpPr txBox="1">
                <a:spLocks noChangeAspect="1"/>
              </p:cNvSpPr>
              <p:nvPr/>
            </p:nvSpPr>
            <p:spPr>
              <a:xfrm>
                <a:off x="3143673" y="5322203"/>
                <a:ext cx="515975"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𝑁</m:t>
                      </m:r>
                    </m:oMath>
                  </m:oMathPara>
                </a14:m>
                <a:endParaRPr lang="zh-CN" altLang="en-US" sz="2400" dirty="0">
                  <a:solidFill>
                    <a:prstClr val="black"/>
                  </a:solidFill>
                  <a:latin typeface="Lucida Sans"/>
                  <a:ea typeface="黑体"/>
                </a:endParaRPr>
              </a:p>
            </p:txBody>
          </p:sp>
        </mc:Choice>
        <mc:Fallback xmlns="">
          <p:sp>
            <p:nvSpPr>
              <p:cNvPr id="130" name="!!TextBox 129">
                <a:extLst>
                  <a:ext uri="{FF2B5EF4-FFF2-40B4-BE49-F238E27FC236}">
                    <a16:creationId xmlns:a16="http://schemas.microsoft.com/office/drawing/2014/main" id="{FBCF2E0D-BE2D-4DDA-9D40-03379FF908F2}"/>
                  </a:ext>
                </a:extLst>
              </p:cNvPr>
              <p:cNvSpPr txBox="1">
                <a:spLocks noRot="1" noChangeAspect="1" noMove="1" noResize="1" noEditPoints="1" noAdjustHandles="1" noChangeArrowheads="1" noChangeShapeType="1" noTextEdit="1"/>
              </p:cNvSpPr>
              <p:nvPr/>
            </p:nvSpPr>
            <p:spPr>
              <a:xfrm>
                <a:off x="3143673" y="5322203"/>
                <a:ext cx="515975" cy="461665"/>
              </a:xfrm>
              <a:prstGeom prst="rect">
                <a:avLst/>
              </a:prstGeom>
              <a:blipFill>
                <a:blip r:embed="rId4"/>
                <a:stretch>
                  <a:fillRect/>
                </a:stretch>
              </a:blipFill>
            </p:spPr>
            <p:txBody>
              <a:bodyPr/>
              <a:lstStyle/>
              <a:p>
                <a:r>
                  <a:rPr lang="zh-CN" altLang="en-US">
                    <a:noFill/>
                  </a:rPr>
                  <a:t> </a:t>
                </a:r>
              </a:p>
            </p:txBody>
          </p:sp>
        </mc:Fallback>
      </mc:AlternateContent>
      <p:sp>
        <p:nvSpPr>
          <p:cNvPr id="24" name="TextBox 23">
            <a:extLst>
              <a:ext uri="{FF2B5EF4-FFF2-40B4-BE49-F238E27FC236}">
                <a16:creationId xmlns:a16="http://schemas.microsoft.com/office/drawing/2014/main" id="{5FC516EF-7F8E-4EF4-AEED-9C58D99B3F7D}"/>
              </a:ext>
            </a:extLst>
          </p:cNvPr>
          <p:cNvSpPr txBox="1"/>
          <p:nvPr/>
        </p:nvSpPr>
        <p:spPr>
          <a:xfrm>
            <a:off x="1993556" y="1100703"/>
            <a:ext cx="5188220" cy="400110"/>
          </a:xfrm>
          <a:prstGeom prst="rect">
            <a:avLst/>
          </a:prstGeom>
          <a:noFill/>
        </p:spPr>
        <p:txBody>
          <a:bodyPr wrap="square" rtlCol="0">
            <a:spAutoFit/>
          </a:bodyPr>
          <a:lstStyle/>
          <a:p>
            <a:pPr defTabSz="914140"/>
            <a:r>
              <a:rPr kumimoji="1" lang="zh-CN" altLang="en-US" sz="2000" dirty="0">
                <a:solidFill>
                  <a:prstClr val="white">
                    <a:lumMod val="50000"/>
                  </a:prstClr>
                </a:solidFill>
                <a:latin typeface="Lucida Sans"/>
                <a:ea typeface="黑体"/>
              </a:rPr>
              <a:t>频率估计可视为一种特殊的矩阵略图</a:t>
            </a:r>
            <a:endParaRPr lang="zh-CN" altLang="en-US" sz="2000" dirty="0">
              <a:solidFill>
                <a:prstClr val="white">
                  <a:lumMod val="50000"/>
                </a:prstClr>
              </a:solidFill>
              <a:latin typeface="Lucida Sans"/>
              <a:ea typeface="黑体"/>
            </a:endParaRPr>
          </a:p>
        </p:txBody>
      </p:sp>
      <p:grpSp>
        <p:nvGrpSpPr>
          <p:cNvPr id="131" name="!!Group 131">
            <a:extLst>
              <a:ext uri="{FF2B5EF4-FFF2-40B4-BE49-F238E27FC236}">
                <a16:creationId xmlns:a16="http://schemas.microsoft.com/office/drawing/2014/main" id="{E0A6B7D2-88F4-4D8D-B627-C6FEEC9E99E5}"/>
              </a:ext>
            </a:extLst>
          </p:cNvPr>
          <p:cNvGrpSpPr>
            <a:grpSpLocks noChangeAspect="1"/>
          </p:cNvGrpSpPr>
          <p:nvPr/>
        </p:nvGrpSpPr>
        <p:grpSpPr>
          <a:xfrm>
            <a:off x="4137058" y="6000316"/>
            <a:ext cx="1929875" cy="214431"/>
            <a:chOff x="3816821" y="4248199"/>
            <a:chExt cx="1645920" cy="182880"/>
          </a:xfrm>
        </p:grpSpPr>
        <p:sp>
          <p:nvSpPr>
            <p:cNvPr id="132" name="矩形 70">
              <a:extLst>
                <a:ext uri="{FF2B5EF4-FFF2-40B4-BE49-F238E27FC236}">
                  <a16:creationId xmlns:a16="http://schemas.microsoft.com/office/drawing/2014/main" id="{77494D20-F607-425D-A38C-B72E3E56D421}"/>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33" name="矩形 70">
              <a:extLst>
                <a:ext uri="{FF2B5EF4-FFF2-40B4-BE49-F238E27FC236}">
                  <a16:creationId xmlns:a16="http://schemas.microsoft.com/office/drawing/2014/main" id="{E66AB3EF-DD8E-4DD5-9C08-016167152D86}"/>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34" name="矩形 70">
              <a:extLst>
                <a:ext uri="{FF2B5EF4-FFF2-40B4-BE49-F238E27FC236}">
                  <a16:creationId xmlns:a16="http://schemas.microsoft.com/office/drawing/2014/main" id="{9889DFFE-309F-4479-8069-ADCC22B5B186}"/>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35" name="矩形 70">
              <a:extLst>
                <a:ext uri="{FF2B5EF4-FFF2-40B4-BE49-F238E27FC236}">
                  <a16:creationId xmlns:a16="http://schemas.microsoft.com/office/drawing/2014/main" id="{B2990BDB-5E31-434E-8177-1A4386FFD2AF}"/>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36" name="矩形 70">
              <a:extLst>
                <a:ext uri="{FF2B5EF4-FFF2-40B4-BE49-F238E27FC236}">
                  <a16:creationId xmlns:a16="http://schemas.microsoft.com/office/drawing/2014/main" id="{D0FFB2C6-38DB-441A-B851-5C118064B1B1}"/>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37" name="矩形 70">
              <a:extLst>
                <a:ext uri="{FF2B5EF4-FFF2-40B4-BE49-F238E27FC236}">
                  <a16:creationId xmlns:a16="http://schemas.microsoft.com/office/drawing/2014/main" id="{96D662E2-700E-4344-B385-00012F8DE02A}"/>
                </a:ext>
              </a:extLst>
            </p:cNvPr>
            <p:cNvSpPr/>
            <p:nvPr/>
          </p:nvSpPr>
          <p:spPr>
            <a:xfrm>
              <a:off x="473122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4400" dirty="0">
                <a:solidFill>
                  <a:prstClr val="white"/>
                </a:solidFill>
                <a:latin typeface="Lucida Sans"/>
                <a:ea typeface="黑体"/>
              </a:endParaRPr>
            </a:p>
          </p:txBody>
        </p:sp>
        <p:sp>
          <p:nvSpPr>
            <p:cNvPr id="138" name="矩形 70">
              <a:extLst>
                <a:ext uri="{FF2B5EF4-FFF2-40B4-BE49-F238E27FC236}">
                  <a16:creationId xmlns:a16="http://schemas.microsoft.com/office/drawing/2014/main" id="{D7C353C0-FF3D-4401-AD02-51F86FC9311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39" name="矩形 70">
              <a:extLst>
                <a:ext uri="{FF2B5EF4-FFF2-40B4-BE49-F238E27FC236}">
                  <a16:creationId xmlns:a16="http://schemas.microsoft.com/office/drawing/2014/main" id="{630FBA74-02B3-498E-914A-D43182B4E0E4}"/>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40" name="矩形 70">
              <a:extLst>
                <a:ext uri="{FF2B5EF4-FFF2-40B4-BE49-F238E27FC236}">
                  <a16:creationId xmlns:a16="http://schemas.microsoft.com/office/drawing/2014/main" id="{569791BF-73B1-483D-A5A4-8C309E5F982D}"/>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sp>
        <p:nvSpPr>
          <p:cNvPr id="27" name="Title 28">
            <a:extLst>
              <a:ext uri="{FF2B5EF4-FFF2-40B4-BE49-F238E27FC236}">
                <a16:creationId xmlns:a16="http://schemas.microsoft.com/office/drawing/2014/main" id="{83F065E4-5C51-608D-23C6-E88C972BACA4}"/>
              </a:ext>
            </a:extLst>
          </p:cNvPr>
          <p:cNvSpPr>
            <a:spLocks noGrp="1"/>
          </p:cNvSpPr>
          <p:nvPr>
            <p:ph type="title"/>
          </p:nvPr>
        </p:nvSpPr>
        <p:spPr>
          <a:xfrm>
            <a:off x="1619219" y="115888"/>
            <a:ext cx="9810819" cy="1128712"/>
          </a:xfrm>
        </p:spPr>
        <p:txBody>
          <a:bodyPr/>
          <a:lstStyle/>
          <a:p>
            <a:r>
              <a:rPr lang="zh-CN" altLang="en-US" kern="0" dirty="0">
                <a:latin typeface="黑体" panose="02010609060101010101" pitchFamily="49" charset="-122"/>
                <a:ea typeface="黑体" panose="02010609060101010101" pitchFamily="49" charset="-122"/>
              </a:rPr>
              <a:t>频率估计 </a:t>
            </a:r>
            <a:r>
              <a:rPr lang="en-CN" altLang="zh-CN" kern="0" dirty="0">
                <a:latin typeface="黑体" panose="02010609060101010101" pitchFamily="49" charset="-122"/>
                <a:ea typeface="黑体" panose="02010609060101010101" pitchFamily="49" charset="-122"/>
              </a:rPr>
              <a:t>v.s.</a:t>
            </a:r>
            <a:r>
              <a:rPr lang="zh-CN" altLang="en-US" kern="0" dirty="0">
                <a:latin typeface="黑体" panose="02010609060101010101" pitchFamily="49" charset="-122"/>
                <a:ea typeface="黑体" panose="02010609060101010101" pitchFamily="49" charset="-122"/>
              </a:rPr>
              <a:t> 矩阵略图</a:t>
            </a:r>
            <a:endParaRPr lang="zh-CN" altLang="en-US" dirty="0"/>
          </a:p>
        </p:txBody>
      </p:sp>
      <mc:AlternateContent xmlns:mc="http://schemas.openxmlformats.org/markup-compatibility/2006" xmlns:a14="http://schemas.microsoft.com/office/drawing/2010/main">
        <mc:Choice Requires="a14">
          <p:sp>
            <p:nvSpPr>
              <p:cNvPr id="2" name="文本框 3">
                <a:extLst>
                  <a:ext uri="{FF2B5EF4-FFF2-40B4-BE49-F238E27FC236}">
                    <a16:creationId xmlns:a16="http://schemas.microsoft.com/office/drawing/2014/main" id="{48162635-DA26-9A11-F6B7-16985565B20B}"/>
                  </a:ext>
                </a:extLst>
              </p:cNvPr>
              <p:cNvSpPr txBox="1">
                <a:spLocks noChangeAspect="1"/>
              </p:cNvSpPr>
              <p:nvPr/>
            </p:nvSpPr>
            <p:spPr>
              <a:xfrm>
                <a:off x="5943600" y="1556792"/>
                <a:ext cx="876970" cy="40011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smtClean="0">
                          <a:solidFill>
                            <a:prstClr val="black"/>
                          </a:solidFill>
                          <a:latin typeface="Cambria Math" panose="02040503050406030204" pitchFamily="18" charset="0"/>
                          <a:ea typeface="黑体"/>
                        </a:rPr>
                        <m:t>ℓ=</m:t>
                      </m:r>
                      <m:r>
                        <a:rPr lang="en-US" altLang="zh-CN" sz="2000" b="0" i="1" smtClean="0">
                          <a:solidFill>
                            <a:prstClr val="black"/>
                          </a:solidFill>
                          <a:latin typeface="Cambria Math" panose="02040503050406030204" pitchFamily="18" charset="0"/>
                          <a:ea typeface="黑体"/>
                        </a:rPr>
                        <m:t>6</m:t>
                      </m:r>
                    </m:oMath>
                  </m:oMathPara>
                </a14:m>
                <a:endParaRPr lang="zh-CN" altLang="en-US" sz="2000" b="0" dirty="0">
                  <a:solidFill>
                    <a:prstClr val="black"/>
                  </a:solidFill>
                  <a:latin typeface="Lucida Sans"/>
                  <a:ea typeface="黑体"/>
                </a:endParaRPr>
              </a:p>
            </p:txBody>
          </p:sp>
        </mc:Choice>
        <mc:Fallback xmlns="">
          <p:sp>
            <p:nvSpPr>
              <p:cNvPr id="2" name="文本框 3">
                <a:extLst>
                  <a:ext uri="{FF2B5EF4-FFF2-40B4-BE49-F238E27FC236}">
                    <a16:creationId xmlns:a16="http://schemas.microsoft.com/office/drawing/2014/main" id="{48162635-DA26-9A11-F6B7-16985565B20B}"/>
                  </a:ext>
                </a:extLst>
              </p:cNvPr>
              <p:cNvSpPr txBox="1">
                <a:spLocks noRot="1" noChangeAspect="1" noMove="1" noResize="1" noEditPoints="1" noAdjustHandles="1" noChangeArrowheads="1" noChangeShapeType="1" noTextEdit="1"/>
              </p:cNvSpPr>
              <p:nvPr/>
            </p:nvSpPr>
            <p:spPr>
              <a:xfrm>
                <a:off x="5943600" y="1556792"/>
                <a:ext cx="876970" cy="40011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TextBox 2">
                <a:extLst>
                  <a:ext uri="{FF2B5EF4-FFF2-40B4-BE49-F238E27FC236}">
                    <a16:creationId xmlns:a16="http://schemas.microsoft.com/office/drawing/2014/main" id="{631AE1F3-0D30-C57D-1E32-85473B1F5907}"/>
                  </a:ext>
                </a:extLst>
              </p:cNvPr>
              <p:cNvSpPr txBox="1"/>
              <p:nvPr/>
            </p:nvSpPr>
            <p:spPr>
              <a:xfrm>
                <a:off x="8307566" y="1694996"/>
                <a:ext cx="3225800" cy="6685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000" b="1" i="1" dirty="0" smtClean="0">
                              <a:latin typeface="Cambria Math" panose="02040503050406030204" pitchFamily="18" charset="0"/>
                              <a:ea typeface="Cambria Math" panose="02040503050406030204" pitchFamily="18" charset="0"/>
                            </a:rPr>
                          </m:ctrlPr>
                        </m:dPr>
                        <m:e>
                          <m:sSub>
                            <m:sSubPr>
                              <m:ctrlPr>
                                <a:rPr lang="en-US" altLang="zh-CN" sz="2000" b="0" i="1" dirty="0" smtClean="0">
                                  <a:latin typeface="Cambria Math" panose="02040503050406030204" pitchFamily="18" charset="0"/>
                                  <a:ea typeface="Cambria Math" panose="02040503050406030204" pitchFamily="18" charset="0"/>
                                </a:rPr>
                              </m:ctrlPr>
                            </m:sSubPr>
                            <m:e>
                              <m:r>
                                <a:rPr lang="en-US" altLang="zh-CN" sz="2000" b="0" i="1" dirty="0" smtClean="0">
                                  <a:latin typeface="Cambria Math" panose="02040503050406030204" pitchFamily="18" charset="0"/>
                                  <a:ea typeface="Cambria Math" panose="02040503050406030204" pitchFamily="18" charset="0"/>
                                </a:rPr>
                                <m:t>𝑓</m:t>
                              </m:r>
                            </m:e>
                            <m:sub>
                              <m:r>
                                <a:rPr lang="en-US" altLang="zh-CN" sz="2000" b="0" i="1" dirty="0" smtClean="0">
                                  <a:latin typeface="Cambria Math" panose="02040503050406030204" pitchFamily="18" charset="0"/>
                                  <a:ea typeface="Cambria Math" panose="02040503050406030204" pitchFamily="18" charset="0"/>
                                </a:rPr>
                                <m:t>𝑖</m:t>
                              </m:r>
                            </m:sub>
                          </m:sSub>
                          <m:r>
                            <a:rPr lang="en-US" altLang="zh-CN" sz="2000" b="0" i="1" dirty="0" smtClean="0">
                              <a:latin typeface="Cambria Math" panose="02040503050406030204" pitchFamily="18" charset="0"/>
                              <a:ea typeface="Cambria Math" panose="02040503050406030204" pitchFamily="18" charset="0"/>
                            </a:rPr>
                            <m:t>−</m:t>
                          </m:r>
                          <m:acc>
                            <m:accPr>
                              <m:chr m:val="̂"/>
                              <m:ctrlPr>
                                <a:rPr lang="en-US" altLang="zh-CN" sz="2000" b="0" i="1" dirty="0" smtClean="0">
                                  <a:latin typeface="Cambria Math" panose="02040503050406030204" pitchFamily="18" charset="0"/>
                                  <a:ea typeface="Cambria Math" panose="02040503050406030204" pitchFamily="18" charset="0"/>
                                </a:rPr>
                              </m:ctrlPr>
                            </m:accPr>
                            <m:e>
                              <m:sSub>
                                <m:sSubPr>
                                  <m:ctrlPr>
                                    <a:rPr lang="en-US" altLang="zh-CN" sz="2000" b="0" i="1" dirty="0" smtClean="0">
                                      <a:latin typeface="Cambria Math" panose="02040503050406030204" pitchFamily="18" charset="0"/>
                                      <a:ea typeface="Cambria Math" panose="02040503050406030204" pitchFamily="18" charset="0"/>
                                    </a:rPr>
                                  </m:ctrlPr>
                                </m:sSubPr>
                                <m:e>
                                  <m:r>
                                    <a:rPr lang="en-US" altLang="zh-CN" sz="2000" b="0" i="1" dirty="0" smtClean="0">
                                      <a:latin typeface="Cambria Math" panose="02040503050406030204" pitchFamily="18" charset="0"/>
                                      <a:ea typeface="Cambria Math" panose="02040503050406030204" pitchFamily="18" charset="0"/>
                                    </a:rPr>
                                    <m:t>𝑓</m:t>
                                  </m:r>
                                </m:e>
                                <m:sub>
                                  <m:r>
                                    <a:rPr lang="en-US" altLang="zh-CN" sz="2000" b="0" i="1" dirty="0" smtClean="0">
                                      <a:latin typeface="Cambria Math" panose="02040503050406030204" pitchFamily="18" charset="0"/>
                                      <a:ea typeface="Cambria Math" panose="02040503050406030204" pitchFamily="18" charset="0"/>
                                    </a:rPr>
                                    <m:t>𝑖</m:t>
                                  </m:r>
                                </m:sub>
                              </m:sSub>
                            </m:e>
                          </m:acc>
                        </m:e>
                      </m:d>
                      <m:r>
                        <a:rPr lang="en-US" altLang="zh-CN" sz="2000" i="1" dirty="0">
                          <a:latin typeface="Cambria Math" panose="02040503050406030204" pitchFamily="18" charset="0"/>
                          <a:ea typeface="Cambria Math" panose="02040503050406030204" pitchFamily="18" charset="0"/>
                        </a:rPr>
                        <m:t>≤</m:t>
                      </m:r>
                      <m:f>
                        <m:fPr>
                          <m:ctrlPr>
                            <a:rPr lang="en-US" altLang="zh-CN" sz="2000" i="1" dirty="0">
                              <a:solidFill>
                                <a:schemeClr val="tx1"/>
                              </a:solidFill>
                              <a:latin typeface="Cambria Math" panose="02040503050406030204" pitchFamily="18" charset="0"/>
                            </a:rPr>
                          </m:ctrlPr>
                        </m:fPr>
                        <m:num>
                          <m:r>
                            <a:rPr lang="en-US" altLang="zh-CN" sz="2000" b="0" i="1" dirty="0" smtClean="0">
                              <a:solidFill>
                                <a:schemeClr val="tx1"/>
                              </a:solidFill>
                              <a:latin typeface="Cambria Math" panose="02040503050406030204" pitchFamily="18" charset="0"/>
                            </a:rPr>
                            <m:t>𝑁</m:t>
                          </m:r>
                        </m:num>
                        <m:den>
                          <m:r>
                            <a:rPr lang="en-US" altLang="zh-CN" sz="2000" b="0" i="1" dirty="0" smtClean="0">
                              <a:solidFill>
                                <a:schemeClr val="tx1"/>
                              </a:solidFill>
                              <a:latin typeface="Cambria Math" panose="02040503050406030204" pitchFamily="18" charset="0"/>
                            </a:rPr>
                            <m:t>ℓ</m:t>
                          </m:r>
                        </m:den>
                      </m:f>
                    </m:oMath>
                  </m:oMathPara>
                </a14:m>
                <a:endParaRPr lang="zh-CN" altLang="en-US" sz="2000" dirty="0"/>
              </a:p>
            </p:txBody>
          </p:sp>
        </mc:Choice>
        <mc:Fallback xmlns="">
          <p:sp>
            <p:nvSpPr>
              <p:cNvPr id="25" name="!!TextBox 2">
                <a:extLst>
                  <a:ext uri="{FF2B5EF4-FFF2-40B4-BE49-F238E27FC236}">
                    <a16:creationId xmlns:a16="http://schemas.microsoft.com/office/drawing/2014/main" id="{631AE1F3-0D30-C57D-1E32-85473B1F5907}"/>
                  </a:ext>
                </a:extLst>
              </p:cNvPr>
              <p:cNvSpPr txBox="1">
                <a:spLocks noRot="1" noChangeAspect="1" noMove="1" noResize="1" noEditPoints="1" noAdjustHandles="1" noChangeArrowheads="1" noChangeShapeType="1" noTextEdit="1"/>
              </p:cNvSpPr>
              <p:nvPr/>
            </p:nvSpPr>
            <p:spPr>
              <a:xfrm>
                <a:off x="8307566" y="1694996"/>
                <a:ext cx="3225800" cy="668516"/>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TextBox 24">
                <a:extLst>
                  <a:ext uri="{FF2B5EF4-FFF2-40B4-BE49-F238E27FC236}">
                    <a16:creationId xmlns:a16="http://schemas.microsoft.com/office/drawing/2014/main" id="{AC7FB0D5-47C2-AD44-0C0B-C5650546A69C}"/>
                  </a:ext>
                </a:extLst>
              </p:cNvPr>
              <p:cNvSpPr txBox="1"/>
              <p:nvPr/>
            </p:nvSpPr>
            <p:spPr>
              <a:xfrm>
                <a:off x="8307566" y="3864920"/>
                <a:ext cx="3225800" cy="7148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2000" i="1" dirty="0" smtClean="0">
                              <a:latin typeface="Cambria Math" panose="02040503050406030204" pitchFamily="18" charset="0"/>
                              <a:ea typeface="Cambria Math" panose="02040503050406030204" pitchFamily="18" charset="0"/>
                            </a:rPr>
                          </m:ctrlPr>
                        </m:sSupPr>
                        <m:e>
                          <m:r>
                            <a:rPr lang="en-US" altLang="zh-CN" sz="2000" b="1" i="1" dirty="0" smtClean="0">
                              <a:latin typeface="Cambria Math" panose="02040503050406030204" pitchFamily="18" charset="0"/>
                              <a:ea typeface="Cambria Math" panose="02040503050406030204" pitchFamily="18" charset="0"/>
                            </a:rPr>
                            <m:t>|</m:t>
                          </m:r>
                          <m:d>
                            <m:dPr>
                              <m:begChr m:val="‖"/>
                              <m:endChr m:val="‖"/>
                              <m:ctrlPr>
                                <a:rPr lang="en-US" altLang="zh-CN" sz="2000" i="1" dirty="0">
                                  <a:latin typeface="Cambria Math" panose="02040503050406030204" pitchFamily="18" charset="0"/>
                                  <a:ea typeface="Cambria Math" panose="02040503050406030204" pitchFamily="18" charset="0"/>
                                </a:rPr>
                              </m:ctrlPr>
                            </m:dPr>
                            <m:e>
                              <m:r>
                                <a:rPr lang="en-US" altLang="zh-CN" sz="2000" i="1" dirty="0">
                                  <a:latin typeface="Cambria Math" panose="02040503050406030204" pitchFamily="18" charset="0"/>
                                  <a:ea typeface="Cambria Math" panose="02040503050406030204" pitchFamily="18" charset="0"/>
                                </a:rPr>
                                <m:t>𝑨</m:t>
                              </m:r>
                              <m:sSub>
                                <m:sSubPr>
                                  <m:ctrlPr>
                                    <a:rPr lang="en-US" altLang="zh-CN" sz="2000" i="1" dirty="0">
                                      <a:latin typeface="Cambria Math" panose="02040503050406030204" pitchFamily="18" charset="0"/>
                                      <a:ea typeface="Cambria Math" panose="02040503050406030204" pitchFamily="18" charset="0"/>
                                    </a:rPr>
                                  </m:ctrlPr>
                                </m:sSubPr>
                                <m:e>
                                  <m:r>
                                    <a:rPr lang="en-US" altLang="zh-CN" sz="2000" i="1" dirty="0">
                                      <a:latin typeface="Cambria Math" panose="02040503050406030204" pitchFamily="18" charset="0"/>
                                      <a:ea typeface="Cambria Math" panose="02040503050406030204" pitchFamily="18" charset="0"/>
                                    </a:rPr>
                                    <m:t>𝒆</m:t>
                                  </m:r>
                                </m:e>
                                <m:sub>
                                  <m:r>
                                    <a:rPr lang="en-US" altLang="zh-CN" sz="2000" b="0" i="1" dirty="0">
                                      <a:latin typeface="Cambria Math" panose="02040503050406030204" pitchFamily="18" charset="0"/>
                                      <a:ea typeface="Cambria Math" panose="02040503050406030204" pitchFamily="18" charset="0"/>
                                    </a:rPr>
                                    <m:t>𝑖</m:t>
                                  </m:r>
                                </m:sub>
                              </m:sSub>
                            </m:e>
                          </m:d>
                        </m:e>
                        <m:sup>
                          <m:r>
                            <a:rPr lang="en-US" altLang="zh-CN" sz="2000" b="0" i="1" dirty="0">
                              <a:latin typeface="Cambria Math" panose="02040503050406030204" pitchFamily="18" charset="0"/>
                              <a:ea typeface="Cambria Math" panose="02040503050406030204" pitchFamily="18" charset="0"/>
                            </a:rPr>
                            <m:t>2</m:t>
                          </m:r>
                        </m:sup>
                      </m:sSup>
                      <m:r>
                        <a:rPr lang="en-US" altLang="zh-CN" sz="2000" i="1" dirty="0">
                          <a:latin typeface="Cambria Math" panose="02040503050406030204" pitchFamily="18" charset="0"/>
                          <a:ea typeface="Cambria Math" panose="02040503050406030204" pitchFamily="18" charset="0"/>
                        </a:rPr>
                        <m:t>−</m:t>
                      </m:r>
                      <m:sSup>
                        <m:sSupPr>
                          <m:ctrlPr>
                            <a:rPr lang="en-US" altLang="zh-CN" sz="2000" b="1" i="1" dirty="0" smtClean="0">
                              <a:latin typeface="Cambria Math" panose="02040503050406030204" pitchFamily="18" charset="0"/>
                              <a:ea typeface="Cambria Math" panose="02040503050406030204" pitchFamily="18" charset="0"/>
                            </a:rPr>
                          </m:ctrlPr>
                        </m:sSupPr>
                        <m:e>
                          <m:d>
                            <m:dPr>
                              <m:begChr m:val="‖"/>
                              <m:endChr m:val="‖"/>
                              <m:ctrlPr>
                                <a:rPr lang="en-US" altLang="zh-CN" sz="2000" b="1" i="1" dirty="0" smtClean="0">
                                  <a:latin typeface="Cambria Math" panose="02040503050406030204" pitchFamily="18" charset="0"/>
                                  <a:ea typeface="Cambria Math" panose="02040503050406030204" pitchFamily="18" charset="0"/>
                                </a:rPr>
                              </m:ctrlPr>
                            </m:dPr>
                            <m:e>
                              <m:r>
                                <a:rPr lang="en-US" altLang="zh-CN" sz="2000" i="1" dirty="0">
                                  <a:latin typeface="Cambria Math" panose="02040503050406030204" pitchFamily="18" charset="0"/>
                                  <a:ea typeface="Cambria Math" panose="02040503050406030204" pitchFamily="18" charset="0"/>
                                </a:rPr>
                                <m:t>𝑩</m:t>
                              </m:r>
                              <m:sSub>
                                <m:sSubPr>
                                  <m:ctrlPr>
                                    <a:rPr lang="en-US" altLang="zh-CN" sz="2000" i="1" dirty="0">
                                      <a:latin typeface="Cambria Math" panose="02040503050406030204" pitchFamily="18" charset="0"/>
                                      <a:ea typeface="Cambria Math" panose="02040503050406030204" pitchFamily="18" charset="0"/>
                                    </a:rPr>
                                  </m:ctrlPr>
                                </m:sSubPr>
                                <m:e>
                                  <m:r>
                                    <a:rPr lang="en-US" altLang="zh-CN" sz="2000" i="1" dirty="0">
                                      <a:latin typeface="Cambria Math" panose="02040503050406030204" pitchFamily="18" charset="0"/>
                                      <a:ea typeface="Cambria Math" panose="02040503050406030204" pitchFamily="18" charset="0"/>
                                    </a:rPr>
                                    <m:t>𝒆</m:t>
                                  </m:r>
                                </m:e>
                                <m:sub>
                                  <m:r>
                                    <a:rPr lang="en-US" altLang="zh-CN" sz="2000" b="0" i="1" dirty="0">
                                      <a:latin typeface="Cambria Math" panose="02040503050406030204" pitchFamily="18" charset="0"/>
                                      <a:ea typeface="Cambria Math" panose="02040503050406030204" pitchFamily="18" charset="0"/>
                                    </a:rPr>
                                    <m:t>𝑖</m:t>
                                  </m:r>
                                </m:sub>
                              </m:sSub>
                            </m:e>
                          </m:d>
                        </m:e>
                        <m:sup>
                          <m:r>
                            <a:rPr lang="en-US" altLang="zh-CN" sz="2000" b="0" i="1" dirty="0" smtClean="0">
                              <a:latin typeface="Cambria Math" panose="02040503050406030204" pitchFamily="18" charset="0"/>
                              <a:ea typeface="Cambria Math" panose="02040503050406030204" pitchFamily="18" charset="0"/>
                            </a:rPr>
                            <m:t>2</m:t>
                          </m:r>
                        </m:sup>
                      </m:sSup>
                      <m:r>
                        <a:rPr lang="en-US" altLang="zh-CN" sz="2000" b="1" i="1" dirty="0" smtClean="0">
                          <a:latin typeface="Cambria Math" panose="02040503050406030204" pitchFamily="18" charset="0"/>
                          <a:ea typeface="Cambria Math" panose="02040503050406030204" pitchFamily="18" charset="0"/>
                        </a:rPr>
                        <m:t>|</m:t>
                      </m:r>
                      <m:r>
                        <a:rPr lang="en-US" altLang="zh-CN" sz="2000" i="1" dirty="0">
                          <a:latin typeface="Cambria Math" panose="02040503050406030204" pitchFamily="18" charset="0"/>
                          <a:ea typeface="Cambria Math" panose="02040503050406030204" pitchFamily="18" charset="0"/>
                        </a:rPr>
                        <m:t>≤</m:t>
                      </m:r>
                      <m:f>
                        <m:fPr>
                          <m:ctrlPr>
                            <a:rPr lang="en-US" altLang="zh-CN" sz="2000" i="1" dirty="0">
                              <a:solidFill>
                                <a:schemeClr val="tx1"/>
                              </a:solidFill>
                              <a:latin typeface="Cambria Math" panose="02040503050406030204" pitchFamily="18" charset="0"/>
                            </a:rPr>
                          </m:ctrlPr>
                        </m:fPr>
                        <m:num>
                          <m:sSubSup>
                            <m:sSubSupPr>
                              <m:ctrlPr>
                                <a:rPr lang="en-US" altLang="zh-CN" sz="2000" b="0" i="1" dirty="0" smtClean="0">
                                  <a:solidFill>
                                    <a:schemeClr val="tx1"/>
                                  </a:solidFill>
                                  <a:latin typeface="Cambria Math" panose="02040503050406030204" pitchFamily="18" charset="0"/>
                                </a:rPr>
                              </m:ctrlPr>
                            </m:sSubSupPr>
                            <m:e>
                              <m:d>
                                <m:dPr>
                                  <m:begChr m:val="‖"/>
                                  <m:endChr m:val="‖"/>
                                  <m:ctrlPr>
                                    <a:rPr lang="en-US" altLang="zh-CN" sz="2000" b="0" i="1" dirty="0" smtClean="0">
                                      <a:solidFill>
                                        <a:schemeClr val="tx1"/>
                                      </a:solidFill>
                                      <a:latin typeface="Cambria Math" panose="02040503050406030204" pitchFamily="18" charset="0"/>
                                    </a:rPr>
                                  </m:ctrlPr>
                                </m:dPr>
                                <m:e>
                                  <m:r>
                                    <a:rPr lang="en-US" altLang="zh-CN" sz="2000" b="1" i="1" dirty="0" smtClean="0">
                                      <a:solidFill>
                                        <a:schemeClr val="tx1"/>
                                      </a:solidFill>
                                      <a:latin typeface="Cambria Math" panose="02040503050406030204" pitchFamily="18" charset="0"/>
                                    </a:rPr>
                                    <m:t>𝑨</m:t>
                                  </m:r>
                                </m:e>
                              </m:d>
                            </m:e>
                            <m:sub>
                              <m:r>
                                <a:rPr lang="en-US" altLang="zh-CN" sz="2000" b="0" i="1" dirty="0" smtClean="0">
                                  <a:solidFill>
                                    <a:schemeClr val="tx1"/>
                                  </a:solidFill>
                                  <a:latin typeface="Cambria Math" panose="02040503050406030204" pitchFamily="18" charset="0"/>
                                </a:rPr>
                                <m:t>𝐹</m:t>
                              </m:r>
                            </m:sub>
                            <m:sup>
                              <m:r>
                                <a:rPr lang="en-US" altLang="zh-CN" sz="2000" b="0" i="1" dirty="0" smtClean="0">
                                  <a:solidFill>
                                    <a:schemeClr val="tx1"/>
                                  </a:solidFill>
                                  <a:latin typeface="Cambria Math" panose="02040503050406030204" pitchFamily="18" charset="0"/>
                                </a:rPr>
                                <m:t>2</m:t>
                              </m:r>
                            </m:sup>
                          </m:sSubSup>
                        </m:num>
                        <m:den>
                          <m:r>
                            <a:rPr lang="en-US" altLang="zh-CN" sz="2000" b="0" i="1" dirty="0" smtClean="0">
                              <a:solidFill>
                                <a:schemeClr val="tx1"/>
                              </a:solidFill>
                              <a:latin typeface="Cambria Math" panose="02040503050406030204" pitchFamily="18" charset="0"/>
                            </a:rPr>
                            <m:t>ℓ</m:t>
                          </m:r>
                        </m:den>
                      </m:f>
                    </m:oMath>
                  </m:oMathPara>
                </a14:m>
                <a:endParaRPr lang="zh-CN" altLang="en-US" sz="2000" dirty="0"/>
              </a:p>
            </p:txBody>
          </p:sp>
        </mc:Choice>
        <mc:Fallback xmlns="">
          <p:sp>
            <p:nvSpPr>
              <p:cNvPr id="26" name="!!TextBox 24">
                <a:extLst>
                  <a:ext uri="{FF2B5EF4-FFF2-40B4-BE49-F238E27FC236}">
                    <a16:creationId xmlns:a16="http://schemas.microsoft.com/office/drawing/2014/main" id="{AC7FB0D5-47C2-AD44-0C0B-C5650546A69C}"/>
                  </a:ext>
                </a:extLst>
              </p:cNvPr>
              <p:cNvSpPr txBox="1">
                <a:spLocks noRot="1" noChangeAspect="1" noMove="1" noResize="1" noEditPoints="1" noAdjustHandles="1" noChangeArrowheads="1" noChangeShapeType="1" noTextEdit="1"/>
              </p:cNvSpPr>
              <p:nvPr/>
            </p:nvSpPr>
            <p:spPr>
              <a:xfrm>
                <a:off x="8307566" y="3864920"/>
                <a:ext cx="3225800" cy="714811"/>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D782428-C50A-E9EF-FDD5-985F243E0089}"/>
                  </a:ext>
                </a:extLst>
              </p:cNvPr>
              <p:cNvSpPr txBox="1"/>
              <p:nvPr/>
            </p:nvSpPr>
            <p:spPr>
              <a:xfrm>
                <a:off x="4825274" y="4201070"/>
                <a:ext cx="60580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i="1" dirty="0" smtClean="0">
                          <a:latin typeface="Cambria Math" panose="02040503050406030204" pitchFamily="18" charset="0"/>
                          <a:ea typeface="Cambria Math" panose="02040503050406030204" pitchFamily="18" charset="0"/>
                        </a:rPr>
                        <m:t>𝑨</m:t>
                      </m:r>
                    </m:oMath>
                  </m:oMathPara>
                </a14:m>
                <a:endParaRPr lang="zh-CN" altLang="en-US" sz="2400" dirty="0"/>
              </a:p>
            </p:txBody>
          </p:sp>
        </mc:Choice>
        <mc:Fallback xmlns="">
          <p:sp>
            <p:nvSpPr>
              <p:cNvPr id="28" name="!!TextBox 27">
                <a:extLst>
                  <a:ext uri="{FF2B5EF4-FFF2-40B4-BE49-F238E27FC236}">
                    <a16:creationId xmlns:a16="http://schemas.microsoft.com/office/drawing/2014/main" id="{9D782428-C50A-E9EF-FDD5-985F243E0089}"/>
                  </a:ext>
                </a:extLst>
              </p:cNvPr>
              <p:cNvSpPr txBox="1">
                <a:spLocks noRot="1" noChangeAspect="1" noMove="1" noResize="1" noEditPoints="1" noAdjustHandles="1" noChangeArrowheads="1" noChangeShapeType="1" noTextEdit="1"/>
              </p:cNvSpPr>
              <p:nvPr/>
            </p:nvSpPr>
            <p:spPr>
              <a:xfrm>
                <a:off x="4825274" y="4201070"/>
                <a:ext cx="605808" cy="461665"/>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TextBox 2a">
                <a:extLst>
                  <a:ext uri="{FF2B5EF4-FFF2-40B4-BE49-F238E27FC236}">
                    <a16:creationId xmlns:a16="http://schemas.microsoft.com/office/drawing/2014/main" id="{50CC242E-CCCD-F1D1-0DA2-590192377FC3}"/>
                  </a:ext>
                </a:extLst>
              </p:cNvPr>
              <p:cNvSpPr txBox="1"/>
              <p:nvPr/>
            </p:nvSpPr>
            <p:spPr>
              <a:xfrm>
                <a:off x="7225128" y="4201069"/>
                <a:ext cx="60580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𝑩</m:t>
                      </m:r>
                    </m:oMath>
                  </m:oMathPara>
                </a14:m>
                <a:endParaRPr lang="zh-CN" altLang="en-US" sz="2400" dirty="0"/>
              </a:p>
            </p:txBody>
          </p:sp>
        </mc:Choice>
        <mc:Fallback xmlns="">
          <p:sp>
            <p:nvSpPr>
              <p:cNvPr id="29" name="!!TextBox 2a">
                <a:extLst>
                  <a:ext uri="{FF2B5EF4-FFF2-40B4-BE49-F238E27FC236}">
                    <a16:creationId xmlns:a16="http://schemas.microsoft.com/office/drawing/2014/main" id="{50CC242E-CCCD-F1D1-0DA2-590192377FC3}"/>
                  </a:ext>
                </a:extLst>
              </p:cNvPr>
              <p:cNvSpPr txBox="1">
                <a:spLocks noRot="1" noChangeAspect="1" noMove="1" noResize="1" noEditPoints="1" noAdjustHandles="1" noChangeArrowheads="1" noChangeShapeType="1" noTextEdit="1"/>
              </p:cNvSpPr>
              <p:nvPr/>
            </p:nvSpPr>
            <p:spPr>
              <a:xfrm>
                <a:off x="7225128" y="4201069"/>
                <a:ext cx="605808" cy="461665"/>
              </a:xfrm>
              <a:prstGeom prst="rect">
                <a:avLst/>
              </a:prstGeom>
              <a:blipFill>
                <a:blip r:embed="rId9"/>
                <a:stretch>
                  <a:fillRect/>
                </a:stretch>
              </a:blipFill>
            </p:spPr>
            <p:txBody>
              <a:bodyPr/>
              <a:lstStyle/>
              <a:p>
                <a:r>
                  <a:rPr lang="zh-CN" altLang="en-US">
                    <a:noFill/>
                  </a:rPr>
                  <a:t> </a:t>
                </a:r>
              </a:p>
            </p:txBody>
          </p:sp>
        </mc:Fallback>
      </mc:AlternateContent>
      <p:sp>
        <p:nvSpPr>
          <p:cNvPr id="30" name="!!TextBox 5">
            <a:extLst>
              <a:ext uri="{FF2B5EF4-FFF2-40B4-BE49-F238E27FC236}">
                <a16:creationId xmlns:a16="http://schemas.microsoft.com/office/drawing/2014/main" id="{E170347E-2061-3862-213F-09B183A4A405}"/>
              </a:ext>
            </a:extLst>
          </p:cNvPr>
          <p:cNvSpPr txBox="1">
            <a:spLocks noChangeAspect="1" noChangeArrowheads="1"/>
          </p:cNvSpPr>
          <p:nvPr/>
        </p:nvSpPr>
        <p:spPr bwMode="auto">
          <a:xfrm>
            <a:off x="4069754" y="4561786"/>
            <a:ext cx="2117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400" dirty="0">
                <a:solidFill>
                  <a:prstClr val="black"/>
                </a:solidFill>
                <a:latin typeface="Courier New" panose="02070309020205020404" pitchFamily="49" charset="0"/>
                <a:cs typeface="Courier New" panose="02070309020205020404" pitchFamily="49" charset="0"/>
              </a:rPr>
              <a:t>1 2 3 4 5 6 7 8 9 </a:t>
            </a:r>
          </a:p>
        </p:txBody>
      </p:sp>
    </p:spTree>
    <p:extLst>
      <p:ext uri="{BB962C8B-B14F-4D97-AF65-F5344CB8AC3E}">
        <p14:creationId xmlns:p14="http://schemas.microsoft.com/office/powerpoint/2010/main" val="233796360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7FD6A94-006D-2CEA-036A-B8FB14A586B0}"/>
              </a:ext>
            </a:extLst>
          </p:cNvPr>
          <p:cNvSpPr>
            <a:spLocks noGrp="1"/>
          </p:cNvSpPr>
          <p:nvPr>
            <p:ph idx="1"/>
          </p:nvPr>
        </p:nvSpPr>
        <p:spPr>
          <a:xfrm>
            <a:off x="1981202" y="1828801"/>
            <a:ext cx="3879561" cy="4467733"/>
          </a:xfrm>
        </p:spPr>
        <p:txBody>
          <a:bodyPr>
            <a:normAutofit/>
          </a:bodyPr>
          <a:lstStyle/>
          <a:p>
            <a:r>
              <a:rPr kumimoji="1" lang="zh-CN" altLang="en-US" sz="2800" dirty="0"/>
              <a:t>频率估计</a:t>
            </a:r>
            <a:endParaRPr kumimoji="1" lang="en-US" altLang="zh-CN" sz="2800" dirty="0"/>
          </a:p>
          <a:p>
            <a:endParaRPr kumimoji="1" lang="en-US" altLang="zh-CN" sz="2800" dirty="0"/>
          </a:p>
          <a:p>
            <a:endParaRPr kumimoji="1" lang="en-US" altLang="zh-CN" sz="2800" dirty="0"/>
          </a:p>
          <a:p>
            <a:endParaRPr kumimoji="1" lang="en-US" altLang="zh-CN" sz="2800" dirty="0"/>
          </a:p>
          <a:p>
            <a:r>
              <a:rPr kumimoji="1" lang="zh-CN" altLang="en-US" sz="2800" dirty="0"/>
              <a:t>矩阵略图</a:t>
            </a:r>
            <a:endParaRPr kumimoji="1" lang="en-US" altLang="zh-CN" sz="2800" dirty="0"/>
          </a:p>
        </p:txBody>
      </p:sp>
      <p:sp>
        <p:nvSpPr>
          <p:cNvPr id="4" name="Rectangle 4">
            <a:extLst>
              <a:ext uri="{FF2B5EF4-FFF2-40B4-BE49-F238E27FC236}">
                <a16:creationId xmlns:a16="http://schemas.microsoft.com/office/drawing/2014/main" id="{77BF462B-6D3E-4EBB-B6B5-3A185B417D61}"/>
              </a:ext>
            </a:extLst>
          </p:cNvPr>
          <p:cNvSpPr>
            <a:spLocks noChangeAspect="1" noChangeArrowheads="1"/>
          </p:cNvSpPr>
          <p:nvPr/>
        </p:nvSpPr>
        <p:spPr bwMode="auto">
          <a:xfrm>
            <a:off x="5003815" y="3399729"/>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cxnSp>
        <p:nvCxnSpPr>
          <p:cNvPr id="5" name="Straight Connector 2">
            <a:extLst>
              <a:ext uri="{FF2B5EF4-FFF2-40B4-BE49-F238E27FC236}">
                <a16:creationId xmlns:a16="http://schemas.microsoft.com/office/drawing/2014/main" id="{7362FC81-EB09-4282-814F-6411BAE6B9F6}"/>
              </a:ext>
            </a:extLst>
          </p:cNvPr>
          <p:cNvCxnSpPr>
            <a:cxnSpLocks noChangeAspect="1" noChangeShapeType="1"/>
          </p:cNvCxnSpPr>
          <p:nvPr/>
        </p:nvCxnSpPr>
        <p:spPr bwMode="auto">
          <a:xfrm flipV="1">
            <a:off x="4811874" y="3653001"/>
            <a:ext cx="2954831" cy="8795"/>
          </a:xfrm>
          <a:prstGeom prst="line">
            <a:avLst/>
          </a:prstGeom>
          <a:noFill/>
          <a:ln w="38100" algn="ctr">
            <a:solidFill>
              <a:schemeClr val="tx1"/>
            </a:solidFill>
            <a:round/>
            <a:headEnd/>
            <a:tailEnd/>
          </a:ln>
        </p:spPr>
      </p:cxnSp>
      <p:sp>
        <p:nvSpPr>
          <p:cNvPr id="6" name="Rectangle 23">
            <a:extLst>
              <a:ext uri="{FF2B5EF4-FFF2-40B4-BE49-F238E27FC236}">
                <a16:creationId xmlns:a16="http://schemas.microsoft.com/office/drawing/2014/main" id="{4485315C-91D9-4A04-974B-43984D57BD3C}"/>
              </a:ext>
            </a:extLst>
          </p:cNvPr>
          <p:cNvSpPr>
            <a:spLocks noChangeAspect="1" noChangeArrowheads="1"/>
          </p:cNvSpPr>
          <p:nvPr/>
        </p:nvSpPr>
        <p:spPr bwMode="auto">
          <a:xfrm>
            <a:off x="5003815" y="3146457"/>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7" name="Rectangle 24">
            <a:extLst>
              <a:ext uri="{FF2B5EF4-FFF2-40B4-BE49-F238E27FC236}">
                <a16:creationId xmlns:a16="http://schemas.microsoft.com/office/drawing/2014/main" id="{E59EBB99-6976-46B1-A8BF-C5C05A23258F}"/>
              </a:ext>
            </a:extLst>
          </p:cNvPr>
          <p:cNvSpPr>
            <a:spLocks noChangeAspect="1" noChangeArrowheads="1"/>
          </p:cNvSpPr>
          <p:nvPr/>
        </p:nvSpPr>
        <p:spPr bwMode="auto">
          <a:xfrm>
            <a:off x="5003815" y="2893185"/>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8" name="Rectangle 25">
            <a:extLst>
              <a:ext uri="{FF2B5EF4-FFF2-40B4-BE49-F238E27FC236}">
                <a16:creationId xmlns:a16="http://schemas.microsoft.com/office/drawing/2014/main" id="{2B507EF1-E645-483B-ABE4-ACC6EE7622F3}"/>
              </a:ext>
            </a:extLst>
          </p:cNvPr>
          <p:cNvSpPr>
            <a:spLocks noChangeAspect="1" noChangeArrowheads="1"/>
          </p:cNvSpPr>
          <p:nvPr/>
        </p:nvSpPr>
        <p:spPr bwMode="auto">
          <a:xfrm>
            <a:off x="5003815" y="2639915"/>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9" name="Rectangle 26">
            <a:extLst>
              <a:ext uri="{FF2B5EF4-FFF2-40B4-BE49-F238E27FC236}">
                <a16:creationId xmlns:a16="http://schemas.microsoft.com/office/drawing/2014/main" id="{688BE711-7421-4353-8198-C3029D0098A2}"/>
              </a:ext>
            </a:extLst>
          </p:cNvPr>
          <p:cNvSpPr>
            <a:spLocks noChangeAspect="1" noChangeArrowheads="1"/>
          </p:cNvSpPr>
          <p:nvPr/>
        </p:nvSpPr>
        <p:spPr bwMode="auto">
          <a:xfrm>
            <a:off x="5003815" y="2383126"/>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0" name="Rectangle 34">
            <a:extLst>
              <a:ext uri="{FF2B5EF4-FFF2-40B4-BE49-F238E27FC236}">
                <a16:creationId xmlns:a16="http://schemas.microsoft.com/office/drawing/2014/main" id="{244F20E3-35EE-4F05-8850-EEF9E0DD0DD3}"/>
              </a:ext>
            </a:extLst>
          </p:cNvPr>
          <p:cNvSpPr>
            <a:spLocks noChangeAspect="1" noChangeArrowheads="1"/>
          </p:cNvSpPr>
          <p:nvPr/>
        </p:nvSpPr>
        <p:spPr bwMode="auto">
          <a:xfrm>
            <a:off x="5555143" y="3394628"/>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1" name="Rectangle 35">
            <a:extLst>
              <a:ext uri="{FF2B5EF4-FFF2-40B4-BE49-F238E27FC236}">
                <a16:creationId xmlns:a16="http://schemas.microsoft.com/office/drawing/2014/main" id="{E59EEEFA-0CE2-4513-988F-DBC909EDCB95}"/>
              </a:ext>
            </a:extLst>
          </p:cNvPr>
          <p:cNvSpPr>
            <a:spLocks noChangeAspect="1" noChangeArrowheads="1"/>
          </p:cNvSpPr>
          <p:nvPr/>
        </p:nvSpPr>
        <p:spPr bwMode="auto">
          <a:xfrm>
            <a:off x="5555143" y="3141357"/>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2" name="Rectangle 36">
            <a:extLst>
              <a:ext uri="{FF2B5EF4-FFF2-40B4-BE49-F238E27FC236}">
                <a16:creationId xmlns:a16="http://schemas.microsoft.com/office/drawing/2014/main" id="{59EEF3B3-8568-4ADA-A472-4399B8C72F4F}"/>
              </a:ext>
            </a:extLst>
          </p:cNvPr>
          <p:cNvSpPr>
            <a:spLocks noChangeAspect="1" noChangeArrowheads="1"/>
          </p:cNvSpPr>
          <p:nvPr/>
        </p:nvSpPr>
        <p:spPr bwMode="auto">
          <a:xfrm>
            <a:off x="5555143" y="2888085"/>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3" name="Rectangle 37">
            <a:extLst>
              <a:ext uri="{FF2B5EF4-FFF2-40B4-BE49-F238E27FC236}">
                <a16:creationId xmlns:a16="http://schemas.microsoft.com/office/drawing/2014/main" id="{FA10438E-E7CB-4BA7-8C83-899C64D3E640}"/>
              </a:ext>
            </a:extLst>
          </p:cNvPr>
          <p:cNvSpPr>
            <a:spLocks noChangeAspect="1" noChangeArrowheads="1"/>
          </p:cNvSpPr>
          <p:nvPr/>
        </p:nvSpPr>
        <p:spPr bwMode="auto">
          <a:xfrm>
            <a:off x="5555143" y="2634814"/>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4" name="Rectangle 38">
            <a:extLst>
              <a:ext uri="{FF2B5EF4-FFF2-40B4-BE49-F238E27FC236}">
                <a16:creationId xmlns:a16="http://schemas.microsoft.com/office/drawing/2014/main" id="{2579D3E4-A26E-49AA-BB54-D53167FB9013}"/>
              </a:ext>
            </a:extLst>
          </p:cNvPr>
          <p:cNvSpPr>
            <a:spLocks noChangeAspect="1" noChangeArrowheads="1"/>
          </p:cNvSpPr>
          <p:nvPr/>
        </p:nvSpPr>
        <p:spPr bwMode="auto">
          <a:xfrm>
            <a:off x="5555143" y="2378026"/>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5" name="Rectangle 39">
            <a:extLst>
              <a:ext uri="{FF2B5EF4-FFF2-40B4-BE49-F238E27FC236}">
                <a16:creationId xmlns:a16="http://schemas.microsoft.com/office/drawing/2014/main" id="{970FDF30-62A3-43DD-AF7B-2F9FFFBBC74F}"/>
              </a:ext>
            </a:extLst>
          </p:cNvPr>
          <p:cNvSpPr>
            <a:spLocks noChangeAspect="1" noChangeArrowheads="1"/>
          </p:cNvSpPr>
          <p:nvPr/>
        </p:nvSpPr>
        <p:spPr bwMode="auto">
          <a:xfrm>
            <a:off x="5555143" y="2124754"/>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6" name="TextBox 5">
            <a:extLst>
              <a:ext uri="{FF2B5EF4-FFF2-40B4-BE49-F238E27FC236}">
                <a16:creationId xmlns:a16="http://schemas.microsoft.com/office/drawing/2014/main" id="{4EF5B941-023B-4A0F-BCE0-4012A99D8923}"/>
              </a:ext>
            </a:extLst>
          </p:cNvPr>
          <p:cNvSpPr txBox="1">
            <a:spLocks noChangeAspect="1" noChangeArrowheads="1"/>
          </p:cNvSpPr>
          <p:nvPr/>
        </p:nvSpPr>
        <p:spPr bwMode="auto">
          <a:xfrm>
            <a:off x="4946340" y="3692344"/>
            <a:ext cx="26661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800" dirty="0">
                <a:solidFill>
                  <a:prstClr val="black"/>
                </a:solidFill>
                <a:latin typeface="Courier New" panose="02070309020205020404" pitchFamily="49" charset="0"/>
                <a:cs typeface="Courier New" panose="02070309020205020404" pitchFamily="49" charset="0"/>
              </a:rPr>
              <a:t>1 2 3 4 5 6 7 8 9 </a:t>
            </a:r>
          </a:p>
        </p:txBody>
      </p:sp>
      <p:sp>
        <p:nvSpPr>
          <p:cNvPr id="17" name="Rectangle 41">
            <a:extLst>
              <a:ext uri="{FF2B5EF4-FFF2-40B4-BE49-F238E27FC236}">
                <a16:creationId xmlns:a16="http://schemas.microsoft.com/office/drawing/2014/main" id="{F7789ABE-10E7-4F5F-836F-8DB0FC48C6F5}"/>
              </a:ext>
            </a:extLst>
          </p:cNvPr>
          <p:cNvSpPr>
            <a:spLocks noChangeAspect="1" noChangeArrowheads="1"/>
          </p:cNvSpPr>
          <p:nvPr/>
        </p:nvSpPr>
        <p:spPr bwMode="auto">
          <a:xfrm>
            <a:off x="6394664" y="3408525"/>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8" name="Rectangle 43">
            <a:extLst>
              <a:ext uri="{FF2B5EF4-FFF2-40B4-BE49-F238E27FC236}">
                <a16:creationId xmlns:a16="http://schemas.microsoft.com/office/drawing/2014/main" id="{DD98B454-9DC2-49E1-AF5D-368EEC1518A2}"/>
              </a:ext>
            </a:extLst>
          </p:cNvPr>
          <p:cNvSpPr>
            <a:spLocks noChangeAspect="1" noChangeArrowheads="1"/>
          </p:cNvSpPr>
          <p:nvPr/>
        </p:nvSpPr>
        <p:spPr bwMode="auto">
          <a:xfrm>
            <a:off x="7175738" y="3399729"/>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9" name="Rectangle 44">
            <a:extLst>
              <a:ext uri="{FF2B5EF4-FFF2-40B4-BE49-F238E27FC236}">
                <a16:creationId xmlns:a16="http://schemas.microsoft.com/office/drawing/2014/main" id="{96FC221F-C15C-46E2-89CE-8F5C893654BF}"/>
              </a:ext>
            </a:extLst>
          </p:cNvPr>
          <p:cNvSpPr>
            <a:spLocks noChangeAspect="1" noChangeArrowheads="1"/>
          </p:cNvSpPr>
          <p:nvPr/>
        </p:nvSpPr>
        <p:spPr bwMode="auto">
          <a:xfrm>
            <a:off x="7175738" y="3142940"/>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20" name="Rectangle 45">
            <a:extLst>
              <a:ext uri="{FF2B5EF4-FFF2-40B4-BE49-F238E27FC236}">
                <a16:creationId xmlns:a16="http://schemas.microsoft.com/office/drawing/2014/main" id="{5DD190CC-DA67-4511-8102-713E67F7A429}"/>
              </a:ext>
            </a:extLst>
          </p:cNvPr>
          <p:cNvSpPr>
            <a:spLocks noChangeAspect="1" noChangeArrowheads="1"/>
          </p:cNvSpPr>
          <p:nvPr/>
        </p:nvSpPr>
        <p:spPr bwMode="auto">
          <a:xfrm>
            <a:off x="7175738" y="2889669"/>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21" name="!!Rectangle 47">
            <a:extLst>
              <a:ext uri="{FF2B5EF4-FFF2-40B4-BE49-F238E27FC236}">
                <a16:creationId xmlns:a16="http://schemas.microsoft.com/office/drawing/2014/main" id="{764BF180-2F8E-42AE-8F55-BC62BFEC074E}"/>
              </a:ext>
            </a:extLst>
          </p:cNvPr>
          <p:cNvSpPr>
            <a:spLocks noChangeAspect="1" noChangeArrowheads="1"/>
          </p:cNvSpPr>
          <p:nvPr/>
        </p:nvSpPr>
        <p:spPr bwMode="auto">
          <a:xfrm>
            <a:off x="6394664" y="3175728"/>
            <a:ext cx="253272" cy="253272"/>
          </a:xfrm>
          <a:prstGeom prst="rect">
            <a:avLst/>
          </a:prstGeom>
          <a:solidFill>
            <a:srgbClr val="C00000"/>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grpSp>
        <p:nvGrpSpPr>
          <p:cNvPr id="43" name="Group 42">
            <a:extLst>
              <a:ext uri="{FF2B5EF4-FFF2-40B4-BE49-F238E27FC236}">
                <a16:creationId xmlns:a16="http://schemas.microsoft.com/office/drawing/2014/main" id="{96310ED5-386F-4FA5-A36F-93C1883D966E}"/>
              </a:ext>
            </a:extLst>
          </p:cNvPr>
          <p:cNvGrpSpPr>
            <a:grpSpLocks noChangeAspect="1"/>
          </p:cNvGrpSpPr>
          <p:nvPr/>
        </p:nvGrpSpPr>
        <p:grpSpPr>
          <a:xfrm>
            <a:off x="4137058" y="4926444"/>
            <a:ext cx="1929875" cy="214431"/>
            <a:chOff x="3816821" y="4248199"/>
            <a:chExt cx="1645920" cy="182880"/>
          </a:xfrm>
        </p:grpSpPr>
        <p:sp>
          <p:nvSpPr>
            <p:cNvPr id="23" name="矩形 70">
              <a:extLst>
                <a:ext uri="{FF2B5EF4-FFF2-40B4-BE49-F238E27FC236}">
                  <a16:creationId xmlns:a16="http://schemas.microsoft.com/office/drawing/2014/main" id="{2EF89221-0EB1-4600-AD1A-5BE1A1A3C522}"/>
                </a:ext>
              </a:extLst>
            </p:cNvPr>
            <p:cNvSpPr/>
            <p:nvPr/>
          </p:nvSpPr>
          <p:spPr>
            <a:xfrm>
              <a:off x="381682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35" name="矩形 70">
              <a:extLst>
                <a:ext uri="{FF2B5EF4-FFF2-40B4-BE49-F238E27FC236}">
                  <a16:creationId xmlns:a16="http://schemas.microsoft.com/office/drawing/2014/main" id="{389429A5-EA2A-441B-BD3C-35649EAF4430}"/>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6" name="矩形 70">
              <a:extLst>
                <a:ext uri="{FF2B5EF4-FFF2-40B4-BE49-F238E27FC236}">
                  <a16:creationId xmlns:a16="http://schemas.microsoft.com/office/drawing/2014/main" id="{9FC65A86-FD98-49FC-9200-DD635B266046}"/>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7" name="矩形 70">
              <a:extLst>
                <a:ext uri="{FF2B5EF4-FFF2-40B4-BE49-F238E27FC236}">
                  <a16:creationId xmlns:a16="http://schemas.microsoft.com/office/drawing/2014/main" id="{2875C6A5-B7D2-41BF-99E0-0FAA6D8ED760}"/>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8" name="矩形 70">
              <a:extLst>
                <a:ext uri="{FF2B5EF4-FFF2-40B4-BE49-F238E27FC236}">
                  <a16:creationId xmlns:a16="http://schemas.microsoft.com/office/drawing/2014/main" id="{C76D628B-C544-40E7-BAA5-EC6BC63D6A4F}"/>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9" name="矩形 70">
              <a:extLst>
                <a:ext uri="{FF2B5EF4-FFF2-40B4-BE49-F238E27FC236}">
                  <a16:creationId xmlns:a16="http://schemas.microsoft.com/office/drawing/2014/main" id="{D5F67565-18E5-4326-8897-FFC2137F4861}"/>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0" name="矩形 70">
              <a:extLst>
                <a:ext uri="{FF2B5EF4-FFF2-40B4-BE49-F238E27FC236}">
                  <a16:creationId xmlns:a16="http://schemas.microsoft.com/office/drawing/2014/main" id="{D0E06B7A-F8DC-492E-9372-6E0783F8C98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1" name="矩形 70">
              <a:extLst>
                <a:ext uri="{FF2B5EF4-FFF2-40B4-BE49-F238E27FC236}">
                  <a16:creationId xmlns:a16="http://schemas.microsoft.com/office/drawing/2014/main" id="{C9D67938-DF8C-48CD-9376-B687AE68DA8C}"/>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2" name="矩形 70">
              <a:extLst>
                <a:ext uri="{FF2B5EF4-FFF2-40B4-BE49-F238E27FC236}">
                  <a16:creationId xmlns:a16="http://schemas.microsoft.com/office/drawing/2014/main" id="{A1CFC9AB-D5E0-45CE-BC81-8FCC37272019}"/>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44" name="!!Group 43">
            <a:extLst>
              <a:ext uri="{FF2B5EF4-FFF2-40B4-BE49-F238E27FC236}">
                <a16:creationId xmlns:a16="http://schemas.microsoft.com/office/drawing/2014/main" id="{65C993AC-C9A4-41B5-832C-ABCFA10EAF2F}"/>
              </a:ext>
            </a:extLst>
          </p:cNvPr>
          <p:cNvGrpSpPr>
            <a:grpSpLocks noChangeAspect="1"/>
          </p:cNvGrpSpPr>
          <p:nvPr/>
        </p:nvGrpSpPr>
        <p:grpSpPr>
          <a:xfrm>
            <a:off x="4137058" y="5134170"/>
            <a:ext cx="1929875" cy="214431"/>
            <a:chOff x="3816821" y="4248199"/>
            <a:chExt cx="1645920" cy="182880"/>
          </a:xfrm>
        </p:grpSpPr>
        <p:sp>
          <p:nvSpPr>
            <p:cNvPr id="45" name="矩形 70">
              <a:extLst>
                <a:ext uri="{FF2B5EF4-FFF2-40B4-BE49-F238E27FC236}">
                  <a16:creationId xmlns:a16="http://schemas.microsoft.com/office/drawing/2014/main" id="{96A04344-1A64-4EE3-9AC1-C47EE1CC635D}"/>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46" name="矩形 70">
              <a:extLst>
                <a:ext uri="{FF2B5EF4-FFF2-40B4-BE49-F238E27FC236}">
                  <a16:creationId xmlns:a16="http://schemas.microsoft.com/office/drawing/2014/main" id="{5DA9CFAA-0BB5-4041-BA18-EB96B263D577}"/>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7" name="矩形 70">
              <a:extLst>
                <a:ext uri="{FF2B5EF4-FFF2-40B4-BE49-F238E27FC236}">
                  <a16:creationId xmlns:a16="http://schemas.microsoft.com/office/drawing/2014/main" id="{4BE51D66-4760-480F-8DD9-4BDD69E1668D}"/>
                </a:ext>
              </a:extLst>
            </p:cNvPr>
            <p:cNvSpPr/>
            <p:nvPr/>
          </p:nvSpPr>
          <p:spPr>
            <a:xfrm>
              <a:off x="418258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4400" dirty="0">
                <a:solidFill>
                  <a:prstClr val="white"/>
                </a:solidFill>
                <a:latin typeface="Lucida Sans"/>
                <a:ea typeface="黑体"/>
              </a:endParaRPr>
            </a:p>
          </p:txBody>
        </p:sp>
        <p:sp>
          <p:nvSpPr>
            <p:cNvPr id="48" name="矩形 70">
              <a:extLst>
                <a:ext uri="{FF2B5EF4-FFF2-40B4-BE49-F238E27FC236}">
                  <a16:creationId xmlns:a16="http://schemas.microsoft.com/office/drawing/2014/main" id="{B977BAE8-F7B9-4203-8707-F121DB1A993A}"/>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9" name="矩形 70">
              <a:extLst>
                <a:ext uri="{FF2B5EF4-FFF2-40B4-BE49-F238E27FC236}">
                  <a16:creationId xmlns:a16="http://schemas.microsoft.com/office/drawing/2014/main" id="{81363CF1-AB8D-4300-9EDF-30CE283F6536}"/>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0" name="矩形 70">
              <a:extLst>
                <a:ext uri="{FF2B5EF4-FFF2-40B4-BE49-F238E27FC236}">
                  <a16:creationId xmlns:a16="http://schemas.microsoft.com/office/drawing/2014/main" id="{325BEE5C-CC30-46C9-AB41-2CC98CA9E8F8}"/>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1" name="矩形 70">
              <a:extLst>
                <a:ext uri="{FF2B5EF4-FFF2-40B4-BE49-F238E27FC236}">
                  <a16:creationId xmlns:a16="http://schemas.microsoft.com/office/drawing/2014/main" id="{CA0B9EB8-6A39-412A-8491-69DF888AB0D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2" name="矩形 70">
              <a:extLst>
                <a:ext uri="{FF2B5EF4-FFF2-40B4-BE49-F238E27FC236}">
                  <a16:creationId xmlns:a16="http://schemas.microsoft.com/office/drawing/2014/main" id="{90C52285-DBD1-41BE-B085-ADEC83FE6EFD}"/>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3" name="矩形 70">
              <a:extLst>
                <a:ext uri="{FF2B5EF4-FFF2-40B4-BE49-F238E27FC236}">
                  <a16:creationId xmlns:a16="http://schemas.microsoft.com/office/drawing/2014/main" id="{8C998C1A-E0EA-44A2-AF64-7000C05EEECD}"/>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54" name="!!Group 53">
            <a:extLst>
              <a:ext uri="{FF2B5EF4-FFF2-40B4-BE49-F238E27FC236}">
                <a16:creationId xmlns:a16="http://schemas.microsoft.com/office/drawing/2014/main" id="{A022B229-041B-4343-B515-6733460B4043}"/>
              </a:ext>
            </a:extLst>
          </p:cNvPr>
          <p:cNvGrpSpPr>
            <a:grpSpLocks noChangeAspect="1"/>
          </p:cNvGrpSpPr>
          <p:nvPr/>
        </p:nvGrpSpPr>
        <p:grpSpPr>
          <a:xfrm>
            <a:off x="4137058" y="5783868"/>
            <a:ext cx="1929875" cy="214431"/>
            <a:chOff x="3816821" y="4248199"/>
            <a:chExt cx="1645920" cy="182880"/>
          </a:xfrm>
        </p:grpSpPr>
        <p:sp>
          <p:nvSpPr>
            <p:cNvPr id="55" name="矩形 70">
              <a:extLst>
                <a:ext uri="{FF2B5EF4-FFF2-40B4-BE49-F238E27FC236}">
                  <a16:creationId xmlns:a16="http://schemas.microsoft.com/office/drawing/2014/main" id="{BFCB6DC3-E7F1-4C6A-89D0-8149EA32F92C}"/>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56" name="矩形 70">
              <a:extLst>
                <a:ext uri="{FF2B5EF4-FFF2-40B4-BE49-F238E27FC236}">
                  <a16:creationId xmlns:a16="http://schemas.microsoft.com/office/drawing/2014/main" id="{7B2299C9-B0A4-46B5-81B1-B3D1338DBD63}"/>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7" name="矩形 70">
              <a:extLst>
                <a:ext uri="{FF2B5EF4-FFF2-40B4-BE49-F238E27FC236}">
                  <a16:creationId xmlns:a16="http://schemas.microsoft.com/office/drawing/2014/main" id="{6E8E483B-3283-42C5-AFD6-26254918D2A5}"/>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58" name="矩形 70">
              <a:extLst>
                <a:ext uri="{FF2B5EF4-FFF2-40B4-BE49-F238E27FC236}">
                  <a16:creationId xmlns:a16="http://schemas.microsoft.com/office/drawing/2014/main" id="{C072D74D-228A-4161-9876-BF7B5CEE47A5}"/>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9" name="矩形 70">
              <a:extLst>
                <a:ext uri="{FF2B5EF4-FFF2-40B4-BE49-F238E27FC236}">
                  <a16:creationId xmlns:a16="http://schemas.microsoft.com/office/drawing/2014/main" id="{C4ECBD4F-77AA-4D11-92A5-78ECB1A1FF80}"/>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0" name="矩形 70">
              <a:extLst>
                <a:ext uri="{FF2B5EF4-FFF2-40B4-BE49-F238E27FC236}">
                  <a16:creationId xmlns:a16="http://schemas.microsoft.com/office/drawing/2014/main" id="{E76B1ED8-8E8D-4BE5-B12A-B6E5EEEDE053}"/>
                </a:ext>
              </a:extLst>
            </p:cNvPr>
            <p:cNvSpPr/>
            <p:nvPr/>
          </p:nvSpPr>
          <p:spPr>
            <a:xfrm>
              <a:off x="473122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4400" dirty="0">
                <a:solidFill>
                  <a:prstClr val="white"/>
                </a:solidFill>
                <a:latin typeface="Lucida Sans"/>
                <a:ea typeface="黑体"/>
              </a:endParaRPr>
            </a:p>
          </p:txBody>
        </p:sp>
        <p:sp>
          <p:nvSpPr>
            <p:cNvPr id="61" name="矩形 70">
              <a:extLst>
                <a:ext uri="{FF2B5EF4-FFF2-40B4-BE49-F238E27FC236}">
                  <a16:creationId xmlns:a16="http://schemas.microsoft.com/office/drawing/2014/main" id="{D6461D24-FAB5-40B5-BDFD-5BC9B81AC2F4}"/>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2" name="矩形 70">
              <a:extLst>
                <a:ext uri="{FF2B5EF4-FFF2-40B4-BE49-F238E27FC236}">
                  <a16:creationId xmlns:a16="http://schemas.microsoft.com/office/drawing/2014/main" id="{20546C72-F009-4D36-95A4-97290F630AF5}"/>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3" name="矩形 70">
              <a:extLst>
                <a:ext uri="{FF2B5EF4-FFF2-40B4-BE49-F238E27FC236}">
                  <a16:creationId xmlns:a16="http://schemas.microsoft.com/office/drawing/2014/main" id="{1FC1CCDA-7E4E-42A0-AFD4-08C23E8319A8}"/>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sp>
        <p:nvSpPr>
          <p:cNvPr id="64" name="TextBox 63">
            <a:extLst>
              <a:ext uri="{FF2B5EF4-FFF2-40B4-BE49-F238E27FC236}">
                <a16:creationId xmlns:a16="http://schemas.microsoft.com/office/drawing/2014/main" id="{24B9A16D-FB1D-45CC-8C0E-D4F89BB57C01}"/>
              </a:ext>
            </a:extLst>
          </p:cNvPr>
          <p:cNvSpPr txBox="1">
            <a:spLocks noChangeAspect="1"/>
          </p:cNvSpPr>
          <p:nvPr/>
        </p:nvSpPr>
        <p:spPr>
          <a:xfrm rot="5400000">
            <a:off x="4975799" y="5334644"/>
            <a:ext cx="492443" cy="461665"/>
          </a:xfrm>
          <a:prstGeom prst="rect">
            <a:avLst/>
          </a:prstGeom>
          <a:noFill/>
        </p:spPr>
        <p:txBody>
          <a:bodyPr wrap="none" rtlCol="0">
            <a:spAutoFit/>
          </a:bodyPr>
          <a:lstStyle/>
          <a:p>
            <a:pPr defTabSz="914140"/>
            <a:r>
              <a:rPr lang="en-US" altLang="zh-CN" sz="2400" dirty="0">
                <a:solidFill>
                  <a:prstClr val="black"/>
                </a:solidFill>
                <a:latin typeface="Lucida Sans"/>
                <a:ea typeface="黑体"/>
              </a:rPr>
              <a:t>…</a:t>
            </a:r>
            <a:endParaRPr lang="zh-CN" altLang="en-US" sz="2400" dirty="0">
              <a:solidFill>
                <a:prstClr val="black"/>
              </a:solidFill>
              <a:latin typeface="Lucida Sans"/>
              <a:ea typeface="黑体"/>
            </a:endParaRPr>
          </a:p>
        </p:txBody>
      </p:sp>
      <p:sp>
        <p:nvSpPr>
          <p:cNvPr id="65" name="TextBox 5">
            <a:extLst>
              <a:ext uri="{FF2B5EF4-FFF2-40B4-BE49-F238E27FC236}">
                <a16:creationId xmlns:a16="http://schemas.microsoft.com/office/drawing/2014/main" id="{D1FA8AD9-64A0-47FD-9236-D42D715166D0}"/>
              </a:ext>
            </a:extLst>
          </p:cNvPr>
          <p:cNvSpPr txBox="1">
            <a:spLocks noChangeAspect="1" noChangeArrowheads="1"/>
          </p:cNvSpPr>
          <p:nvPr/>
        </p:nvSpPr>
        <p:spPr bwMode="auto">
          <a:xfrm>
            <a:off x="6495792" y="4563290"/>
            <a:ext cx="2117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400" dirty="0">
                <a:solidFill>
                  <a:prstClr val="black"/>
                </a:solidFill>
                <a:latin typeface="Courier New" panose="02070309020205020404" pitchFamily="49" charset="0"/>
                <a:cs typeface="Courier New" panose="02070309020205020404" pitchFamily="49" charset="0"/>
              </a:rPr>
              <a:t>1 2 3 4 5 6 7 8 9 </a:t>
            </a:r>
          </a:p>
        </p:txBody>
      </p:sp>
      <p:grpSp>
        <p:nvGrpSpPr>
          <p:cNvPr id="66" name="!!Group 65">
            <a:extLst>
              <a:ext uri="{FF2B5EF4-FFF2-40B4-BE49-F238E27FC236}">
                <a16:creationId xmlns:a16="http://schemas.microsoft.com/office/drawing/2014/main" id="{B4F93FF6-9246-47F4-9ECA-37436AA4E063}"/>
              </a:ext>
            </a:extLst>
          </p:cNvPr>
          <p:cNvGrpSpPr>
            <a:grpSpLocks noChangeAspect="1"/>
          </p:cNvGrpSpPr>
          <p:nvPr/>
        </p:nvGrpSpPr>
        <p:grpSpPr>
          <a:xfrm>
            <a:off x="6563095" y="4927949"/>
            <a:ext cx="1929875" cy="214431"/>
            <a:chOff x="3816821" y="4248199"/>
            <a:chExt cx="1645920" cy="182880"/>
          </a:xfrm>
        </p:grpSpPr>
        <p:sp>
          <p:nvSpPr>
            <p:cNvPr id="67" name="矩形 70">
              <a:extLst>
                <a:ext uri="{FF2B5EF4-FFF2-40B4-BE49-F238E27FC236}">
                  <a16:creationId xmlns:a16="http://schemas.microsoft.com/office/drawing/2014/main" id="{F207E9D8-B91C-42E6-816A-B8AE252B3142}"/>
                </a:ext>
              </a:extLst>
            </p:cNvPr>
            <p:cNvSpPr/>
            <p:nvPr/>
          </p:nvSpPr>
          <p:spPr>
            <a:xfrm>
              <a:off x="3816821" y="4248199"/>
              <a:ext cx="182880" cy="182880"/>
            </a:xfrm>
            <a:prstGeom prst="rect">
              <a:avLst/>
            </a:prstGeom>
            <a:solidFill>
              <a:schemeClr val="accent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white"/>
                  </a:solidFill>
                  <a:latin typeface="Times New Roman" panose="02020603050405020304" pitchFamily="18" charset="0"/>
                  <a:ea typeface="Sans Serif Collection" panose="020B0502040504020204" pitchFamily="34" charset="0"/>
                  <a:cs typeface="Times New Roman" panose="02020603050405020304" pitchFamily="18" charset="0"/>
                </a:rPr>
                <a:t>5</a:t>
              </a:r>
              <a:endParaRPr lang="zh-CN" altLang="en-US" sz="1400" b="1" dirty="0">
                <a:solidFill>
                  <a:prstClr val="white"/>
                </a:solidFill>
                <a:latin typeface="Times New Roman" panose="02020603050405020304" pitchFamily="18" charset="0"/>
                <a:ea typeface="黑体"/>
                <a:cs typeface="Times New Roman" panose="02020603050405020304" pitchFamily="18" charset="0"/>
              </a:endParaRPr>
            </a:p>
          </p:txBody>
        </p:sp>
        <p:sp>
          <p:nvSpPr>
            <p:cNvPr id="68" name="矩形 70">
              <a:extLst>
                <a:ext uri="{FF2B5EF4-FFF2-40B4-BE49-F238E27FC236}">
                  <a16:creationId xmlns:a16="http://schemas.microsoft.com/office/drawing/2014/main" id="{85CE02FC-594F-4869-8228-2D3D1952CD04}"/>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9" name="矩形 70">
              <a:extLst>
                <a:ext uri="{FF2B5EF4-FFF2-40B4-BE49-F238E27FC236}">
                  <a16:creationId xmlns:a16="http://schemas.microsoft.com/office/drawing/2014/main" id="{62EF5917-7162-4FF1-A370-DF325F910FE6}"/>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0" name="矩形 70">
              <a:extLst>
                <a:ext uri="{FF2B5EF4-FFF2-40B4-BE49-F238E27FC236}">
                  <a16:creationId xmlns:a16="http://schemas.microsoft.com/office/drawing/2014/main" id="{256B2054-DBD2-4832-878A-2F4152F5F6DC}"/>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1" name="矩形 70">
              <a:extLst>
                <a:ext uri="{FF2B5EF4-FFF2-40B4-BE49-F238E27FC236}">
                  <a16:creationId xmlns:a16="http://schemas.microsoft.com/office/drawing/2014/main" id="{F5531ED1-6C2F-4E38-9117-E3C4BA0917E8}"/>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2" name="矩形 70">
              <a:extLst>
                <a:ext uri="{FF2B5EF4-FFF2-40B4-BE49-F238E27FC236}">
                  <a16:creationId xmlns:a16="http://schemas.microsoft.com/office/drawing/2014/main" id="{BDA1BCD2-28F8-49BE-B204-4864DD64FD8A}"/>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3" name="矩形 70">
              <a:extLst>
                <a:ext uri="{FF2B5EF4-FFF2-40B4-BE49-F238E27FC236}">
                  <a16:creationId xmlns:a16="http://schemas.microsoft.com/office/drawing/2014/main" id="{FAD61162-E89A-4FF4-9BAD-36BBCC9B3DC0}"/>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4" name="矩形 70">
              <a:extLst>
                <a:ext uri="{FF2B5EF4-FFF2-40B4-BE49-F238E27FC236}">
                  <a16:creationId xmlns:a16="http://schemas.microsoft.com/office/drawing/2014/main" id="{18A110D5-22DF-4A6E-B8F6-738C4D06E133}"/>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5" name="矩形 70">
              <a:extLst>
                <a:ext uri="{FF2B5EF4-FFF2-40B4-BE49-F238E27FC236}">
                  <a16:creationId xmlns:a16="http://schemas.microsoft.com/office/drawing/2014/main" id="{0A1619E8-F17E-45DF-A6F9-CA4158E309F8}"/>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76" name="!!Group 75">
            <a:extLst>
              <a:ext uri="{FF2B5EF4-FFF2-40B4-BE49-F238E27FC236}">
                <a16:creationId xmlns:a16="http://schemas.microsoft.com/office/drawing/2014/main" id="{8289FD45-B037-4B4F-A71C-9F8DD545D2BE}"/>
              </a:ext>
            </a:extLst>
          </p:cNvPr>
          <p:cNvGrpSpPr>
            <a:grpSpLocks noChangeAspect="1"/>
          </p:cNvGrpSpPr>
          <p:nvPr/>
        </p:nvGrpSpPr>
        <p:grpSpPr>
          <a:xfrm>
            <a:off x="6563095" y="5135674"/>
            <a:ext cx="1929875" cy="214431"/>
            <a:chOff x="3816821" y="4248199"/>
            <a:chExt cx="1645920" cy="182880"/>
          </a:xfrm>
        </p:grpSpPr>
        <p:sp>
          <p:nvSpPr>
            <p:cNvPr id="77" name="矩形 70">
              <a:extLst>
                <a:ext uri="{FF2B5EF4-FFF2-40B4-BE49-F238E27FC236}">
                  <a16:creationId xmlns:a16="http://schemas.microsoft.com/office/drawing/2014/main" id="{E04EA633-851B-4AC1-A013-4AA38B81D6F7}"/>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78" name="矩形 70">
              <a:extLst>
                <a:ext uri="{FF2B5EF4-FFF2-40B4-BE49-F238E27FC236}">
                  <a16:creationId xmlns:a16="http://schemas.microsoft.com/office/drawing/2014/main" id="{57D2C635-7928-4D19-8D8D-58686ECA58B2}"/>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9" name="矩形 70">
              <a:extLst>
                <a:ext uri="{FF2B5EF4-FFF2-40B4-BE49-F238E27FC236}">
                  <a16:creationId xmlns:a16="http://schemas.microsoft.com/office/drawing/2014/main" id="{08DEEBD9-984D-4B19-B56F-BE9C7FAC19D1}"/>
                </a:ext>
              </a:extLst>
            </p:cNvPr>
            <p:cNvSpPr/>
            <p:nvPr/>
          </p:nvSpPr>
          <p:spPr>
            <a:xfrm>
              <a:off x="4182581" y="4248199"/>
              <a:ext cx="182880" cy="182880"/>
            </a:xfrm>
            <a:prstGeom prst="rect">
              <a:avLst/>
            </a:prstGeom>
            <a:solidFill>
              <a:schemeClr val="tx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defRPr/>
              </a:pPr>
              <a:r>
                <a:rPr lang="en-US" altLang="zh-CN" sz="1400" b="1" dirty="0">
                  <a:solidFill>
                    <a:prstClr val="white"/>
                  </a:solidFill>
                  <a:latin typeface="Times New Roman" panose="02020603050405020304" pitchFamily="18" charset="0"/>
                  <a:ea typeface="Sans Serif Collection" panose="020B0502040504020204" pitchFamily="34" charset="0"/>
                  <a:cs typeface="Times New Roman" panose="02020603050405020304" pitchFamily="18" charset="0"/>
                </a:rPr>
                <a:t>6</a:t>
              </a:r>
              <a:endParaRPr lang="zh-CN" altLang="en-US" sz="1400" b="1" dirty="0">
                <a:solidFill>
                  <a:prstClr val="white"/>
                </a:solidFill>
                <a:latin typeface="Times New Roman" panose="02020603050405020304" pitchFamily="18" charset="0"/>
                <a:ea typeface="黑体"/>
                <a:cs typeface="Times New Roman" panose="02020603050405020304" pitchFamily="18" charset="0"/>
              </a:endParaRPr>
            </a:p>
          </p:txBody>
        </p:sp>
        <p:sp>
          <p:nvSpPr>
            <p:cNvPr id="80" name="矩形 70">
              <a:extLst>
                <a:ext uri="{FF2B5EF4-FFF2-40B4-BE49-F238E27FC236}">
                  <a16:creationId xmlns:a16="http://schemas.microsoft.com/office/drawing/2014/main" id="{A4DD941B-D13A-4ACC-ACCE-AEC0E20E1DEA}"/>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1" name="矩形 70">
              <a:extLst>
                <a:ext uri="{FF2B5EF4-FFF2-40B4-BE49-F238E27FC236}">
                  <a16:creationId xmlns:a16="http://schemas.microsoft.com/office/drawing/2014/main" id="{0482AE9E-E4F9-45AF-841F-F9A5881814D1}"/>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2" name="矩形 70">
              <a:extLst>
                <a:ext uri="{FF2B5EF4-FFF2-40B4-BE49-F238E27FC236}">
                  <a16:creationId xmlns:a16="http://schemas.microsoft.com/office/drawing/2014/main" id="{6A2CC3D3-5AF3-4D0C-AFF3-780C4EDF073D}"/>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3" name="矩形 70">
              <a:extLst>
                <a:ext uri="{FF2B5EF4-FFF2-40B4-BE49-F238E27FC236}">
                  <a16:creationId xmlns:a16="http://schemas.microsoft.com/office/drawing/2014/main" id="{9C4A6BE2-83DD-431D-89BA-D79F68C4ED4B}"/>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4" name="矩形 70">
              <a:extLst>
                <a:ext uri="{FF2B5EF4-FFF2-40B4-BE49-F238E27FC236}">
                  <a16:creationId xmlns:a16="http://schemas.microsoft.com/office/drawing/2014/main" id="{9AFE2AE7-AED3-4B61-AE88-1D12AF04A5DC}"/>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5" name="矩形 70">
              <a:extLst>
                <a:ext uri="{FF2B5EF4-FFF2-40B4-BE49-F238E27FC236}">
                  <a16:creationId xmlns:a16="http://schemas.microsoft.com/office/drawing/2014/main" id="{A0596E08-9D05-4913-9B17-6DE829BE7A38}"/>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86" name="!!Group 85">
            <a:extLst>
              <a:ext uri="{FF2B5EF4-FFF2-40B4-BE49-F238E27FC236}">
                <a16:creationId xmlns:a16="http://schemas.microsoft.com/office/drawing/2014/main" id="{6F3A16B6-3E37-4DCE-87A6-1D590A02D00E}"/>
              </a:ext>
            </a:extLst>
          </p:cNvPr>
          <p:cNvGrpSpPr>
            <a:grpSpLocks noChangeAspect="1"/>
          </p:cNvGrpSpPr>
          <p:nvPr/>
        </p:nvGrpSpPr>
        <p:grpSpPr>
          <a:xfrm>
            <a:off x="6563095" y="5352548"/>
            <a:ext cx="1929875" cy="214431"/>
            <a:chOff x="3816821" y="4248199"/>
            <a:chExt cx="1645920" cy="182880"/>
          </a:xfrm>
        </p:grpSpPr>
        <p:sp>
          <p:nvSpPr>
            <p:cNvPr id="87" name="矩形 70">
              <a:extLst>
                <a:ext uri="{FF2B5EF4-FFF2-40B4-BE49-F238E27FC236}">
                  <a16:creationId xmlns:a16="http://schemas.microsoft.com/office/drawing/2014/main" id="{A04E9F45-0940-4426-B801-1D62CB1DB3AF}"/>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88" name="矩形 70">
              <a:extLst>
                <a:ext uri="{FF2B5EF4-FFF2-40B4-BE49-F238E27FC236}">
                  <a16:creationId xmlns:a16="http://schemas.microsoft.com/office/drawing/2014/main" id="{F0570F02-6884-43C1-A0B6-2DB75BE3E43C}"/>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9" name="矩形 70">
              <a:extLst>
                <a:ext uri="{FF2B5EF4-FFF2-40B4-BE49-F238E27FC236}">
                  <a16:creationId xmlns:a16="http://schemas.microsoft.com/office/drawing/2014/main" id="{81DDB924-53C8-447F-B048-92ADC520A397}"/>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90" name="矩形 70">
              <a:extLst>
                <a:ext uri="{FF2B5EF4-FFF2-40B4-BE49-F238E27FC236}">
                  <a16:creationId xmlns:a16="http://schemas.microsoft.com/office/drawing/2014/main" id="{FF8E4BAA-4BD6-4271-8093-B09007046E44}"/>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91" name="矩形 70">
              <a:extLst>
                <a:ext uri="{FF2B5EF4-FFF2-40B4-BE49-F238E27FC236}">
                  <a16:creationId xmlns:a16="http://schemas.microsoft.com/office/drawing/2014/main" id="{F6295A0D-777F-4DBB-9927-F2D918377806}"/>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92" name="矩形 70">
              <a:extLst>
                <a:ext uri="{FF2B5EF4-FFF2-40B4-BE49-F238E27FC236}">
                  <a16:creationId xmlns:a16="http://schemas.microsoft.com/office/drawing/2014/main" id="{4F1452F4-C482-417F-B085-A85F8AF590D1}"/>
                </a:ext>
              </a:extLst>
            </p:cNvPr>
            <p:cNvSpPr/>
            <p:nvPr/>
          </p:nvSpPr>
          <p:spPr>
            <a:xfrm>
              <a:off x="4731221" y="4248199"/>
              <a:ext cx="182880" cy="182880"/>
            </a:xfrm>
            <a:prstGeom prst="rect">
              <a:avLst/>
            </a:prstGeom>
            <a:solidFill>
              <a:schemeClr val="accent1">
                <a:lumMod val="40000"/>
                <a:lumOff val="60000"/>
                <a:alpha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2</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93" name="矩形 70">
              <a:extLst>
                <a:ext uri="{FF2B5EF4-FFF2-40B4-BE49-F238E27FC236}">
                  <a16:creationId xmlns:a16="http://schemas.microsoft.com/office/drawing/2014/main" id="{F56F75CC-9D79-4F9A-93EE-FEF57F0F209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94" name="矩形 70">
              <a:extLst>
                <a:ext uri="{FF2B5EF4-FFF2-40B4-BE49-F238E27FC236}">
                  <a16:creationId xmlns:a16="http://schemas.microsoft.com/office/drawing/2014/main" id="{38668BE7-3F9D-4FAA-97E6-C3D67BA01241}"/>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95" name="矩形 70">
              <a:extLst>
                <a:ext uri="{FF2B5EF4-FFF2-40B4-BE49-F238E27FC236}">
                  <a16:creationId xmlns:a16="http://schemas.microsoft.com/office/drawing/2014/main" id="{5EA53843-C959-44AC-B0A4-7055E675D74E}"/>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97" name="!!Group 96">
            <a:extLst>
              <a:ext uri="{FF2B5EF4-FFF2-40B4-BE49-F238E27FC236}">
                <a16:creationId xmlns:a16="http://schemas.microsoft.com/office/drawing/2014/main" id="{40788038-7B5C-4D7E-A091-3C011CD0A957}"/>
              </a:ext>
            </a:extLst>
          </p:cNvPr>
          <p:cNvGrpSpPr>
            <a:grpSpLocks noChangeAspect="1"/>
          </p:cNvGrpSpPr>
          <p:nvPr/>
        </p:nvGrpSpPr>
        <p:grpSpPr>
          <a:xfrm>
            <a:off x="6563095" y="5569437"/>
            <a:ext cx="1929875" cy="214431"/>
            <a:chOff x="3816821" y="4248199"/>
            <a:chExt cx="1645920" cy="182880"/>
          </a:xfrm>
        </p:grpSpPr>
        <p:sp>
          <p:nvSpPr>
            <p:cNvPr id="98" name="矩形 70">
              <a:extLst>
                <a:ext uri="{FF2B5EF4-FFF2-40B4-BE49-F238E27FC236}">
                  <a16:creationId xmlns:a16="http://schemas.microsoft.com/office/drawing/2014/main" id="{81FE498A-7383-4C99-986D-7AEB135E5834}"/>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99" name="矩形 70">
              <a:extLst>
                <a:ext uri="{FF2B5EF4-FFF2-40B4-BE49-F238E27FC236}">
                  <a16:creationId xmlns:a16="http://schemas.microsoft.com/office/drawing/2014/main" id="{D65D3431-DFB0-4E17-BA54-1A1004D5497F}"/>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0" name="矩形 70">
              <a:extLst>
                <a:ext uri="{FF2B5EF4-FFF2-40B4-BE49-F238E27FC236}">
                  <a16:creationId xmlns:a16="http://schemas.microsoft.com/office/drawing/2014/main" id="{7A3309CC-8DF7-4FEE-9F5C-EADA4FD41AC5}"/>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01" name="矩形 70">
              <a:extLst>
                <a:ext uri="{FF2B5EF4-FFF2-40B4-BE49-F238E27FC236}">
                  <a16:creationId xmlns:a16="http://schemas.microsoft.com/office/drawing/2014/main" id="{5A9DE052-316F-4128-9112-1C49A5CA9FB2}"/>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2" name="矩形 70">
              <a:extLst>
                <a:ext uri="{FF2B5EF4-FFF2-40B4-BE49-F238E27FC236}">
                  <a16:creationId xmlns:a16="http://schemas.microsoft.com/office/drawing/2014/main" id="{04E4F39B-F01F-478A-83E4-665B2D1266B9}"/>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3" name="矩形 70">
              <a:extLst>
                <a:ext uri="{FF2B5EF4-FFF2-40B4-BE49-F238E27FC236}">
                  <a16:creationId xmlns:a16="http://schemas.microsoft.com/office/drawing/2014/main" id="{93110B8C-33A0-4558-8E4F-2B05F6A35C8C}"/>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04" name="矩形 70">
              <a:extLst>
                <a:ext uri="{FF2B5EF4-FFF2-40B4-BE49-F238E27FC236}">
                  <a16:creationId xmlns:a16="http://schemas.microsoft.com/office/drawing/2014/main" id="{6644FA43-E3B6-4E0E-AA4E-8B12FBDFE22C}"/>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5" name="矩形 70">
              <a:extLst>
                <a:ext uri="{FF2B5EF4-FFF2-40B4-BE49-F238E27FC236}">
                  <a16:creationId xmlns:a16="http://schemas.microsoft.com/office/drawing/2014/main" id="{E2633A6D-3E69-48FF-A02A-2BF63C3AA45C}"/>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6" name="矩形 70">
              <a:extLst>
                <a:ext uri="{FF2B5EF4-FFF2-40B4-BE49-F238E27FC236}">
                  <a16:creationId xmlns:a16="http://schemas.microsoft.com/office/drawing/2014/main" id="{FB1F5CDF-041A-4E29-821B-B3F5E390FD79}"/>
                </a:ext>
              </a:extLst>
            </p:cNvPr>
            <p:cNvSpPr/>
            <p:nvPr/>
          </p:nvSpPr>
          <p:spPr>
            <a:xfrm>
              <a:off x="5279861" y="4248199"/>
              <a:ext cx="182880" cy="182880"/>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3</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grpSp>
      <p:grpSp>
        <p:nvGrpSpPr>
          <p:cNvPr id="107" name="!!Group 106">
            <a:extLst>
              <a:ext uri="{FF2B5EF4-FFF2-40B4-BE49-F238E27FC236}">
                <a16:creationId xmlns:a16="http://schemas.microsoft.com/office/drawing/2014/main" id="{66E8D760-05EB-4213-A28E-784335C7EDA4}"/>
              </a:ext>
            </a:extLst>
          </p:cNvPr>
          <p:cNvGrpSpPr>
            <a:grpSpLocks noChangeAspect="1"/>
          </p:cNvGrpSpPr>
          <p:nvPr/>
        </p:nvGrpSpPr>
        <p:grpSpPr>
          <a:xfrm>
            <a:off x="6563095" y="5783868"/>
            <a:ext cx="1929875" cy="214431"/>
            <a:chOff x="3816821" y="4248199"/>
            <a:chExt cx="1645920" cy="182880"/>
          </a:xfrm>
        </p:grpSpPr>
        <p:sp>
          <p:nvSpPr>
            <p:cNvPr id="108" name="矩形 70">
              <a:extLst>
                <a:ext uri="{FF2B5EF4-FFF2-40B4-BE49-F238E27FC236}">
                  <a16:creationId xmlns:a16="http://schemas.microsoft.com/office/drawing/2014/main" id="{9B9F1A26-6B03-4BBB-A14D-B3B073A2674D}"/>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09" name="矩形 70">
              <a:extLst>
                <a:ext uri="{FF2B5EF4-FFF2-40B4-BE49-F238E27FC236}">
                  <a16:creationId xmlns:a16="http://schemas.microsoft.com/office/drawing/2014/main" id="{DB55D7D1-2FCF-479B-936C-B5B4940A43BD}"/>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10" name="矩形 70">
              <a:extLst>
                <a:ext uri="{FF2B5EF4-FFF2-40B4-BE49-F238E27FC236}">
                  <a16:creationId xmlns:a16="http://schemas.microsoft.com/office/drawing/2014/main" id="{EFA09BD9-AF38-42B4-BEFC-0F0A9A1A3526}"/>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11" name="矩形 70">
              <a:extLst>
                <a:ext uri="{FF2B5EF4-FFF2-40B4-BE49-F238E27FC236}">
                  <a16:creationId xmlns:a16="http://schemas.microsoft.com/office/drawing/2014/main" id="{261D662B-8DF9-4225-9565-5338794CD47D}"/>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12" name="矩形 70">
              <a:extLst>
                <a:ext uri="{FF2B5EF4-FFF2-40B4-BE49-F238E27FC236}">
                  <a16:creationId xmlns:a16="http://schemas.microsoft.com/office/drawing/2014/main" id="{A8894ECA-357E-4634-8C07-5F361D4FADEA}"/>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13" name="矩形 70">
              <a:extLst>
                <a:ext uri="{FF2B5EF4-FFF2-40B4-BE49-F238E27FC236}">
                  <a16:creationId xmlns:a16="http://schemas.microsoft.com/office/drawing/2014/main" id="{C1CF860E-5E58-4381-8A2A-5EDE8577B863}"/>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14" name="矩形 70">
              <a:extLst>
                <a:ext uri="{FF2B5EF4-FFF2-40B4-BE49-F238E27FC236}">
                  <a16:creationId xmlns:a16="http://schemas.microsoft.com/office/drawing/2014/main" id="{AA2B1F61-32F8-44C3-92E1-404B9C7A511F}"/>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15" name="矩形 70">
              <a:extLst>
                <a:ext uri="{FF2B5EF4-FFF2-40B4-BE49-F238E27FC236}">
                  <a16:creationId xmlns:a16="http://schemas.microsoft.com/office/drawing/2014/main" id="{BF6A4E2C-B1D1-426F-A70A-CFD169E6C26B}"/>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16" name="矩形 70">
              <a:extLst>
                <a:ext uri="{FF2B5EF4-FFF2-40B4-BE49-F238E27FC236}">
                  <a16:creationId xmlns:a16="http://schemas.microsoft.com/office/drawing/2014/main" id="{9102C567-D381-44A1-A2DA-9A44E22750F1}"/>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117" name="!!Group 116">
            <a:extLst>
              <a:ext uri="{FF2B5EF4-FFF2-40B4-BE49-F238E27FC236}">
                <a16:creationId xmlns:a16="http://schemas.microsoft.com/office/drawing/2014/main" id="{BC336DC9-5F40-4819-9C90-4E1E6583A209}"/>
              </a:ext>
            </a:extLst>
          </p:cNvPr>
          <p:cNvGrpSpPr>
            <a:grpSpLocks noChangeAspect="1"/>
          </p:cNvGrpSpPr>
          <p:nvPr/>
        </p:nvGrpSpPr>
        <p:grpSpPr>
          <a:xfrm>
            <a:off x="6563095" y="5993639"/>
            <a:ext cx="1929875" cy="214431"/>
            <a:chOff x="3816821" y="4248199"/>
            <a:chExt cx="1645920" cy="182880"/>
          </a:xfrm>
        </p:grpSpPr>
        <p:sp>
          <p:nvSpPr>
            <p:cNvPr id="118" name="矩形 70">
              <a:extLst>
                <a:ext uri="{FF2B5EF4-FFF2-40B4-BE49-F238E27FC236}">
                  <a16:creationId xmlns:a16="http://schemas.microsoft.com/office/drawing/2014/main" id="{84345C33-04BD-4094-B0DA-60FD031A1AE9}"/>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19" name="矩形 70">
              <a:extLst>
                <a:ext uri="{FF2B5EF4-FFF2-40B4-BE49-F238E27FC236}">
                  <a16:creationId xmlns:a16="http://schemas.microsoft.com/office/drawing/2014/main" id="{2CE6FABF-F87B-4B76-A79B-EB07DF2028DD}"/>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20" name="矩形 70">
              <a:extLst>
                <a:ext uri="{FF2B5EF4-FFF2-40B4-BE49-F238E27FC236}">
                  <a16:creationId xmlns:a16="http://schemas.microsoft.com/office/drawing/2014/main" id="{4D7AE9DD-5B0C-48CF-B5EE-92FB8C5B2517}"/>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21" name="矩形 70">
              <a:extLst>
                <a:ext uri="{FF2B5EF4-FFF2-40B4-BE49-F238E27FC236}">
                  <a16:creationId xmlns:a16="http://schemas.microsoft.com/office/drawing/2014/main" id="{61705E36-6DC1-4876-A370-9301A46C7956}"/>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22" name="矩形 70">
              <a:extLst>
                <a:ext uri="{FF2B5EF4-FFF2-40B4-BE49-F238E27FC236}">
                  <a16:creationId xmlns:a16="http://schemas.microsoft.com/office/drawing/2014/main" id="{6B1897A5-DD66-4F2F-9F89-81DBA494AADB}"/>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23" name="矩形 70">
              <a:extLst>
                <a:ext uri="{FF2B5EF4-FFF2-40B4-BE49-F238E27FC236}">
                  <a16:creationId xmlns:a16="http://schemas.microsoft.com/office/drawing/2014/main" id="{FAAAA0DB-0BA3-4D57-8CDC-E581C20BE8E3}"/>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24" name="矩形 70">
              <a:extLst>
                <a:ext uri="{FF2B5EF4-FFF2-40B4-BE49-F238E27FC236}">
                  <a16:creationId xmlns:a16="http://schemas.microsoft.com/office/drawing/2014/main" id="{ADC629F8-E033-4307-A1F8-995BAD11CDC0}"/>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25" name="矩形 70">
              <a:extLst>
                <a:ext uri="{FF2B5EF4-FFF2-40B4-BE49-F238E27FC236}">
                  <a16:creationId xmlns:a16="http://schemas.microsoft.com/office/drawing/2014/main" id="{6ED44E58-32DB-40F7-9347-24A9D3D6E5C6}"/>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26" name="矩形 70">
              <a:extLst>
                <a:ext uri="{FF2B5EF4-FFF2-40B4-BE49-F238E27FC236}">
                  <a16:creationId xmlns:a16="http://schemas.microsoft.com/office/drawing/2014/main" id="{4F1DFB78-AF1A-41B7-A163-75A5C60B12BF}"/>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sp>
        <p:nvSpPr>
          <p:cNvPr id="127" name="Left Brace 126">
            <a:extLst>
              <a:ext uri="{FF2B5EF4-FFF2-40B4-BE49-F238E27FC236}">
                <a16:creationId xmlns:a16="http://schemas.microsoft.com/office/drawing/2014/main" id="{C5145062-301B-4C0D-A7E6-7EAE29228007}"/>
              </a:ext>
            </a:extLst>
          </p:cNvPr>
          <p:cNvSpPr>
            <a:spLocks noChangeAspect="1"/>
          </p:cNvSpPr>
          <p:nvPr/>
        </p:nvSpPr>
        <p:spPr>
          <a:xfrm rot="10800000">
            <a:off x="8594238" y="4927947"/>
            <a:ext cx="253292" cy="1280121"/>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AA709F73-1568-4460-AEDE-FD0E4DA72BF1}"/>
                  </a:ext>
                </a:extLst>
              </p:cNvPr>
              <p:cNvSpPr txBox="1">
                <a:spLocks noChangeAspect="1"/>
              </p:cNvSpPr>
              <p:nvPr/>
            </p:nvSpPr>
            <p:spPr>
              <a:xfrm>
                <a:off x="8827496" y="5281918"/>
                <a:ext cx="1011239"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ℓ=6</m:t>
                      </m:r>
                    </m:oMath>
                  </m:oMathPara>
                </a14:m>
                <a:endParaRPr lang="zh-CN" altLang="en-US" sz="2400" dirty="0">
                  <a:solidFill>
                    <a:prstClr val="black"/>
                  </a:solidFill>
                  <a:latin typeface="Lucida Sans"/>
                  <a:ea typeface="黑体"/>
                </a:endParaRPr>
              </a:p>
            </p:txBody>
          </p:sp>
        </mc:Choice>
        <mc:Fallback xmlns="">
          <p:sp>
            <p:nvSpPr>
              <p:cNvPr id="128" name="TextBox 127">
                <a:extLst>
                  <a:ext uri="{FF2B5EF4-FFF2-40B4-BE49-F238E27FC236}">
                    <a16:creationId xmlns:a16="http://schemas.microsoft.com/office/drawing/2014/main" id="{AA709F73-1568-4460-AEDE-FD0E4DA72BF1}"/>
                  </a:ext>
                </a:extLst>
              </p:cNvPr>
              <p:cNvSpPr txBox="1">
                <a:spLocks noRot="1" noChangeAspect="1" noMove="1" noResize="1" noEditPoints="1" noAdjustHandles="1" noChangeArrowheads="1" noChangeShapeType="1" noTextEdit="1"/>
              </p:cNvSpPr>
              <p:nvPr/>
            </p:nvSpPr>
            <p:spPr>
              <a:xfrm>
                <a:off x="8827496" y="5281918"/>
                <a:ext cx="1011239" cy="461665"/>
              </a:xfrm>
              <a:prstGeom prst="rect">
                <a:avLst/>
              </a:prstGeom>
              <a:blipFill>
                <a:blip r:embed="rId3"/>
                <a:stretch>
                  <a:fillRect/>
                </a:stretch>
              </a:blipFill>
            </p:spPr>
            <p:txBody>
              <a:bodyPr/>
              <a:lstStyle/>
              <a:p>
                <a:r>
                  <a:rPr lang="zh-CN" altLang="en-US">
                    <a:noFill/>
                  </a:rPr>
                  <a:t> </a:t>
                </a:r>
              </a:p>
            </p:txBody>
          </p:sp>
        </mc:Fallback>
      </mc:AlternateContent>
      <p:sp>
        <p:nvSpPr>
          <p:cNvPr id="129" name="!!Left Brace 128">
            <a:extLst>
              <a:ext uri="{FF2B5EF4-FFF2-40B4-BE49-F238E27FC236}">
                <a16:creationId xmlns:a16="http://schemas.microsoft.com/office/drawing/2014/main" id="{2277FABE-CFBB-46C7-8842-3846B0047C74}"/>
              </a:ext>
            </a:extLst>
          </p:cNvPr>
          <p:cNvSpPr>
            <a:spLocks noChangeAspect="1"/>
          </p:cNvSpPr>
          <p:nvPr/>
        </p:nvSpPr>
        <p:spPr>
          <a:xfrm>
            <a:off x="3664286" y="4926444"/>
            <a:ext cx="253292" cy="128830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FBCF2E0D-BE2D-4DDA-9D40-03379FF908F2}"/>
                  </a:ext>
                </a:extLst>
              </p:cNvPr>
              <p:cNvSpPr txBox="1">
                <a:spLocks noChangeAspect="1"/>
              </p:cNvSpPr>
              <p:nvPr/>
            </p:nvSpPr>
            <p:spPr>
              <a:xfrm>
                <a:off x="3143673" y="5322203"/>
                <a:ext cx="515975"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𝑁</m:t>
                      </m:r>
                    </m:oMath>
                  </m:oMathPara>
                </a14:m>
                <a:endParaRPr lang="zh-CN" altLang="en-US" sz="2400" dirty="0">
                  <a:solidFill>
                    <a:prstClr val="black"/>
                  </a:solidFill>
                  <a:latin typeface="Lucida Sans"/>
                  <a:ea typeface="黑体"/>
                </a:endParaRPr>
              </a:p>
            </p:txBody>
          </p:sp>
        </mc:Choice>
        <mc:Fallback xmlns="">
          <p:sp>
            <p:nvSpPr>
              <p:cNvPr id="130" name="!!TextBox 129">
                <a:extLst>
                  <a:ext uri="{FF2B5EF4-FFF2-40B4-BE49-F238E27FC236}">
                    <a16:creationId xmlns:a16="http://schemas.microsoft.com/office/drawing/2014/main" id="{FBCF2E0D-BE2D-4DDA-9D40-03379FF908F2}"/>
                  </a:ext>
                </a:extLst>
              </p:cNvPr>
              <p:cNvSpPr txBox="1">
                <a:spLocks noRot="1" noChangeAspect="1" noMove="1" noResize="1" noEditPoints="1" noAdjustHandles="1" noChangeArrowheads="1" noChangeShapeType="1" noTextEdit="1"/>
              </p:cNvSpPr>
              <p:nvPr/>
            </p:nvSpPr>
            <p:spPr>
              <a:xfrm>
                <a:off x="3143673" y="5322203"/>
                <a:ext cx="515975" cy="461665"/>
              </a:xfrm>
              <a:prstGeom prst="rect">
                <a:avLst/>
              </a:prstGeom>
              <a:blipFill>
                <a:blip r:embed="rId4"/>
                <a:stretch>
                  <a:fillRect/>
                </a:stretch>
              </a:blipFill>
            </p:spPr>
            <p:txBody>
              <a:bodyPr/>
              <a:lstStyle/>
              <a:p>
                <a:r>
                  <a:rPr lang="zh-CN" altLang="en-US">
                    <a:noFill/>
                  </a:rPr>
                  <a:t> </a:t>
                </a:r>
              </a:p>
            </p:txBody>
          </p:sp>
        </mc:Fallback>
      </mc:AlternateContent>
      <p:sp>
        <p:nvSpPr>
          <p:cNvPr id="24" name="TextBox 23">
            <a:extLst>
              <a:ext uri="{FF2B5EF4-FFF2-40B4-BE49-F238E27FC236}">
                <a16:creationId xmlns:a16="http://schemas.microsoft.com/office/drawing/2014/main" id="{5FC516EF-7F8E-4EF4-AEED-9C58D99B3F7D}"/>
              </a:ext>
            </a:extLst>
          </p:cNvPr>
          <p:cNvSpPr txBox="1"/>
          <p:nvPr/>
        </p:nvSpPr>
        <p:spPr>
          <a:xfrm>
            <a:off x="1993556" y="1100703"/>
            <a:ext cx="5188220" cy="400110"/>
          </a:xfrm>
          <a:prstGeom prst="rect">
            <a:avLst/>
          </a:prstGeom>
          <a:noFill/>
        </p:spPr>
        <p:txBody>
          <a:bodyPr wrap="square" rtlCol="0">
            <a:spAutoFit/>
          </a:bodyPr>
          <a:lstStyle/>
          <a:p>
            <a:pPr defTabSz="914140"/>
            <a:r>
              <a:rPr kumimoji="1" lang="zh-CN" altLang="en-US" sz="2000" dirty="0">
                <a:solidFill>
                  <a:prstClr val="white">
                    <a:lumMod val="50000"/>
                  </a:prstClr>
                </a:solidFill>
                <a:latin typeface="Lucida Sans"/>
                <a:ea typeface="黑体"/>
              </a:rPr>
              <a:t>频率估计可视为一种特殊的矩阵略图</a:t>
            </a:r>
            <a:endParaRPr lang="zh-CN" altLang="en-US" sz="2000" dirty="0">
              <a:solidFill>
                <a:prstClr val="white">
                  <a:lumMod val="50000"/>
                </a:prstClr>
              </a:solidFill>
              <a:latin typeface="Lucida Sans"/>
              <a:ea typeface="黑体"/>
            </a:endParaRPr>
          </a:p>
        </p:txBody>
      </p:sp>
      <p:grpSp>
        <p:nvGrpSpPr>
          <p:cNvPr id="131" name="!!Group 131">
            <a:extLst>
              <a:ext uri="{FF2B5EF4-FFF2-40B4-BE49-F238E27FC236}">
                <a16:creationId xmlns:a16="http://schemas.microsoft.com/office/drawing/2014/main" id="{E0A6B7D2-88F4-4D8D-B627-C6FEEC9E99E5}"/>
              </a:ext>
            </a:extLst>
          </p:cNvPr>
          <p:cNvGrpSpPr>
            <a:grpSpLocks noChangeAspect="1"/>
          </p:cNvGrpSpPr>
          <p:nvPr/>
        </p:nvGrpSpPr>
        <p:grpSpPr>
          <a:xfrm>
            <a:off x="4137058" y="6000316"/>
            <a:ext cx="1929875" cy="214431"/>
            <a:chOff x="3816821" y="4248199"/>
            <a:chExt cx="1645920" cy="182880"/>
          </a:xfrm>
        </p:grpSpPr>
        <p:sp>
          <p:nvSpPr>
            <p:cNvPr id="132" name="矩形 70">
              <a:extLst>
                <a:ext uri="{FF2B5EF4-FFF2-40B4-BE49-F238E27FC236}">
                  <a16:creationId xmlns:a16="http://schemas.microsoft.com/office/drawing/2014/main" id="{77494D20-F607-425D-A38C-B72E3E56D421}"/>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33" name="矩形 70">
              <a:extLst>
                <a:ext uri="{FF2B5EF4-FFF2-40B4-BE49-F238E27FC236}">
                  <a16:creationId xmlns:a16="http://schemas.microsoft.com/office/drawing/2014/main" id="{E66AB3EF-DD8E-4DD5-9C08-016167152D86}"/>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34" name="矩形 70">
              <a:extLst>
                <a:ext uri="{FF2B5EF4-FFF2-40B4-BE49-F238E27FC236}">
                  <a16:creationId xmlns:a16="http://schemas.microsoft.com/office/drawing/2014/main" id="{9889DFFE-309F-4479-8069-ADCC22B5B186}"/>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35" name="矩形 70">
              <a:extLst>
                <a:ext uri="{FF2B5EF4-FFF2-40B4-BE49-F238E27FC236}">
                  <a16:creationId xmlns:a16="http://schemas.microsoft.com/office/drawing/2014/main" id="{B2990BDB-5E31-434E-8177-1A4386FFD2AF}"/>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36" name="矩形 70">
              <a:extLst>
                <a:ext uri="{FF2B5EF4-FFF2-40B4-BE49-F238E27FC236}">
                  <a16:creationId xmlns:a16="http://schemas.microsoft.com/office/drawing/2014/main" id="{D0FFB2C6-38DB-441A-B851-5C118064B1B1}"/>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37" name="矩形 70">
              <a:extLst>
                <a:ext uri="{FF2B5EF4-FFF2-40B4-BE49-F238E27FC236}">
                  <a16:creationId xmlns:a16="http://schemas.microsoft.com/office/drawing/2014/main" id="{96D662E2-700E-4344-B385-00012F8DE02A}"/>
                </a:ext>
              </a:extLst>
            </p:cNvPr>
            <p:cNvSpPr/>
            <p:nvPr/>
          </p:nvSpPr>
          <p:spPr>
            <a:xfrm>
              <a:off x="473122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4400" dirty="0">
                <a:solidFill>
                  <a:prstClr val="white"/>
                </a:solidFill>
                <a:latin typeface="Lucida Sans"/>
                <a:ea typeface="黑体"/>
              </a:endParaRPr>
            </a:p>
          </p:txBody>
        </p:sp>
        <p:sp>
          <p:nvSpPr>
            <p:cNvPr id="138" name="矩形 70">
              <a:extLst>
                <a:ext uri="{FF2B5EF4-FFF2-40B4-BE49-F238E27FC236}">
                  <a16:creationId xmlns:a16="http://schemas.microsoft.com/office/drawing/2014/main" id="{D7C353C0-FF3D-4401-AD02-51F86FC9311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39" name="矩形 70">
              <a:extLst>
                <a:ext uri="{FF2B5EF4-FFF2-40B4-BE49-F238E27FC236}">
                  <a16:creationId xmlns:a16="http://schemas.microsoft.com/office/drawing/2014/main" id="{630FBA74-02B3-498E-914A-D43182B4E0E4}"/>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40" name="矩形 70">
              <a:extLst>
                <a:ext uri="{FF2B5EF4-FFF2-40B4-BE49-F238E27FC236}">
                  <a16:creationId xmlns:a16="http://schemas.microsoft.com/office/drawing/2014/main" id="{569791BF-73B1-483D-A5A4-8C309E5F982D}"/>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sp>
        <p:nvSpPr>
          <p:cNvPr id="141" name="!!4h">
            <a:extLst>
              <a:ext uri="{FF2B5EF4-FFF2-40B4-BE49-F238E27FC236}">
                <a16:creationId xmlns:a16="http://schemas.microsoft.com/office/drawing/2014/main" id="{DDD1CA74-8260-4AC6-B656-F7882746C153}"/>
              </a:ext>
            </a:extLst>
          </p:cNvPr>
          <p:cNvSpPr>
            <a:spLocks noChangeAspect="1" noChangeArrowheads="1"/>
          </p:cNvSpPr>
          <p:nvPr/>
        </p:nvSpPr>
        <p:spPr bwMode="auto">
          <a:xfrm>
            <a:off x="5813660" y="1858794"/>
            <a:ext cx="253272" cy="253272"/>
          </a:xfrm>
          <a:prstGeom prst="rect">
            <a:avLst/>
          </a:prstGeom>
          <a:solidFill>
            <a:srgbClr val="C00000"/>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27" name="Title 28">
            <a:extLst>
              <a:ext uri="{FF2B5EF4-FFF2-40B4-BE49-F238E27FC236}">
                <a16:creationId xmlns:a16="http://schemas.microsoft.com/office/drawing/2014/main" id="{20C99012-EF60-5946-561D-D1AD419404B6}"/>
              </a:ext>
            </a:extLst>
          </p:cNvPr>
          <p:cNvSpPr>
            <a:spLocks noGrp="1"/>
          </p:cNvSpPr>
          <p:nvPr>
            <p:ph type="title"/>
          </p:nvPr>
        </p:nvSpPr>
        <p:spPr>
          <a:xfrm>
            <a:off x="1619219" y="115888"/>
            <a:ext cx="9810819" cy="1128712"/>
          </a:xfrm>
        </p:spPr>
        <p:txBody>
          <a:bodyPr/>
          <a:lstStyle/>
          <a:p>
            <a:r>
              <a:rPr lang="zh-CN" altLang="en-US" kern="0" dirty="0">
                <a:latin typeface="黑体" panose="02010609060101010101" pitchFamily="49" charset="-122"/>
                <a:ea typeface="黑体" panose="02010609060101010101" pitchFamily="49" charset="-122"/>
              </a:rPr>
              <a:t>频率估计 </a:t>
            </a:r>
            <a:r>
              <a:rPr lang="en-CN" altLang="zh-CN" kern="0" dirty="0">
                <a:latin typeface="黑体" panose="02010609060101010101" pitchFamily="49" charset="-122"/>
                <a:ea typeface="黑体" panose="02010609060101010101" pitchFamily="49" charset="-122"/>
              </a:rPr>
              <a:t>v.s.</a:t>
            </a:r>
            <a:r>
              <a:rPr lang="zh-CN" altLang="en-US" kern="0" dirty="0">
                <a:latin typeface="黑体" panose="02010609060101010101" pitchFamily="49" charset="-122"/>
                <a:ea typeface="黑体" panose="02010609060101010101" pitchFamily="49" charset="-122"/>
              </a:rPr>
              <a:t> 矩阵略图</a:t>
            </a:r>
            <a:endParaRPr lang="zh-CN" altLang="en-US" dirty="0"/>
          </a:p>
        </p:txBody>
      </p:sp>
      <mc:AlternateContent xmlns:mc="http://schemas.openxmlformats.org/markup-compatibility/2006" xmlns:a14="http://schemas.microsoft.com/office/drawing/2010/main">
        <mc:Choice Requires="a14">
          <p:sp>
            <p:nvSpPr>
              <p:cNvPr id="2" name="文本框 3">
                <a:extLst>
                  <a:ext uri="{FF2B5EF4-FFF2-40B4-BE49-F238E27FC236}">
                    <a16:creationId xmlns:a16="http://schemas.microsoft.com/office/drawing/2014/main" id="{C96265FF-E361-CF4C-25C8-7B7D07070485}"/>
                  </a:ext>
                </a:extLst>
              </p:cNvPr>
              <p:cNvSpPr txBox="1">
                <a:spLocks noChangeAspect="1"/>
              </p:cNvSpPr>
              <p:nvPr/>
            </p:nvSpPr>
            <p:spPr>
              <a:xfrm>
                <a:off x="5943600" y="1556792"/>
                <a:ext cx="876970" cy="40011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smtClean="0">
                          <a:solidFill>
                            <a:prstClr val="black"/>
                          </a:solidFill>
                          <a:latin typeface="Cambria Math" panose="02040503050406030204" pitchFamily="18" charset="0"/>
                          <a:ea typeface="黑体"/>
                        </a:rPr>
                        <m:t>ℓ=</m:t>
                      </m:r>
                      <m:r>
                        <a:rPr lang="en-US" altLang="zh-CN" sz="2000" b="0" i="1" smtClean="0">
                          <a:solidFill>
                            <a:prstClr val="black"/>
                          </a:solidFill>
                          <a:latin typeface="Cambria Math" panose="02040503050406030204" pitchFamily="18" charset="0"/>
                          <a:ea typeface="黑体"/>
                        </a:rPr>
                        <m:t>6</m:t>
                      </m:r>
                    </m:oMath>
                  </m:oMathPara>
                </a14:m>
                <a:endParaRPr lang="zh-CN" altLang="en-US" sz="2000" b="0" dirty="0">
                  <a:solidFill>
                    <a:prstClr val="black"/>
                  </a:solidFill>
                  <a:latin typeface="Lucida Sans"/>
                  <a:ea typeface="黑体"/>
                </a:endParaRPr>
              </a:p>
            </p:txBody>
          </p:sp>
        </mc:Choice>
        <mc:Fallback xmlns="">
          <p:sp>
            <p:nvSpPr>
              <p:cNvPr id="2" name="文本框 3">
                <a:extLst>
                  <a:ext uri="{FF2B5EF4-FFF2-40B4-BE49-F238E27FC236}">
                    <a16:creationId xmlns:a16="http://schemas.microsoft.com/office/drawing/2014/main" id="{C96265FF-E361-CF4C-25C8-7B7D07070485}"/>
                  </a:ext>
                </a:extLst>
              </p:cNvPr>
              <p:cNvSpPr txBox="1">
                <a:spLocks noRot="1" noChangeAspect="1" noMove="1" noResize="1" noEditPoints="1" noAdjustHandles="1" noChangeArrowheads="1" noChangeShapeType="1" noTextEdit="1"/>
              </p:cNvSpPr>
              <p:nvPr/>
            </p:nvSpPr>
            <p:spPr>
              <a:xfrm>
                <a:off x="5943600" y="1556792"/>
                <a:ext cx="876970" cy="40011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TextBox 2">
                <a:extLst>
                  <a:ext uri="{FF2B5EF4-FFF2-40B4-BE49-F238E27FC236}">
                    <a16:creationId xmlns:a16="http://schemas.microsoft.com/office/drawing/2014/main" id="{D9FC8569-7458-F32A-094A-40D6D9E15A94}"/>
                  </a:ext>
                </a:extLst>
              </p:cNvPr>
              <p:cNvSpPr txBox="1"/>
              <p:nvPr/>
            </p:nvSpPr>
            <p:spPr>
              <a:xfrm>
                <a:off x="8307566" y="1694996"/>
                <a:ext cx="3225800" cy="6685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000" b="1" i="1" dirty="0" smtClean="0">
                              <a:latin typeface="Cambria Math" panose="02040503050406030204" pitchFamily="18" charset="0"/>
                              <a:ea typeface="Cambria Math" panose="02040503050406030204" pitchFamily="18" charset="0"/>
                            </a:rPr>
                          </m:ctrlPr>
                        </m:dPr>
                        <m:e>
                          <m:sSub>
                            <m:sSubPr>
                              <m:ctrlPr>
                                <a:rPr lang="en-US" altLang="zh-CN" sz="2000" b="0" i="1" dirty="0" smtClean="0">
                                  <a:latin typeface="Cambria Math" panose="02040503050406030204" pitchFamily="18" charset="0"/>
                                  <a:ea typeface="Cambria Math" panose="02040503050406030204" pitchFamily="18" charset="0"/>
                                </a:rPr>
                              </m:ctrlPr>
                            </m:sSubPr>
                            <m:e>
                              <m:r>
                                <a:rPr lang="en-US" altLang="zh-CN" sz="2000" b="0" i="1" dirty="0" smtClean="0">
                                  <a:latin typeface="Cambria Math" panose="02040503050406030204" pitchFamily="18" charset="0"/>
                                  <a:ea typeface="Cambria Math" panose="02040503050406030204" pitchFamily="18" charset="0"/>
                                </a:rPr>
                                <m:t>𝑓</m:t>
                              </m:r>
                            </m:e>
                            <m:sub>
                              <m:r>
                                <a:rPr lang="en-US" altLang="zh-CN" sz="2000" b="0" i="1" dirty="0" smtClean="0">
                                  <a:latin typeface="Cambria Math" panose="02040503050406030204" pitchFamily="18" charset="0"/>
                                  <a:ea typeface="Cambria Math" panose="02040503050406030204" pitchFamily="18" charset="0"/>
                                </a:rPr>
                                <m:t>𝑖</m:t>
                              </m:r>
                            </m:sub>
                          </m:sSub>
                          <m:r>
                            <a:rPr lang="en-US" altLang="zh-CN" sz="2000" b="0" i="1" dirty="0" smtClean="0">
                              <a:latin typeface="Cambria Math" panose="02040503050406030204" pitchFamily="18" charset="0"/>
                              <a:ea typeface="Cambria Math" panose="02040503050406030204" pitchFamily="18" charset="0"/>
                            </a:rPr>
                            <m:t>−</m:t>
                          </m:r>
                          <m:acc>
                            <m:accPr>
                              <m:chr m:val="̂"/>
                              <m:ctrlPr>
                                <a:rPr lang="en-US" altLang="zh-CN" sz="2000" b="0" i="1" dirty="0" smtClean="0">
                                  <a:latin typeface="Cambria Math" panose="02040503050406030204" pitchFamily="18" charset="0"/>
                                  <a:ea typeface="Cambria Math" panose="02040503050406030204" pitchFamily="18" charset="0"/>
                                </a:rPr>
                              </m:ctrlPr>
                            </m:accPr>
                            <m:e>
                              <m:sSub>
                                <m:sSubPr>
                                  <m:ctrlPr>
                                    <a:rPr lang="en-US" altLang="zh-CN" sz="2000" b="0" i="1" dirty="0" smtClean="0">
                                      <a:latin typeface="Cambria Math" panose="02040503050406030204" pitchFamily="18" charset="0"/>
                                      <a:ea typeface="Cambria Math" panose="02040503050406030204" pitchFamily="18" charset="0"/>
                                    </a:rPr>
                                  </m:ctrlPr>
                                </m:sSubPr>
                                <m:e>
                                  <m:r>
                                    <a:rPr lang="en-US" altLang="zh-CN" sz="2000" b="0" i="1" dirty="0" smtClean="0">
                                      <a:latin typeface="Cambria Math" panose="02040503050406030204" pitchFamily="18" charset="0"/>
                                      <a:ea typeface="Cambria Math" panose="02040503050406030204" pitchFamily="18" charset="0"/>
                                    </a:rPr>
                                    <m:t>𝑓</m:t>
                                  </m:r>
                                </m:e>
                                <m:sub>
                                  <m:r>
                                    <a:rPr lang="en-US" altLang="zh-CN" sz="2000" b="0" i="1" dirty="0" smtClean="0">
                                      <a:latin typeface="Cambria Math" panose="02040503050406030204" pitchFamily="18" charset="0"/>
                                      <a:ea typeface="Cambria Math" panose="02040503050406030204" pitchFamily="18" charset="0"/>
                                    </a:rPr>
                                    <m:t>𝑖</m:t>
                                  </m:r>
                                </m:sub>
                              </m:sSub>
                            </m:e>
                          </m:acc>
                        </m:e>
                      </m:d>
                      <m:r>
                        <a:rPr lang="en-US" altLang="zh-CN" sz="2000" i="1" dirty="0">
                          <a:latin typeface="Cambria Math" panose="02040503050406030204" pitchFamily="18" charset="0"/>
                          <a:ea typeface="Cambria Math" panose="02040503050406030204" pitchFamily="18" charset="0"/>
                        </a:rPr>
                        <m:t>≤</m:t>
                      </m:r>
                      <m:f>
                        <m:fPr>
                          <m:ctrlPr>
                            <a:rPr lang="en-US" altLang="zh-CN" sz="2000" i="1" dirty="0">
                              <a:solidFill>
                                <a:schemeClr val="tx1"/>
                              </a:solidFill>
                              <a:latin typeface="Cambria Math" panose="02040503050406030204" pitchFamily="18" charset="0"/>
                            </a:rPr>
                          </m:ctrlPr>
                        </m:fPr>
                        <m:num>
                          <m:r>
                            <a:rPr lang="en-US" altLang="zh-CN" sz="2000" b="0" i="1" dirty="0" smtClean="0">
                              <a:solidFill>
                                <a:schemeClr val="tx1"/>
                              </a:solidFill>
                              <a:latin typeface="Cambria Math" panose="02040503050406030204" pitchFamily="18" charset="0"/>
                            </a:rPr>
                            <m:t>𝑁</m:t>
                          </m:r>
                        </m:num>
                        <m:den>
                          <m:r>
                            <a:rPr lang="en-US" altLang="zh-CN" sz="2000" b="0" i="1" dirty="0" smtClean="0">
                              <a:solidFill>
                                <a:schemeClr val="tx1"/>
                              </a:solidFill>
                              <a:latin typeface="Cambria Math" panose="02040503050406030204" pitchFamily="18" charset="0"/>
                            </a:rPr>
                            <m:t>ℓ</m:t>
                          </m:r>
                        </m:den>
                      </m:f>
                    </m:oMath>
                  </m:oMathPara>
                </a14:m>
                <a:endParaRPr lang="zh-CN" altLang="en-US" sz="2000" dirty="0"/>
              </a:p>
            </p:txBody>
          </p:sp>
        </mc:Choice>
        <mc:Fallback xmlns="">
          <p:sp>
            <p:nvSpPr>
              <p:cNvPr id="25" name="!!TextBox 2">
                <a:extLst>
                  <a:ext uri="{FF2B5EF4-FFF2-40B4-BE49-F238E27FC236}">
                    <a16:creationId xmlns:a16="http://schemas.microsoft.com/office/drawing/2014/main" id="{D9FC8569-7458-F32A-094A-40D6D9E15A94}"/>
                  </a:ext>
                </a:extLst>
              </p:cNvPr>
              <p:cNvSpPr txBox="1">
                <a:spLocks noRot="1" noChangeAspect="1" noMove="1" noResize="1" noEditPoints="1" noAdjustHandles="1" noChangeArrowheads="1" noChangeShapeType="1" noTextEdit="1"/>
              </p:cNvSpPr>
              <p:nvPr/>
            </p:nvSpPr>
            <p:spPr>
              <a:xfrm>
                <a:off x="8307566" y="1694996"/>
                <a:ext cx="3225800" cy="668516"/>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TextBox 24">
                <a:extLst>
                  <a:ext uri="{FF2B5EF4-FFF2-40B4-BE49-F238E27FC236}">
                    <a16:creationId xmlns:a16="http://schemas.microsoft.com/office/drawing/2014/main" id="{3FECD3CA-C7F1-52DA-63F2-94A17C929708}"/>
                  </a:ext>
                </a:extLst>
              </p:cNvPr>
              <p:cNvSpPr txBox="1"/>
              <p:nvPr/>
            </p:nvSpPr>
            <p:spPr>
              <a:xfrm>
                <a:off x="8307566" y="3864920"/>
                <a:ext cx="3225800" cy="7148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2000" i="1" dirty="0" smtClean="0">
                              <a:latin typeface="Cambria Math" panose="02040503050406030204" pitchFamily="18" charset="0"/>
                              <a:ea typeface="Cambria Math" panose="02040503050406030204" pitchFamily="18" charset="0"/>
                            </a:rPr>
                          </m:ctrlPr>
                        </m:sSupPr>
                        <m:e>
                          <m:r>
                            <a:rPr lang="en-US" altLang="zh-CN" sz="2000" b="1" i="1" dirty="0" smtClean="0">
                              <a:latin typeface="Cambria Math" panose="02040503050406030204" pitchFamily="18" charset="0"/>
                              <a:ea typeface="Cambria Math" panose="02040503050406030204" pitchFamily="18" charset="0"/>
                            </a:rPr>
                            <m:t>|</m:t>
                          </m:r>
                          <m:d>
                            <m:dPr>
                              <m:begChr m:val="‖"/>
                              <m:endChr m:val="‖"/>
                              <m:ctrlPr>
                                <a:rPr lang="en-US" altLang="zh-CN" sz="2000" i="1" dirty="0">
                                  <a:latin typeface="Cambria Math" panose="02040503050406030204" pitchFamily="18" charset="0"/>
                                  <a:ea typeface="Cambria Math" panose="02040503050406030204" pitchFamily="18" charset="0"/>
                                </a:rPr>
                              </m:ctrlPr>
                            </m:dPr>
                            <m:e>
                              <m:r>
                                <a:rPr lang="en-US" altLang="zh-CN" sz="2000" i="1" dirty="0">
                                  <a:latin typeface="Cambria Math" panose="02040503050406030204" pitchFamily="18" charset="0"/>
                                  <a:ea typeface="Cambria Math" panose="02040503050406030204" pitchFamily="18" charset="0"/>
                                </a:rPr>
                                <m:t>𝑨</m:t>
                              </m:r>
                              <m:sSub>
                                <m:sSubPr>
                                  <m:ctrlPr>
                                    <a:rPr lang="en-US" altLang="zh-CN" sz="2000" i="1" dirty="0">
                                      <a:latin typeface="Cambria Math" panose="02040503050406030204" pitchFamily="18" charset="0"/>
                                      <a:ea typeface="Cambria Math" panose="02040503050406030204" pitchFamily="18" charset="0"/>
                                    </a:rPr>
                                  </m:ctrlPr>
                                </m:sSubPr>
                                <m:e>
                                  <m:r>
                                    <a:rPr lang="en-US" altLang="zh-CN" sz="2000" i="1" dirty="0">
                                      <a:latin typeface="Cambria Math" panose="02040503050406030204" pitchFamily="18" charset="0"/>
                                      <a:ea typeface="Cambria Math" panose="02040503050406030204" pitchFamily="18" charset="0"/>
                                    </a:rPr>
                                    <m:t>𝒆</m:t>
                                  </m:r>
                                </m:e>
                                <m:sub>
                                  <m:r>
                                    <a:rPr lang="en-US" altLang="zh-CN" sz="2000" b="0" i="1" dirty="0">
                                      <a:latin typeface="Cambria Math" panose="02040503050406030204" pitchFamily="18" charset="0"/>
                                      <a:ea typeface="Cambria Math" panose="02040503050406030204" pitchFamily="18" charset="0"/>
                                    </a:rPr>
                                    <m:t>𝑖</m:t>
                                  </m:r>
                                </m:sub>
                              </m:sSub>
                            </m:e>
                          </m:d>
                        </m:e>
                        <m:sup>
                          <m:r>
                            <a:rPr lang="en-US" altLang="zh-CN" sz="2000" b="0" i="1" dirty="0">
                              <a:latin typeface="Cambria Math" panose="02040503050406030204" pitchFamily="18" charset="0"/>
                              <a:ea typeface="Cambria Math" panose="02040503050406030204" pitchFamily="18" charset="0"/>
                            </a:rPr>
                            <m:t>2</m:t>
                          </m:r>
                        </m:sup>
                      </m:sSup>
                      <m:r>
                        <a:rPr lang="en-US" altLang="zh-CN" sz="2000" i="1" dirty="0">
                          <a:latin typeface="Cambria Math" panose="02040503050406030204" pitchFamily="18" charset="0"/>
                          <a:ea typeface="Cambria Math" panose="02040503050406030204" pitchFamily="18" charset="0"/>
                        </a:rPr>
                        <m:t>−</m:t>
                      </m:r>
                      <m:sSup>
                        <m:sSupPr>
                          <m:ctrlPr>
                            <a:rPr lang="en-US" altLang="zh-CN" sz="2000" b="1" i="1" dirty="0" smtClean="0">
                              <a:latin typeface="Cambria Math" panose="02040503050406030204" pitchFamily="18" charset="0"/>
                              <a:ea typeface="Cambria Math" panose="02040503050406030204" pitchFamily="18" charset="0"/>
                            </a:rPr>
                          </m:ctrlPr>
                        </m:sSupPr>
                        <m:e>
                          <m:d>
                            <m:dPr>
                              <m:begChr m:val="‖"/>
                              <m:endChr m:val="‖"/>
                              <m:ctrlPr>
                                <a:rPr lang="en-US" altLang="zh-CN" sz="2000" b="1" i="1" dirty="0" smtClean="0">
                                  <a:latin typeface="Cambria Math" panose="02040503050406030204" pitchFamily="18" charset="0"/>
                                  <a:ea typeface="Cambria Math" panose="02040503050406030204" pitchFamily="18" charset="0"/>
                                </a:rPr>
                              </m:ctrlPr>
                            </m:dPr>
                            <m:e>
                              <m:r>
                                <a:rPr lang="en-US" altLang="zh-CN" sz="2000" i="1" dirty="0">
                                  <a:latin typeface="Cambria Math" panose="02040503050406030204" pitchFamily="18" charset="0"/>
                                  <a:ea typeface="Cambria Math" panose="02040503050406030204" pitchFamily="18" charset="0"/>
                                </a:rPr>
                                <m:t>𝑩</m:t>
                              </m:r>
                              <m:sSub>
                                <m:sSubPr>
                                  <m:ctrlPr>
                                    <a:rPr lang="en-US" altLang="zh-CN" sz="2000" i="1" dirty="0">
                                      <a:latin typeface="Cambria Math" panose="02040503050406030204" pitchFamily="18" charset="0"/>
                                      <a:ea typeface="Cambria Math" panose="02040503050406030204" pitchFamily="18" charset="0"/>
                                    </a:rPr>
                                  </m:ctrlPr>
                                </m:sSubPr>
                                <m:e>
                                  <m:r>
                                    <a:rPr lang="en-US" altLang="zh-CN" sz="2000" i="1" dirty="0">
                                      <a:latin typeface="Cambria Math" panose="02040503050406030204" pitchFamily="18" charset="0"/>
                                      <a:ea typeface="Cambria Math" panose="02040503050406030204" pitchFamily="18" charset="0"/>
                                    </a:rPr>
                                    <m:t>𝒆</m:t>
                                  </m:r>
                                </m:e>
                                <m:sub>
                                  <m:r>
                                    <a:rPr lang="en-US" altLang="zh-CN" sz="2000" b="0" i="1" dirty="0">
                                      <a:latin typeface="Cambria Math" panose="02040503050406030204" pitchFamily="18" charset="0"/>
                                      <a:ea typeface="Cambria Math" panose="02040503050406030204" pitchFamily="18" charset="0"/>
                                    </a:rPr>
                                    <m:t>𝑖</m:t>
                                  </m:r>
                                </m:sub>
                              </m:sSub>
                            </m:e>
                          </m:d>
                        </m:e>
                        <m:sup>
                          <m:r>
                            <a:rPr lang="en-US" altLang="zh-CN" sz="2000" b="0" i="1" dirty="0" smtClean="0">
                              <a:latin typeface="Cambria Math" panose="02040503050406030204" pitchFamily="18" charset="0"/>
                              <a:ea typeface="Cambria Math" panose="02040503050406030204" pitchFamily="18" charset="0"/>
                            </a:rPr>
                            <m:t>2</m:t>
                          </m:r>
                        </m:sup>
                      </m:sSup>
                      <m:r>
                        <a:rPr lang="en-US" altLang="zh-CN" sz="2000" b="1" i="1" dirty="0" smtClean="0">
                          <a:latin typeface="Cambria Math" panose="02040503050406030204" pitchFamily="18" charset="0"/>
                          <a:ea typeface="Cambria Math" panose="02040503050406030204" pitchFamily="18" charset="0"/>
                        </a:rPr>
                        <m:t>|</m:t>
                      </m:r>
                      <m:r>
                        <a:rPr lang="en-US" altLang="zh-CN" sz="2000" i="1" dirty="0">
                          <a:latin typeface="Cambria Math" panose="02040503050406030204" pitchFamily="18" charset="0"/>
                          <a:ea typeface="Cambria Math" panose="02040503050406030204" pitchFamily="18" charset="0"/>
                        </a:rPr>
                        <m:t>≤</m:t>
                      </m:r>
                      <m:f>
                        <m:fPr>
                          <m:ctrlPr>
                            <a:rPr lang="en-US" altLang="zh-CN" sz="2000" i="1" dirty="0">
                              <a:solidFill>
                                <a:schemeClr val="tx1"/>
                              </a:solidFill>
                              <a:latin typeface="Cambria Math" panose="02040503050406030204" pitchFamily="18" charset="0"/>
                            </a:rPr>
                          </m:ctrlPr>
                        </m:fPr>
                        <m:num>
                          <m:sSubSup>
                            <m:sSubSupPr>
                              <m:ctrlPr>
                                <a:rPr lang="en-US" altLang="zh-CN" sz="2000" b="0" i="1" dirty="0" smtClean="0">
                                  <a:solidFill>
                                    <a:schemeClr val="tx1"/>
                                  </a:solidFill>
                                  <a:latin typeface="Cambria Math" panose="02040503050406030204" pitchFamily="18" charset="0"/>
                                </a:rPr>
                              </m:ctrlPr>
                            </m:sSubSupPr>
                            <m:e>
                              <m:d>
                                <m:dPr>
                                  <m:begChr m:val="‖"/>
                                  <m:endChr m:val="‖"/>
                                  <m:ctrlPr>
                                    <a:rPr lang="en-US" altLang="zh-CN" sz="2000" b="0" i="1" dirty="0" smtClean="0">
                                      <a:solidFill>
                                        <a:schemeClr val="tx1"/>
                                      </a:solidFill>
                                      <a:latin typeface="Cambria Math" panose="02040503050406030204" pitchFamily="18" charset="0"/>
                                    </a:rPr>
                                  </m:ctrlPr>
                                </m:dPr>
                                <m:e>
                                  <m:r>
                                    <a:rPr lang="en-US" altLang="zh-CN" sz="2000" b="1" i="1" dirty="0" smtClean="0">
                                      <a:solidFill>
                                        <a:schemeClr val="tx1"/>
                                      </a:solidFill>
                                      <a:latin typeface="Cambria Math" panose="02040503050406030204" pitchFamily="18" charset="0"/>
                                    </a:rPr>
                                    <m:t>𝑨</m:t>
                                  </m:r>
                                </m:e>
                              </m:d>
                            </m:e>
                            <m:sub>
                              <m:r>
                                <a:rPr lang="en-US" altLang="zh-CN" sz="2000" b="0" i="1" dirty="0" smtClean="0">
                                  <a:solidFill>
                                    <a:schemeClr val="tx1"/>
                                  </a:solidFill>
                                  <a:latin typeface="Cambria Math" panose="02040503050406030204" pitchFamily="18" charset="0"/>
                                </a:rPr>
                                <m:t>𝐹</m:t>
                              </m:r>
                            </m:sub>
                            <m:sup>
                              <m:r>
                                <a:rPr lang="en-US" altLang="zh-CN" sz="2000" b="0" i="1" dirty="0" smtClean="0">
                                  <a:solidFill>
                                    <a:schemeClr val="tx1"/>
                                  </a:solidFill>
                                  <a:latin typeface="Cambria Math" panose="02040503050406030204" pitchFamily="18" charset="0"/>
                                </a:rPr>
                                <m:t>2</m:t>
                              </m:r>
                            </m:sup>
                          </m:sSubSup>
                        </m:num>
                        <m:den>
                          <m:r>
                            <a:rPr lang="en-US" altLang="zh-CN" sz="2000" b="0" i="1" dirty="0" smtClean="0">
                              <a:solidFill>
                                <a:schemeClr val="tx1"/>
                              </a:solidFill>
                              <a:latin typeface="Cambria Math" panose="02040503050406030204" pitchFamily="18" charset="0"/>
                            </a:rPr>
                            <m:t>ℓ</m:t>
                          </m:r>
                        </m:den>
                      </m:f>
                    </m:oMath>
                  </m:oMathPara>
                </a14:m>
                <a:endParaRPr lang="zh-CN" altLang="en-US" sz="2000" dirty="0"/>
              </a:p>
            </p:txBody>
          </p:sp>
        </mc:Choice>
        <mc:Fallback xmlns="">
          <p:sp>
            <p:nvSpPr>
              <p:cNvPr id="26" name="!!TextBox 24">
                <a:extLst>
                  <a:ext uri="{FF2B5EF4-FFF2-40B4-BE49-F238E27FC236}">
                    <a16:creationId xmlns:a16="http://schemas.microsoft.com/office/drawing/2014/main" id="{3FECD3CA-C7F1-52DA-63F2-94A17C929708}"/>
                  </a:ext>
                </a:extLst>
              </p:cNvPr>
              <p:cNvSpPr txBox="1">
                <a:spLocks noRot="1" noChangeAspect="1" noMove="1" noResize="1" noEditPoints="1" noAdjustHandles="1" noChangeArrowheads="1" noChangeShapeType="1" noTextEdit="1"/>
              </p:cNvSpPr>
              <p:nvPr/>
            </p:nvSpPr>
            <p:spPr>
              <a:xfrm>
                <a:off x="8307566" y="3864920"/>
                <a:ext cx="3225800" cy="714811"/>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6C19E8B-6661-7DAC-8B11-0E7AB9AE68B3}"/>
                  </a:ext>
                </a:extLst>
              </p:cNvPr>
              <p:cNvSpPr txBox="1"/>
              <p:nvPr/>
            </p:nvSpPr>
            <p:spPr>
              <a:xfrm>
                <a:off x="4825274" y="4201070"/>
                <a:ext cx="60580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i="1" dirty="0" smtClean="0">
                          <a:latin typeface="Cambria Math" panose="02040503050406030204" pitchFamily="18" charset="0"/>
                          <a:ea typeface="Cambria Math" panose="02040503050406030204" pitchFamily="18" charset="0"/>
                        </a:rPr>
                        <m:t>𝑨</m:t>
                      </m:r>
                    </m:oMath>
                  </m:oMathPara>
                </a14:m>
                <a:endParaRPr lang="zh-CN" altLang="en-US" sz="2400" dirty="0"/>
              </a:p>
            </p:txBody>
          </p:sp>
        </mc:Choice>
        <mc:Fallback xmlns="">
          <p:sp>
            <p:nvSpPr>
              <p:cNvPr id="28" name="!!TextBox 27">
                <a:extLst>
                  <a:ext uri="{FF2B5EF4-FFF2-40B4-BE49-F238E27FC236}">
                    <a16:creationId xmlns:a16="http://schemas.microsoft.com/office/drawing/2014/main" id="{A6C19E8B-6661-7DAC-8B11-0E7AB9AE68B3}"/>
                  </a:ext>
                </a:extLst>
              </p:cNvPr>
              <p:cNvSpPr txBox="1">
                <a:spLocks noRot="1" noChangeAspect="1" noMove="1" noResize="1" noEditPoints="1" noAdjustHandles="1" noChangeArrowheads="1" noChangeShapeType="1" noTextEdit="1"/>
              </p:cNvSpPr>
              <p:nvPr/>
            </p:nvSpPr>
            <p:spPr>
              <a:xfrm>
                <a:off x="4825274" y="4201070"/>
                <a:ext cx="605808" cy="461665"/>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TextBox 2a">
                <a:extLst>
                  <a:ext uri="{FF2B5EF4-FFF2-40B4-BE49-F238E27FC236}">
                    <a16:creationId xmlns:a16="http://schemas.microsoft.com/office/drawing/2014/main" id="{6278DF92-3B7D-0F16-8DEB-7A24118A43AF}"/>
                  </a:ext>
                </a:extLst>
              </p:cNvPr>
              <p:cNvSpPr txBox="1"/>
              <p:nvPr/>
            </p:nvSpPr>
            <p:spPr>
              <a:xfrm>
                <a:off x="7225128" y="4201069"/>
                <a:ext cx="60580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𝑩</m:t>
                      </m:r>
                    </m:oMath>
                  </m:oMathPara>
                </a14:m>
                <a:endParaRPr lang="zh-CN" altLang="en-US" sz="2400" dirty="0"/>
              </a:p>
            </p:txBody>
          </p:sp>
        </mc:Choice>
        <mc:Fallback xmlns="">
          <p:sp>
            <p:nvSpPr>
              <p:cNvPr id="29" name="!!TextBox 2a">
                <a:extLst>
                  <a:ext uri="{FF2B5EF4-FFF2-40B4-BE49-F238E27FC236}">
                    <a16:creationId xmlns:a16="http://schemas.microsoft.com/office/drawing/2014/main" id="{6278DF92-3B7D-0F16-8DEB-7A24118A43AF}"/>
                  </a:ext>
                </a:extLst>
              </p:cNvPr>
              <p:cNvSpPr txBox="1">
                <a:spLocks noRot="1" noChangeAspect="1" noMove="1" noResize="1" noEditPoints="1" noAdjustHandles="1" noChangeArrowheads="1" noChangeShapeType="1" noTextEdit="1"/>
              </p:cNvSpPr>
              <p:nvPr/>
            </p:nvSpPr>
            <p:spPr>
              <a:xfrm>
                <a:off x="7225128" y="4201069"/>
                <a:ext cx="605808" cy="461665"/>
              </a:xfrm>
              <a:prstGeom prst="rect">
                <a:avLst/>
              </a:prstGeom>
              <a:blipFill>
                <a:blip r:embed="rId9"/>
                <a:stretch>
                  <a:fillRect/>
                </a:stretch>
              </a:blipFill>
            </p:spPr>
            <p:txBody>
              <a:bodyPr/>
              <a:lstStyle/>
              <a:p>
                <a:r>
                  <a:rPr lang="zh-CN" altLang="en-US">
                    <a:noFill/>
                  </a:rPr>
                  <a:t> </a:t>
                </a:r>
              </a:p>
            </p:txBody>
          </p:sp>
        </mc:Fallback>
      </mc:AlternateContent>
      <p:sp>
        <p:nvSpPr>
          <p:cNvPr id="30" name="!!TextBox 5">
            <a:extLst>
              <a:ext uri="{FF2B5EF4-FFF2-40B4-BE49-F238E27FC236}">
                <a16:creationId xmlns:a16="http://schemas.microsoft.com/office/drawing/2014/main" id="{C90D1BE9-9C58-E5A8-5B13-81CA5874B0CD}"/>
              </a:ext>
            </a:extLst>
          </p:cNvPr>
          <p:cNvSpPr txBox="1">
            <a:spLocks noChangeAspect="1" noChangeArrowheads="1"/>
          </p:cNvSpPr>
          <p:nvPr/>
        </p:nvSpPr>
        <p:spPr bwMode="auto">
          <a:xfrm>
            <a:off x="4069754" y="4561786"/>
            <a:ext cx="2117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400" dirty="0">
                <a:solidFill>
                  <a:prstClr val="black"/>
                </a:solidFill>
                <a:latin typeface="Courier New" panose="02070309020205020404" pitchFamily="49" charset="0"/>
                <a:cs typeface="Courier New" panose="02070309020205020404" pitchFamily="49" charset="0"/>
              </a:rPr>
              <a:t>1 2 3 4 5 6 7 8 9 </a:t>
            </a:r>
          </a:p>
        </p:txBody>
      </p:sp>
    </p:spTree>
    <p:extLst>
      <p:ext uri="{BB962C8B-B14F-4D97-AF65-F5344CB8AC3E}">
        <p14:creationId xmlns:p14="http://schemas.microsoft.com/office/powerpoint/2010/main" val="389568628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7FD6A94-006D-2CEA-036A-B8FB14A586B0}"/>
              </a:ext>
            </a:extLst>
          </p:cNvPr>
          <p:cNvSpPr>
            <a:spLocks noGrp="1"/>
          </p:cNvSpPr>
          <p:nvPr>
            <p:ph idx="1"/>
          </p:nvPr>
        </p:nvSpPr>
        <p:spPr>
          <a:xfrm>
            <a:off x="1981202" y="1828801"/>
            <a:ext cx="3879561" cy="4467733"/>
          </a:xfrm>
        </p:spPr>
        <p:txBody>
          <a:bodyPr>
            <a:normAutofit/>
          </a:bodyPr>
          <a:lstStyle/>
          <a:p>
            <a:r>
              <a:rPr kumimoji="1" lang="zh-CN" altLang="en-US" sz="2800" dirty="0"/>
              <a:t>频率估计</a:t>
            </a:r>
            <a:endParaRPr kumimoji="1" lang="en-US" altLang="zh-CN" sz="2800" dirty="0"/>
          </a:p>
          <a:p>
            <a:endParaRPr kumimoji="1" lang="en-US" altLang="zh-CN" sz="2800" dirty="0"/>
          </a:p>
          <a:p>
            <a:endParaRPr kumimoji="1" lang="en-US" altLang="zh-CN" sz="2800" dirty="0"/>
          </a:p>
          <a:p>
            <a:endParaRPr kumimoji="1" lang="en-US" altLang="zh-CN" sz="2800" dirty="0"/>
          </a:p>
          <a:p>
            <a:r>
              <a:rPr kumimoji="1" lang="zh-CN" altLang="en-US" sz="2800" dirty="0"/>
              <a:t>矩阵略图</a:t>
            </a:r>
            <a:endParaRPr kumimoji="1" lang="en-US" altLang="zh-CN" sz="2800" dirty="0"/>
          </a:p>
        </p:txBody>
      </p:sp>
      <p:sp>
        <p:nvSpPr>
          <p:cNvPr id="4" name="Rectangle 4">
            <a:extLst>
              <a:ext uri="{FF2B5EF4-FFF2-40B4-BE49-F238E27FC236}">
                <a16:creationId xmlns:a16="http://schemas.microsoft.com/office/drawing/2014/main" id="{77BF462B-6D3E-4EBB-B6B5-3A185B417D61}"/>
              </a:ext>
            </a:extLst>
          </p:cNvPr>
          <p:cNvSpPr>
            <a:spLocks noChangeAspect="1" noChangeArrowheads="1"/>
          </p:cNvSpPr>
          <p:nvPr/>
        </p:nvSpPr>
        <p:spPr bwMode="auto">
          <a:xfrm>
            <a:off x="5003815" y="3399729"/>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cxnSp>
        <p:nvCxnSpPr>
          <p:cNvPr id="5" name="Straight Connector 2">
            <a:extLst>
              <a:ext uri="{FF2B5EF4-FFF2-40B4-BE49-F238E27FC236}">
                <a16:creationId xmlns:a16="http://schemas.microsoft.com/office/drawing/2014/main" id="{7362FC81-EB09-4282-814F-6411BAE6B9F6}"/>
              </a:ext>
            </a:extLst>
          </p:cNvPr>
          <p:cNvCxnSpPr>
            <a:cxnSpLocks noChangeAspect="1" noChangeShapeType="1"/>
          </p:cNvCxnSpPr>
          <p:nvPr/>
        </p:nvCxnSpPr>
        <p:spPr bwMode="auto">
          <a:xfrm flipV="1">
            <a:off x="4811874" y="3653001"/>
            <a:ext cx="2954831" cy="8795"/>
          </a:xfrm>
          <a:prstGeom prst="line">
            <a:avLst/>
          </a:prstGeom>
          <a:noFill/>
          <a:ln w="38100" algn="ctr">
            <a:solidFill>
              <a:schemeClr val="tx1"/>
            </a:solidFill>
            <a:round/>
            <a:headEnd/>
            <a:tailEnd/>
          </a:ln>
        </p:spPr>
      </p:cxnSp>
      <p:sp>
        <p:nvSpPr>
          <p:cNvPr id="6" name="Rectangle 23">
            <a:extLst>
              <a:ext uri="{FF2B5EF4-FFF2-40B4-BE49-F238E27FC236}">
                <a16:creationId xmlns:a16="http://schemas.microsoft.com/office/drawing/2014/main" id="{4485315C-91D9-4A04-974B-43984D57BD3C}"/>
              </a:ext>
            </a:extLst>
          </p:cNvPr>
          <p:cNvSpPr>
            <a:spLocks noChangeAspect="1" noChangeArrowheads="1"/>
          </p:cNvSpPr>
          <p:nvPr/>
        </p:nvSpPr>
        <p:spPr bwMode="auto">
          <a:xfrm>
            <a:off x="5003815" y="3146457"/>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7" name="Rectangle 24">
            <a:extLst>
              <a:ext uri="{FF2B5EF4-FFF2-40B4-BE49-F238E27FC236}">
                <a16:creationId xmlns:a16="http://schemas.microsoft.com/office/drawing/2014/main" id="{E59EBB99-6976-46B1-A8BF-C5C05A23258F}"/>
              </a:ext>
            </a:extLst>
          </p:cNvPr>
          <p:cNvSpPr>
            <a:spLocks noChangeAspect="1" noChangeArrowheads="1"/>
          </p:cNvSpPr>
          <p:nvPr/>
        </p:nvSpPr>
        <p:spPr bwMode="auto">
          <a:xfrm>
            <a:off x="5003815" y="2893185"/>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8" name="Rectangle 25">
            <a:extLst>
              <a:ext uri="{FF2B5EF4-FFF2-40B4-BE49-F238E27FC236}">
                <a16:creationId xmlns:a16="http://schemas.microsoft.com/office/drawing/2014/main" id="{2B507EF1-E645-483B-ABE4-ACC6EE7622F3}"/>
              </a:ext>
            </a:extLst>
          </p:cNvPr>
          <p:cNvSpPr>
            <a:spLocks noChangeAspect="1" noChangeArrowheads="1"/>
          </p:cNvSpPr>
          <p:nvPr/>
        </p:nvSpPr>
        <p:spPr bwMode="auto">
          <a:xfrm>
            <a:off x="5003815" y="2639915"/>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9" name="Rectangle 26">
            <a:extLst>
              <a:ext uri="{FF2B5EF4-FFF2-40B4-BE49-F238E27FC236}">
                <a16:creationId xmlns:a16="http://schemas.microsoft.com/office/drawing/2014/main" id="{688BE711-7421-4353-8198-C3029D0098A2}"/>
              </a:ext>
            </a:extLst>
          </p:cNvPr>
          <p:cNvSpPr>
            <a:spLocks noChangeAspect="1" noChangeArrowheads="1"/>
          </p:cNvSpPr>
          <p:nvPr/>
        </p:nvSpPr>
        <p:spPr bwMode="auto">
          <a:xfrm>
            <a:off x="5003815" y="2383126"/>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0" name="Rectangle 34">
            <a:extLst>
              <a:ext uri="{FF2B5EF4-FFF2-40B4-BE49-F238E27FC236}">
                <a16:creationId xmlns:a16="http://schemas.microsoft.com/office/drawing/2014/main" id="{244F20E3-35EE-4F05-8850-EEF9E0DD0DD3}"/>
              </a:ext>
            </a:extLst>
          </p:cNvPr>
          <p:cNvSpPr>
            <a:spLocks noChangeAspect="1" noChangeArrowheads="1"/>
          </p:cNvSpPr>
          <p:nvPr/>
        </p:nvSpPr>
        <p:spPr bwMode="auto">
          <a:xfrm>
            <a:off x="5555143" y="3394628"/>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1" name="Rectangle 35">
            <a:extLst>
              <a:ext uri="{FF2B5EF4-FFF2-40B4-BE49-F238E27FC236}">
                <a16:creationId xmlns:a16="http://schemas.microsoft.com/office/drawing/2014/main" id="{E59EEEFA-0CE2-4513-988F-DBC909EDCB95}"/>
              </a:ext>
            </a:extLst>
          </p:cNvPr>
          <p:cNvSpPr>
            <a:spLocks noChangeAspect="1" noChangeArrowheads="1"/>
          </p:cNvSpPr>
          <p:nvPr/>
        </p:nvSpPr>
        <p:spPr bwMode="auto">
          <a:xfrm>
            <a:off x="5555143" y="3141357"/>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2" name="Rectangle 36">
            <a:extLst>
              <a:ext uri="{FF2B5EF4-FFF2-40B4-BE49-F238E27FC236}">
                <a16:creationId xmlns:a16="http://schemas.microsoft.com/office/drawing/2014/main" id="{59EEF3B3-8568-4ADA-A472-4399B8C72F4F}"/>
              </a:ext>
            </a:extLst>
          </p:cNvPr>
          <p:cNvSpPr>
            <a:spLocks noChangeAspect="1" noChangeArrowheads="1"/>
          </p:cNvSpPr>
          <p:nvPr/>
        </p:nvSpPr>
        <p:spPr bwMode="auto">
          <a:xfrm>
            <a:off x="5555143" y="2888085"/>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3" name="Rectangle 37">
            <a:extLst>
              <a:ext uri="{FF2B5EF4-FFF2-40B4-BE49-F238E27FC236}">
                <a16:creationId xmlns:a16="http://schemas.microsoft.com/office/drawing/2014/main" id="{FA10438E-E7CB-4BA7-8C83-899C64D3E640}"/>
              </a:ext>
            </a:extLst>
          </p:cNvPr>
          <p:cNvSpPr>
            <a:spLocks noChangeAspect="1" noChangeArrowheads="1"/>
          </p:cNvSpPr>
          <p:nvPr/>
        </p:nvSpPr>
        <p:spPr bwMode="auto">
          <a:xfrm>
            <a:off x="5555143" y="2634814"/>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4" name="Rectangle 38">
            <a:extLst>
              <a:ext uri="{FF2B5EF4-FFF2-40B4-BE49-F238E27FC236}">
                <a16:creationId xmlns:a16="http://schemas.microsoft.com/office/drawing/2014/main" id="{2579D3E4-A26E-49AA-BB54-D53167FB9013}"/>
              </a:ext>
            </a:extLst>
          </p:cNvPr>
          <p:cNvSpPr>
            <a:spLocks noChangeAspect="1" noChangeArrowheads="1"/>
          </p:cNvSpPr>
          <p:nvPr/>
        </p:nvSpPr>
        <p:spPr bwMode="auto">
          <a:xfrm>
            <a:off x="5555143" y="2378026"/>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5" name="Rectangle 39">
            <a:extLst>
              <a:ext uri="{FF2B5EF4-FFF2-40B4-BE49-F238E27FC236}">
                <a16:creationId xmlns:a16="http://schemas.microsoft.com/office/drawing/2014/main" id="{970FDF30-62A3-43DD-AF7B-2F9FFFBBC74F}"/>
              </a:ext>
            </a:extLst>
          </p:cNvPr>
          <p:cNvSpPr>
            <a:spLocks noChangeAspect="1" noChangeArrowheads="1"/>
          </p:cNvSpPr>
          <p:nvPr/>
        </p:nvSpPr>
        <p:spPr bwMode="auto">
          <a:xfrm>
            <a:off x="5555143" y="2124754"/>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6" name="TextBox 5">
            <a:extLst>
              <a:ext uri="{FF2B5EF4-FFF2-40B4-BE49-F238E27FC236}">
                <a16:creationId xmlns:a16="http://schemas.microsoft.com/office/drawing/2014/main" id="{4EF5B941-023B-4A0F-BCE0-4012A99D8923}"/>
              </a:ext>
            </a:extLst>
          </p:cNvPr>
          <p:cNvSpPr txBox="1">
            <a:spLocks noChangeAspect="1" noChangeArrowheads="1"/>
          </p:cNvSpPr>
          <p:nvPr/>
        </p:nvSpPr>
        <p:spPr bwMode="auto">
          <a:xfrm>
            <a:off x="4946340" y="3692344"/>
            <a:ext cx="26661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800" dirty="0">
                <a:solidFill>
                  <a:prstClr val="black"/>
                </a:solidFill>
                <a:latin typeface="Courier New" panose="02070309020205020404" pitchFamily="49" charset="0"/>
                <a:cs typeface="Courier New" panose="02070309020205020404" pitchFamily="49" charset="0"/>
              </a:rPr>
              <a:t>1 2 3 4 5 6 7 8 9 </a:t>
            </a:r>
          </a:p>
        </p:txBody>
      </p:sp>
      <p:sp>
        <p:nvSpPr>
          <p:cNvPr id="17" name="Rectangle 41">
            <a:extLst>
              <a:ext uri="{FF2B5EF4-FFF2-40B4-BE49-F238E27FC236}">
                <a16:creationId xmlns:a16="http://schemas.microsoft.com/office/drawing/2014/main" id="{F7789ABE-10E7-4F5F-836F-8DB0FC48C6F5}"/>
              </a:ext>
            </a:extLst>
          </p:cNvPr>
          <p:cNvSpPr>
            <a:spLocks noChangeAspect="1" noChangeArrowheads="1"/>
          </p:cNvSpPr>
          <p:nvPr/>
        </p:nvSpPr>
        <p:spPr bwMode="auto">
          <a:xfrm>
            <a:off x="6394664" y="3408525"/>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8" name="Rectangle 43">
            <a:extLst>
              <a:ext uri="{FF2B5EF4-FFF2-40B4-BE49-F238E27FC236}">
                <a16:creationId xmlns:a16="http://schemas.microsoft.com/office/drawing/2014/main" id="{DD98B454-9DC2-49E1-AF5D-368EEC1518A2}"/>
              </a:ext>
            </a:extLst>
          </p:cNvPr>
          <p:cNvSpPr>
            <a:spLocks noChangeAspect="1" noChangeArrowheads="1"/>
          </p:cNvSpPr>
          <p:nvPr/>
        </p:nvSpPr>
        <p:spPr bwMode="auto">
          <a:xfrm>
            <a:off x="7175738" y="3399729"/>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9" name="Rectangle 44">
            <a:extLst>
              <a:ext uri="{FF2B5EF4-FFF2-40B4-BE49-F238E27FC236}">
                <a16:creationId xmlns:a16="http://schemas.microsoft.com/office/drawing/2014/main" id="{96FC221F-C15C-46E2-89CE-8F5C893654BF}"/>
              </a:ext>
            </a:extLst>
          </p:cNvPr>
          <p:cNvSpPr>
            <a:spLocks noChangeAspect="1" noChangeArrowheads="1"/>
          </p:cNvSpPr>
          <p:nvPr/>
        </p:nvSpPr>
        <p:spPr bwMode="auto">
          <a:xfrm>
            <a:off x="7175738" y="3142940"/>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20" name="Rectangle 45">
            <a:extLst>
              <a:ext uri="{FF2B5EF4-FFF2-40B4-BE49-F238E27FC236}">
                <a16:creationId xmlns:a16="http://schemas.microsoft.com/office/drawing/2014/main" id="{5DD190CC-DA67-4511-8102-713E67F7A429}"/>
              </a:ext>
            </a:extLst>
          </p:cNvPr>
          <p:cNvSpPr>
            <a:spLocks noChangeAspect="1" noChangeArrowheads="1"/>
          </p:cNvSpPr>
          <p:nvPr/>
        </p:nvSpPr>
        <p:spPr bwMode="auto">
          <a:xfrm>
            <a:off x="7175738" y="2889669"/>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21" name="!!Rectangle 47">
            <a:extLst>
              <a:ext uri="{FF2B5EF4-FFF2-40B4-BE49-F238E27FC236}">
                <a16:creationId xmlns:a16="http://schemas.microsoft.com/office/drawing/2014/main" id="{764BF180-2F8E-42AE-8F55-BC62BFEC074E}"/>
              </a:ext>
            </a:extLst>
          </p:cNvPr>
          <p:cNvSpPr>
            <a:spLocks noChangeAspect="1" noChangeArrowheads="1"/>
          </p:cNvSpPr>
          <p:nvPr/>
        </p:nvSpPr>
        <p:spPr bwMode="auto">
          <a:xfrm>
            <a:off x="6394664" y="3175728"/>
            <a:ext cx="253272" cy="253272"/>
          </a:xfrm>
          <a:prstGeom prst="rect">
            <a:avLst/>
          </a:prstGeom>
          <a:solidFill>
            <a:srgbClr val="C00000"/>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grpSp>
        <p:nvGrpSpPr>
          <p:cNvPr id="43" name="Group 42">
            <a:extLst>
              <a:ext uri="{FF2B5EF4-FFF2-40B4-BE49-F238E27FC236}">
                <a16:creationId xmlns:a16="http://schemas.microsoft.com/office/drawing/2014/main" id="{96310ED5-386F-4FA5-A36F-93C1883D966E}"/>
              </a:ext>
            </a:extLst>
          </p:cNvPr>
          <p:cNvGrpSpPr>
            <a:grpSpLocks noChangeAspect="1"/>
          </p:cNvGrpSpPr>
          <p:nvPr/>
        </p:nvGrpSpPr>
        <p:grpSpPr>
          <a:xfrm>
            <a:off x="4137058" y="4926444"/>
            <a:ext cx="1929875" cy="214431"/>
            <a:chOff x="3816821" y="4248199"/>
            <a:chExt cx="1645920" cy="182880"/>
          </a:xfrm>
        </p:grpSpPr>
        <p:sp>
          <p:nvSpPr>
            <p:cNvPr id="23" name="矩形 70">
              <a:extLst>
                <a:ext uri="{FF2B5EF4-FFF2-40B4-BE49-F238E27FC236}">
                  <a16:creationId xmlns:a16="http://schemas.microsoft.com/office/drawing/2014/main" id="{2EF89221-0EB1-4600-AD1A-5BE1A1A3C522}"/>
                </a:ext>
              </a:extLst>
            </p:cNvPr>
            <p:cNvSpPr/>
            <p:nvPr/>
          </p:nvSpPr>
          <p:spPr>
            <a:xfrm>
              <a:off x="381682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35" name="矩形 70">
              <a:extLst>
                <a:ext uri="{FF2B5EF4-FFF2-40B4-BE49-F238E27FC236}">
                  <a16:creationId xmlns:a16="http://schemas.microsoft.com/office/drawing/2014/main" id="{389429A5-EA2A-441B-BD3C-35649EAF4430}"/>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6" name="矩形 70">
              <a:extLst>
                <a:ext uri="{FF2B5EF4-FFF2-40B4-BE49-F238E27FC236}">
                  <a16:creationId xmlns:a16="http://schemas.microsoft.com/office/drawing/2014/main" id="{9FC65A86-FD98-49FC-9200-DD635B266046}"/>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7" name="矩形 70">
              <a:extLst>
                <a:ext uri="{FF2B5EF4-FFF2-40B4-BE49-F238E27FC236}">
                  <a16:creationId xmlns:a16="http://schemas.microsoft.com/office/drawing/2014/main" id="{2875C6A5-B7D2-41BF-99E0-0FAA6D8ED760}"/>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8" name="矩形 70">
              <a:extLst>
                <a:ext uri="{FF2B5EF4-FFF2-40B4-BE49-F238E27FC236}">
                  <a16:creationId xmlns:a16="http://schemas.microsoft.com/office/drawing/2014/main" id="{C76D628B-C544-40E7-BAA5-EC6BC63D6A4F}"/>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9" name="矩形 70">
              <a:extLst>
                <a:ext uri="{FF2B5EF4-FFF2-40B4-BE49-F238E27FC236}">
                  <a16:creationId xmlns:a16="http://schemas.microsoft.com/office/drawing/2014/main" id="{D5F67565-18E5-4326-8897-FFC2137F4861}"/>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0" name="矩形 70">
              <a:extLst>
                <a:ext uri="{FF2B5EF4-FFF2-40B4-BE49-F238E27FC236}">
                  <a16:creationId xmlns:a16="http://schemas.microsoft.com/office/drawing/2014/main" id="{D0E06B7A-F8DC-492E-9372-6E0783F8C98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1" name="矩形 70">
              <a:extLst>
                <a:ext uri="{FF2B5EF4-FFF2-40B4-BE49-F238E27FC236}">
                  <a16:creationId xmlns:a16="http://schemas.microsoft.com/office/drawing/2014/main" id="{C9D67938-DF8C-48CD-9376-B687AE68DA8C}"/>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2" name="矩形 70">
              <a:extLst>
                <a:ext uri="{FF2B5EF4-FFF2-40B4-BE49-F238E27FC236}">
                  <a16:creationId xmlns:a16="http://schemas.microsoft.com/office/drawing/2014/main" id="{A1CFC9AB-D5E0-45CE-BC81-8FCC37272019}"/>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44" name="!!Group 43">
            <a:extLst>
              <a:ext uri="{FF2B5EF4-FFF2-40B4-BE49-F238E27FC236}">
                <a16:creationId xmlns:a16="http://schemas.microsoft.com/office/drawing/2014/main" id="{65C993AC-C9A4-41B5-832C-ABCFA10EAF2F}"/>
              </a:ext>
            </a:extLst>
          </p:cNvPr>
          <p:cNvGrpSpPr>
            <a:grpSpLocks noChangeAspect="1"/>
          </p:cNvGrpSpPr>
          <p:nvPr/>
        </p:nvGrpSpPr>
        <p:grpSpPr>
          <a:xfrm>
            <a:off x="4137058" y="5134170"/>
            <a:ext cx="1929875" cy="214431"/>
            <a:chOff x="3816821" y="4248199"/>
            <a:chExt cx="1645920" cy="182880"/>
          </a:xfrm>
        </p:grpSpPr>
        <p:sp>
          <p:nvSpPr>
            <p:cNvPr id="45" name="矩形 70">
              <a:extLst>
                <a:ext uri="{FF2B5EF4-FFF2-40B4-BE49-F238E27FC236}">
                  <a16:creationId xmlns:a16="http://schemas.microsoft.com/office/drawing/2014/main" id="{96A04344-1A64-4EE3-9AC1-C47EE1CC635D}"/>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46" name="矩形 70">
              <a:extLst>
                <a:ext uri="{FF2B5EF4-FFF2-40B4-BE49-F238E27FC236}">
                  <a16:creationId xmlns:a16="http://schemas.microsoft.com/office/drawing/2014/main" id="{5DA9CFAA-0BB5-4041-BA18-EB96B263D577}"/>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7" name="矩形 70">
              <a:extLst>
                <a:ext uri="{FF2B5EF4-FFF2-40B4-BE49-F238E27FC236}">
                  <a16:creationId xmlns:a16="http://schemas.microsoft.com/office/drawing/2014/main" id="{4BE51D66-4760-480F-8DD9-4BDD69E1668D}"/>
                </a:ext>
              </a:extLst>
            </p:cNvPr>
            <p:cNvSpPr/>
            <p:nvPr/>
          </p:nvSpPr>
          <p:spPr>
            <a:xfrm>
              <a:off x="418258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4400" dirty="0">
                <a:solidFill>
                  <a:prstClr val="white"/>
                </a:solidFill>
                <a:latin typeface="Lucida Sans"/>
                <a:ea typeface="黑体"/>
              </a:endParaRPr>
            </a:p>
          </p:txBody>
        </p:sp>
        <p:sp>
          <p:nvSpPr>
            <p:cNvPr id="48" name="矩形 70">
              <a:extLst>
                <a:ext uri="{FF2B5EF4-FFF2-40B4-BE49-F238E27FC236}">
                  <a16:creationId xmlns:a16="http://schemas.microsoft.com/office/drawing/2014/main" id="{B977BAE8-F7B9-4203-8707-F121DB1A993A}"/>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9" name="矩形 70">
              <a:extLst>
                <a:ext uri="{FF2B5EF4-FFF2-40B4-BE49-F238E27FC236}">
                  <a16:creationId xmlns:a16="http://schemas.microsoft.com/office/drawing/2014/main" id="{81363CF1-AB8D-4300-9EDF-30CE283F6536}"/>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0" name="矩形 70">
              <a:extLst>
                <a:ext uri="{FF2B5EF4-FFF2-40B4-BE49-F238E27FC236}">
                  <a16:creationId xmlns:a16="http://schemas.microsoft.com/office/drawing/2014/main" id="{325BEE5C-CC30-46C9-AB41-2CC98CA9E8F8}"/>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1" name="矩形 70">
              <a:extLst>
                <a:ext uri="{FF2B5EF4-FFF2-40B4-BE49-F238E27FC236}">
                  <a16:creationId xmlns:a16="http://schemas.microsoft.com/office/drawing/2014/main" id="{CA0B9EB8-6A39-412A-8491-69DF888AB0D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2" name="矩形 70">
              <a:extLst>
                <a:ext uri="{FF2B5EF4-FFF2-40B4-BE49-F238E27FC236}">
                  <a16:creationId xmlns:a16="http://schemas.microsoft.com/office/drawing/2014/main" id="{90C52285-DBD1-41BE-B085-ADEC83FE6EFD}"/>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3" name="矩形 70">
              <a:extLst>
                <a:ext uri="{FF2B5EF4-FFF2-40B4-BE49-F238E27FC236}">
                  <a16:creationId xmlns:a16="http://schemas.microsoft.com/office/drawing/2014/main" id="{8C998C1A-E0EA-44A2-AF64-7000C05EEECD}"/>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54" name="!!Group 53">
            <a:extLst>
              <a:ext uri="{FF2B5EF4-FFF2-40B4-BE49-F238E27FC236}">
                <a16:creationId xmlns:a16="http://schemas.microsoft.com/office/drawing/2014/main" id="{A022B229-041B-4343-B515-6733460B4043}"/>
              </a:ext>
            </a:extLst>
          </p:cNvPr>
          <p:cNvGrpSpPr>
            <a:grpSpLocks noChangeAspect="1"/>
          </p:cNvGrpSpPr>
          <p:nvPr/>
        </p:nvGrpSpPr>
        <p:grpSpPr>
          <a:xfrm>
            <a:off x="4137058" y="5783868"/>
            <a:ext cx="1929875" cy="214431"/>
            <a:chOff x="3816821" y="4248199"/>
            <a:chExt cx="1645920" cy="182880"/>
          </a:xfrm>
        </p:grpSpPr>
        <p:sp>
          <p:nvSpPr>
            <p:cNvPr id="55" name="矩形 70">
              <a:extLst>
                <a:ext uri="{FF2B5EF4-FFF2-40B4-BE49-F238E27FC236}">
                  <a16:creationId xmlns:a16="http://schemas.microsoft.com/office/drawing/2014/main" id="{BFCB6DC3-E7F1-4C6A-89D0-8149EA32F92C}"/>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56" name="矩形 70">
              <a:extLst>
                <a:ext uri="{FF2B5EF4-FFF2-40B4-BE49-F238E27FC236}">
                  <a16:creationId xmlns:a16="http://schemas.microsoft.com/office/drawing/2014/main" id="{7B2299C9-B0A4-46B5-81B1-B3D1338DBD63}"/>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7" name="矩形 70">
              <a:extLst>
                <a:ext uri="{FF2B5EF4-FFF2-40B4-BE49-F238E27FC236}">
                  <a16:creationId xmlns:a16="http://schemas.microsoft.com/office/drawing/2014/main" id="{6E8E483B-3283-42C5-AFD6-26254918D2A5}"/>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58" name="矩形 70">
              <a:extLst>
                <a:ext uri="{FF2B5EF4-FFF2-40B4-BE49-F238E27FC236}">
                  <a16:creationId xmlns:a16="http://schemas.microsoft.com/office/drawing/2014/main" id="{C072D74D-228A-4161-9876-BF7B5CEE47A5}"/>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9" name="矩形 70">
              <a:extLst>
                <a:ext uri="{FF2B5EF4-FFF2-40B4-BE49-F238E27FC236}">
                  <a16:creationId xmlns:a16="http://schemas.microsoft.com/office/drawing/2014/main" id="{C4ECBD4F-77AA-4D11-92A5-78ECB1A1FF80}"/>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0" name="矩形 70">
              <a:extLst>
                <a:ext uri="{FF2B5EF4-FFF2-40B4-BE49-F238E27FC236}">
                  <a16:creationId xmlns:a16="http://schemas.microsoft.com/office/drawing/2014/main" id="{E76B1ED8-8E8D-4BE5-B12A-B6E5EEEDE053}"/>
                </a:ext>
              </a:extLst>
            </p:cNvPr>
            <p:cNvSpPr/>
            <p:nvPr/>
          </p:nvSpPr>
          <p:spPr>
            <a:xfrm>
              <a:off x="473122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4400" dirty="0">
                <a:solidFill>
                  <a:prstClr val="white"/>
                </a:solidFill>
                <a:latin typeface="Lucida Sans"/>
                <a:ea typeface="黑体"/>
              </a:endParaRPr>
            </a:p>
          </p:txBody>
        </p:sp>
        <p:sp>
          <p:nvSpPr>
            <p:cNvPr id="61" name="矩形 70">
              <a:extLst>
                <a:ext uri="{FF2B5EF4-FFF2-40B4-BE49-F238E27FC236}">
                  <a16:creationId xmlns:a16="http://schemas.microsoft.com/office/drawing/2014/main" id="{D6461D24-FAB5-40B5-BDFD-5BC9B81AC2F4}"/>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2" name="矩形 70">
              <a:extLst>
                <a:ext uri="{FF2B5EF4-FFF2-40B4-BE49-F238E27FC236}">
                  <a16:creationId xmlns:a16="http://schemas.microsoft.com/office/drawing/2014/main" id="{20546C72-F009-4D36-95A4-97290F630AF5}"/>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3" name="矩形 70">
              <a:extLst>
                <a:ext uri="{FF2B5EF4-FFF2-40B4-BE49-F238E27FC236}">
                  <a16:creationId xmlns:a16="http://schemas.microsoft.com/office/drawing/2014/main" id="{1FC1CCDA-7E4E-42A0-AFD4-08C23E8319A8}"/>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sp>
        <p:nvSpPr>
          <p:cNvPr id="64" name="TextBox 63">
            <a:extLst>
              <a:ext uri="{FF2B5EF4-FFF2-40B4-BE49-F238E27FC236}">
                <a16:creationId xmlns:a16="http://schemas.microsoft.com/office/drawing/2014/main" id="{24B9A16D-FB1D-45CC-8C0E-D4F89BB57C01}"/>
              </a:ext>
            </a:extLst>
          </p:cNvPr>
          <p:cNvSpPr txBox="1">
            <a:spLocks noChangeAspect="1"/>
          </p:cNvSpPr>
          <p:nvPr/>
        </p:nvSpPr>
        <p:spPr>
          <a:xfrm rot="5400000">
            <a:off x="4975799" y="5334644"/>
            <a:ext cx="492443" cy="461665"/>
          </a:xfrm>
          <a:prstGeom prst="rect">
            <a:avLst/>
          </a:prstGeom>
          <a:noFill/>
        </p:spPr>
        <p:txBody>
          <a:bodyPr wrap="none" rtlCol="0">
            <a:spAutoFit/>
          </a:bodyPr>
          <a:lstStyle/>
          <a:p>
            <a:pPr defTabSz="914140"/>
            <a:r>
              <a:rPr lang="en-US" altLang="zh-CN" sz="2400" dirty="0">
                <a:solidFill>
                  <a:prstClr val="black"/>
                </a:solidFill>
                <a:latin typeface="Lucida Sans"/>
                <a:ea typeface="黑体"/>
              </a:rPr>
              <a:t>…</a:t>
            </a:r>
            <a:endParaRPr lang="zh-CN" altLang="en-US" sz="2400" dirty="0">
              <a:solidFill>
                <a:prstClr val="black"/>
              </a:solidFill>
              <a:latin typeface="Lucida Sans"/>
              <a:ea typeface="黑体"/>
            </a:endParaRPr>
          </a:p>
        </p:txBody>
      </p:sp>
      <p:sp>
        <p:nvSpPr>
          <p:cNvPr id="65" name="TextBox 5">
            <a:extLst>
              <a:ext uri="{FF2B5EF4-FFF2-40B4-BE49-F238E27FC236}">
                <a16:creationId xmlns:a16="http://schemas.microsoft.com/office/drawing/2014/main" id="{D1FA8AD9-64A0-47FD-9236-D42D715166D0}"/>
              </a:ext>
            </a:extLst>
          </p:cNvPr>
          <p:cNvSpPr txBox="1">
            <a:spLocks noChangeAspect="1" noChangeArrowheads="1"/>
          </p:cNvSpPr>
          <p:nvPr/>
        </p:nvSpPr>
        <p:spPr bwMode="auto">
          <a:xfrm>
            <a:off x="6495792" y="4563290"/>
            <a:ext cx="2117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400" dirty="0">
                <a:solidFill>
                  <a:prstClr val="black"/>
                </a:solidFill>
                <a:latin typeface="Courier New" panose="02070309020205020404" pitchFamily="49" charset="0"/>
                <a:cs typeface="Courier New" panose="02070309020205020404" pitchFamily="49" charset="0"/>
              </a:rPr>
              <a:t>1 2 3 4 5 6 7 8 9 </a:t>
            </a:r>
          </a:p>
        </p:txBody>
      </p:sp>
      <p:grpSp>
        <p:nvGrpSpPr>
          <p:cNvPr id="66" name="!!Group 65">
            <a:extLst>
              <a:ext uri="{FF2B5EF4-FFF2-40B4-BE49-F238E27FC236}">
                <a16:creationId xmlns:a16="http://schemas.microsoft.com/office/drawing/2014/main" id="{B4F93FF6-9246-47F4-9ECA-37436AA4E063}"/>
              </a:ext>
            </a:extLst>
          </p:cNvPr>
          <p:cNvGrpSpPr>
            <a:grpSpLocks noChangeAspect="1"/>
          </p:cNvGrpSpPr>
          <p:nvPr/>
        </p:nvGrpSpPr>
        <p:grpSpPr>
          <a:xfrm>
            <a:off x="6563095" y="4927949"/>
            <a:ext cx="1929875" cy="214431"/>
            <a:chOff x="3816821" y="4248199"/>
            <a:chExt cx="1645920" cy="182880"/>
          </a:xfrm>
        </p:grpSpPr>
        <p:sp>
          <p:nvSpPr>
            <p:cNvPr id="67" name="矩形 70">
              <a:extLst>
                <a:ext uri="{FF2B5EF4-FFF2-40B4-BE49-F238E27FC236}">
                  <a16:creationId xmlns:a16="http://schemas.microsoft.com/office/drawing/2014/main" id="{F207E9D8-B91C-42E6-816A-B8AE252B3142}"/>
                </a:ext>
              </a:extLst>
            </p:cNvPr>
            <p:cNvSpPr/>
            <p:nvPr/>
          </p:nvSpPr>
          <p:spPr>
            <a:xfrm>
              <a:off x="3816821" y="4248199"/>
              <a:ext cx="182880" cy="182880"/>
            </a:xfrm>
            <a:prstGeom prst="rect">
              <a:avLst/>
            </a:prstGeom>
            <a:solidFill>
              <a:schemeClr val="accent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white"/>
                  </a:solidFill>
                  <a:latin typeface="Times New Roman" panose="02020603050405020304" pitchFamily="18" charset="0"/>
                  <a:ea typeface="Sans Serif Collection" panose="020B0502040504020204" pitchFamily="34" charset="0"/>
                  <a:cs typeface="Times New Roman" panose="02020603050405020304" pitchFamily="18" charset="0"/>
                </a:rPr>
                <a:t>5</a:t>
              </a:r>
              <a:endParaRPr lang="zh-CN" altLang="en-US" sz="1400" b="1" dirty="0">
                <a:solidFill>
                  <a:prstClr val="white"/>
                </a:solidFill>
                <a:latin typeface="Times New Roman" panose="02020603050405020304" pitchFamily="18" charset="0"/>
                <a:ea typeface="黑体"/>
                <a:cs typeface="Times New Roman" panose="02020603050405020304" pitchFamily="18" charset="0"/>
              </a:endParaRPr>
            </a:p>
          </p:txBody>
        </p:sp>
        <p:sp>
          <p:nvSpPr>
            <p:cNvPr id="68" name="矩形 70">
              <a:extLst>
                <a:ext uri="{FF2B5EF4-FFF2-40B4-BE49-F238E27FC236}">
                  <a16:creationId xmlns:a16="http://schemas.microsoft.com/office/drawing/2014/main" id="{85CE02FC-594F-4869-8228-2D3D1952CD04}"/>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9" name="矩形 70">
              <a:extLst>
                <a:ext uri="{FF2B5EF4-FFF2-40B4-BE49-F238E27FC236}">
                  <a16:creationId xmlns:a16="http://schemas.microsoft.com/office/drawing/2014/main" id="{62EF5917-7162-4FF1-A370-DF325F910FE6}"/>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0" name="矩形 70">
              <a:extLst>
                <a:ext uri="{FF2B5EF4-FFF2-40B4-BE49-F238E27FC236}">
                  <a16:creationId xmlns:a16="http://schemas.microsoft.com/office/drawing/2014/main" id="{256B2054-DBD2-4832-878A-2F4152F5F6DC}"/>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1" name="矩形 70">
              <a:extLst>
                <a:ext uri="{FF2B5EF4-FFF2-40B4-BE49-F238E27FC236}">
                  <a16:creationId xmlns:a16="http://schemas.microsoft.com/office/drawing/2014/main" id="{F5531ED1-6C2F-4E38-9117-E3C4BA0917E8}"/>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2" name="矩形 70">
              <a:extLst>
                <a:ext uri="{FF2B5EF4-FFF2-40B4-BE49-F238E27FC236}">
                  <a16:creationId xmlns:a16="http://schemas.microsoft.com/office/drawing/2014/main" id="{BDA1BCD2-28F8-49BE-B204-4864DD64FD8A}"/>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3" name="矩形 70">
              <a:extLst>
                <a:ext uri="{FF2B5EF4-FFF2-40B4-BE49-F238E27FC236}">
                  <a16:creationId xmlns:a16="http://schemas.microsoft.com/office/drawing/2014/main" id="{FAD61162-E89A-4FF4-9BAD-36BBCC9B3DC0}"/>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4" name="矩形 70">
              <a:extLst>
                <a:ext uri="{FF2B5EF4-FFF2-40B4-BE49-F238E27FC236}">
                  <a16:creationId xmlns:a16="http://schemas.microsoft.com/office/drawing/2014/main" id="{18A110D5-22DF-4A6E-B8F6-738C4D06E133}"/>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5" name="矩形 70">
              <a:extLst>
                <a:ext uri="{FF2B5EF4-FFF2-40B4-BE49-F238E27FC236}">
                  <a16:creationId xmlns:a16="http://schemas.microsoft.com/office/drawing/2014/main" id="{0A1619E8-F17E-45DF-A6F9-CA4158E309F8}"/>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76" name="!!Group 75">
            <a:extLst>
              <a:ext uri="{FF2B5EF4-FFF2-40B4-BE49-F238E27FC236}">
                <a16:creationId xmlns:a16="http://schemas.microsoft.com/office/drawing/2014/main" id="{8289FD45-B037-4B4F-A71C-9F8DD545D2BE}"/>
              </a:ext>
            </a:extLst>
          </p:cNvPr>
          <p:cNvGrpSpPr>
            <a:grpSpLocks noChangeAspect="1"/>
          </p:cNvGrpSpPr>
          <p:nvPr/>
        </p:nvGrpSpPr>
        <p:grpSpPr>
          <a:xfrm>
            <a:off x="6563095" y="5135674"/>
            <a:ext cx="1929875" cy="214431"/>
            <a:chOff x="3816821" y="4248199"/>
            <a:chExt cx="1645920" cy="182880"/>
          </a:xfrm>
        </p:grpSpPr>
        <p:sp>
          <p:nvSpPr>
            <p:cNvPr id="77" name="矩形 70">
              <a:extLst>
                <a:ext uri="{FF2B5EF4-FFF2-40B4-BE49-F238E27FC236}">
                  <a16:creationId xmlns:a16="http://schemas.microsoft.com/office/drawing/2014/main" id="{E04EA633-851B-4AC1-A013-4AA38B81D6F7}"/>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78" name="矩形 70">
              <a:extLst>
                <a:ext uri="{FF2B5EF4-FFF2-40B4-BE49-F238E27FC236}">
                  <a16:creationId xmlns:a16="http://schemas.microsoft.com/office/drawing/2014/main" id="{57D2C635-7928-4D19-8D8D-58686ECA58B2}"/>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9" name="矩形 70">
              <a:extLst>
                <a:ext uri="{FF2B5EF4-FFF2-40B4-BE49-F238E27FC236}">
                  <a16:creationId xmlns:a16="http://schemas.microsoft.com/office/drawing/2014/main" id="{08DEEBD9-984D-4B19-B56F-BE9C7FAC19D1}"/>
                </a:ext>
              </a:extLst>
            </p:cNvPr>
            <p:cNvSpPr/>
            <p:nvPr/>
          </p:nvSpPr>
          <p:spPr>
            <a:xfrm>
              <a:off x="4182581" y="4248199"/>
              <a:ext cx="182880" cy="182880"/>
            </a:xfrm>
            <a:prstGeom prst="rect">
              <a:avLst/>
            </a:prstGeom>
            <a:solidFill>
              <a:schemeClr val="tx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defRPr/>
              </a:pPr>
              <a:r>
                <a:rPr lang="en-US" altLang="zh-CN" sz="1400" b="1" dirty="0">
                  <a:solidFill>
                    <a:prstClr val="white"/>
                  </a:solidFill>
                  <a:latin typeface="Times New Roman" panose="02020603050405020304" pitchFamily="18" charset="0"/>
                  <a:ea typeface="Sans Serif Collection" panose="020B0502040504020204" pitchFamily="34" charset="0"/>
                  <a:cs typeface="Times New Roman" panose="02020603050405020304" pitchFamily="18" charset="0"/>
                </a:rPr>
                <a:t>6</a:t>
              </a:r>
              <a:endParaRPr lang="zh-CN" altLang="en-US" sz="1400" b="1" dirty="0">
                <a:solidFill>
                  <a:prstClr val="white"/>
                </a:solidFill>
                <a:latin typeface="Times New Roman" panose="02020603050405020304" pitchFamily="18" charset="0"/>
                <a:ea typeface="黑体"/>
                <a:cs typeface="Times New Roman" panose="02020603050405020304" pitchFamily="18" charset="0"/>
              </a:endParaRPr>
            </a:p>
          </p:txBody>
        </p:sp>
        <p:sp>
          <p:nvSpPr>
            <p:cNvPr id="80" name="矩形 70">
              <a:extLst>
                <a:ext uri="{FF2B5EF4-FFF2-40B4-BE49-F238E27FC236}">
                  <a16:creationId xmlns:a16="http://schemas.microsoft.com/office/drawing/2014/main" id="{A4DD941B-D13A-4ACC-ACCE-AEC0E20E1DEA}"/>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1" name="矩形 70">
              <a:extLst>
                <a:ext uri="{FF2B5EF4-FFF2-40B4-BE49-F238E27FC236}">
                  <a16:creationId xmlns:a16="http://schemas.microsoft.com/office/drawing/2014/main" id="{0482AE9E-E4F9-45AF-841F-F9A5881814D1}"/>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2" name="矩形 70">
              <a:extLst>
                <a:ext uri="{FF2B5EF4-FFF2-40B4-BE49-F238E27FC236}">
                  <a16:creationId xmlns:a16="http://schemas.microsoft.com/office/drawing/2014/main" id="{6A2CC3D3-5AF3-4D0C-AFF3-780C4EDF073D}"/>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3" name="矩形 70">
              <a:extLst>
                <a:ext uri="{FF2B5EF4-FFF2-40B4-BE49-F238E27FC236}">
                  <a16:creationId xmlns:a16="http://schemas.microsoft.com/office/drawing/2014/main" id="{9C4A6BE2-83DD-431D-89BA-D79F68C4ED4B}"/>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4" name="矩形 70">
              <a:extLst>
                <a:ext uri="{FF2B5EF4-FFF2-40B4-BE49-F238E27FC236}">
                  <a16:creationId xmlns:a16="http://schemas.microsoft.com/office/drawing/2014/main" id="{9AFE2AE7-AED3-4B61-AE88-1D12AF04A5DC}"/>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5" name="矩形 70">
              <a:extLst>
                <a:ext uri="{FF2B5EF4-FFF2-40B4-BE49-F238E27FC236}">
                  <a16:creationId xmlns:a16="http://schemas.microsoft.com/office/drawing/2014/main" id="{A0596E08-9D05-4913-9B17-6DE829BE7A38}"/>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86" name="!!Group 85">
            <a:extLst>
              <a:ext uri="{FF2B5EF4-FFF2-40B4-BE49-F238E27FC236}">
                <a16:creationId xmlns:a16="http://schemas.microsoft.com/office/drawing/2014/main" id="{6F3A16B6-3E37-4DCE-87A6-1D590A02D00E}"/>
              </a:ext>
            </a:extLst>
          </p:cNvPr>
          <p:cNvGrpSpPr>
            <a:grpSpLocks noChangeAspect="1"/>
          </p:cNvGrpSpPr>
          <p:nvPr/>
        </p:nvGrpSpPr>
        <p:grpSpPr>
          <a:xfrm>
            <a:off x="6563095" y="5352548"/>
            <a:ext cx="1929875" cy="214431"/>
            <a:chOff x="3816821" y="4248199"/>
            <a:chExt cx="1645920" cy="182880"/>
          </a:xfrm>
        </p:grpSpPr>
        <p:sp>
          <p:nvSpPr>
            <p:cNvPr id="87" name="矩形 70">
              <a:extLst>
                <a:ext uri="{FF2B5EF4-FFF2-40B4-BE49-F238E27FC236}">
                  <a16:creationId xmlns:a16="http://schemas.microsoft.com/office/drawing/2014/main" id="{A04E9F45-0940-4426-B801-1D62CB1DB3AF}"/>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88" name="矩形 70">
              <a:extLst>
                <a:ext uri="{FF2B5EF4-FFF2-40B4-BE49-F238E27FC236}">
                  <a16:creationId xmlns:a16="http://schemas.microsoft.com/office/drawing/2014/main" id="{F0570F02-6884-43C1-A0B6-2DB75BE3E43C}"/>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9" name="矩形 70">
              <a:extLst>
                <a:ext uri="{FF2B5EF4-FFF2-40B4-BE49-F238E27FC236}">
                  <a16:creationId xmlns:a16="http://schemas.microsoft.com/office/drawing/2014/main" id="{81DDB924-53C8-447F-B048-92ADC520A397}"/>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90" name="矩形 70">
              <a:extLst>
                <a:ext uri="{FF2B5EF4-FFF2-40B4-BE49-F238E27FC236}">
                  <a16:creationId xmlns:a16="http://schemas.microsoft.com/office/drawing/2014/main" id="{FF8E4BAA-4BD6-4271-8093-B09007046E44}"/>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91" name="矩形 70">
              <a:extLst>
                <a:ext uri="{FF2B5EF4-FFF2-40B4-BE49-F238E27FC236}">
                  <a16:creationId xmlns:a16="http://schemas.microsoft.com/office/drawing/2014/main" id="{F6295A0D-777F-4DBB-9927-F2D918377806}"/>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92" name="矩形 70">
              <a:extLst>
                <a:ext uri="{FF2B5EF4-FFF2-40B4-BE49-F238E27FC236}">
                  <a16:creationId xmlns:a16="http://schemas.microsoft.com/office/drawing/2014/main" id="{4F1452F4-C482-417F-B085-A85F8AF590D1}"/>
                </a:ext>
              </a:extLst>
            </p:cNvPr>
            <p:cNvSpPr/>
            <p:nvPr/>
          </p:nvSpPr>
          <p:spPr>
            <a:xfrm>
              <a:off x="4731221" y="4248199"/>
              <a:ext cx="182880" cy="182880"/>
            </a:xfrm>
            <a:prstGeom prst="rect">
              <a:avLst/>
            </a:prstGeom>
            <a:solidFill>
              <a:schemeClr val="accent1">
                <a:lumMod val="40000"/>
                <a:lumOff val="60000"/>
                <a:alpha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2</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93" name="矩形 70">
              <a:extLst>
                <a:ext uri="{FF2B5EF4-FFF2-40B4-BE49-F238E27FC236}">
                  <a16:creationId xmlns:a16="http://schemas.microsoft.com/office/drawing/2014/main" id="{F56F75CC-9D79-4F9A-93EE-FEF57F0F209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94" name="矩形 70">
              <a:extLst>
                <a:ext uri="{FF2B5EF4-FFF2-40B4-BE49-F238E27FC236}">
                  <a16:creationId xmlns:a16="http://schemas.microsoft.com/office/drawing/2014/main" id="{38668BE7-3F9D-4FAA-97E6-C3D67BA01241}"/>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95" name="矩形 70">
              <a:extLst>
                <a:ext uri="{FF2B5EF4-FFF2-40B4-BE49-F238E27FC236}">
                  <a16:creationId xmlns:a16="http://schemas.microsoft.com/office/drawing/2014/main" id="{5EA53843-C959-44AC-B0A4-7055E675D74E}"/>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97" name="!!Group 96">
            <a:extLst>
              <a:ext uri="{FF2B5EF4-FFF2-40B4-BE49-F238E27FC236}">
                <a16:creationId xmlns:a16="http://schemas.microsoft.com/office/drawing/2014/main" id="{40788038-7B5C-4D7E-A091-3C011CD0A957}"/>
              </a:ext>
            </a:extLst>
          </p:cNvPr>
          <p:cNvGrpSpPr>
            <a:grpSpLocks noChangeAspect="1"/>
          </p:cNvGrpSpPr>
          <p:nvPr/>
        </p:nvGrpSpPr>
        <p:grpSpPr>
          <a:xfrm>
            <a:off x="6563095" y="5569437"/>
            <a:ext cx="1929875" cy="214431"/>
            <a:chOff x="3816821" y="4248199"/>
            <a:chExt cx="1645920" cy="182880"/>
          </a:xfrm>
        </p:grpSpPr>
        <p:sp>
          <p:nvSpPr>
            <p:cNvPr id="98" name="矩形 70">
              <a:extLst>
                <a:ext uri="{FF2B5EF4-FFF2-40B4-BE49-F238E27FC236}">
                  <a16:creationId xmlns:a16="http://schemas.microsoft.com/office/drawing/2014/main" id="{81FE498A-7383-4C99-986D-7AEB135E5834}"/>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99" name="矩形 70">
              <a:extLst>
                <a:ext uri="{FF2B5EF4-FFF2-40B4-BE49-F238E27FC236}">
                  <a16:creationId xmlns:a16="http://schemas.microsoft.com/office/drawing/2014/main" id="{D65D3431-DFB0-4E17-BA54-1A1004D5497F}"/>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0" name="矩形 70">
              <a:extLst>
                <a:ext uri="{FF2B5EF4-FFF2-40B4-BE49-F238E27FC236}">
                  <a16:creationId xmlns:a16="http://schemas.microsoft.com/office/drawing/2014/main" id="{7A3309CC-8DF7-4FEE-9F5C-EADA4FD41AC5}"/>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01" name="矩形 70">
              <a:extLst>
                <a:ext uri="{FF2B5EF4-FFF2-40B4-BE49-F238E27FC236}">
                  <a16:creationId xmlns:a16="http://schemas.microsoft.com/office/drawing/2014/main" id="{5A9DE052-316F-4128-9112-1C49A5CA9FB2}"/>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2" name="矩形 70">
              <a:extLst>
                <a:ext uri="{FF2B5EF4-FFF2-40B4-BE49-F238E27FC236}">
                  <a16:creationId xmlns:a16="http://schemas.microsoft.com/office/drawing/2014/main" id="{04E4F39B-F01F-478A-83E4-665B2D1266B9}"/>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3" name="矩形 70">
              <a:extLst>
                <a:ext uri="{FF2B5EF4-FFF2-40B4-BE49-F238E27FC236}">
                  <a16:creationId xmlns:a16="http://schemas.microsoft.com/office/drawing/2014/main" id="{93110B8C-33A0-4558-8E4F-2B05F6A35C8C}"/>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04" name="矩形 70">
              <a:extLst>
                <a:ext uri="{FF2B5EF4-FFF2-40B4-BE49-F238E27FC236}">
                  <a16:creationId xmlns:a16="http://schemas.microsoft.com/office/drawing/2014/main" id="{6644FA43-E3B6-4E0E-AA4E-8B12FBDFE22C}"/>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5" name="矩形 70">
              <a:extLst>
                <a:ext uri="{FF2B5EF4-FFF2-40B4-BE49-F238E27FC236}">
                  <a16:creationId xmlns:a16="http://schemas.microsoft.com/office/drawing/2014/main" id="{E2633A6D-3E69-48FF-A02A-2BF63C3AA45C}"/>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6" name="矩形 70">
              <a:extLst>
                <a:ext uri="{FF2B5EF4-FFF2-40B4-BE49-F238E27FC236}">
                  <a16:creationId xmlns:a16="http://schemas.microsoft.com/office/drawing/2014/main" id="{FB1F5CDF-041A-4E29-821B-B3F5E390FD79}"/>
                </a:ext>
              </a:extLst>
            </p:cNvPr>
            <p:cNvSpPr/>
            <p:nvPr/>
          </p:nvSpPr>
          <p:spPr>
            <a:xfrm>
              <a:off x="5279861" y="4248199"/>
              <a:ext cx="182880" cy="182880"/>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3</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grpSp>
      <p:grpSp>
        <p:nvGrpSpPr>
          <p:cNvPr id="117" name="!!Group 116">
            <a:extLst>
              <a:ext uri="{FF2B5EF4-FFF2-40B4-BE49-F238E27FC236}">
                <a16:creationId xmlns:a16="http://schemas.microsoft.com/office/drawing/2014/main" id="{BC336DC9-5F40-4819-9C90-4E1E6583A209}"/>
              </a:ext>
            </a:extLst>
          </p:cNvPr>
          <p:cNvGrpSpPr>
            <a:grpSpLocks noChangeAspect="1"/>
          </p:cNvGrpSpPr>
          <p:nvPr/>
        </p:nvGrpSpPr>
        <p:grpSpPr>
          <a:xfrm>
            <a:off x="6563095" y="5993639"/>
            <a:ext cx="1929875" cy="214431"/>
            <a:chOff x="3816821" y="4248199"/>
            <a:chExt cx="1645920" cy="182880"/>
          </a:xfrm>
        </p:grpSpPr>
        <p:sp>
          <p:nvSpPr>
            <p:cNvPr id="118" name="矩形 70">
              <a:extLst>
                <a:ext uri="{FF2B5EF4-FFF2-40B4-BE49-F238E27FC236}">
                  <a16:creationId xmlns:a16="http://schemas.microsoft.com/office/drawing/2014/main" id="{84345C33-04BD-4094-B0DA-60FD031A1AE9}"/>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19" name="矩形 70">
              <a:extLst>
                <a:ext uri="{FF2B5EF4-FFF2-40B4-BE49-F238E27FC236}">
                  <a16:creationId xmlns:a16="http://schemas.microsoft.com/office/drawing/2014/main" id="{2CE6FABF-F87B-4B76-A79B-EB07DF2028DD}"/>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20" name="矩形 70">
              <a:extLst>
                <a:ext uri="{FF2B5EF4-FFF2-40B4-BE49-F238E27FC236}">
                  <a16:creationId xmlns:a16="http://schemas.microsoft.com/office/drawing/2014/main" id="{4D7AE9DD-5B0C-48CF-B5EE-92FB8C5B2517}"/>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21" name="矩形 70">
              <a:extLst>
                <a:ext uri="{FF2B5EF4-FFF2-40B4-BE49-F238E27FC236}">
                  <a16:creationId xmlns:a16="http://schemas.microsoft.com/office/drawing/2014/main" id="{61705E36-6DC1-4876-A370-9301A46C7956}"/>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22" name="矩形 70">
              <a:extLst>
                <a:ext uri="{FF2B5EF4-FFF2-40B4-BE49-F238E27FC236}">
                  <a16:creationId xmlns:a16="http://schemas.microsoft.com/office/drawing/2014/main" id="{6B1897A5-DD66-4F2F-9F89-81DBA494AADB}"/>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23" name="矩形 70">
              <a:extLst>
                <a:ext uri="{FF2B5EF4-FFF2-40B4-BE49-F238E27FC236}">
                  <a16:creationId xmlns:a16="http://schemas.microsoft.com/office/drawing/2014/main" id="{FAAAA0DB-0BA3-4D57-8CDC-E581C20BE8E3}"/>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24" name="矩形 70">
              <a:extLst>
                <a:ext uri="{FF2B5EF4-FFF2-40B4-BE49-F238E27FC236}">
                  <a16:creationId xmlns:a16="http://schemas.microsoft.com/office/drawing/2014/main" id="{ADC629F8-E033-4307-A1F8-995BAD11CDC0}"/>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25" name="矩形 70">
              <a:extLst>
                <a:ext uri="{FF2B5EF4-FFF2-40B4-BE49-F238E27FC236}">
                  <a16:creationId xmlns:a16="http://schemas.microsoft.com/office/drawing/2014/main" id="{6ED44E58-32DB-40F7-9347-24A9D3D6E5C6}"/>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26" name="矩形 70">
              <a:extLst>
                <a:ext uri="{FF2B5EF4-FFF2-40B4-BE49-F238E27FC236}">
                  <a16:creationId xmlns:a16="http://schemas.microsoft.com/office/drawing/2014/main" id="{4F1DFB78-AF1A-41B7-A163-75A5C60B12BF}"/>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sp>
        <p:nvSpPr>
          <p:cNvPr id="127" name="Left Brace 126">
            <a:extLst>
              <a:ext uri="{FF2B5EF4-FFF2-40B4-BE49-F238E27FC236}">
                <a16:creationId xmlns:a16="http://schemas.microsoft.com/office/drawing/2014/main" id="{C5145062-301B-4C0D-A7E6-7EAE29228007}"/>
              </a:ext>
            </a:extLst>
          </p:cNvPr>
          <p:cNvSpPr>
            <a:spLocks noChangeAspect="1"/>
          </p:cNvSpPr>
          <p:nvPr/>
        </p:nvSpPr>
        <p:spPr>
          <a:xfrm rot="10800000">
            <a:off x="8594238" y="4927947"/>
            <a:ext cx="253292" cy="1280121"/>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AA709F73-1568-4460-AEDE-FD0E4DA72BF1}"/>
                  </a:ext>
                </a:extLst>
              </p:cNvPr>
              <p:cNvSpPr txBox="1">
                <a:spLocks noChangeAspect="1"/>
              </p:cNvSpPr>
              <p:nvPr/>
            </p:nvSpPr>
            <p:spPr>
              <a:xfrm>
                <a:off x="8827496" y="5281918"/>
                <a:ext cx="1011239"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ℓ=6</m:t>
                      </m:r>
                    </m:oMath>
                  </m:oMathPara>
                </a14:m>
                <a:endParaRPr lang="zh-CN" altLang="en-US" sz="2400" dirty="0">
                  <a:solidFill>
                    <a:prstClr val="black"/>
                  </a:solidFill>
                  <a:latin typeface="Lucida Sans"/>
                  <a:ea typeface="黑体"/>
                </a:endParaRPr>
              </a:p>
            </p:txBody>
          </p:sp>
        </mc:Choice>
        <mc:Fallback xmlns="">
          <p:sp>
            <p:nvSpPr>
              <p:cNvPr id="128" name="TextBox 127">
                <a:extLst>
                  <a:ext uri="{FF2B5EF4-FFF2-40B4-BE49-F238E27FC236}">
                    <a16:creationId xmlns:a16="http://schemas.microsoft.com/office/drawing/2014/main" id="{AA709F73-1568-4460-AEDE-FD0E4DA72BF1}"/>
                  </a:ext>
                </a:extLst>
              </p:cNvPr>
              <p:cNvSpPr txBox="1">
                <a:spLocks noRot="1" noChangeAspect="1" noMove="1" noResize="1" noEditPoints="1" noAdjustHandles="1" noChangeArrowheads="1" noChangeShapeType="1" noTextEdit="1"/>
              </p:cNvSpPr>
              <p:nvPr/>
            </p:nvSpPr>
            <p:spPr>
              <a:xfrm>
                <a:off x="8827496" y="5281918"/>
                <a:ext cx="1011239" cy="461665"/>
              </a:xfrm>
              <a:prstGeom prst="rect">
                <a:avLst/>
              </a:prstGeom>
              <a:blipFill>
                <a:blip r:embed="rId3"/>
                <a:stretch>
                  <a:fillRect/>
                </a:stretch>
              </a:blipFill>
            </p:spPr>
            <p:txBody>
              <a:bodyPr/>
              <a:lstStyle/>
              <a:p>
                <a:r>
                  <a:rPr lang="zh-CN" altLang="en-US">
                    <a:noFill/>
                  </a:rPr>
                  <a:t> </a:t>
                </a:r>
              </a:p>
            </p:txBody>
          </p:sp>
        </mc:Fallback>
      </mc:AlternateContent>
      <p:sp>
        <p:nvSpPr>
          <p:cNvPr id="129" name="!!Left Brace 128">
            <a:extLst>
              <a:ext uri="{FF2B5EF4-FFF2-40B4-BE49-F238E27FC236}">
                <a16:creationId xmlns:a16="http://schemas.microsoft.com/office/drawing/2014/main" id="{2277FABE-CFBB-46C7-8842-3846B0047C74}"/>
              </a:ext>
            </a:extLst>
          </p:cNvPr>
          <p:cNvSpPr>
            <a:spLocks noChangeAspect="1"/>
          </p:cNvSpPr>
          <p:nvPr/>
        </p:nvSpPr>
        <p:spPr>
          <a:xfrm>
            <a:off x="3664286" y="4926443"/>
            <a:ext cx="253292" cy="1503446"/>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FBCF2E0D-BE2D-4DDA-9D40-03379FF908F2}"/>
                  </a:ext>
                </a:extLst>
              </p:cNvPr>
              <p:cNvSpPr txBox="1">
                <a:spLocks noChangeAspect="1"/>
              </p:cNvSpPr>
              <p:nvPr/>
            </p:nvSpPr>
            <p:spPr>
              <a:xfrm>
                <a:off x="3143673" y="5445819"/>
                <a:ext cx="515975"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𝑁</m:t>
                      </m:r>
                    </m:oMath>
                  </m:oMathPara>
                </a14:m>
                <a:endParaRPr lang="zh-CN" altLang="en-US" sz="2400" dirty="0">
                  <a:solidFill>
                    <a:prstClr val="black"/>
                  </a:solidFill>
                  <a:latin typeface="Lucida Sans"/>
                  <a:ea typeface="黑体"/>
                </a:endParaRPr>
              </a:p>
            </p:txBody>
          </p:sp>
        </mc:Choice>
        <mc:Fallback xmlns="">
          <p:sp>
            <p:nvSpPr>
              <p:cNvPr id="130" name="!!TextBox 129">
                <a:extLst>
                  <a:ext uri="{FF2B5EF4-FFF2-40B4-BE49-F238E27FC236}">
                    <a16:creationId xmlns:a16="http://schemas.microsoft.com/office/drawing/2014/main" id="{FBCF2E0D-BE2D-4DDA-9D40-03379FF908F2}"/>
                  </a:ext>
                </a:extLst>
              </p:cNvPr>
              <p:cNvSpPr txBox="1">
                <a:spLocks noRot="1" noChangeAspect="1" noMove="1" noResize="1" noEditPoints="1" noAdjustHandles="1" noChangeArrowheads="1" noChangeShapeType="1" noTextEdit="1"/>
              </p:cNvSpPr>
              <p:nvPr/>
            </p:nvSpPr>
            <p:spPr>
              <a:xfrm>
                <a:off x="3143673" y="5445819"/>
                <a:ext cx="515975" cy="461665"/>
              </a:xfrm>
              <a:prstGeom prst="rect">
                <a:avLst/>
              </a:prstGeom>
              <a:blipFill>
                <a:blip r:embed="rId4"/>
                <a:stretch>
                  <a:fillRect/>
                </a:stretch>
              </a:blipFill>
            </p:spPr>
            <p:txBody>
              <a:bodyPr/>
              <a:lstStyle/>
              <a:p>
                <a:r>
                  <a:rPr lang="zh-CN" altLang="en-US">
                    <a:noFill/>
                  </a:rPr>
                  <a:t> </a:t>
                </a:r>
              </a:p>
            </p:txBody>
          </p:sp>
        </mc:Fallback>
      </mc:AlternateContent>
      <p:sp>
        <p:nvSpPr>
          <p:cNvPr id="24" name="TextBox 23">
            <a:extLst>
              <a:ext uri="{FF2B5EF4-FFF2-40B4-BE49-F238E27FC236}">
                <a16:creationId xmlns:a16="http://schemas.microsoft.com/office/drawing/2014/main" id="{5FC516EF-7F8E-4EF4-AEED-9C58D99B3F7D}"/>
              </a:ext>
            </a:extLst>
          </p:cNvPr>
          <p:cNvSpPr txBox="1"/>
          <p:nvPr/>
        </p:nvSpPr>
        <p:spPr>
          <a:xfrm>
            <a:off x="1993556" y="1100703"/>
            <a:ext cx="5188220" cy="400110"/>
          </a:xfrm>
          <a:prstGeom prst="rect">
            <a:avLst/>
          </a:prstGeom>
          <a:noFill/>
        </p:spPr>
        <p:txBody>
          <a:bodyPr wrap="square" rtlCol="0">
            <a:spAutoFit/>
          </a:bodyPr>
          <a:lstStyle/>
          <a:p>
            <a:pPr defTabSz="914140"/>
            <a:r>
              <a:rPr kumimoji="1" lang="zh-CN" altLang="en-US" sz="2000" dirty="0">
                <a:solidFill>
                  <a:prstClr val="white">
                    <a:lumMod val="50000"/>
                  </a:prstClr>
                </a:solidFill>
                <a:latin typeface="Lucida Sans"/>
                <a:ea typeface="黑体"/>
              </a:rPr>
              <a:t>频率估计可视为一种特殊的矩阵略图</a:t>
            </a:r>
            <a:endParaRPr lang="zh-CN" altLang="en-US" sz="2000" dirty="0">
              <a:solidFill>
                <a:prstClr val="white">
                  <a:lumMod val="50000"/>
                </a:prstClr>
              </a:solidFill>
              <a:latin typeface="Lucida Sans"/>
              <a:ea typeface="黑体"/>
            </a:endParaRPr>
          </a:p>
        </p:txBody>
      </p:sp>
      <p:grpSp>
        <p:nvGrpSpPr>
          <p:cNvPr id="131" name="!!Group 131">
            <a:extLst>
              <a:ext uri="{FF2B5EF4-FFF2-40B4-BE49-F238E27FC236}">
                <a16:creationId xmlns:a16="http://schemas.microsoft.com/office/drawing/2014/main" id="{E0A6B7D2-88F4-4D8D-B627-C6FEEC9E99E5}"/>
              </a:ext>
            </a:extLst>
          </p:cNvPr>
          <p:cNvGrpSpPr>
            <a:grpSpLocks noChangeAspect="1"/>
          </p:cNvGrpSpPr>
          <p:nvPr/>
        </p:nvGrpSpPr>
        <p:grpSpPr>
          <a:xfrm>
            <a:off x="4137058" y="6000316"/>
            <a:ext cx="1929875" cy="214431"/>
            <a:chOff x="3816821" y="4248199"/>
            <a:chExt cx="1645920" cy="182880"/>
          </a:xfrm>
        </p:grpSpPr>
        <p:sp>
          <p:nvSpPr>
            <p:cNvPr id="132" name="矩形 70">
              <a:extLst>
                <a:ext uri="{FF2B5EF4-FFF2-40B4-BE49-F238E27FC236}">
                  <a16:creationId xmlns:a16="http://schemas.microsoft.com/office/drawing/2014/main" id="{77494D20-F607-425D-A38C-B72E3E56D421}"/>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33" name="矩形 70">
              <a:extLst>
                <a:ext uri="{FF2B5EF4-FFF2-40B4-BE49-F238E27FC236}">
                  <a16:creationId xmlns:a16="http://schemas.microsoft.com/office/drawing/2014/main" id="{E66AB3EF-DD8E-4DD5-9C08-016167152D86}"/>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34" name="矩形 70">
              <a:extLst>
                <a:ext uri="{FF2B5EF4-FFF2-40B4-BE49-F238E27FC236}">
                  <a16:creationId xmlns:a16="http://schemas.microsoft.com/office/drawing/2014/main" id="{9889DFFE-309F-4479-8069-ADCC22B5B186}"/>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35" name="矩形 70">
              <a:extLst>
                <a:ext uri="{FF2B5EF4-FFF2-40B4-BE49-F238E27FC236}">
                  <a16:creationId xmlns:a16="http://schemas.microsoft.com/office/drawing/2014/main" id="{B2990BDB-5E31-434E-8177-1A4386FFD2AF}"/>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36" name="矩形 70">
              <a:extLst>
                <a:ext uri="{FF2B5EF4-FFF2-40B4-BE49-F238E27FC236}">
                  <a16:creationId xmlns:a16="http://schemas.microsoft.com/office/drawing/2014/main" id="{D0FFB2C6-38DB-441A-B851-5C118064B1B1}"/>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37" name="矩形 70">
              <a:extLst>
                <a:ext uri="{FF2B5EF4-FFF2-40B4-BE49-F238E27FC236}">
                  <a16:creationId xmlns:a16="http://schemas.microsoft.com/office/drawing/2014/main" id="{96D662E2-700E-4344-B385-00012F8DE02A}"/>
                </a:ext>
              </a:extLst>
            </p:cNvPr>
            <p:cNvSpPr/>
            <p:nvPr/>
          </p:nvSpPr>
          <p:spPr>
            <a:xfrm>
              <a:off x="473122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4400" dirty="0">
                <a:solidFill>
                  <a:prstClr val="white"/>
                </a:solidFill>
                <a:latin typeface="Lucida Sans"/>
                <a:ea typeface="黑体"/>
              </a:endParaRPr>
            </a:p>
          </p:txBody>
        </p:sp>
        <p:sp>
          <p:nvSpPr>
            <p:cNvPr id="138" name="矩形 70">
              <a:extLst>
                <a:ext uri="{FF2B5EF4-FFF2-40B4-BE49-F238E27FC236}">
                  <a16:creationId xmlns:a16="http://schemas.microsoft.com/office/drawing/2014/main" id="{D7C353C0-FF3D-4401-AD02-51F86FC9311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39" name="矩形 70">
              <a:extLst>
                <a:ext uri="{FF2B5EF4-FFF2-40B4-BE49-F238E27FC236}">
                  <a16:creationId xmlns:a16="http://schemas.microsoft.com/office/drawing/2014/main" id="{630FBA74-02B3-498E-914A-D43182B4E0E4}"/>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40" name="矩形 70">
              <a:extLst>
                <a:ext uri="{FF2B5EF4-FFF2-40B4-BE49-F238E27FC236}">
                  <a16:creationId xmlns:a16="http://schemas.microsoft.com/office/drawing/2014/main" id="{569791BF-73B1-483D-A5A4-8C309E5F982D}"/>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sp>
        <p:nvSpPr>
          <p:cNvPr id="141" name="!!4h">
            <a:extLst>
              <a:ext uri="{FF2B5EF4-FFF2-40B4-BE49-F238E27FC236}">
                <a16:creationId xmlns:a16="http://schemas.microsoft.com/office/drawing/2014/main" id="{DDD1CA74-8260-4AC6-B656-F7882746C153}"/>
              </a:ext>
            </a:extLst>
          </p:cNvPr>
          <p:cNvSpPr>
            <a:spLocks noChangeAspect="1" noChangeArrowheads="1"/>
          </p:cNvSpPr>
          <p:nvPr/>
        </p:nvSpPr>
        <p:spPr bwMode="auto">
          <a:xfrm>
            <a:off x="5813660" y="3399811"/>
            <a:ext cx="253272" cy="253272"/>
          </a:xfrm>
          <a:prstGeom prst="rect">
            <a:avLst/>
          </a:prstGeom>
          <a:solidFill>
            <a:srgbClr val="C00000"/>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grpSp>
        <p:nvGrpSpPr>
          <p:cNvPr id="152" name="!!Group 131">
            <a:extLst>
              <a:ext uri="{FF2B5EF4-FFF2-40B4-BE49-F238E27FC236}">
                <a16:creationId xmlns:a16="http://schemas.microsoft.com/office/drawing/2014/main" id="{4C628266-CB7F-405E-A5F3-A283B8636912}"/>
              </a:ext>
            </a:extLst>
          </p:cNvPr>
          <p:cNvGrpSpPr/>
          <p:nvPr/>
        </p:nvGrpSpPr>
        <p:grpSpPr>
          <a:xfrm>
            <a:off x="4135503" y="6215459"/>
            <a:ext cx="1929878" cy="214431"/>
            <a:chOff x="3816821" y="4248199"/>
            <a:chExt cx="1645920" cy="182880"/>
          </a:xfrm>
        </p:grpSpPr>
        <p:sp>
          <p:nvSpPr>
            <p:cNvPr id="153" name="矩形 70">
              <a:extLst>
                <a:ext uri="{FF2B5EF4-FFF2-40B4-BE49-F238E27FC236}">
                  <a16:creationId xmlns:a16="http://schemas.microsoft.com/office/drawing/2014/main" id="{81891D83-2073-4453-9A70-B57F877C776C}"/>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54" name="矩形 70">
              <a:extLst>
                <a:ext uri="{FF2B5EF4-FFF2-40B4-BE49-F238E27FC236}">
                  <a16:creationId xmlns:a16="http://schemas.microsoft.com/office/drawing/2014/main" id="{D3221C88-5CB4-42BB-A259-7F2A73BDE64C}"/>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55" name="矩形 70">
              <a:extLst>
                <a:ext uri="{FF2B5EF4-FFF2-40B4-BE49-F238E27FC236}">
                  <a16:creationId xmlns:a16="http://schemas.microsoft.com/office/drawing/2014/main" id="{E41A9F55-80B0-45DE-8209-8EF8C2D60192}"/>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56" name="矩形 70">
              <a:extLst>
                <a:ext uri="{FF2B5EF4-FFF2-40B4-BE49-F238E27FC236}">
                  <a16:creationId xmlns:a16="http://schemas.microsoft.com/office/drawing/2014/main" id="{526BCEBA-2655-47B3-A3CC-E732D6809473}"/>
                </a:ext>
              </a:extLst>
            </p:cNvPr>
            <p:cNvSpPr/>
            <p:nvPr/>
          </p:nvSpPr>
          <p:spPr>
            <a:xfrm>
              <a:off x="436546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1</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157" name="矩形 70">
              <a:extLst>
                <a:ext uri="{FF2B5EF4-FFF2-40B4-BE49-F238E27FC236}">
                  <a16:creationId xmlns:a16="http://schemas.microsoft.com/office/drawing/2014/main" id="{C9A4BB06-6CF5-4E40-8170-B0CCE05484F3}"/>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58" name="矩形 70">
              <a:extLst>
                <a:ext uri="{FF2B5EF4-FFF2-40B4-BE49-F238E27FC236}">
                  <a16:creationId xmlns:a16="http://schemas.microsoft.com/office/drawing/2014/main" id="{2DAD93B8-5965-4207-84F9-3ED6209D44E1}"/>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59" name="矩形 70">
              <a:extLst>
                <a:ext uri="{FF2B5EF4-FFF2-40B4-BE49-F238E27FC236}">
                  <a16:creationId xmlns:a16="http://schemas.microsoft.com/office/drawing/2014/main" id="{7EF17CF7-5FA5-4BB8-8238-91CD6ACDB6D2}"/>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60" name="矩形 70">
              <a:extLst>
                <a:ext uri="{FF2B5EF4-FFF2-40B4-BE49-F238E27FC236}">
                  <a16:creationId xmlns:a16="http://schemas.microsoft.com/office/drawing/2014/main" id="{FD0A64D5-4FBF-4EED-B017-761DF67F936F}"/>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61" name="矩形 70">
              <a:extLst>
                <a:ext uri="{FF2B5EF4-FFF2-40B4-BE49-F238E27FC236}">
                  <a16:creationId xmlns:a16="http://schemas.microsoft.com/office/drawing/2014/main" id="{75728A3E-3E73-4ACF-8BD0-A7357A9B8F0C}"/>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grpSp>
      <p:grpSp>
        <p:nvGrpSpPr>
          <p:cNvPr id="162" name="!!Group 106">
            <a:extLst>
              <a:ext uri="{FF2B5EF4-FFF2-40B4-BE49-F238E27FC236}">
                <a16:creationId xmlns:a16="http://schemas.microsoft.com/office/drawing/2014/main" id="{DE4B76C5-B6B2-4323-80B3-5821122E27E9}"/>
              </a:ext>
            </a:extLst>
          </p:cNvPr>
          <p:cNvGrpSpPr/>
          <p:nvPr/>
        </p:nvGrpSpPr>
        <p:grpSpPr>
          <a:xfrm>
            <a:off x="6563091" y="5783865"/>
            <a:ext cx="1929384" cy="219456"/>
            <a:chOff x="3816821" y="4248199"/>
            <a:chExt cx="1645920" cy="182880"/>
          </a:xfrm>
        </p:grpSpPr>
        <p:sp>
          <p:nvSpPr>
            <p:cNvPr id="163" name="矩形 70">
              <a:extLst>
                <a:ext uri="{FF2B5EF4-FFF2-40B4-BE49-F238E27FC236}">
                  <a16:creationId xmlns:a16="http://schemas.microsoft.com/office/drawing/2014/main" id="{7CD1EE96-D62B-4870-BDF4-584CBCD21BBE}"/>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64" name="矩形 70">
              <a:extLst>
                <a:ext uri="{FF2B5EF4-FFF2-40B4-BE49-F238E27FC236}">
                  <a16:creationId xmlns:a16="http://schemas.microsoft.com/office/drawing/2014/main" id="{561B6F3B-BEF2-443A-B194-0C3922C81172}"/>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65" name="矩形 70">
              <a:extLst>
                <a:ext uri="{FF2B5EF4-FFF2-40B4-BE49-F238E27FC236}">
                  <a16:creationId xmlns:a16="http://schemas.microsoft.com/office/drawing/2014/main" id="{E78DEC90-010C-46F1-AF20-4D3DC6D5D07F}"/>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66" name="矩形 70">
              <a:extLst>
                <a:ext uri="{FF2B5EF4-FFF2-40B4-BE49-F238E27FC236}">
                  <a16:creationId xmlns:a16="http://schemas.microsoft.com/office/drawing/2014/main" id="{39789A98-5DF5-4186-BD7D-E2C985F0128A}"/>
                </a:ext>
              </a:extLst>
            </p:cNvPr>
            <p:cNvSpPr/>
            <p:nvPr/>
          </p:nvSpPr>
          <p:spPr>
            <a:xfrm>
              <a:off x="436546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1</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167" name="矩形 70">
              <a:extLst>
                <a:ext uri="{FF2B5EF4-FFF2-40B4-BE49-F238E27FC236}">
                  <a16:creationId xmlns:a16="http://schemas.microsoft.com/office/drawing/2014/main" id="{2FFE79F6-E0DF-4E34-A7B0-0F092764F870}"/>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68" name="矩形 70">
              <a:extLst>
                <a:ext uri="{FF2B5EF4-FFF2-40B4-BE49-F238E27FC236}">
                  <a16:creationId xmlns:a16="http://schemas.microsoft.com/office/drawing/2014/main" id="{F5CF09CB-9A21-46F6-9583-7AEFBDC9A15C}"/>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69" name="矩形 70">
              <a:extLst>
                <a:ext uri="{FF2B5EF4-FFF2-40B4-BE49-F238E27FC236}">
                  <a16:creationId xmlns:a16="http://schemas.microsoft.com/office/drawing/2014/main" id="{779D0129-58B3-4798-B268-BDE8B71F4B96}"/>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70" name="矩形 70">
              <a:extLst>
                <a:ext uri="{FF2B5EF4-FFF2-40B4-BE49-F238E27FC236}">
                  <a16:creationId xmlns:a16="http://schemas.microsoft.com/office/drawing/2014/main" id="{704ED30F-7565-4486-8EFD-66045DFE8D7E}"/>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71" name="矩形 70">
              <a:extLst>
                <a:ext uri="{FF2B5EF4-FFF2-40B4-BE49-F238E27FC236}">
                  <a16:creationId xmlns:a16="http://schemas.microsoft.com/office/drawing/2014/main" id="{03972EEA-AFC0-425D-B4CE-1A537B4BF59B}"/>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grpSp>
      <p:sp>
        <p:nvSpPr>
          <p:cNvPr id="27" name="Title 28">
            <a:extLst>
              <a:ext uri="{FF2B5EF4-FFF2-40B4-BE49-F238E27FC236}">
                <a16:creationId xmlns:a16="http://schemas.microsoft.com/office/drawing/2014/main" id="{3B4FCCAF-7803-3394-A984-4130FB46E1A3}"/>
              </a:ext>
            </a:extLst>
          </p:cNvPr>
          <p:cNvSpPr>
            <a:spLocks noGrp="1"/>
          </p:cNvSpPr>
          <p:nvPr>
            <p:ph type="title"/>
          </p:nvPr>
        </p:nvSpPr>
        <p:spPr>
          <a:xfrm>
            <a:off x="1619219" y="115888"/>
            <a:ext cx="9810819" cy="1128712"/>
          </a:xfrm>
        </p:spPr>
        <p:txBody>
          <a:bodyPr/>
          <a:lstStyle/>
          <a:p>
            <a:r>
              <a:rPr lang="zh-CN" altLang="en-US" kern="0" dirty="0">
                <a:latin typeface="黑体" panose="02010609060101010101" pitchFamily="49" charset="-122"/>
                <a:ea typeface="黑体" panose="02010609060101010101" pitchFamily="49" charset="-122"/>
              </a:rPr>
              <a:t>频率估计 </a:t>
            </a:r>
            <a:r>
              <a:rPr lang="en-CN" altLang="zh-CN" kern="0" dirty="0">
                <a:latin typeface="黑体" panose="02010609060101010101" pitchFamily="49" charset="-122"/>
                <a:ea typeface="黑体" panose="02010609060101010101" pitchFamily="49" charset="-122"/>
              </a:rPr>
              <a:t>v.s.</a:t>
            </a:r>
            <a:r>
              <a:rPr lang="zh-CN" altLang="en-US" kern="0" dirty="0">
                <a:latin typeface="黑体" panose="02010609060101010101" pitchFamily="49" charset="-122"/>
                <a:ea typeface="黑体" panose="02010609060101010101" pitchFamily="49" charset="-122"/>
              </a:rPr>
              <a:t> 矩阵略图</a:t>
            </a:r>
            <a:endParaRPr lang="zh-CN" altLang="en-US" dirty="0"/>
          </a:p>
        </p:txBody>
      </p:sp>
      <mc:AlternateContent xmlns:mc="http://schemas.openxmlformats.org/markup-compatibility/2006" xmlns:a14="http://schemas.microsoft.com/office/drawing/2010/main">
        <mc:Choice Requires="a14">
          <p:sp>
            <p:nvSpPr>
              <p:cNvPr id="2" name="文本框 3">
                <a:extLst>
                  <a:ext uri="{FF2B5EF4-FFF2-40B4-BE49-F238E27FC236}">
                    <a16:creationId xmlns:a16="http://schemas.microsoft.com/office/drawing/2014/main" id="{8D439530-6B4A-D77F-669C-5BE486878E3C}"/>
                  </a:ext>
                </a:extLst>
              </p:cNvPr>
              <p:cNvSpPr txBox="1">
                <a:spLocks noChangeAspect="1"/>
              </p:cNvSpPr>
              <p:nvPr/>
            </p:nvSpPr>
            <p:spPr>
              <a:xfrm>
                <a:off x="5943600" y="1556792"/>
                <a:ext cx="876970" cy="40011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smtClean="0">
                          <a:solidFill>
                            <a:prstClr val="black"/>
                          </a:solidFill>
                          <a:latin typeface="Cambria Math" panose="02040503050406030204" pitchFamily="18" charset="0"/>
                          <a:ea typeface="黑体"/>
                        </a:rPr>
                        <m:t>ℓ=</m:t>
                      </m:r>
                      <m:r>
                        <a:rPr lang="en-US" altLang="zh-CN" sz="2000" b="0" i="1" smtClean="0">
                          <a:solidFill>
                            <a:prstClr val="black"/>
                          </a:solidFill>
                          <a:latin typeface="Cambria Math" panose="02040503050406030204" pitchFamily="18" charset="0"/>
                          <a:ea typeface="黑体"/>
                        </a:rPr>
                        <m:t>6</m:t>
                      </m:r>
                    </m:oMath>
                  </m:oMathPara>
                </a14:m>
                <a:endParaRPr lang="zh-CN" altLang="en-US" sz="2000" b="0" dirty="0">
                  <a:solidFill>
                    <a:prstClr val="black"/>
                  </a:solidFill>
                  <a:latin typeface="Lucida Sans"/>
                  <a:ea typeface="黑体"/>
                </a:endParaRPr>
              </a:p>
            </p:txBody>
          </p:sp>
        </mc:Choice>
        <mc:Fallback xmlns="">
          <p:sp>
            <p:nvSpPr>
              <p:cNvPr id="2" name="文本框 3">
                <a:extLst>
                  <a:ext uri="{FF2B5EF4-FFF2-40B4-BE49-F238E27FC236}">
                    <a16:creationId xmlns:a16="http://schemas.microsoft.com/office/drawing/2014/main" id="{8D439530-6B4A-D77F-669C-5BE486878E3C}"/>
                  </a:ext>
                </a:extLst>
              </p:cNvPr>
              <p:cNvSpPr txBox="1">
                <a:spLocks noRot="1" noChangeAspect="1" noMove="1" noResize="1" noEditPoints="1" noAdjustHandles="1" noChangeArrowheads="1" noChangeShapeType="1" noTextEdit="1"/>
              </p:cNvSpPr>
              <p:nvPr/>
            </p:nvSpPr>
            <p:spPr>
              <a:xfrm>
                <a:off x="5943600" y="1556792"/>
                <a:ext cx="876970" cy="40011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TextBox 2">
                <a:extLst>
                  <a:ext uri="{FF2B5EF4-FFF2-40B4-BE49-F238E27FC236}">
                    <a16:creationId xmlns:a16="http://schemas.microsoft.com/office/drawing/2014/main" id="{BA1A476D-A24A-EAE5-8AA8-DE81E0572E7C}"/>
                  </a:ext>
                </a:extLst>
              </p:cNvPr>
              <p:cNvSpPr txBox="1"/>
              <p:nvPr/>
            </p:nvSpPr>
            <p:spPr>
              <a:xfrm>
                <a:off x="8307566" y="1694996"/>
                <a:ext cx="3225800" cy="6685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000" b="1" i="1" dirty="0" smtClean="0">
                              <a:latin typeface="Cambria Math" panose="02040503050406030204" pitchFamily="18" charset="0"/>
                              <a:ea typeface="Cambria Math" panose="02040503050406030204" pitchFamily="18" charset="0"/>
                            </a:rPr>
                          </m:ctrlPr>
                        </m:dPr>
                        <m:e>
                          <m:sSub>
                            <m:sSubPr>
                              <m:ctrlPr>
                                <a:rPr lang="en-US" altLang="zh-CN" sz="2000" b="0" i="1" dirty="0" smtClean="0">
                                  <a:latin typeface="Cambria Math" panose="02040503050406030204" pitchFamily="18" charset="0"/>
                                  <a:ea typeface="Cambria Math" panose="02040503050406030204" pitchFamily="18" charset="0"/>
                                </a:rPr>
                              </m:ctrlPr>
                            </m:sSubPr>
                            <m:e>
                              <m:r>
                                <a:rPr lang="en-US" altLang="zh-CN" sz="2000" b="0" i="1" dirty="0" smtClean="0">
                                  <a:latin typeface="Cambria Math" panose="02040503050406030204" pitchFamily="18" charset="0"/>
                                  <a:ea typeface="Cambria Math" panose="02040503050406030204" pitchFamily="18" charset="0"/>
                                </a:rPr>
                                <m:t>𝑓</m:t>
                              </m:r>
                            </m:e>
                            <m:sub>
                              <m:r>
                                <a:rPr lang="en-US" altLang="zh-CN" sz="2000" b="0" i="1" dirty="0" smtClean="0">
                                  <a:latin typeface="Cambria Math" panose="02040503050406030204" pitchFamily="18" charset="0"/>
                                  <a:ea typeface="Cambria Math" panose="02040503050406030204" pitchFamily="18" charset="0"/>
                                </a:rPr>
                                <m:t>𝑖</m:t>
                              </m:r>
                            </m:sub>
                          </m:sSub>
                          <m:r>
                            <a:rPr lang="en-US" altLang="zh-CN" sz="2000" b="0" i="1" dirty="0" smtClean="0">
                              <a:latin typeface="Cambria Math" panose="02040503050406030204" pitchFamily="18" charset="0"/>
                              <a:ea typeface="Cambria Math" panose="02040503050406030204" pitchFamily="18" charset="0"/>
                            </a:rPr>
                            <m:t>−</m:t>
                          </m:r>
                          <m:acc>
                            <m:accPr>
                              <m:chr m:val="̂"/>
                              <m:ctrlPr>
                                <a:rPr lang="en-US" altLang="zh-CN" sz="2000" b="0" i="1" dirty="0" smtClean="0">
                                  <a:latin typeface="Cambria Math" panose="02040503050406030204" pitchFamily="18" charset="0"/>
                                  <a:ea typeface="Cambria Math" panose="02040503050406030204" pitchFamily="18" charset="0"/>
                                </a:rPr>
                              </m:ctrlPr>
                            </m:accPr>
                            <m:e>
                              <m:sSub>
                                <m:sSubPr>
                                  <m:ctrlPr>
                                    <a:rPr lang="en-US" altLang="zh-CN" sz="2000" b="0" i="1" dirty="0" smtClean="0">
                                      <a:latin typeface="Cambria Math" panose="02040503050406030204" pitchFamily="18" charset="0"/>
                                      <a:ea typeface="Cambria Math" panose="02040503050406030204" pitchFamily="18" charset="0"/>
                                    </a:rPr>
                                  </m:ctrlPr>
                                </m:sSubPr>
                                <m:e>
                                  <m:r>
                                    <a:rPr lang="en-US" altLang="zh-CN" sz="2000" b="0" i="1" dirty="0" smtClean="0">
                                      <a:latin typeface="Cambria Math" panose="02040503050406030204" pitchFamily="18" charset="0"/>
                                      <a:ea typeface="Cambria Math" panose="02040503050406030204" pitchFamily="18" charset="0"/>
                                    </a:rPr>
                                    <m:t>𝑓</m:t>
                                  </m:r>
                                </m:e>
                                <m:sub>
                                  <m:r>
                                    <a:rPr lang="en-US" altLang="zh-CN" sz="2000" b="0" i="1" dirty="0" smtClean="0">
                                      <a:latin typeface="Cambria Math" panose="02040503050406030204" pitchFamily="18" charset="0"/>
                                      <a:ea typeface="Cambria Math" panose="02040503050406030204" pitchFamily="18" charset="0"/>
                                    </a:rPr>
                                    <m:t>𝑖</m:t>
                                  </m:r>
                                </m:sub>
                              </m:sSub>
                            </m:e>
                          </m:acc>
                        </m:e>
                      </m:d>
                      <m:r>
                        <a:rPr lang="en-US" altLang="zh-CN" sz="2000" i="1" dirty="0">
                          <a:latin typeface="Cambria Math" panose="02040503050406030204" pitchFamily="18" charset="0"/>
                          <a:ea typeface="Cambria Math" panose="02040503050406030204" pitchFamily="18" charset="0"/>
                        </a:rPr>
                        <m:t>≤</m:t>
                      </m:r>
                      <m:f>
                        <m:fPr>
                          <m:ctrlPr>
                            <a:rPr lang="en-US" altLang="zh-CN" sz="2000" i="1" dirty="0">
                              <a:solidFill>
                                <a:schemeClr val="tx1"/>
                              </a:solidFill>
                              <a:latin typeface="Cambria Math" panose="02040503050406030204" pitchFamily="18" charset="0"/>
                            </a:rPr>
                          </m:ctrlPr>
                        </m:fPr>
                        <m:num>
                          <m:r>
                            <a:rPr lang="en-US" altLang="zh-CN" sz="2000" b="0" i="1" dirty="0" smtClean="0">
                              <a:solidFill>
                                <a:schemeClr val="tx1"/>
                              </a:solidFill>
                              <a:latin typeface="Cambria Math" panose="02040503050406030204" pitchFamily="18" charset="0"/>
                            </a:rPr>
                            <m:t>𝑁</m:t>
                          </m:r>
                        </m:num>
                        <m:den>
                          <m:r>
                            <a:rPr lang="en-US" altLang="zh-CN" sz="2000" b="0" i="1" dirty="0" smtClean="0">
                              <a:solidFill>
                                <a:schemeClr val="tx1"/>
                              </a:solidFill>
                              <a:latin typeface="Cambria Math" panose="02040503050406030204" pitchFamily="18" charset="0"/>
                            </a:rPr>
                            <m:t>ℓ</m:t>
                          </m:r>
                        </m:den>
                      </m:f>
                    </m:oMath>
                  </m:oMathPara>
                </a14:m>
                <a:endParaRPr lang="zh-CN" altLang="en-US" sz="2000" dirty="0"/>
              </a:p>
            </p:txBody>
          </p:sp>
        </mc:Choice>
        <mc:Fallback xmlns="">
          <p:sp>
            <p:nvSpPr>
              <p:cNvPr id="25" name="!!TextBox 2">
                <a:extLst>
                  <a:ext uri="{FF2B5EF4-FFF2-40B4-BE49-F238E27FC236}">
                    <a16:creationId xmlns:a16="http://schemas.microsoft.com/office/drawing/2014/main" id="{BA1A476D-A24A-EAE5-8AA8-DE81E0572E7C}"/>
                  </a:ext>
                </a:extLst>
              </p:cNvPr>
              <p:cNvSpPr txBox="1">
                <a:spLocks noRot="1" noChangeAspect="1" noMove="1" noResize="1" noEditPoints="1" noAdjustHandles="1" noChangeArrowheads="1" noChangeShapeType="1" noTextEdit="1"/>
              </p:cNvSpPr>
              <p:nvPr/>
            </p:nvSpPr>
            <p:spPr>
              <a:xfrm>
                <a:off x="8307566" y="1694996"/>
                <a:ext cx="3225800" cy="668516"/>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TextBox 24">
                <a:extLst>
                  <a:ext uri="{FF2B5EF4-FFF2-40B4-BE49-F238E27FC236}">
                    <a16:creationId xmlns:a16="http://schemas.microsoft.com/office/drawing/2014/main" id="{9E42C28A-5196-C364-E90D-9F35C55527CD}"/>
                  </a:ext>
                </a:extLst>
              </p:cNvPr>
              <p:cNvSpPr txBox="1"/>
              <p:nvPr/>
            </p:nvSpPr>
            <p:spPr>
              <a:xfrm>
                <a:off x="8307566" y="3864920"/>
                <a:ext cx="3225800" cy="7148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2000" i="1" dirty="0" smtClean="0">
                              <a:latin typeface="Cambria Math" panose="02040503050406030204" pitchFamily="18" charset="0"/>
                              <a:ea typeface="Cambria Math" panose="02040503050406030204" pitchFamily="18" charset="0"/>
                            </a:rPr>
                          </m:ctrlPr>
                        </m:sSupPr>
                        <m:e>
                          <m:r>
                            <a:rPr lang="en-US" altLang="zh-CN" sz="2000" b="1" i="1" dirty="0" smtClean="0">
                              <a:latin typeface="Cambria Math" panose="02040503050406030204" pitchFamily="18" charset="0"/>
                              <a:ea typeface="Cambria Math" panose="02040503050406030204" pitchFamily="18" charset="0"/>
                            </a:rPr>
                            <m:t>|</m:t>
                          </m:r>
                          <m:d>
                            <m:dPr>
                              <m:begChr m:val="‖"/>
                              <m:endChr m:val="‖"/>
                              <m:ctrlPr>
                                <a:rPr lang="en-US" altLang="zh-CN" sz="2000" i="1" dirty="0">
                                  <a:latin typeface="Cambria Math" panose="02040503050406030204" pitchFamily="18" charset="0"/>
                                  <a:ea typeface="Cambria Math" panose="02040503050406030204" pitchFamily="18" charset="0"/>
                                </a:rPr>
                              </m:ctrlPr>
                            </m:dPr>
                            <m:e>
                              <m:r>
                                <a:rPr lang="en-US" altLang="zh-CN" sz="2000" i="1" dirty="0">
                                  <a:latin typeface="Cambria Math" panose="02040503050406030204" pitchFamily="18" charset="0"/>
                                  <a:ea typeface="Cambria Math" panose="02040503050406030204" pitchFamily="18" charset="0"/>
                                </a:rPr>
                                <m:t>𝑨</m:t>
                              </m:r>
                              <m:sSub>
                                <m:sSubPr>
                                  <m:ctrlPr>
                                    <a:rPr lang="en-US" altLang="zh-CN" sz="2000" i="1" dirty="0">
                                      <a:latin typeface="Cambria Math" panose="02040503050406030204" pitchFamily="18" charset="0"/>
                                      <a:ea typeface="Cambria Math" panose="02040503050406030204" pitchFamily="18" charset="0"/>
                                    </a:rPr>
                                  </m:ctrlPr>
                                </m:sSubPr>
                                <m:e>
                                  <m:r>
                                    <a:rPr lang="en-US" altLang="zh-CN" sz="2000" i="1" dirty="0">
                                      <a:latin typeface="Cambria Math" panose="02040503050406030204" pitchFamily="18" charset="0"/>
                                      <a:ea typeface="Cambria Math" panose="02040503050406030204" pitchFamily="18" charset="0"/>
                                    </a:rPr>
                                    <m:t>𝒆</m:t>
                                  </m:r>
                                </m:e>
                                <m:sub>
                                  <m:r>
                                    <a:rPr lang="en-US" altLang="zh-CN" sz="2000" b="0" i="1" dirty="0">
                                      <a:latin typeface="Cambria Math" panose="02040503050406030204" pitchFamily="18" charset="0"/>
                                      <a:ea typeface="Cambria Math" panose="02040503050406030204" pitchFamily="18" charset="0"/>
                                    </a:rPr>
                                    <m:t>𝑖</m:t>
                                  </m:r>
                                </m:sub>
                              </m:sSub>
                            </m:e>
                          </m:d>
                        </m:e>
                        <m:sup>
                          <m:r>
                            <a:rPr lang="en-US" altLang="zh-CN" sz="2000" b="0" i="1" dirty="0">
                              <a:latin typeface="Cambria Math" panose="02040503050406030204" pitchFamily="18" charset="0"/>
                              <a:ea typeface="Cambria Math" panose="02040503050406030204" pitchFamily="18" charset="0"/>
                            </a:rPr>
                            <m:t>2</m:t>
                          </m:r>
                        </m:sup>
                      </m:sSup>
                      <m:r>
                        <a:rPr lang="en-US" altLang="zh-CN" sz="2000" i="1" dirty="0">
                          <a:latin typeface="Cambria Math" panose="02040503050406030204" pitchFamily="18" charset="0"/>
                          <a:ea typeface="Cambria Math" panose="02040503050406030204" pitchFamily="18" charset="0"/>
                        </a:rPr>
                        <m:t>−</m:t>
                      </m:r>
                      <m:sSup>
                        <m:sSupPr>
                          <m:ctrlPr>
                            <a:rPr lang="en-US" altLang="zh-CN" sz="2000" b="1" i="1" dirty="0" smtClean="0">
                              <a:latin typeface="Cambria Math" panose="02040503050406030204" pitchFamily="18" charset="0"/>
                              <a:ea typeface="Cambria Math" panose="02040503050406030204" pitchFamily="18" charset="0"/>
                            </a:rPr>
                          </m:ctrlPr>
                        </m:sSupPr>
                        <m:e>
                          <m:d>
                            <m:dPr>
                              <m:begChr m:val="‖"/>
                              <m:endChr m:val="‖"/>
                              <m:ctrlPr>
                                <a:rPr lang="en-US" altLang="zh-CN" sz="2000" b="1" i="1" dirty="0" smtClean="0">
                                  <a:latin typeface="Cambria Math" panose="02040503050406030204" pitchFamily="18" charset="0"/>
                                  <a:ea typeface="Cambria Math" panose="02040503050406030204" pitchFamily="18" charset="0"/>
                                </a:rPr>
                              </m:ctrlPr>
                            </m:dPr>
                            <m:e>
                              <m:r>
                                <a:rPr lang="en-US" altLang="zh-CN" sz="2000" i="1" dirty="0">
                                  <a:latin typeface="Cambria Math" panose="02040503050406030204" pitchFamily="18" charset="0"/>
                                  <a:ea typeface="Cambria Math" panose="02040503050406030204" pitchFamily="18" charset="0"/>
                                </a:rPr>
                                <m:t>𝑩</m:t>
                              </m:r>
                              <m:sSub>
                                <m:sSubPr>
                                  <m:ctrlPr>
                                    <a:rPr lang="en-US" altLang="zh-CN" sz="2000" i="1" dirty="0">
                                      <a:latin typeface="Cambria Math" panose="02040503050406030204" pitchFamily="18" charset="0"/>
                                      <a:ea typeface="Cambria Math" panose="02040503050406030204" pitchFamily="18" charset="0"/>
                                    </a:rPr>
                                  </m:ctrlPr>
                                </m:sSubPr>
                                <m:e>
                                  <m:r>
                                    <a:rPr lang="en-US" altLang="zh-CN" sz="2000" i="1" dirty="0">
                                      <a:latin typeface="Cambria Math" panose="02040503050406030204" pitchFamily="18" charset="0"/>
                                      <a:ea typeface="Cambria Math" panose="02040503050406030204" pitchFamily="18" charset="0"/>
                                    </a:rPr>
                                    <m:t>𝒆</m:t>
                                  </m:r>
                                </m:e>
                                <m:sub>
                                  <m:r>
                                    <a:rPr lang="en-US" altLang="zh-CN" sz="2000" b="0" i="1" dirty="0">
                                      <a:latin typeface="Cambria Math" panose="02040503050406030204" pitchFamily="18" charset="0"/>
                                      <a:ea typeface="Cambria Math" panose="02040503050406030204" pitchFamily="18" charset="0"/>
                                    </a:rPr>
                                    <m:t>𝑖</m:t>
                                  </m:r>
                                </m:sub>
                              </m:sSub>
                            </m:e>
                          </m:d>
                        </m:e>
                        <m:sup>
                          <m:r>
                            <a:rPr lang="en-US" altLang="zh-CN" sz="2000" b="0" i="1" dirty="0" smtClean="0">
                              <a:latin typeface="Cambria Math" panose="02040503050406030204" pitchFamily="18" charset="0"/>
                              <a:ea typeface="Cambria Math" panose="02040503050406030204" pitchFamily="18" charset="0"/>
                            </a:rPr>
                            <m:t>2</m:t>
                          </m:r>
                        </m:sup>
                      </m:sSup>
                      <m:r>
                        <a:rPr lang="en-US" altLang="zh-CN" sz="2000" b="1" i="1" dirty="0" smtClean="0">
                          <a:latin typeface="Cambria Math" panose="02040503050406030204" pitchFamily="18" charset="0"/>
                          <a:ea typeface="Cambria Math" panose="02040503050406030204" pitchFamily="18" charset="0"/>
                        </a:rPr>
                        <m:t>|</m:t>
                      </m:r>
                      <m:r>
                        <a:rPr lang="en-US" altLang="zh-CN" sz="2000" i="1" dirty="0">
                          <a:latin typeface="Cambria Math" panose="02040503050406030204" pitchFamily="18" charset="0"/>
                          <a:ea typeface="Cambria Math" panose="02040503050406030204" pitchFamily="18" charset="0"/>
                        </a:rPr>
                        <m:t>≤</m:t>
                      </m:r>
                      <m:f>
                        <m:fPr>
                          <m:ctrlPr>
                            <a:rPr lang="en-US" altLang="zh-CN" sz="2000" i="1" dirty="0">
                              <a:solidFill>
                                <a:schemeClr val="tx1"/>
                              </a:solidFill>
                              <a:latin typeface="Cambria Math" panose="02040503050406030204" pitchFamily="18" charset="0"/>
                            </a:rPr>
                          </m:ctrlPr>
                        </m:fPr>
                        <m:num>
                          <m:sSubSup>
                            <m:sSubSupPr>
                              <m:ctrlPr>
                                <a:rPr lang="en-US" altLang="zh-CN" sz="2000" b="0" i="1" dirty="0" smtClean="0">
                                  <a:solidFill>
                                    <a:schemeClr val="tx1"/>
                                  </a:solidFill>
                                  <a:latin typeface="Cambria Math" panose="02040503050406030204" pitchFamily="18" charset="0"/>
                                </a:rPr>
                              </m:ctrlPr>
                            </m:sSubSupPr>
                            <m:e>
                              <m:d>
                                <m:dPr>
                                  <m:begChr m:val="‖"/>
                                  <m:endChr m:val="‖"/>
                                  <m:ctrlPr>
                                    <a:rPr lang="en-US" altLang="zh-CN" sz="2000" b="0" i="1" dirty="0" smtClean="0">
                                      <a:solidFill>
                                        <a:schemeClr val="tx1"/>
                                      </a:solidFill>
                                      <a:latin typeface="Cambria Math" panose="02040503050406030204" pitchFamily="18" charset="0"/>
                                    </a:rPr>
                                  </m:ctrlPr>
                                </m:dPr>
                                <m:e>
                                  <m:r>
                                    <a:rPr lang="en-US" altLang="zh-CN" sz="2000" b="1" i="1" dirty="0" smtClean="0">
                                      <a:solidFill>
                                        <a:schemeClr val="tx1"/>
                                      </a:solidFill>
                                      <a:latin typeface="Cambria Math" panose="02040503050406030204" pitchFamily="18" charset="0"/>
                                    </a:rPr>
                                    <m:t>𝑨</m:t>
                                  </m:r>
                                </m:e>
                              </m:d>
                            </m:e>
                            <m:sub>
                              <m:r>
                                <a:rPr lang="en-US" altLang="zh-CN" sz="2000" b="0" i="1" dirty="0" smtClean="0">
                                  <a:solidFill>
                                    <a:schemeClr val="tx1"/>
                                  </a:solidFill>
                                  <a:latin typeface="Cambria Math" panose="02040503050406030204" pitchFamily="18" charset="0"/>
                                </a:rPr>
                                <m:t>𝐹</m:t>
                              </m:r>
                            </m:sub>
                            <m:sup>
                              <m:r>
                                <a:rPr lang="en-US" altLang="zh-CN" sz="2000" b="0" i="1" dirty="0" smtClean="0">
                                  <a:solidFill>
                                    <a:schemeClr val="tx1"/>
                                  </a:solidFill>
                                  <a:latin typeface="Cambria Math" panose="02040503050406030204" pitchFamily="18" charset="0"/>
                                </a:rPr>
                                <m:t>2</m:t>
                              </m:r>
                            </m:sup>
                          </m:sSubSup>
                        </m:num>
                        <m:den>
                          <m:r>
                            <a:rPr lang="en-US" altLang="zh-CN" sz="2000" b="0" i="1" dirty="0" smtClean="0">
                              <a:solidFill>
                                <a:schemeClr val="tx1"/>
                              </a:solidFill>
                              <a:latin typeface="Cambria Math" panose="02040503050406030204" pitchFamily="18" charset="0"/>
                            </a:rPr>
                            <m:t>ℓ</m:t>
                          </m:r>
                        </m:den>
                      </m:f>
                    </m:oMath>
                  </m:oMathPara>
                </a14:m>
                <a:endParaRPr lang="zh-CN" altLang="en-US" sz="2000" dirty="0"/>
              </a:p>
            </p:txBody>
          </p:sp>
        </mc:Choice>
        <mc:Fallback xmlns="">
          <p:sp>
            <p:nvSpPr>
              <p:cNvPr id="26" name="!!TextBox 24">
                <a:extLst>
                  <a:ext uri="{FF2B5EF4-FFF2-40B4-BE49-F238E27FC236}">
                    <a16:creationId xmlns:a16="http://schemas.microsoft.com/office/drawing/2014/main" id="{9E42C28A-5196-C364-E90D-9F35C55527CD}"/>
                  </a:ext>
                </a:extLst>
              </p:cNvPr>
              <p:cNvSpPr txBox="1">
                <a:spLocks noRot="1" noChangeAspect="1" noMove="1" noResize="1" noEditPoints="1" noAdjustHandles="1" noChangeArrowheads="1" noChangeShapeType="1" noTextEdit="1"/>
              </p:cNvSpPr>
              <p:nvPr/>
            </p:nvSpPr>
            <p:spPr>
              <a:xfrm>
                <a:off x="8307566" y="3864920"/>
                <a:ext cx="3225800" cy="714811"/>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FB5EC86-7F4C-D4CB-CDCD-37C847E81E86}"/>
                  </a:ext>
                </a:extLst>
              </p:cNvPr>
              <p:cNvSpPr txBox="1"/>
              <p:nvPr/>
            </p:nvSpPr>
            <p:spPr>
              <a:xfrm>
                <a:off x="4825274" y="4201070"/>
                <a:ext cx="60580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i="1" dirty="0" smtClean="0">
                          <a:latin typeface="Cambria Math" panose="02040503050406030204" pitchFamily="18" charset="0"/>
                          <a:ea typeface="Cambria Math" panose="02040503050406030204" pitchFamily="18" charset="0"/>
                        </a:rPr>
                        <m:t>𝑨</m:t>
                      </m:r>
                    </m:oMath>
                  </m:oMathPara>
                </a14:m>
                <a:endParaRPr lang="zh-CN" altLang="en-US" sz="2400" dirty="0"/>
              </a:p>
            </p:txBody>
          </p:sp>
        </mc:Choice>
        <mc:Fallback xmlns="">
          <p:sp>
            <p:nvSpPr>
              <p:cNvPr id="28" name="!!TextBox 27">
                <a:extLst>
                  <a:ext uri="{FF2B5EF4-FFF2-40B4-BE49-F238E27FC236}">
                    <a16:creationId xmlns:a16="http://schemas.microsoft.com/office/drawing/2014/main" id="{DFB5EC86-7F4C-D4CB-CDCD-37C847E81E86}"/>
                  </a:ext>
                </a:extLst>
              </p:cNvPr>
              <p:cNvSpPr txBox="1">
                <a:spLocks noRot="1" noChangeAspect="1" noMove="1" noResize="1" noEditPoints="1" noAdjustHandles="1" noChangeArrowheads="1" noChangeShapeType="1" noTextEdit="1"/>
              </p:cNvSpPr>
              <p:nvPr/>
            </p:nvSpPr>
            <p:spPr>
              <a:xfrm>
                <a:off x="4825274" y="4201070"/>
                <a:ext cx="605808" cy="461665"/>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TextBox 2a">
                <a:extLst>
                  <a:ext uri="{FF2B5EF4-FFF2-40B4-BE49-F238E27FC236}">
                    <a16:creationId xmlns:a16="http://schemas.microsoft.com/office/drawing/2014/main" id="{8C26BCA6-6954-2C99-D69A-ED7464F177D4}"/>
                  </a:ext>
                </a:extLst>
              </p:cNvPr>
              <p:cNvSpPr txBox="1"/>
              <p:nvPr/>
            </p:nvSpPr>
            <p:spPr>
              <a:xfrm>
                <a:off x="7225128" y="4201069"/>
                <a:ext cx="60580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𝑩</m:t>
                      </m:r>
                    </m:oMath>
                  </m:oMathPara>
                </a14:m>
                <a:endParaRPr lang="zh-CN" altLang="en-US" sz="2400" dirty="0"/>
              </a:p>
            </p:txBody>
          </p:sp>
        </mc:Choice>
        <mc:Fallback xmlns="">
          <p:sp>
            <p:nvSpPr>
              <p:cNvPr id="29" name="!!TextBox 2a">
                <a:extLst>
                  <a:ext uri="{FF2B5EF4-FFF2-40B4-BE49-F238E27FC236}">
                    <a16:creationId xmlns:a16="http://schemas.microsoft.com/office/drawing/2014/main" id="{8C26BCA6-6954-2C99-D69A-ED7464F177D4}"/>
                  </a:ext>
                </a:extLst>
              </p:cNvPr>
              <p:cNvSpPr txBox="1">
                <a:spLocks noRot="1" noChangeAspect="1" noMove="1" noResize="1" noEditPoints="1" noAdjustHandles="1" noChangeArrowheads="1" noChangeShapeType="1" noTextEdit="1"/>
              </p:cNvSpPr>
              <p:nvPr/>
            </p:nvSpPr>
            <p:spPr>
              <a:xfrm>
                <a:off x="7225128" y="4201069"/>
                <a:ext cx="605808" cy="461665"/>
              </a:xfrm>
              <a:prstGeom prst="rect">
                <a:avLst/>
              </a:prstGeom>
              <a:blipFill>
                <a:blip r:embed="rId9"/>
                <a:stretch>
                  <a:fillRect/>
                </a:stretch>
              </a:blipFill>
            </p:spPr>
            <p:txBody>
              <a:bodyPr/>
              <a:lstStyle/>
              <a:p>
                <a:r>
                  <a:rPr lang="zh-CN" altLang="en-US">
                    <a:noFill/>
                  </a:rPr>
                  <a:t> </a:t>
                </a:r>
              </a:p>
            </p:txBody>
          </p:sp>
        </mc:Fallback>
      </mc:AlternateContent>
      <p:sp>
        <p:nvSpPr>
          <p:cNvPr id="30" name="!!TextBox 5">
            <a:extLst>
              <a:ext uri="{FF2B5EF4-FFF2-40B4-BE49-F238E27FC236}">
                <a16:creationId xmlns:a16="http://schemas.microsoft.com/office/drawing/2014/main" id="{A9E78CAF-4EA4-D249-1C69-87128D935A6E}"/>
              </a:ext>
            </a:extLst>
          </p:cNvPr>
          <p:cNvSpPr txBox="1">
            <a:spLocks noChangeAspect="1" noChangeArrowheads="1"/>
          </p:cNvSpPr>
          <p:nvPr/>
        </p:nvSpPr>
        <p:spPr bwMode="auto">
          <a:xfrm>
            <a:off x="4069754" y="4561786"/>
            <a:ext cx="2117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400" dirty="0">
                <a:solidFill>
                  <a:prstClr val="black"/>
                </a:solidFill>
                <a:latin typeface="Courier New" panose="02070309020205020404" pitchFamily="49" charset="0"/>
                <a:cs typeface="Courier New" panose="02070309020205020404" pitchFamily="49" charset="0"/>
              </a:rPr>
              <a:t>1 2 3 4 5 6 7 8 9 </a:t>
            </a:r>
          </a:p>
        </p:txBody>
      </p:sp>
    </p:spTree>
    <p:extLst>
      <p:ext uri="{BB962C8B-B14F-4D97-AF65-F5344CB8AC3E}">
        <p14:creationId xmlns:p14="http://schemas.microsoft.com/office/powerpoint/2010/main" val="362266403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7FD6A94-006D-2CEA-036A-B8FB14A586B0}"/>
              </a:ext>
            </a:extLst>
          </p:cNvPr>
          <p:cNvSpPr>
            <a:spLocks noGrp="1"/>
          </p:cNvSpPr>
          <p:nvPr>
            <p:ph idx="1"/>
          </p:nvPr>
        </p:nvSpPr>
        <p:spPr>
          <a:xfrm>
            <a:off x="1981202" y="1828801"/>
            <a:ext cx="3879561" cy="4467733"/>
          </a:xfrm>
        </p:spPr>
        <p:txBody>
          <a:bodyPr>
            <a:normAutofit/>
          </a:bodyPr>
          <a:lstStyle/>
          <a:p>
            <a:r>
              <a:rPr kumimoji="1" lang="zh-CN" altLang="en-US" sz="2800" dirty="0"/>
              <a:t>频率估计</a:t>
            </a:r>
            <a:endParaRPr kumimoji="1" lang="en-US" altLang="zh-CN" sz="2800" dirty="0"/>
          </a:p>
          <a:p>
            <a:endParaRPr kumimoji="1" lang="en-US" altLang="zh-CN" sz="2800" dirty="0"/>
          </a:p>
          <a:p>
            <a:endParaRPr kumimoji="1" lang="en-US" altLang="zh-CN" sz="2800" dirty="0"/>
          </a:p>
          <a:p>
            <a:endParaRPr kumimoji="1" lang="en-US" altLang="zh-CN" sz="2800" dirty="0"/>
          </a:p>
          <a:p>
            <a:r>
              <a:rPr kumimoji="1" lang="zh-CN" altLang="en-US" sz="2800" dirty="0"/>
              <a:t>矩阵略图</a:t>
            </a:r>
            <a:endParaRPr kumimoji="1" lang="en-US" altLang="zh-CN" sz="2800" dirty="0"/>
          </a:p>
        </p:txBody>
      </p:sp>
      <p:sp>
        <p:nvSpPr>
          <p:cNvPr id="4" name="Rectangle 4">
            <a:extLst>
              <a:ext uri="{FF2B5EF4-FFF2-40B4-BE49-F238E27FC236}">
                <a16:creationId xmlns:a16="http://schemas.microsoft.com/office/drawing/2014/main" id="{77BF462B-6D3E-4EBB-B6B5-3A185B417D61}"/>
              </a:ext>
            </a:extLst>
          </p:cNvPr>
          <p:cNvSpPr>
            <a:spLocks noChangeAspect="1" noChangeArrowheads="1"/>
          </p:cNvSpPr>
          <p:nvPr/>
        </p:nvSpPr>
        <p:spPr bwMode="auto">
          <a:xfrm>
            <a:off x="5003815" y="3399729"/>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cxnSp>
        <p:nvCxnSpPr>
          <p:cNvPr id="5" name="Straight Connector 2">
            <a:extLst>
              <a:ext uri="{FF2B5EF4-FFF2-40B4-BE49-F238E27FC236}">
                <a16:creationId xmlns:a16="http://schemas.microsoft.com/office/drawing/2014/main" id="{7362FC81-EB09-4282-814F-6411BAE6B9F6}"/>
              </a:ext>
            </a:extLst>
          </p:cNvPr>
          <p:cNvCxnSpPr>
            <a:cxnSpLocks noChangeAspect="1" noChangeShapeType="1"/>
          </p:cNvCxnSpPr>
          <p:nvPr/>
        </p:nvCxnSpPr>
        <p:spPr bwMode="auto">
          <a:xfrm flipV="1">
            <a:off x="4811874" y="3653001"/>
            <a:ext cx="2954831" cy="8795"/>
          </a:xfrm>
          <a:prstGeom prst="line">
            <a:avLst/>
          </a:prstGeom>
          <a:noFill/>
          <a:ln w="38100" algn="ctr">
            <a:solidFill>
              <a:schemeClr val="tx1"/>
            </a:solidFill>
            <a:round/>
            <a:headEnd/>
            <a:tailEnd/>
          </a:ln>
        </p:spPr>
      </p:cxnSp>
      <p:sp>
        <p:nvSpPr>
          <p:cNvPr id="6" name="Rectangle 23">
            <a:extLst>
              <a:ext uri="{FF2B5EF4-FFF2-40B4-BE49-F238E27FC236}">
                <a16:creationId xmlns:a16="http://schemas.microsoft.com/office/drawing/2014/main" id="{4485315C-91D9-4A04-974B-43984D57BD3C}"/>
              </a:ext>
            </a:extLst>
          </p:cNvPr>
          <p:cNvSpPr>
            <a:spLocks noChangeAspect="1" noChangeArrowheads="1"/>
          </p:cNvSpPr>
          <p:nvPr/>
        </p:nvSpPr>
        <p:spPr bwMode="auto">
          <a:xfrm>
            <a:off x="5003815" y="3146457"/>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7" name="Rectangle 24">
            <a:extLst>
              <a:ext uri="{FF2B5EF4-FFF2-40B4-BE49-F238E27FC236}">
                <a16:creationId xmlns:a16="http://schemas.microsoft.com/office/drawing/2014/main" id="{E59EBB99-6976-46B1-A8BF-C5C05A23258F}"/>
              </a:ext>
            </a:extLst>
          </p:cNvPr>
          <p:cNvSpPr>
            <a:spLocks noChangeAspect="1" noChangeArrowheads="1"/>
          </p:cNvSpPr>
          <p:nvPr/>
        </p:nvSpPr>
        <p:spPr bwMode="auto">
          <a:xfrm>
            <a:off x="5003815" y="2893185"/>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8" name="Rectangle 25">
            <a:extLst>
              <a:ext uri="{FF2B5EF4-FFF2-40B4-BE49-F238E27FC236}">
                <a16:creationId xmlns:a16="http://schemas.microsoft.com/office/drawing/2014/main" id="{2B507EF1-E645-483B-ABE4-ACC6EE7622F3}"/>
              </a:ext>
            </a:extLst>
          </p:cNvPr>
          <p:cNvSpPr>
            <a:spLocks noChangeAspect="1" noChangeArrowheads="1"/>
          </p:cNvSpPr>
          <p:nvPr/>
        </p:nvSpPr>
        <p:spPr bwMode="auto">
          <a:xfrm>
            <a:off x="5003815" y="2639915"/>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9" name="Rectangle 26">
            <a:extLst>
              <a:ext uri="{FF2B5EF4-FFF2-40B4-BE49-F238E27FC236}">
                <a16:creationId xmlns:a16="http://schemas.microsoft.com/office/drawing/2014/main" id="{688BE711-7421-4353-8198-C3029D0098A2}"/>
              </a:ext>
            </a:extLst>
          </p:cNvPr>
          <p:cNvSpPr>
            <a:spLocks noChangeAspect="1" noChangeArrowheads="1"/>
          </p:cNvSpPr>
          <p:nvPr/>
        </p:nvSpPr>
        <p:spPr bwMode="auto">
          <a:xfrm>
            <a:off x="5003815" y="2383126"/>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0" name="Rectangle 34">
            <a:extLst>
              <a:ext uri="{FF2B5EF4-FFF2-40B4-BE49-F238E27FC236}">
                <a16:creationId xmlns:a16="http://schemas.microsoft.com/office/drawing/2014/main" id="{244F20E3-35EE-4F05-8850-EEF9E0DD0DD3}"/>
              </a:ext>
            </a:extLst>
          </p:cNvPr>
          <p:cNvSpPr>
            <a:spLocks noChangeAspect="1" noChangeArrowheads="1"/>
          </p:cNvSpPr>
          <p:nvPr/>
        </p:nvSpPr>
        <p:spPr bwMode="auto">
          <a:xfrm>
            <a:off x="5555143" y="3394628"/>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1" name="Rectangle 35">
            <a:extLst>
              <a:ext uri="{FF2B5EF4-FFF2-40B4-BE49-F238E27FC236}">
                <a16:creationId xmlns:a16="http://schemas.microsoft.com/office/drawing/2014/main" id="{E59EEEFA-0CE2-4513-988F-DBC909EDCB95}"/>
              </a:ext>
            </a:extLst>
          </p:cNvPr>
          <p:cNvSpPr>
            <a:spLocks noChangeAspect="1" noChangeArrowheads="1"/>
          </p:cNvSpPr>
          <p:nvPr/>
        </p:nvSpPr>
        <p:spPr bwMode="auto">
          <a:xfrm>
            <a:off x="5555143" y="3141357"/>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2" name="Rectangle 36">
            <a:extLst>
              <a:ext uri="{FF2B5EF4-FFF2-40B4-BE49-F238E27FC236}">
                <a16:creationId xmlns:a16="http://schemas.microsoft.com/office/drawing/2014/main" id="{59EEF3B3-8568-4ADA-A472-4399B8C72F4F}"/>
              </a:ext>
            </a:extLst>
          </p:cNvPr>
          <p:cNvSpPr>
            <a:spLocks noChangeAspect="1" noChangeArrowheads="1"/>
          </p:cNvSpPr>
          <p:nvPr/>
        </p:nvSpPr>
        <p:spPr bwMode="auto">
          <a:xfrm>
            <a:off x="5555143" y="2888085"/>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3" name="Rectangle 37">
            <a:extLst>
              <a:ext uri="{FF2B5EF4-FFF2-40B4-BE49-F238E27FC236}">
                <a16:creationId xmlns:a16="http://schemas.microsoft.com/office/drawing/2014/main" id="{FA10438E-E7CB-4BA7-8C83-899C64D3E640}"/>
              </a:ext>
            </a:extLst>
          </p:cNvPr>
          <p:cNvSpPr>
            <a:spLocks noChangeAspect="1" noChangeArrowheads="1"/>
          </p:cNvSpPr>
          <p:nvPr/>
        </p:nvSpPr>
        <p:spPr bwMode="auto">
          <a:xfrm>
            <a:off x="5555143" y="2634814"/>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4" name="Rectangle 38">
            <a:extLst>
              <a:ext uri="{FF2B5EF4-FFF2-40B4-BE49-F238E27FC236}">
                <a16:creationId xmlns:a16="http://schemas.microsoft.com/office/drawing/2014/main" id="{2579D3E4-A26E-49AA-BB54-D53167FB9013}"/>
              </a:ext>
            </a:extLst>
          </p:cNvPr>
          <p:cNvSpPr>
            <a:spLocks noChangeAspect="1" noChangeArrowheads="1"/>
          </p:cNvSpPr>
          <p:nvPr/>
        </p:nvSpPr>
        <p:spPr bwMode="auto">
          <a:xfrm>
            <a:off x="5555143" y="2378026"/>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5" name="Rectangle 39">
            <a:extLst>
              <a:ext uri="{FF2B5EF4-FFF2-40B4-BE49-F238E27FC236}">
                <a16:creationId xmlns:a16="http://schemas.microsoft.com/office/drawing/2014/main" id="{970FDF30-62A3-43DD-AF7B-2F9FFFBBC74F}"/>
              </a:ext>
            </a:extLst>
          </p:cNvPr>
          <p:cNvSpPr>
            <a:spLocks noChangeAspect="1" noChangeArrowheads="1"/>
          </p:cNvSpPr>
          <p:nvPr/>
        </p:nvSpPr>
        <p:spPr bwMode="auto">
          <a:xfrm>
            <a:off x="5555143" y="2124754"/>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6" name="TextBox 5">
            <a:extLst>
              <a:ext uri="{FF2B5EF4-FFF2-40B4-BE49-F238E27FC236}">
                <a16:creationId xmlns:a16="http://schemas.microsoft.com/office/drawing/2014/main" id="{4EF5B941-023B-4A0F-BCE0-4012A99D8923}"/>
              </a:ext>
            </a:extLst>
          </p:cNvPr>
          <p:cNvSpPr txBox="1">
            <a:spLocks noChangeAspect="1" noChangeArrowheads="1"/>
          </p:cNvSpPr>
          <p:nvPr/>
        </p:nvSpPr>
        <p:spPr bwMode="auto">
          <a:xfrm>
            <a:off x="4946340" y="3692344"/>
            <a:ext cx="26661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800" dirty="0">
                <a:solidFill>
                  <a:prstClr val="black"/>
                </a:solidFill>
                <a:latin typeface="Courier New" panose="02070309020205020404" pitchFamily="49" charset="0"/>
                <a:cs typeface="Courier New" panose="02070309020205020404" pitchFamily="49" charset="0"/>
              </a:rPr>
              <a:t>1 2 3 4 5 6 7 8 9 </a:t>
            </a:r>
          </a:p>
        </p:txBody>
      </p:sp>
      <p:sp>
        <p:nvSpPr>
          <p:cNvPr id="17" name="Rectangle 41">
            <a:extLst>
              <a:ext uri="{FF2B5EF4-FFF2-40B4-BE49-F238E27FC236}">
                <a16:creationId xmlns:a16="http://schemas.microsoft.com/office/drawing/2014/main" id="{F7789ABE-10E7-4F5F-836F-8DB0FC48C6F5}"/>
              </a:ext>
            </a:extLst>
          </p:cNvPr>
          <p:cNvSpPr>
            <a:spLocks noChangeAspect="1" noChangeArrowheads="1"/>
          </p:cNvSpPr>
          <p:nvPr/>
        </p:nvSpPr>
        <p:spPr bwMode="auto">
          <a:xfrm>
            <a:off x="6394664" y="3408525"/>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8" name="Rectangle 43">
            <a:extLst>
              <a:ext uri="{FF2B5EF4-FFF2-40B4-BE49-F238E27FC236}">
                <a16:creationId xmlns:a16="http://schemas.microsoft.com/office/drawing/2014/main" id="{DD98B454-9DC2-49E1-AF5D-368EEC1518A2}"/>
              </a:ext>
            </a:extLst>
          </p:cNvPr>
          <p:cNvSpPr>
            <a:spLocks noChangeAspect="1" noChangeArrowheads="1"/>
          </p:cNvSpPr>
          <p:nvPr/>
        </p:nvSpPr>
        <p:spPr bwMode="auto">
          <a:xfrm>
            <a:off x="7175738" y="3399729"/>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9" name="Rectangle 44">
            <a:extLst>
              <a:ext uri="{FF2B5EF4-FFF2-40B4-BE49-F238E27FC236}">
                <a16:creationId xmlns:a16="http://schemas.microsoft.com/office/drawing/2014/main" id="{96FC221F-C15C-46E2-89CE-8F5C893654BF}"/>
              </a:ext>
            </a:extLst>
          </p:cNvPr>
          <p:cNvSpPr>
            <a:spLocks noChangeAspect="1" noChangeArrowheads="1"/>
          </p:cNvSpPr>
          <p:nvPr/>
        </p:nvSpPr>
        <p:spPr bwMode="auto">
          <a:xfrm>
            <a:off x="7175738" y="3142940"/>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20" name="Rectangle 45">
            <a:extLst>
              <a:ext uri="{FF2B5EF4-FFF2-40B4-BE49-F238E27FC236}">
                <a16:creationId xmlns:a16="http://schemas.microsoft.com/office/drawing/2014/main" id="{5DD190CC-DA67-4511-8102-713E67F7A429}"/>
              </a:ext>
            </a:extLst>
          </p:cNvPr>
          <p:cNvSpPr>
            <a:spLocks noChangeAspect="1" noChangeArrowheads="1"/>
          </p:cNvSpPr>
          <p:nvPr/>
        </p:nvSpPr>
        <p:spPr bwMode="auto">
          <a:xfrm>
            <a:off x="7175738" y="2889669"/>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21" name="!!Rectangle 47">
            <a:extLst>
              <a:ext uri="{FF2B5EF4-FFF2-40B4-BE49-F238E27FC236}">
                <a16:creationId xmlns:a16="http://schemas.microsoft.com/office/drawing/2014/main" id="{764BF180-2F8E-42AE-8F55-BC62BFEC074E}"/>
              </a:ext>
            </a:extLst>
          </p:cNvPr>
          <p:cNvSpPr>
            <a:spLocks noChangeAspect="1" noChangeArrowheads="1"/>
          </p:cNvSpPr>
          <p:nvPr/>
        </p:nvSpPr>
        <p:spPr bwMode="auto">
          <a:xfrm>
            <a:off x="6394664" y="3175728"/>
            <a:ext cx="253272" cy="253272"/>
          </a:xfrm>
          <a:prstGeom prst="rect">
            <a:avLst/>
          </a:prstGeom>
          <a:solidFill>
            <a:schemeClr val="accent1">
              <a:lumMod val="40000"/>
              <a:lumOff val="60000"/>
            </a:schemeClr>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grpSp>
        <p:nvGrpSpPr>
          <p:cNvPr id="43" name="Group 42">
            <a:extLst>
              <a:ext uri="{FF2B5EF4-FFF2-40B4-BE49-F238E27FC236}">
                <a16:creationId xmlns:a16="http://schemas.microsoft.com/office/drawing/2014/main" id="{96310ED5-386F-4FA5-A36F-93C1883D966E}"/>
              </a:ext>
            </a:extLst>
          </p:cNvPr>
          <p:cNvGrpSpPr>
            <a:grpSpLocks noChangeAspect="1"/>
          </p:cNvGrpSpPr>
          <p:nvPr/>
        </p:nvGrpSpPr>
        <p:grpSpPr>
          <a:xfrm>
            <a:off x="4137058" y="4926444"/>
            <a:ext cx="1929875" cy="214431"/>
            <a:chOff x="3816821" y="4248199"/>
            <a:chExt cx="1645920" cy="182880"/>
          </a:xfrm>
        </p:grpSpPr>
        <p:sp>
          <p:nvSpPr>
            <p:cNvPr id="23" name="矩形 70">
              <a:extLst>
                <a:ext uri="{FF2B5EF4-FFF2-40B4-BE49-F238E27FC236}">
                  <a16:creationId xmlns:a16="http://schemas.microsoft.com/office/drawing/2014/main" id="{2EF89221-0EB1-4600-AD1A-5BE1A1A3C522}"/>
                </a:ext>
              </a:extLst>
            </p:cNvPr>
            <p:cNvSpPr/>
            <p:nvPr/>
          </p:nvSpPr>
          <p:spPr>
            <a:xfrm>
              <a:off x="381682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35" name="矩形 70">
              <a:extLst>
                <a:ext uri="{FF2B5EF4-FFF2-40B4-BE49-F238E27FC236}">
                  <a16:creationId xmlns:a16="http://schemas.microsoft.com/office/drawing/2014/main" id="{389429A5-EA2A-441B-BD3C-35649EAF4430}"/>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6" name="矩形 70">
              <a:extLst>
                <a:ext uri="{FF2B5EF4-FFF2-40B4-BE49-F238E27FC236}">
                  <a16:creationId xmlns:a16="http://schemas.microsoft.com/office/drawing/2014/main" id="{9FC65A86-FD98-49FC-9200-DD635B266046}"/>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7" name="矩形 70">
              <a:extLst>
                <a:ext uri="{FF2B5EF4-FFF2-40B4-BE49-F238E27FC236}">
                  <a16:creationId xmlns:a16="http://schemas.microsoft.com/office/drawing/2014/main" id="{2875C6A5-B7D2-41BF-99E0-0FAA6D8ED760}"/>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8" name="矩形 70">
              <a:extLst>
                <a:ext uri="{FF2B5EF4-FFF2-40B4-BE49-F238E27FC236}">
                  <a16:creationId xmlns:a16="http://schemas.microsoft.com/office/drawing/2014/main" id="{C76D628B-C544-40E7-BAA5-EC6BC63D6A4F}"/>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9" name="矩形 70">
              <a:extLst>
                <a:ext uri="{FF2B5EF4-FFF2-40B4-BE49-F238E27FC236}">
                  <a16:creationId xmlns:a16="http://schemas.microsoft.com/office/drawing/2014/main" id="{D5F67565-18E5-4326-8897-FFC2137F4861}"/>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0" name="矩形 70">
              <a:extLst>
                <a:ext uri="{FF2B5EF4-FFF2-40B4-BE49-F238E27FC236}">
                  <a16:creationId xmlns:a16="http://schemas.microsoft.com/office/drawing/2014/main" id="{D0E06B7A-F8DC-492E-9372-6E0783F8C98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1" name="矩形 70">
              <a:extLst>
                <a:ext uri="{FF2B5EF4-FFF2-40B4-BE49-F238E27FC236}">
                  <a16:creationId xmlns:a16="http://schemas.microsoft.com/office/drawing/2014/main" id="{C9D67938-DF8C-48CD-9376-B687AE68DA8C}"/>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2" name="矩形 70">
              <a:extLst>
                <a:ext uri="{FF2B5EF4-FFF2-40B4-BE49-F238E27FC236}">
                  <a16:creationId xmlns:a16="http://schemas.microsoft.com/office/drawing/2014/main" id="{A1CFC9AB-D5E0-45CE-BC81-8FCC37272019}"/>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44" name="!!Group 43">
            <a:extLst>
              <a:ext uri="{FF2B5EF4-FFF2-40B4-BE49-F238E27FC236}">
                <a16:creationId xmlns:a16="http://schemas.microsoft.com/office/drawing/2014/main" id="{65C993AC-C9A4-41B5-832C-ABCFA10EAF2F}"/>
              </a:ext>
            </a:extLst>
          </p:cNvPr>
          <p:cNvGrpSpPr>
            <a:grpSpLocks noChangeAspect="1"/>
          </p:cNvGrpSpPr>
          <p:nvPr/>
        </p:nvGrpSpPr>
        <p:grpSpPr>
          <a:xfrm>
            <a:off x="4137058" y="5134170"/>
            <a:ext cx="1929875" cy="214431"/>
            <a:chOff x="3816821" y="4248199"/>
            <a:chExt cx="1645920" cy="182880"/>
          </a:xfrm>
        </p:grpSpPr>
        <p:sp>
          <p:nvSpPr>
            <p:cNvPr id="45" name="矩形 70">
              <a:extLst>
                <a:ext uri="{FF2B5EF4-FFF2-40B4-BE49-F238E27FC236}">
                  <a16:creationId xmlns:a16="http://schemas.microsoft.com/office/drawing/2014/main" id="{96A04344-1A64-4EE3-9AC1-C47EE1CC635D}"/>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46" name="矩形 70">
              <a:extLst>
                <a:ext uri="{FF2B5EF4-FFF2-40B4-BE49-F238E27FC236}">
                  <a16:creationId xmlns:a16="http://schemas.microsoft.com/office/drawing/2014/main" id="{5DA9CFAA-0BB5-4041-BA18-EB96B263D577}"/>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7" name="矩形 70">
              <a:extLst>
                <a:ext uri="{FF2B5EF4-FFF2-40B4-BE49-F238E27FC236}">
                  <a16:creationId xmlns:a16="http://schemas.microsoft.com/office/drawing/2014/main" id="{4BE51D66-4760-480F-8DD9-4BDD69E1668D}"/>
                </a:ext>
              </a:extLst>
            </p:cNvPr>
            <p:cNvSpPr/>
            <p:nvPr/>
          </p:nvSpPr>
          <p:spPr>
            <a:xfrm>
              <a:off x="418258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4400" dirty="0">
                <a:solidFill>
                  <a:prstClr val="white"/>
                </a:solidFill>
                <a:latin typeface="Lucida Sans"/>
                <a:ea typeface="黑体"/>
              </a:endParaRPr>
            </a:p>
          </p:txBody>
        </p:sp>
        <p:sp>
          <p:nvSpPr>
            <p:cNvPr id="48" name="矩形 70">
              <a:extLst>
                <a:ext uri="{FF2B5EF4-FFF2-40B4-BE49-F238E27FC236}">
                  <a16:creationId xmlns:a16="http://schemas.microsoft.com/office/drawing/2014/main" id="{B977BAE8-F7B9-4203-8707-F121DB1A993A}"/>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9" name="矩形 70">
              <a:extLst>
                <a:ext uri="{FF2B5EF4-FFF2-40B4-BE49-F238E27FC236}">
                  <a16:creationId xmlns:a16="http://schemas.microsoft.com/office/drawing/2014/main" id="{81363CF1-AB8D-4300-9EDF-30CE283F6536}"/>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0" name="矩形 70">
              <a:extLst>
                <a:ext uri="{FF2B5EF4-FFF2-40B4-BE49-F238E27FC236}">
                  <a16:creationId xmlns:a16="http://schemas.microsoft.com/office/drawing/2014/main" id="{325BEE5C-CC30-46C9-AB41-2CC98CA9E8F8}"/>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1" name="矩形 70">
              <a:extLst>
                <a:ext uri="{FF2B5EF4-FFF2-40B4-BE49-F238E27FC236}">
                  <a16:creationId xmlns:a16="http://schemas.microsoft.com/office/drawing/2014/main" id="{CA0B9EB8-6A39-412A-8491-69DF888AB0D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2" name="矩形 70">
              <a:extLst>
                <a:ext uri="{FF2B5EF4-FFF2-40B4-BE49-F238E27FC236}">
                  <a16:creationId xmlns:a16="http://schemas.microsoft.com/office/drawing/2014/main" id="{90C52285-DBD1-41BE-B085-ADEC83FE6EFD}"/>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3" name="矩形 70">
              <a:extLst>
                <a:ext uri="{FF2B5EF4-FFF2-40B4-BE49-F238E27FC236}">
                  <a16:creationId xmlns:a16="http://schemas.microsoft.com/office/drawing/2014/main" id="{8C998C1A-E0EA-44A2-AF64-7000C05EEECD}"/>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54" name="!!Group 53">
            <a:extLst>
              <a:ext uri="{FF2B5EF4-FFF2-40B4-BE49-F238E27FC236}">
                <a16:creationId xmlns:a16="http://schemas.microsoft.com/office/drawing/2014/main" id="{A022B229-041B-4343-B515-6733460B4043}"/>
              </a:ext>
            </a:extLst>
          </p:cNvPr>
          <p:cNvGrpSpPr>
            <a:grpSpLocks noChangeAspect="1"/>
          </p:cNvGrpSpPr>
          <p:nvPr/>
        </p:nvGrpSpPr>
        <p:grpSpPr>
          <a:xfrm>
            <a:off x="4137058" y="5783868"/>
            <a:ext cx="1929875" cy="214431"/>
            <a:chOff x="3816821" y="4248199"/>
            <a:chExt cx="1645920" cy="182880"/>
          </a:xfrm>
        </p:grpSpPr>
        <p:sp>
          <p:nvSpPr>
            <p:cNvPr id="55" name="矩形 70">
              <a:extLst>
                <a:ext uri="{FF2B5EF4-FFF2-40B4-BE49-F238E27FC236}">
                  <a16:creationId xmlns:a16="http://schemas.microsoft.com/office/drawing/2014/main" id="{BFCB6DC3-E7F1-4C6A-89D0-8149EA32F92C}"/>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56" name="矩形 70">
              <a:extLst>
                <a:ext uri="{FF2B5EF4-FFF2-40B4-BE49-F238E27FC236}">
                  <a16:creationId xmlns:a16="http://schemas.microsoft.com/office/drawing/2014/main" id="{7B2299C9-B0A4-46B5-81B1-B3D1338DBD63}"/>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7" name="矩形 70">
              <a:extLst>
                <a:ext uri="{FF2B5EF4-FFF2-40B4-BE49-F238E27FC236}">
                  <a16:creationId xmlns:a16="http://schemas.microsoft.com/office/drawing/2014/main" id="{6E8E483B-3283-42C5-AFD6-26254918D2A5}"/>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58" name="矩形 70">
              <a:extLst>
                <a:ext uri="{FF2B5EF4-FFF2-40B4-BE49-F238E27FC236}">
                  <a16:creationId xmlns:a16="http://schemas.microsoft.com/office/drawing/2014/main" id="{C072D74D-228A-4161-9876-BF7B5CEE47A5}"/>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9" name="矩形 70">
              <a:extLst>
                <a:ext uri="{FF2B5EF4-FFF2-40B4-BE49-F238E27FC236}">
                  <a16:creationId xmlns:a16="http://schemas.microsoft.com/office/drawing/2014/main" id="{C4ECBD4F-77AA-4D11-92A5-78ECB1A1FF80}"/>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0" name="矩形 70">
              <a:extLst>
                <a:ext uri="{FF2B5EF4-FFF2-40B4-BE49-F238E27FC236}">
                  <a16:creationId xmlns:a16="http://schemas.microsoft.com/office/drawing/2014/main" id="{E76B1ED8-8E8D-4BE5-B12A-B6E5EEEDE053}"/>
                </a:ext>
              </a:extLst>
            </p:cNvPr>
            <p:cNvSpPr/>
            <p:nvPr/>
          </p:nvSpPr>
          <p:spPr>
            <a:xfrm>
              <a:off x="473122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4400" dirty="0">
                <a:solidFill>
                  <a:prstClr val="white"/>
                </a:solidFill>
                <a:latin typeface="Lucida Sans"/>
                <a:ea typeface="黑体"/>
              </a:endParaRPr>
            </a:p>
          </p:txBody>
        </p:sp>
        <p:sp>
          <p:nvSpPr>
            <p:cNvPr id="61" name="矩形 70">
              <a:extLst>
                <a:ext uri="{FF2B5EF4-FFF2-40B4-BE49-F238E27FC236}">
                  <a16:creationId xmlns:a16="http://schemas.microsoft.com/office/drawing/2014/main" id="{D6461D24-FAB5-40B5-BDFD-5BC9B81AC2F4}"/>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2" name="矩形 70">
              <a:extLst>
                <a:ext uri="{FF2B5EF4-FFF2-40B4-BE49-F238E27FC236}">
                  <a16:creationId xmlns:a16="http://schemas.microsoft.com/office/drawing/2014/main" id="{20546C72-F009-4D36-95A4-97290F630AF5}"/>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3" name="矩形 70">
              <a:extLst>
                <a:ext uri="{FF2B5EF4-FFF2-40B4-BE49-F238E27FC236}">
                  <a16:creationId xmlns:a16="http://schemas.microsoft.com/office/drawing/2014/main" id="{1FC1CCDA-7E4E-42A0-AFD4-08C23E8319A8}"/>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sp>
        <p:nvSpPr>
          <p:cNvPr id="64" name="TextBox 63">
            <a:extLst>
              <a:ext uri="{FF2B5EF4-FFF2-40B4-BE49-F238E27FC236}">
                <a16:creationId xmlns:a16="http://schemas.microsoft.com/office/drawing/2014/main" id="{24B9A16D-FB1D-45CC-8C0E-D4F89BB57C01}"/>
              </a:ext>
            </a:extLst>
          </p:cNvPr>
          <p:cNvSpPr txBox="1">
            <a:spLocks noChangeAspect="1"/>
          </p:cNvSpPr>
          <p:nvPr/>
        </p:nvSpPr>
        <p:spPr>
          <a:xfrm rot="5400000">
            <a:off x="4975799" y="5334644"/>
            <a:ext cx="492443" cy="461665"/>
          </a:xfrm>
          <a:prstGeom prst="rect">
            <a:avLst/>
          </a:prstGeom>
          <a:noFill/>
        </p:spPr>
        <p:txBody>
          <a:bodyPr wrap="none" rtlCol="0">
            <a:spAutoFit/>
          </a:bodyPr>
          <a:lstStyle/>
          <a:p>
            <a:pPr defTabSz="914140"/>
            <a:r>
              <a:rPr lang="en-US" altLang="zh-CN" sz="2400" dirty="0">
                <a:solidFill>
                  <a:prstClr val="black"/>
                </a:solidFill>
                <a:latin typeface="Lucida Sans"/>
                <a:ea typeface="黑体"/>
              </a:rPr>
              <a:t>…</a:t>
            </a:r>
            <a:endParaRPr lang="zh-CN" altLang="en-US" sz="2400" dirty="0">
              <a:solidFill>
                <a:prstClr val="black"/>
              </a:solidFill>
              <a:latin typeface="Lucida Sans"/>
              <a:ea typeface="黑体"/>
            </a:endParaRPr>
          </a:p>
        </p:txBody>
      </p:sp>
      <p:sp>
        <p:nvSpPr>
          <p:cNvPr id="65" name="TextBox 5">
            <a:extLst>
              <a:ext uri="{FF2B5EF4-FFF2-40B4-BE49-F238E27FC236}">
                <a16:creationId xmlns:a16="http://schemas.microsoft.com/office/drawing/2014/main" id="{D1FA8AD9-64A0-47FD-9236-D42D715166D0}"/>
              </a:ext>
            </a:extLst>
          </p:cNvPr>
          <p:cNvSpPr txBox="1">
            <a:spLocks noChangeAspect="1" noChangeArrowheads="1"/>
          </p:cNvSpPr>
          <p:nvPr/>
        </p:nvSpPr>
        <p:spPr bwMode="auto">
          <a:xfrm>
            <a:off x="6495792" y="4563290"/>
            <a:ext cx="2117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400" dirty="0">
                <a:solidFill>
                  <a:prstClr val="black"/>
                </a:solidFill>
                <a:latin typeface="Courier New" panose="02070309020205020404" pitchFamily="49" charset="0"/>
                <a:cs typeface="Courier New" panose="02070309020205020404" pitchFamily="49" charset="0"/>
              </a:rPr>
              <a:t>1 2 3 4 5 6 7 8 9 </a:t>
            </a:r>
          </a:p>
        </p:txBody>
      </p:sp>
      <p:grpSp>
        <p:nvGrpSpPr>
          <p:cNvPr id="66" name="!!Group 65">
            <a:extLst>
              <a:ext uri="{FF2B5EF4-FFF2-40B4-BE49-F238E27FC236}">
                <a16:creationId xmlns:a16="http://schemas.microsoft.com/office/drawing/2014/main" id="{B4F93FF6-9246-47F4-9ECA-37436AA4E063}"/>
              </a:ext>
            </a:extLst>
          </p:cNvPr>
          <p:cNvGrpSpPr>
            <a:grpSpLocks noChangeAspect="1"/>
          </p:cNvGrpSpPr>
          <p:nvPr/>
        </p:nvGrpSpPr>
        <p:grpSpPr>
          <a:xfrm>
            <a:off x="6563095" y="4927949"/>
            <a:ext cx="1929875" cy="214431"/>
            <a:chOff x="3816821" y="4248199"/>
            <a:chExt cx="1645920" cy="182880"/>
          </a:xfrm>
        </p:grpSpPr>
        <p:sp>
          <p:nvSpPr>
            <p:cNvPr id="67" name="矩形 70">
              <a:extLst>
                <a:ext uri="{FF2B5EF4-FFF2-40B4-BE49-F238E27FC236}">
                  <a16:creationId xmlns:a16="http://schemas.microsoft.com/office/drawing/2014/main" id="{F207E9D8-B91C-42E6-816A-B8AE252B3142}"/>
                </a:ext>
              </a:extLst>
            </p:cNvPr>
            <p:cNvSpPr/>
            <p:nvPr/>
          </p:nvSpPr>
          <p:spPr>
            <a:xfrm>
              <a:off x="3816821" y="4248199"/>
              <a:ext cx="182880" cy="182880"/>
            </a:xfrm>
            <a:prstGeom prst="rect">
              <a:avLst/>
            </a:prstGeom>
            <a:solidFill>
              <a:schemeClr val="accent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white"/>
                  </a:solidFill>
                  <a:latin typeface="Times New Roman" panose="02020603050405020304" pitchFamily="18" charset="0"/>
                  <a:ea typeface="Sans Serif Collection" panose="020B0502040504020204" pitchFamily="34" charset="0"/>
                  <a:cs typeface="Times New Roman" panose="02020603050405020304" pitchFamily="18" charset="0"/>
                </a:rPr>
                <a:t>5</a:t>
              </a:r>
              <a:endParaRPr lang="zh-CN" altLang="en-US" sz="1400" b="1" dirty="0">
                <a:solidFill>
                  <a:prstClr val="white"/>
                </a:solidFill>
                <a:latin typeface="Times New Roman" panose="02020603050405020304" pitchFamily="18" charset="0"/>
                <a:ea typeface="黑体"/>
                <a:cs typeface="Times New Roman" panose="02020603050405020304" pitchFamily="18" charset="0"/>
              </a:endParaRPr>
            </a:p>
          </p:txBody>
        </p:sp>
        <p:sp>
          <p:nvSpPr>
            <p:cNvPr id="68" name="矩形 70">
              <a:extLst>
                <a:ext uri="{FF2B5EF4-FFF2-40B4-BE49-F238E27FC236}">
                  <a16:creationId xmlns:a16="http://schemas.microsoft.com/office/drawing/2014/main" id="{85CE02FC-594F-4869-8228-2D3D1952CD04}"/>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9" name="矩形 70">
              <a:extLst>
                <a:ext uri="{FF2B5EF4-FFF2-40B4-BE49-F238E27FC236}">
                  <a16:creationId xmlns:a16="http://schemas.microsoft.com/office/drawing/2014/main" id="{62EF5917-7162-4FF1-A370-DF325F910FE6}"/>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0" name="矩形 70">
              <a:extLst>
                <a:ext uri="{FF2B5EF4-FFF2-40B4-BE49-F238E27FC236}">
                  <a16:creationId xmlns:a16="http://schemas.microsoft.com/office/drawing/2014/main" id="{256B2054-DBD2-4832-878A-2F4152F5F6DC}"/>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1" name="矩形 70">
              <a:extLst>
                <a:ext uri="{FF2B5EF4-FFF2-40B4-BE49-F238E27FC236}">
                  <a16:creationId xmlns:a16="http://schemas.microsoft.com/office/drawing/2014/main" id="{F5531ED1-6C2F-4E38-9117-E3C4BA0917E8}"/>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2" name="矩形 70">
              <a:extLst>
                <a:ext uri="{FF2B5EF4-FFF2-40B4-BE49-F238E27FC236}">
                  <a16:creationId xmlns:a16="http://schemas.microsoft.com/office/drawing/2014/main" id="{BDA1BCD2-28F8-49BE-B204-4864DD64FD8A}"/>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3" name="矩形 70">
              <a:extLst>
                <a:ext uri="{FF2B5EF4-FFF2-40B4-BE49-F238E27FC236}">
                  <a16:creationId xmlns:a16="http://schemas.microsoft.com/office/drawing/2014/main" id="{FAD61162-E89A-4FF4-9BAD-36BBCC9B3DC0}"/>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4" name="矩形 70">
              <a:extLst>
                <a:ext uri="{FF2B5EF4-FFF2-40B4-BE49-F238E27FC236}">
                  <a16:creationId xmlns:a16="http://schemas.microsoft.com/office/drawing/2014/main" id="{18A110D5-22DF-4A6E-B8F6-738C4D06E133}"/>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5" name="矩形 70">
              <a:extLst>
                <a:ext uri="{FF2B5EF4-FFF2-40B4-BE49-F238E27FC236}">
                  <a16:creationId xmlns:a16="http://schemas.microsoft.com/office/drawing/2014/main" id="{0A1619E8-F17E-45DF-A6F9-CA4158E309F8}"/>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76" name="!!Group 75">
            <a:extLst>
              <a:ext uri="{FF2B5EF4-FFF2-40B4-BE49-F238E27FC236}">
                <a16:creationId xmlns:a16="http://schemas.microsoft.com/office/drawing/2014/main" id="{8289FD45-B037-4B4F-A71C-9F8DD545D2BE}"/>
              </a:ext>
            </a:extLst>
          </p:cNvPr>
          <p:cNvGrpSpPr>
            <a:grpSpLocks noChangeAspect="1"/>
          </p:cNvGrpSpPr>
          <p:nvPr/>
        </p:nvGrpSpPr>
        <p:grpSpPr>
          <a:xfrm>
            <a:off x="6563095" y="5135674"/>
            <a:ext cx="1929875" cy="214431"/>
            <a:chOff x="3816821" y="4248199"/>
            <a:chExt cx="1645920" cy="182880"/>
          </a:xfrm>
        </p:grpSpPr>
        <p:sp>
          <p:nvSpPr>
            <p:cNvPr id="77" name="矩形 70">
              <a:extLst>
                <a:ext uri="{FF2B5EF4-FFF2-40B4-BE49-F238E27FC236}">
                  <a16:creationId xmlns:a16="http://schemas.microsoft.com/office/drawing/2014/main" id="{E04EA633-851B-4AC1-A013-4AA38B81D6F7}"/>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78" name="矩形 70">
              <a:extLst>
                <a:ext uri="{FF2B5EF4-FFF2-40B4-BE49-F238E27FC236}">
                  <a16:creationId xmlns:a16="http://schemas.microsoft.com/office/drawing/2014/main" id="{57D2C635-7928-4D19-8D8D-58686ECA58B2}"/>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9" name="矩形 70">
              <a:extLst>
                <a:ext uri="{FF2B5EF4-FFF2-40B4-BE49-F238E27FC236}">
                  <a16:creationId xmlns:a16="http://schemas.microsoft.com/office/drawing/2014/main" id="{08DEEBD9-984D-4B19-B56F-BE9C7FAC19D1}"/>
                </a:ext>
              </a:extLst>
            </p:cNvPr>
            <p:cNvSpPr/>
            <p:nvPr/>
          </p:nvSpPr>
          <p:spPr>
            <a:xfrm>
              <a:off x="4182581" y="4248199"/>
              <a:ext cx="182880" cy="182880"/>
            </a:xfrm>
            <a:prstGeom prst="rect">
              <a:avLst/>
            </a:prstGeom>
            <a:solidFill>
              <a:schemeClr val="tx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defRPr/>
              </a:pPr>
              <a:r>
                <a:rPr lang="en-US" altLang="zh-CN" sz="1400" b="1" dirty="0">
                  <a:solidFill>
                    <a:prstClr val="white"/>
                  </a:solidFill>
                  <a:latin typeface="Times New Roman" panose="02020603050405020304" pitchFamily="18" charset="0"/>
                  <a:ea typeface="Sans Serif Collection" panose="020B0502040504020204" pitchFamily="34" charset="0"/>
                  <a:cs typeface="Times New Roman" panose="02020603050405020304" pitchFamily="18" charset="0"/>
                </a:rPr>
                <a:t>6</a:t>
              </a:r>
              <a:endParaRPr lang="zh-CN" altLang="en-US" sz="1400" b="1" dirty="0">
                <a:solidFill>
                  <a:prstClr val="white"/>
                </a:solidFill>
                <a:latin typeface="Times New Roman" panose="02020603050405020304" pitchFamily="18" charset="0"/>
                <a:ea typeface="黑体"/>
                <a:cs typeface="Times New Roman" panose="02020603050405020304" pitchFamily="18" charset="0"/>
              </a:endParaRPr>
            </a:p>
          </p:txBody>
        </p:sp>
        <p:sp>
          <p:nvSpPr>
            <p:cNvPr id="80" name="矩形 70">
              <a:extLst>
                <a:ext uri="{FF2B5EF4-FFF2-40B4-BE49-F238E27FC236}">
                  <a16:creationId xmlns:a16="http://schemas.microsoft.com/office/drawing/2014/main" id="{A4DD941B-D13A-4ACC-ACCE-AEC0E20E1DEA}"/>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1" name="矩形 70">
              <a:extLst>
                <a:ext uri="{FF2B5EF4-FFF2-40B4-BE49-F238E27FC236}">
                  <a16:creationId xmlns:a16="http://schemas.microsoft.com/office/drawing/2014/main" id="{0482AE9E-E4F9-45AF-841F-F9A5881814D1}"/>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2" name="矩形 70">
              <a:extLst>
                <a:ext uri="{FF2B5EF4-FFF2-40B4-BE49-F238E27FC236}">
                  <a16:creationId xmlns:a16="http://schemas.microsoft.com/office/drawing/2014/main" id="{6A2CC3D3-5AF3-4D0C-AFF3-780C4EDF073D}"/>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3" name="矩形 70">
              <a:extLst>
                <a:ext uri="{FF2B5EF4-FFF2-40B4-BE49-F238E27FC236}">
                  <a16:creationId xmlns:a16="http://schemas.microsoft.com/office/drawing/2014/main" id="{9C4A6BE2-83DD-431D-89BA-D79F68C4ED4B}"/>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4" name="矩形 70">
              <a:extLst>
                <a:ext uri="{FF2B5EF4-FFF2-40B4-BE49-F238E27FC236}">
                  <a16:creationId xmlns:a16="http://schemas.microsoft.com/office/drawing/2014/main" id="{9AFE2AE7-AED3-4B61-AE88-1D12AF04A5DC}"/>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5" name="矩形 70">
              <a:extLst>
                <a:ext uri="{FF2B5EF4-FFF2-40B4-BE49-F238E27FC236}">
                  <a16:creationId xmlns:a16="http://schemas.microsoft.com/office/drawing/2014/main" id="{A0596E08-9D05-4913-9B17-6DE829BE7A38}"/>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86" name="!!Group 85">
            <a:extLst>
              <a:ext uri="{FF2B5EF4-FFF2-40B4-BE49-F238E27FC236}">
                <a16:creationId xmlns:a16="http://schemas.microsoft.com/office/drawing/2014/main" id="{6F3A16B6-3E37-4DCE-87A6-1D590A02D00E}"/>
              </a:ext>
            </a:extLst>
          </p:cNvPr>
          <p:cNvGrpSpPr>
            <a:grpSpLocks noChangeAspect="1"/>
          </p:cNvGrpSpPr>
          <p:nvPr/>
        </p:nvGrpSpPr>
        <p:grpSpPr>
          <a:xfrm>
            <a:off x="6563095" y="5352548"/>
            <a:ext cx="1929875" cy="214431"/>
            <a:chOff x="3816821" y="4248199"/>
            <a:chExt cx="1645920" cy="182880"/>
          </a:xfrm>
        </p:grpSpPr>
        <p:sp>
          <p:nvSpPr>
            <p:cNvPr id="87" name="矩形 70">
              <a:extLst>
                <a:ext uri="{FF2B5EF4-FFF2-40B4-BE49-F238E27FC236}">
                  <a16:creationId xmlns:a16="http://schemas.microsoft.com/office/drawing/2014/main" id="{A04E9F45-0940-4426-B801-1D62CB1DB3AF}"/>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88" name="矩形 70">
              <a:extLst>
                <a:ext uri="{FF2B5EF4-FFF2-40B4-BE49-F238E27FC236}">
                  <a16:creationId xmlns:a16="http://schemas.microsoft.com/office/drawing/2014/main" id="{F0570F02-6884-43C1-A0B6-2DB75BE3E43C}"/>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9" name="矩形 70">
              <a:extLst>
                <a:ext uri="{FF2B5EF4-FFF2-40B4-BE49-F238E27FC236}">
                  <a16:creationId xmlns:a16="http://schemas.microsoft.com/office/drawing/2014/main" id="{81DDB924-53C8-447F-B048-92ADC520A397}"/>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90" name="矩形 70">
              <a:extLst>
                <a:ext uri="{FF2B5EF4-FFF2-40B4-BE49-F238E27FC236}">
                  <a16:creationId xmlns:a16="http://schemas.microsoft.com/office/drawing/2014/main" id="{FF8E4BAA-4BD6-4271-8093-B09007046E44}"/>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91" name="矩形 70">
              <a:extLst>
                <a:ext uri="{FF2B5EF4-FFF2-40B4-BE49-F238E27FC236}">
                  <a16:creationId xmlns:a16="http://schemas.microsoft.com/office/drawing/2014/main" id="{F6295A0D-777F-4DBB-9927-F2D918377806}"/>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92" name="矩形 70">
              <a:extLst>
                <a:ext uri="{FF2B5EF4-FFF2-40B4-BE49-F238E27FC236}">
                  <a16:creationId xmlns:a16="http://schemas.microsoft.com/office/drawing/2014/main" id="{4F1452F4-C482-417F-B085-A85F8AF590D1}"/>
                </a:ext>
              </a:extLst>
            </p:cNvPr>
            <p:cNvSpPr/>
            <p:nvPr/>
          </p:nvSpPr>
          <p:spPr>
            <a:xfrm>
              <a:off x="4731221" y="4248199"/>
              <a:ext cx="182880" cy="182880"/>
            </a:xfrm>
            <a:prstGeom prst="rect">
              <a:avLst/>
            </a:prstGeom>
            <a:solidFill>
              <a:schemeClr val="accent1">
                <a:lumMod val="40000"/>
                <a:lumOff val="60000"/>
                <a:alpha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2</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93" name="矩形 70">
              <a:extLst>
                <a:ext uri="{FF2B5EF4-FFF2-40B4-BE49-F238E27FC236}">
                  <a16:creationId xmlns:a16="http://schemas.microsoft.com/office/drawing/2014/main" id="{F56F75CC-9D79-4F9A-93EE-FEF57F0F209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94" name="矩形 70">
              <a:extLst>
                <a:ext uri="{FF2B5EF4-FFF2-40B4-BE49-F238E27FC236}">
                  <a16:creationId xmlns:a16="http://schemas.microsoft.com/office/drawing/2014/main" id="{38668BE7-3F9D-4FAA-97E6-C3D67BA01241}"/>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95" name="矩形 70">
              <a:extLst>
                <a:ext uri="{FF2B5EF4-FFF2-40B4-BE49-F238E27FC236}">
                  <a16:creationId xmlns:a16="http://schemas.microsoft.com/office/drawing/2014/main" id="{5EA53843-C959-44AC-B0A4-7055E675D74E}"/>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97" name="!!Group 96">
            <a:extLst>
              <a:ext uri="{FF2B5EF4-FFF2-40B4-BE49-F238E27FC236}">
                <a16:creationId xmlns:a16="http://schemas.microsoft.com/office/drawing/2014/main" id="{40788038-7B5C-4D7E-A091-3C011CD0A957}"/>
              </a:ext>
            </a:extLst>
          </p:cNvPr>
          <p:cNvGrpSpPr>
            <a:grpSpLocks noChangeAspect="1"/>
          </p:cNvGrpSpPr>
          <p:nvPr/>
        </p:nvGrpSpPr>
        <p:grpSpPr>
          <a:xfrm>
            <a:off x="6563095" y="5569437"/>
            <a:ext cx="1929875" cy="214431"/>
            <a:chOff x="3816821" y="4248199"/>
            <a:chExt cx="1645920" cy="182880"/>
          </a:xfrm>
        </p:grpSpPr>
        <p:sp>
          <p:nvSpPr>
            <p:cNvPr id="98" name="矩形 70">
              <a:extLst>
                <a:ext uri="{FF2B5EF4-FFF2-40B4-BE49-F238E27FC236}">
                  <a16:creationId xmlns:a16="http://schemas.microsoft.com/office/drawing/2014/main" id="{81FE498A-7383-4C99-986D-7AEB135E5834}"/>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99" name="矩形 70">
              <a:extLst>
                <a:ext uri="{FF2B5EF4-FFF2-40B4-BE49-F238E27FC236}">
                  <a16:creationId xmlns:a16="http://schemas.microsoft.com/office/drawing/2014/main" id="{D65D3431-DFB0-4E17-BA54-1A1004D5497F}"/>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0" name="矩形 70">
              <a:extLst>
                <a:ext uri="{FF2B5EF4-FFF2-40B4-BE49-F238E27FC236}">
                  <a16:creationId xmlns:a16="http://schemas.microsoft.com/office/drawing/2014/main" id="{7A3309CC-8DF7-4FEE-9F5C-EADA4FD41AC5}"/>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01" name="矩形 70">
              <a:extLst>
                <a:ext uri="{FF2B5EF4-FFF2-40B4-BE49-F238E27FC236}">
                  <a16:creationId xmlns:a16="http://schemas.microsoft.com/office/drawing/2014/main" id="{5A9DE052-316F-4128-9112-1C49A5CA9FB2}"/>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2" name="矩形 70">
              <a:extLst>
                <a:ext uri="{FF2B5EF4-FFF2-40B4-BE49-F238E27FC236}">
                  <a16:creationId xmlns:a16="http://schemas.microsoft.com/office/drawing/2014/main" id="{04E4F39B-F01F-478A-83E4-665B2D1266B9}"/>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3" name="矩形 70">
              <a:extLst>
                <a:ext uri="{FF2B5EF4-FFF2-40B4-BE49-F238E27FC236}">
                  <a16:creationId xmlns:a16="http://schemas.microsoft.com/office/drawing/2014/main" id="{93110B8C-33A0-4558-8E4F-2B05F6A35C8C}"/>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04" name="矩形 70">
              <a:extLst>
                <a:ext uri="{FF2B5EF4-FFF2-40B4-BE49-F238E27FC236}">
                  <a16:creationId xmlns:a16="http://schemas.microsoft.com/office/drawing/2014/main" id="{6644FA43-E3B6-4E0E-AA4E-8B12FBDFE22C}"/>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5" name="矩形 70">
              <a:extLst>
                <a:ext uri="{FF2B5EF4-FFF2-40B4-BE49-F238E27FC236}">
                  <a16:creationId xmlns:a16="http://schemas.microsoft.com/office/drawing/2014/main" id="{E2633A6D-3E69-48FF-A02A-2BF63C3AA45C}"/>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6" name="矩形 70">
              <a:extLst>
                <a:ext uri="{FF2B5EF4-FFF2-40B4-BE49-F238E27FC236}">
                  <a16:creationId xmlns:a16="http://schemas.microsoft.com/office/drawing/2014/main" id="{FB1F5CDF-041A-4E29-821B-B3F5E390FD79}"/>
                </a:ext>
              </a:extLst>
            </p:cNvPr>
            <p:cNvSpPr/>
            <p:nvPr/>
          </p:nvSpPr>
          <p:spPr>
            <a:xfrm>
              <a:off x="5279861" y="4248199"/>
              <a:ext cx="182880" cy="182880"/>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3</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grpSp>
      <p:grpSp>
        <p:nvGrpSpPr>
          <p:cNvPr id="117" name="!!Group 116">
            <a:extLst>
              <a:ext uri="{FF2B5EF4-FFF2-40B4-BE49-F238E27FC236}">
                <a16:creationId xmlns:a16="http://schemas.microsoft.com/office/drawing/2014/main" id="{BC336DC9-5F40-4819-9C90-4E1E6583A209}"/>
              </a:ext>
            </a:extLst>
          </p:cNvPr>
          <p:cNvGrpSpPr>
            <a:grpSpLocks noChangeAspect="1"/>
          </p:cNvGrpSpPr>
          <p:nvPr/>
        </p:nvGrpSpPr>
        <p:grpSpPr>
          <a:xfrm>
            <a:off x="6563095" y="5993639"/>
            <a:ext cx="1929875" cy="214431"/>
            <a:chOff x="3816821" y="4248199"/>
            <a:chExt cx="1645920" cy="182880"/>
          </a:xfrm>
        </p:grpSpPr>
        <p:sp>
          <p:nvSpPr>
            <p:cNvPr id="118" name="矩形 70">
              <a:extLst>
                <a:ext uri="{FF2B5EF4-FFF2-40B4-BE49-F238E27FC236}">
                  <a16:creationId xmlns:a16="http://schemas.microsoft.com/office/drawing/2014/main" id="{84345C33-04BD-4094-B0DA-60FD031A1AE9}"/>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19" name="矩形 70">
              <a:extLst>
                <a:ext uri="{FF2B5EF4-FFF2-40B4-BE49-F238E27FC236}">
                  <a16:creationId xmlns:a16="http://schemas.microsoft.com/office/drawing/2014/main" id="{2CE6FABF-F87B-4B76-A79B-EB07DF2028DD}"/>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20" name="矩形 70">
              <a:extLst>
                <a:ext uri="{FF2B5EF4-FFF2-40B4-BE49-F238E27FC236}">
                  <a16:creationId xmlns:a16="http://schemas.microsoft.com/office/drawing/2014/main" id="{4D7AE9DD-5B0C-48CF-B5EE-92FB8C5B2517}"/>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21" name="矩形 70">
              <a:extLst>
                <a:ext uri="{FF2B5EF4-FFF2-40B4-BE49-F238E27FC236}">
                  <a16:creationId xmlns:a16="http://schemas.microsoft.com/office/drawing/2014/main" id="{61705E36-6DC1-4876-A370-9301A46C7956}"/>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22" name="矩形 70">
              <a:extLst>
                <a:ext uri="{FF2B5EF4-FFF2-40B4-BE49-F238E27FC236}">
                  <a16:creationId xmlns:a16="http://schemas.microsoft.com/office/drawing/2014/main" id="{6B1897A5-DD66-4F2F-9F89-81DBA494AADB}"/>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23" name="矩形 70">
              <a:extLst>
                <a:ext uri="{FF2B5EF4-FFF2-40B4-BE49-F238E27FC236}">
                  <a16:creationId xmlns:a16="http://schemas.microsoft.com/office/drawing/2014/main" id="{FAAAA0DB-0BA3-4D57-8CDC-E581C20BE8E3}"/>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24" name="矩形 70">
              <a:extLst>
                <a:ext uri="{FF2B5EF4-FFF2-40B4-BE49-F238E27FC236}">
                  <a16:creationId xmlns:a16="http://schemas.microsoft.com/office/drawing/2014/main" id="{ADC629F8-E033-4307-A1F8-995BAD11CDC0}"/>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25" name="矩形 70">
              <a:extLst>
                <a:ext uri="{FF2B5EF4-FFF2-40B4-BE49-F238E27FC236}">
                  <a16:creationId xmlns:a16="http://schemas.microsoft.com/office/drawing/2014/main" id="{6ED44E58-32DB-40F7-9347-24A9D3D6E5C6}"/>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26" name="矩形 70">
              <a:extLst>
                <a:ext uri="{FF2B5EF4-FFF2-40B4-BE49-F238E27FC236}">
                  <a16:creationId xmlns:a16="http://schemas.microsoft.com/office/drawing/2014/main" id="{4F1DFB78-AF1A-41B7-A163-75A5C60B12BF}"/>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sp>
        <p:nvSpPr>
          <p:cNvPr id="127" name="Left Brace 126">
            <a:extLst>
              <a:ext uri="{FF2B5EF4-FFF2-40B4-BE49-F238E27FC236}">
                <a16:creationId xmlns:a16="http://schemas.microsoft.com/office/drawing/2014/main" id="{C5145062-301B-4C0D-A7E6-7EAE29228007}"/>
              </a:ext>
            </a:extLst>
          </p:cNvPr>
          <p:cNvSpPr>
            <a:spLocks noChangeAspect="1"/>
          </p:cNvSpPr>
          <p:nvPr/>
        </p:nvSpPr>
        <p:spPr>
          <a:xfrm rot="10800000">
            <a:off x="8594238" y="4927947"/>
            <a:ext cx="253292" cy="1280121"/>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AA709F73-1568-4460-AEDE-FD0E4DA72BF1}"/>
                  </a:ext>
                </a:extLst>
              </p:cNvPr>
              <p:cNvSpPr txBox="1">
                <a:spLocks noChangeAspect="1"/>
              </p:cNvSpPr>
              <p:nvPr/>
            </p:nvSpPr>
            <p:spPr>
              <a:xfrm>
                <a:off x="8827496" y="5281918"/>
                <a:ext cx="1011239"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ℓ=6</m:t>
                      </m:r>
                    </m:oMath>
                  </m:oMathPara>
                </a14:m>
                <a:endParaRPr lang="zh-CN" altLang="en-US" sz="2400" dirty="0">
                  <a:solidFill>
                    <a:prstClr val="black"/>
                  </a:solidFill>
                  <a:latin typeface="Lucida Sans"/>
                  <a:ea typeface="黑体"/>
                </a:endParaRPr>
              </a:p>
            </p:txBody>
          </p:sp>
        </mc:Choice>
        <mc:Fallback xmlns="">
          <p:sp>
            <p:nvSpPr>
              <p:cNvPr id="128" name="TextBox 127">
                <a:extLst>
                  <a:ext uri="{FF2B5EF4-FFF2-40B4-BE49-F238E27FC236}">
                    <a16:creationId xmlns:a16="http://schemas.microsoft.com/office/drawing/2014/main" id="{AA709F73-1568-4460-AEDE-FD0E4DA72BF1}"/>
                  </a:ext>
                </a:extLst>
              </p:cNvPr>
              <p:cNvSpPr txBox="1">
                <a:spLocks noRot="1" noChangeAspect="1" noMove="1" noResize="1" noEditPoints="1" noAdjustHandles="1" noChangeArrowheads="1" noChangeShapeType="1" noTextEdit="1"/>
              </p:cNvSpPr>
              <p:nvPr/>
            </p:nvSpPr>
            <p:spPr>
              <a:xfrm>
                <a:off x="8827496" y="5281918"/>
                <a:ext cx="1011239" cy="461665"/>
              </a:xfrm>
              <a:prstGeom prst="rect">
                <a:avLst/>
              </a:prstGeom>
              <a:blipFill>
                <a:blip r:embed="rId3"/>
                <a:stretch>
                  <a:fillRect/>
                </a:stretch>
              </a:blipFill>
            </p:spPr>
            <p:txBody>
              <a:bodyPr/>
              <a:lstStyle/>
              <a:p>
                <a:r>
                  <a:rPr lang="zh-CN" altLang="en-US">
                    <a:noFill/>
                  </a:rPr>
                  <a:t> </a:t>
                </a:r>
              </a:p>
            </p:txBody>
          </p:sp>
        </mc:Fallback>
      </mc:AlternateContent>
      <p:sp>
        <p:nvSpPr>
          <p:cNvPr id="129" name="!!Left Brace 128">
            <a:extLst>
              <a:ext uri="{FF2B5EF4-FFF2-40B4-BE49-F238E27FC236}">
                <a16:creationId xmlns:a16="http://schemas.microsoft.com/office/drawing/2014/main" id="{2277FABE-CFBB-46C7-8842-3846B0047C74}"/>
              </a:ext>
            </a:extLst>
          </p:cNvPr>
          <p:cNvSpPr>
            <a:spLocks noChangeAspect="1"/>
          </p:cNvSpPr>
          <p:nvPr/>
        </p:nvSpPr>
        <p:spPr>
          <a:xfrm>
            <a:off x="3664286" y="4926443"/>
            <a:ext cx="253292" cy="1503446"/>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FBCF2E0D-BE2D-4DDA-9D40-03379FF908F2}"/>
                  </a:ext>
                </a:extLst>
              </p:cNvPr>
              <p:cNvSpPr txBox="1">
                <a:spLocks noChangeAspect="1"/>
              </p:cNvSpPr>
              <p:nvPr/>
            </p:nvSpPr>
            <p:spPr>
              <a:xfrm>
                <a:off x="3143673" y="5445819"/>
                <a:ext cx="515975"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𝑁</m:t>
                      </m:r>
                    </m:oMath>
                  </m:oMathPara>
                </a14:m>
                <a:endParaRPr lang="zh-CN" altLang="en-US" sz="2400" dirty="0">
                  <a:solidFill>
                    <a:prstClr val="black"/>
                  </a:solidFill>
                  <a:latin typeface="Lucida Sans"/>
                  <a:ea typeface="黑体"/>
                </a:endParaRPr>
              </a:p>
            </p:txBody>
          </p:sp>
        </mc:Choice>
        <mc:Fallback xmlns="">
          <p:sp>
            <p:nvSpPr>
              <p:cNvPr id="130" name="!!TextBox 129">
                <a:extLst>
                  <a:ext uri="{FF2B5EF4-FFF2-40B4-BE49-F238E27FC236}">
                    <a16:creationId xmlns:a16="http://schemas.microsoft.com/office/drawing/2014/main" id="{FBCF2E0D-BE2D-4DDA-9D40-03379FF908F2}"/>
                  </a:ext>
                </a:extLst>
              </p:cNvPr>
              <p:cNvSpPr txBox="1">
                <a:spLocks noRot="1" noChangeAspect="1" noMove="1" noResize="1" noEditPoints="1" noAdjustHandles="1" noChangeArrowheads="1" noChangeShapeType="1" noTextEdit="1"/>
              </p:cNvSpPr>
              <p:nvPr/>
            </p:nvSpPr>
            <p:spPr>
              <a:xfrm>
                <a:off x="3143673" y="5445819"/>
                <a:ext cx="515975" cy="461665"/>
              </a:xfrm>
              <a:prstGeom prst="rect">
                <a:avLst/>
              </a:prstGeom>
              <a:blipFill>
                <a:blip r:embed="rId4"/>
                <a:stretch>
                  <a:fillRect/>
                </a:stretch>
              </a:blipFill>
            </p:spPr>
            <p:txBody>
              <a:bodyPr/>
              <a:lstStyle/>
              <a:p>
                <a:r>
                  <a:rPr lang="zh-CN" altLang="en-US">
                    <a:noFill/>
                  </a:rPr>
                  <a:t> </a:t>
                </a:r>
              </a:p>
            </p:txBody>
          </p:sp>
        </mc:Fallback>
      </mc:AlternateContent>
      <p:sp>
        <p:nvSpPr>
          <p:cNvPr id="24" name="TextBox 23">
            <a:extLst>
              <a:ext uri="{FF2B5EF4-FFF2-40B4-BE49-F238E27FC236}">
                <a16:creationId xmlns:a16="http://schemas.microsoft.com/office/drawing/2014/main" id="{5FC516EF-7F8E-4EF4-AEED-9C58D99B3F7D}"/>
              </a:ext>
            </a:extLst>
          </p:cNvPr>
          <p:cNvSpPr txBox="1"/>
          <p:nvPr/>
        </p:nvSpPr>
        <p:spPr>
          <a:xfrm>
            <a:off x="1993556" y="1100703"/>
            <a:ext cx="5188220" cy="400110"/>
          </a:xfrm>
          <a:prstGeom prst="rect">
            <a:avLst/>
          </a:prstGeom>
          <a:noFill/>
        </p:spPr>
        <p:txBody>
          <a:bodyPr wrap="square" rtlCol="0">
            <a:spAutoFit/>
          </a:bodyPr>
          <a:lstStyle/>
          <a:p>
            <a:pPr defTabSz="914140"/>
            <a:r>
              <a:rPr kumimoji="1" lang="zh-CN" altLang="en-US" sz="2000" dirty="0">
                <a:solidFill>
                  <a:prstClr val="white">
                    <a:lumMod val="50000"/>
                  </a:prstClr>
                </a:solidFill>
                <a:latin typeface="Lucida Sans"/>
                <a:ea typeface="黑体"/>
              </a:rPr>
              <a:t>频率估计可视为一种特殊的矩阵略图</a:t>
            </a:r>
            <a:endParaRPr lang="zh-CN" altLang="en-US" sz="2000" dirty="0">
              <a:solidFill>
                <a:prstClr val="white">
                  <a:lumMod val="50000"/>
                </a:prstClr>
              </a:solidFill>
              <a:latin typeface="Lucida Sans"/>
              <a:ea typeface="黑体"/>
            </a:endParaRPr>
          </a:p>
        </p:txBody>
      </p:sp>
      <p:grpSp>
        <p:nvGrpSpPr>
          <p:cNvPr id="131" name="!!Group 131">
            <a:extLst>
              <a:ext uri="{FF2B5EF4-FFF2-40B4-BE49-F238E27FC236}">
                <a16:creationId xmlns:a16="http://schemas.microsoft.com/office/drawing/2014/main" id="{E0A6B7D2-88F4-4D8D-B627-C6FEEC9E99E5}"/>
              </a:ext>
            </a:extLst>
          </p:cNvPr>
          <p:cNvGrpSpPr>
            <a:grpSpLocks noChangeAspect="1"/>
          </p:cNvGrpSpPr>
          <p:nvPr/>
        </p:nvGrpSpPr>
        <p:grpSpPr>
          <a:xfrm>
            <a:off x="4137058" y="6000316"/>
            <a:ext cx="1929875" cy="214431"/>
            <a:chOff x="3816821" y="4248199"/>
            <a:chExt cx="1645920" cy="182880"/>
          </a:xfrm>
        </p:grpSpPr>
        <p:sp>
          <p:nvSpPr>
            <p:cNvPr id="132" name="矩形 70">
              <a:extLst>
                <a:ext uri="{FF2B5EF4-FFF2-40B4-BE49-F238E27FC236}">
                  <a16:creationId xmlns:a16="http://schemas.microsoft.com/office/drawing/2014/main" id="{77494D20-F607-425D-A38C-B72E3E56D421}"/>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33" name="矩形 70">
              <a:extLst>
                <a:ext uri="{FF2B5EF4-FFF2-40B4-BE49-F238E27FC236}">
                  <a16:creationId xmlns:a16="http://schemas.microsoft.com/office/drawing/2014/main" id="{E66AB3EF-DD8E-4DD5-9C08-016167152D86}"/>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34" name="矩形 70">
              <a:extLst>
                <a:ext uri="{FF2B5EF4-FFF2-40B4-BE49-F238E27FC236}">
                  <a16:creationId xmlns:a16="http://schemas.microsoft.com/office/drawing/2014/main" id="{9889DFFE-309F-4479-8069-ADCC22B5B186}"/>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35" name="矩形 70">
              <a:extLst>
                <a:ext uri="{FF2B5EF4-FFF2-40B4-BE49-F238E27FC236}">
                  <a16:creationId xmlns:a16="http://schemas.microsoft.com/office/drawing/2014/main" id="{B2990BDB-5E31-434E-8177-1A4386FFD2AF}"/>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36" name="矩形 70">
              <a:extLst>
                <a:ext uri="{FF2B5EF4-FFF2-40B4-BE49-F238E27FC236}">
                  <a16:creationId xmlns:a16="http://schemas.microsoft.com/office/drawing/2014/main" id="{D0FFB2C6-38DB-441A-B851-5C118064B1B1}"/>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37" name="矩形 70">
              <a:extLst>
                <a:ext uri="{FF2B5EF4-FFF2-40B4-BE49-F238E27FC236}">
                  <a16:creationId xmlns:a16="http://schemas.microsoft.com/office/drawing/2014/main" id="{96D662E2-700E-4344-B385-00012F8DE02A}"/>
                </a:ext>
              </a:extLst>
            </p:cNvPr>
            <p:cNvSpPr/>
            <p:nvPr/>
          </p:nvSpPr>
          <p:spPr>
            <a:xfrm>
              <a:off x="473122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4400" dirty="0">
                <a:solidFill>
                  <a:prstClr val="white"/>
                </a:solidFill>
                <a:latin typeface="Lucida Sans"/>
                <a:ea typeface="黑体"/>
              </a:endParaRPr>
            </a:p>
          </p:txBody>
        </p:sp>
        <p:sp>
          <p:nvSpPr>
            <p:cNvPr id="138" name="矩形 70">
              <a:extLst>
                <a:ext uri="{FF2B5EF4-FFF2-40B4-BE49-F238E27FC236}">
                  <a16:creationId xmlns:a16="http://schemas.microsoft.com/office/drawing/2014/main" id="{D7C353C0-FF3D-4401-AD02-51F86FC9311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39" name="矩形 70">
              <a:extLst>
                <a:ext uri="{FF2B5EF4-FFF2-40B4-BE49-F238E27FC236}">
                  <a16:creationId xmlns:a16="http://schemas.microsoft.com/office/drawing/2014/main" id="{630FBA74-02B3-498E-914A-D43182B4E0E4}"/>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40" name="矩形 70">
              <a:extLst>
                <a:ext uri="{FF2B5EF4-FFF2-40B4-BE49-F238E27FC236}">
                  <a16:creationId xmlns:a16="http://schemas.microsoft.com/office/drawing/2014/main" id="{569791BF-73B1-483D-A5A4-8C309E5F982D}"/>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sp>
        <p:nvSpPr>
          <p:cNvPr id="141" name="!!4h">
            <a:extLst>
              <a:ext uri="{FF2B5EF4-FFF2-40B4-BE49-F238E27FC236}">
                <a16:creationId xmlns:a16="http://schemas.microsoft.com/office/drawing/2014/main" id="{DDD1CA74-8260-4AC6-B656-F7882746C153}"/>
              </a:ext>
            </a:extLst>
          </p:cNvPr>
          <p:cNvSpPr>
            <a:spLocks noChangeAspect="1" noChangeArrowheads="1"/>
          </p:cNvSpPr>
          <p:nvPr/>
        </p:nvSpPr>
        <p:spPr bwMode="auto">
          <a:xfrm>
            <a:off x="5813660" y="3399811"/>
            <a:ext cx="253272" cy="253272"/>
          </a:xfrm>
          <a:prstGeom prst="rect">
            <a:avLst/>
          </a:prstGeom>
          <a:solidFill>
            <a:schemeClr val="accent1">
              <a:lumMod val="40000"/>
              <a:lumOff val="60000"/>
            </a:schemeClr>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grpSp>
        <p:nvGrpSpPr>
          <p:cNvPr id="152" name="!!Group 131">
            <a:extLst>
              <a:ext uri="{FF2B5EF4-FFF2-40B4-BE49-F238E27FC236}">
                <a16:creationId xmlns:a16="http://schemas.microsoft.com/office/drawing/2014/main" id="{4C628266-CB7F-405E-A5F3-A283B8636912}"/>
              </a:ext>
            </a:extLst>
          </p:cNvPr>
          <p:cNvGrpSpPr/>
          <p:nvPr/>
        </p:nvGrpSpPr>
        <p:grpSpPr>
          <a:xfrm>
            <a:off x="4135503" y="6215459"/>
            <a:ext cx="1929878" cy="214431"/>
            <a:chOff x="3816821" y="4248199"/>
            <a:chExt cx="1645920" cy="182880"/>
          </a:xfrm>
        </p:grpSpPr>
        <p:sp>
          <p:nvSpPr>
            <p:cNvPr id="153" name="矩形 70">
              <a:extLst>
                <a:ext uri="{FF2B5EF4-FFF2-40B4-BE49-F238E27FC236}">
                  <a16:creationId xmlns:a16="http://schemas.microsoft.com/office/drawing/2014/main" id="{81891D83-2073-4453-9A70-B57F877C776C}"/>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54" name="矩形 70">
              <a:extLst>
                <a:ext uri="{FF2B5EF4-FFF2-40B4-BE49-F238E27FC236}">
                  <a16:creationId xmlns:a16="http://schemas.microsoft.com/office/drawing/2014/main" id="{D3221C88-5CB4-42BB-A259-7F2A73BDE64C}"/>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55" name="矩形 70">
              <a:extLst>
                <a:ext uri="{FF2B5EF4-FFF2-40B4-BE49-F238E27FC236}">
                  <a16:creationId xmlns:a16="http://schemas.microsoft.com/office/drawing/2014/main" id="{E41A9F55-80B0-45DE-8209-8EF8C2D60192}"/>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56" name="矩形 70">
              <a:extLst>
                <a:ext uri="{FF2B5EF4-FFF2-40B4-BE49-F238E27FC236}">
                  <a16:creationId xmlns:a16="http://schemas.microsoft.com/office/drawing/2014/main" id="{526BCEBA-2655-47B3-A3CC-E732D6809473}"/>
                </a:ext>
              </a:extLst>
            </p:cNvPr>
            <p:cNvSpPr/>
            <p:nvPr/>
          </p:nvSpPr>
          <p:spPr>
            <a:xfrm>
              <a:off x="436546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1</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157" name="矩形 70">
              <a:extLst>
                <a:ext uri="{FF2B5EF4-FFF2-40B4-BE49-F238E27FC236}">
                  <a16:creationId xmlns:a16="http://schemas.microsoft.com/office/drawing/2014/main" id="{C9A4BB06-6CF5-4E40-8170-B0CCE05484F3}"/>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58" name="矩形 70">
              <a:extLst>
                <a:ext uri="{FF2B5EF4-FFF2-40B4-BE49-F238E27FC236}">
                  <a16:creationId xmlns:a16="http://schemas.microsoft.com/office/drawing/2014/main" id="{2DAD93B8-5965-4207-84F9-3ED6209D44E1}"/>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59" name="矩形 70">
              <a:extLst>
                <a:ext uri="{FF2B5EF4-FFF2-40B4-BE49-F238E27FC236}">
                  <a16:creationId xmlns:a16="http://schemas.microsoft.com/office/drawing/2014/main" id="{7EF17CF7-5FA5-4BB8-8238-91CD6ACDB6D2}"/>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60" name="矩形 70">
              <a:extLst>
                <a:ext uri="{FF2B5EF4-FFF2-40B4-BE49-F238E27FC236}">
                  <a16:creationId xmlns:a16="http://schemas.microsoft.com/office/drawing/2014/main" id="{FD0A64D5-4FBF-4EED-B017-761DF67F936F}"/>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61" name="矩形 70">
              <a:extLst>
                <a:ext uri="{FF2B5EF4-FFF2-40B4-BE49-F238E27FC236}">
                  <a16:creationId xmlns:a16="http://schemas.microsoft.com/office/drawing/2014/main" id="{75728A3E-3E73-4ACF-8BD0-A7357A9B8F0C}"/>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grpSp>
      <p:grpSp>
        <p:nvGrpSpPr>
          <p:cNvPr id="162" name="!!Group 106">
            <a:extLst>
              <a:ext uri="{FF2B5EF4-FFF2-40B4-BE49-F238E27FC236}">
                <a16:creationId xmlns:a16="http://schemas.microsoft.com/office/drawing/2014/main" id="{DE4B76C5-B6B2-4323-80B3-5821122E27E9}"/>
              </a:ext>
            </a:extLst>
          </p:cNvPr>
          <p:cNvGrpSpPr/>
          <p:nvPr/>
        </p:nvGrpSpPr>
        <p:grpSpPr>
          <a:xfrm>
            <a:off x="6563091" y="5783865"/>
            <a:ext cx="1929384" cy="219456"/>
            <a:chOff x="3816821" y="4248199"/>
            <a:chExt cx="1645920" cy="182880"/>
          </a:xfrm>
        </p:grpSpPr>
        <p:sp>
          <p:nvSpPr>
            <p:cNvPr id="163" name="矩形 70">
              <a:extLst>
                <a:ext uri="{FF2B5EF4-FFF2-40B4-BE49-F238E27FC236}">
                  <a16:creationId xmlns:a16="http://schemas.microsoft.com/office/drawing/2014/main" id="{7CD1EE96-D62B-4870-BDF4-584CBCD21BBE}"/>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64" name="矩形 70">
              <a:extLst>
                <a:ext uri="{FF2B5EF4-FFF2-40B4-BE49-F238E27FC236}">
                  <a16:creationId xmlns:a16="http://schemas.microsoft.com/office/drawing/2014/main" id="{561B6F3B-BEF2-443A-B194-0C3922C81172}"/>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65" name="矩形 70">
              <a:extLst>
                <a:ext uri="{FF2B5EF4-FFF2-40B4-BE49-F238E27FC236}">
                  <a16:creationId xmlns:a16="http://schemas.microsoft.com/office/drawing/2014/main" id="{E78DEC90-010C-46F1-AF20-4D3DC6D5D07F}"/>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66" name="矩形 70">
              <a:extLst>
                <a:ext uri="{FF2B5EF4-FFF2-40B4-BE49-F238E27FC236}">
                  <a16:creationId xmlns:a16="http://schemas.microsoft.com/office/drawing/2014/main" id="{39789A98-5DF5-4186-BD7D-E2C985F0128A}"/>
                </a:ext>
              </a:extLst>
            </p:cNvPr>
            <p:cNvSpPr/>
            <p:nvPr/>
          </p:nvSpPr>
          <p:spPr>
            <a:xfrm>
              <a:off x="436546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1</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167" name="矩形 70">
              <a:extLst>
                <a:ext uri="{FF2B5EF4-FFF2-40B4-BE49-F238E27FC236}">
                  <a16:creationId xmlns:a16="http://schemas.microsoft.com/office/drawing/2014/main" id="{2FFE79F6-E0DF-4E34-A7B0-0F092764F870}"/>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68" name="矩形 70">
              <a:extLst>
                <a:ext uri="{FF2B5EF4-FFF2-40B4-BE49-F238E27FC236}">
                  <a16:creationId xmlns:a16="http://schemas.microsoft.com/office/drawing/2014/main" id="{F5CF09CB-9A21-46F6-9583-7AEFBDC9A15C}"/>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69" name="矩形 70">
              <a:extLst>
                <a:ext uri="{FF2B5EF4-FFF2-40B4-BE49-F238E27FC236}">
                  <a16:creationId xmlns:a16="http://schemas.microsoft.com/office/drawing/2014/main" id="{779D0129-58B3-4798-B268-BDE8B71F4B96}"/>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70" name="矩形 70">
              <a:extLst>
                <a:ext uri="{FF2B5EF4-FFF2-40B4-BE49-F238E27FC236}">
                  <a16:creationId xmlns:a16="http://schemas.microsoft.com/office/drawing/2014/main" id="{704ED30F-7565-4486-8EFD-66045DFE8D7E}"/>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71" name="矩形 70">
              <a:extLst>
                <a:ext uri="{FF2B5EF4-FFF2-40B4-BE49-F238E27FC236}">
                  <a16:creationId xmlns:a16="http://schemas.microsoft.com/office/drawing/2014/main" id="{03972EEA-AFC0-425D-B4CE-1A537B4BF59B}"/>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grpSp>
      <p:sp>
        <p:nvSpPr>
          <p:cNvPr id="142" name="!!8h">
            <a:extLst>
              <a:ext uri="{FF2B5EF4-FFF2-40B4-BE49-F238E27FC236}">
                <a16:creationId xmlns:a16="http://schemas.microsoft.com/office/drawing/2014/main" id="{9FE1424F-3ABF-42EA-9E04-D0D40BEDF997}"/>
              </a:ext>
            </a:extLst>
          </p:cNvPr>
          <p:cNvSpPr>
            <a:spLocks noChangeArrowheads="1"/>
          </p:cNvSpPr>
          <p:nvPr/>
        </p:nvSpPr>
        <p:spPr bwMode="auto">
          <a:xfrm>
            <a:off x="6917002" y="1746394"/>
            <a:ext cx="256032" cy="256032"/>
          </a:xfrm>
          <a:prstGeom prst="rect">
            <a:avLst/>
          </a:prstGeom>
          <a:solidFill>
            <a:srgbClr val="C00000"/>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sp>
        <p:nvSpPr>
          <p:cNvPr id="29" name="Title 28">
            <a:extLst>
              <a:ext uri="{FF2B5EF4-FFF2-40B4-BE49-F238E27FC236}">
                <a16:creationId xmlns:a16="http://schemas.microsoft.com/office/drawing/2014/main" id="{54DA04C0-1887-C5F3-C28E-1828A16BE3B1}"/>
              </a:ext>
            </a:extLst>
          </p:cNvPr>
          <p:cNvSpPr>
            <a:spLocks noGrp="1"/>
          </p:cNvSpPr>
          <p:nvPr>
            <p:ph type="title"/>
          </p:nvPr>
        </p:nvSpPr>
        <p:spPr/>
        <p:txBody>
          <a:bodyPr/>
          <a:lstStyle/>
          <a:p>
            <a:r>
              <a:rPr lang="zh-CN" altLang="en-US" kern="0" dirty="0">
                <a:latin typeface="黑体" panose="02010609060101010101" pitchFamily="49" charset="-122"/>
                <a:ea typeface="黑体" panose="02010609060101010101" pitchFamily="49" charset="-122"/>
              </a:rPr>
              <a:t>频率估计 </a:t>
            </a:r>
            <a:r>
              <a:rPr lang="en-CN" altLang="zh-CN" kern="0" dirty="0">
                <a:latin typeface="黑体" panose="02010609060101010101" pitchFamily="49" charset="-122"/>
                <a:ea typeface="黑体" panose="02010609060101010101" pitchFamily="49" charset="-122"/>
              </a:rPr>
              <a:t>v.s.</a:t>
            </a:r>
            <a:r>
              <a:rPr lang="zh-CN" altLang="en-US" kern="0" dirty="0">
                <a:latin typeface="黑体" panose="02010609060101010101" pitchFamily="49" charset="-122"/>
                <a:ea typeface="黑体" panose="02010609060101010101" pitchFamily="49" charset="-122"/>
              </a:rPr>
              <a:t> 矩阵略图</a:t>
            </a:r>
            <a:endParaRPr lang="zh-CN" altLang="en-US" dirty="0"/>
          </a:p>
        </p:txBody>
      </p:sp>
      <mc:AlternateContent xmlns:mc="http://schemas.openxmlformats.org/markup-compatibility/2006" xmlns:a14="http://schemas.microsoft.com/office/drawing/2010/main">
        <mc:Choice Requires="a14">
          <p:sp>
            <p:nvSpPr>
              <p:cNvPr id="2" name="文本框 3">
                <a:extLst>
                  <a:ext uri="{FF2B5EF4-FFF2-40B4-BE49-F238E27FC236}">
                    <a16:creationId xmlns:a16="http://schemas.microsoft.com/office/drawing/2014/main" id="{B73A0A23-E094-EFAB-9557-D27441C0B886}"/>
                  </a:ext>
                </a:extLst>
              </p:cNvPr>
              <p:cNvSpPr txBox="1">
                <a:spLocks noChangeAspect="1"/>
              </p:cNvSpPr>
              <p:nvPr/>
            </p:nvSpPr>
            <p:spPr>
              <a:xfrm>
                <a:off x="5943600" y="1556792"/>
                <a:ext cx="876970" cy="40011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smtClean="0">
                          <a:solidFill>
                            <a:prstClr val="black"/>
                          </a:solidFill>
                          <a:latin typeface="Cambria Math" panose="02040503050406030204" pitchFamily="18" charset="0"/>
                          <a:ea typeface="黑体"/>
                        </a:rPr>
                        <m:t>ℓ=</m:t>
                      </m:r>
                      <m:r>
                        <a:rPr lang="en-US" altLang="zh-CN" sz="2000" b="0" i="1" smtClean="0">
                          <a:solidFill>
                            <a:prstClr val="black"/>
                          </a:solidFill>
                          <a:latin typeface="Cambria Math" panose="02040503050406030204" pitchFamily="18" charset="0"/>
                          <a:ea typeface="黑体"/>
                        </a:rPr>
                        <m:t>6</m:t>
                      </m:r>
                    </m:oMath>
                  </m:oMathPara>
                </a14:m>
                <a:endParaRPr lang="zh-CN" altLang="en-US" sz="2000" b="0" dirty="0">
                  <a:solidFill>
                    <a:prstClr val="black"/>
                  </a:solidFill>
                  <a:latin typeface="Lucida Sans"/>
                  <a:ea typeface="黑体"/>
                </a:endParaRPr>
              </a:p>
            </p:txBody>
          </p:sp>
        </mc:Choice>
        <mc:Fallback xmlns="">
          <p:sp>
            <p:nvSpPr>
              <p:cNvPr id="2" name="文本框 3">
                <a:extLst>
                  <a:ext uri="{FF2B5EF4-FFF2-40B4-BE49-F238E27FC236}">
                    <a16:creationId xmlns:a16="http://schemas.microsoft.com/office/drawing/2014/main" id="{B73A0A23-E094-EFAB-9557-D27441C0B886}"/>
                  </a:ext>
                </a:extLst>
              </p:cNvPr>
              <p:cNvSpPr txBox="1">
                <a:spLocks noRot="1" noChangeAspect="1" noMove="1" noResize="1" noEditPoints="1" noAdjustHandles="1" noChangeArrowheads="1" noChangeShapeType="1" noTextEdit="1"/>
              </p:cNvSpPr>
              <p:nvPr/>
            </p:nvSpPr>
            <p:spPr>
              <a:xfrm>
                <a:off x="5943600" y="1556792"/>
                <a:ext cx="876970" cy="40011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TextBox 2">
                <a:extLst>
                  <a:ext uri="{FF2B5EF4-FFF2-40B4-BE49-F238E27FC236}">
                    <a16:creationId xmlns:a16="http://schemas.microsoft.com/office/drawing/2014/main" id="{26D39F3E-606F-EA5D-E4A9-738F45BE57A9}"/>
                  </a:ext>
                </a:extLst>
              </p:cNvPr>
              <p:cNvSpPr txBox="1"/>
              <p:nvPr/>
            </p:nvSpPr>
            <p:spPr>
              <a:xfrm>
                <a:off x="8307566" y="1694996"/>
                <a:ext cx="3225800" cy="6685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000" b="1" i="1" dirty="0" smtClean="0">
                              <a:latin typeface="Cambria Math" panose="02040503050406030204" pitchFamily="18" charset="0"/>
                              <a:ea typeface="Cambria Math" panose="02040503050406030204" pitchFamily="18" charset="0"/>
                            </a:rPr>
                          </m:ctrlPr>
                        </m:dPr>
                        <m:e>
                          <m:sSub>
                            <m:sSubPr>
                              <m:ctrlPr>
                                <a:rPr lang="en-US" altLang="zh-CN" sz="2000" b="0" i="1" dirty="0" smtClean="0">
                                  <a:latin typeface="Cambria Math" panose="02040503050406030204" pitchFamily="18" charset="0"/>
                                  <a:ea typeface="Cambria Math" panose="02040503050406030204" pitchFamily="18" charset="0"/>
                                </a:rPr>
                              </m:ctrlPr>
                            </m:sSubPr>
                            <m:e>
                              <m:r>
                                <a:rPr lang="en-US" altLang="zh-CN" sz="2000" b="0" i="1" dirty="0" smtClean="0">
                                  <a:latin typeface="Cambria Math" panose="02040503050406030204" pitchFamily="18" charset="0"/>
                                  <a:ea typeface="Cambria Math" panose="02040503050406030204" pitchFamily="18" charset="0"/>
                                </a:rPr>
                                <m:t>𝑓</m:t>
                              </m:r>
                            </m:e>
                            <m:sub>
                              <m:r>
                                <a:rPr lang="en-US" altLang="zh-CN" sz="2000" b="0" i="1" dirty="0" smtClean="0">
                                  <a:latin typeface="Cambria Math" panose="02040503050406030204" pitchFamily="18" charset="0"/>
                                  <a:ea typeface="Cambria Math" panose="02040503050406030204" pitchFamily="18" charset="0"/>
                                </a:rPr>
                                <m:t>𝑖</m:t>
                              </m:r>
                            </m:sub>
                          </m:sSub>
                          <m:r>
                            <a:rPr lang="en-US" altLang="zh-CN" sz="2000" b="0" i="1" dirty="0" smtClean="0">
                              <a:latin typeface="Cambria Math" panose="02040503050406030204" pitchFamily="18" charset="0"/>
                              <a:ea typeface="Cambria Math" panose="02040503050406030204" pitchFamily="18" charset="0"/>
                            </a:rPr>
                            <m:t>−</m:t>
                          </m:r>
                          <m:acc>
                            <m:accPr>
                              <m:chr m:val="̂"/>
                              <m:ctrlPr>
                                <a:rPr lang="en-US" altLang="zh-CN" sz="2000" b="0" i="1" dirty="0" smtClean="0">
                                  <a:latin typeface="Cambria Math" panose="02040503050406030204" pitchFamily="18" charset="0"/>
                                  <a:ea typeface="Cambria Math" panose="02040503050406030204" pitchFamily="18" charset="0"/>
                                </a:rPr>
                              </m:ctrlPr>
                            </m:accPr>
                            <m:e>
                              <m:sSub>
                                <m:sSubPr>
                                  <m:ctrlPr>
                                    <a:rPr lang="en-US" altLang="zh-CN" sz="2000" b="0" i="1" dirty="0" smtClean="0">
                                      <a:latin typeface="Cambria Math" panose="02040503050406030204" pitchFamily="18" charset="0"/>
                                      <a:ea typeface="Cambria Math" panose="02040503050406030204" pitchFamily="18" charset="0"/>
                                    </a:rPr>
                                  </m:ctrlPr>
                                </m:sSubPr>
                                <m:e>
                                  <m:r>
                                    <a:rPr lang="en-US" altLang="zh-CN" sz="2000" b="0" i="1" dirty="0" smtClean="0">
                                      <a:latin typeface="Cambria Math" panose="02040503050406030204" pitchFamily="18" charset="0"/>
                                      <a:ea typeface="Cambria Math" panose="02040503050406030204" pitchFamily="18" charset="0"/>
                                    </a:rPr>
                                    <m:t>𝑓</m:t>
                                  </m:r>
                                </m:e>
                                <m:sub>
                                  <m:r>
                                    <a:rPr lang="en-US" altLang="zh-CN" sz="2000" b="0" i="1" dirty="0" smtClean="0">
                                      <a:latin typeface="Cambria Math" panose="02040503050406030204" pitchFamily="18" charset="0"/>
                                      <a:ea typeface="Cambria Math" panose="02040503050406030204" pitchFamily="18" charset="0"/>
                                    </a:rPr>
                                    <m:t>𝑖</m:t>
                                  </m:r>
                                </m:sub>
                              </m:sSub>
                            </m:e>
                          </m:acc>
                        </m:e>
                      </m:d>
                      <m:r>
                        <a:rPr lang="en-US" altLang="zh-CN" sz="2000" i="1" dirty="0">
                          <a:latin typeface="Cambria Math" panose="02040503050406030204" pitchFamily="18" charset="0"/>
                          <a:ea typeface="Cambria Math" panose="02040503050406030204" pitchFamily="18" charset="0"/>
                        </a:rPr>
                        <m:t>≤</m:t>
                      </m:r>
                      <m:f>
                        <m:fPr>
                          <m:ctrlPr>
                            <a:rPr lang="en-US" altLang="zh-CN" sz="2000" i="1" dirty="0">
                              <a:solidFill>
                                <a:schemeClr val="tx1"/>
                              </a:solidFill>
                              <a:latin typeface="Cambria Math" panose="02040503050406030204" pitchFamily="18" charset="0"/>
                            </a:rPr>
                          </m:ctrlPr>
                        </m:fPr>
                        <m:num>
                          <m:r>
                            <a:rPr lang="en-US" altLang="zh-CN" sz="2000" b="0" i="1" dirty="0" smtClean="0">
                              <a:solidFill>
                                <a:schemeClr val="tx1"/>
                              </a:solidFill>
                              <a:latin typeface="Cambria Math" panose="02040503050406030204" pitchFamily="18" charset="0"/>
                            </a:rPr>
                            <m:t>𝑁</m:t>
                          </m:r>
                        </m:num>
                        <m:den>
                          <m:r>
                            <a:rPr lang="en-US" altLang="zh-CN" sz="2000" b="0" i="1" dirty="0" smtClean="0">
                              <a:solidFill>
                                <a:schemeClr val="tx1"/>
                              </a:solidFill>
                              <a:latin typeface="Cambria Math" panose="02040503050406030204" pitchFamily="18" charset="0"/>
                            </a:rPr>
                            <m:t>ℓ</m:t>
                          </m:r>
                        </m:den>
                      </m:f>
                    </m:oMath>
                  </m:oMathPara>
                </a14:m>
                <a:endParaRPr lang="zh-CN" altLang="en-US" sz="2000" dirty="0"/>
              </a:p>
            </p:txBody>
          </p:sp>
        </mc:Choice>
        <mc:Fallback xmlns="">
          <p:sp>
            <p:nvSpPr>
              <p:cNvPr id="25" name="!!TextBox 2">
                <a:extLst>
                  <a:ext uri="{FF2B5EF4-FFF2-40B4-BE49-F238E27FC236}">
                    <a16:creationId xmlns:a16="http://schemas.microsoft.com/office/drawing/2014/main" id="{26D39F3E-606F-EA5D-E4A9-738F45BE57A9}"/>
                  </a:ext>
                </a:extLst>
              </p:cNvPr>
              <p:cNvSpPr txBox="1">
                <a:spLocks noRot="1" noChangeAspect="1" noMove="1" noResize="1" noEditPoints="1" noAdjustHandles="1" noChangeArrowheads="1" noChangeShapeType="1" noTextEdit="1"/>
              </p:cNvSpPr>
              <p:nvPr/>
            </p:nvSpPr>
            <p:spPr>
              <a:xfrm>
                <a:off x="8307566" y="1694996"/>
                <a:ext cx="3225800" cy="668516"/>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TextBox 24">
                <a:extLst>
                  <a:ext uri="{FF2B5EF4-FFF2-40B4-BE49-F238E27FC236}">
                    <a16:creationId xmlns:a16="http://schemas.microsoft.com/office/drawing/2014/main" id="{8D27FE9C-6BFE-16BF-F170-E6175CFD49B0}"/>
                  </a:ext>
                </a:extLst>
              </p:cNvPr>
              <p:cNvSpPr txBox="1"/>
              <p:nvPr/>
            </p:nvSpPr>
            <p:spPr>
              <a:xfrm>
                <a:off x="8307566" y="3864920"/>
                <a:ext cx="3225800" cy="7148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2000" i="1" dirty="0" smtClean="0">
                              <a:latin typeface="Cambria Math" panose="02040503050406030204" pitchFamily="18" charset="0"/>
                              <a:ea typeface="Cambria Math" panose="02040503050406030204" pitchFamily="18" charset="0"/>
                            </a:rPr>
                          </m:ctrlPr>
                        </m:sSupPr>
                        <m:e>
                          <m:r>
                            <a:rPr lang="en-US" altLang="zh-CN" sz="2000" b="1" i="1" dirty="0" smtClean="0">
                              <a:latin typeface="Cambria Math" panose="02040503050406030204" pitchFamily="18" charset="0"/>
                              <a:ea typeface="Cambria Math" panose="02040503050406030204" pitchFamily="18" charset="0"/>
                            </a:rPr>
                            <m:t>|</m:t>
                          </m:r>
                          <m:d>
                            <m:dPr>
                              <m:begChr m:val="‖"/>
                              <m:endChr m:val="‖"/>
                              <m:ctrlPr>
                                <a:rPr lang="en-US" altLang="zh-CN" sz="2000" i="1" dirty="0">
                                  <a:latin typeface="Cambria Math" panose="02040503050406030204" pitchFamily="18" charset="0"/>
                                  <a:ea typeface="Cambria Math" panose="02040503050406030204" pitchFamily="18" charset="0"/>
                                </a:rPr>
                              </m:ctrlPr>
                            </m:dPr>
                            <m:e>
                              <m:r>
                                <a:rPr lang="en-US" altLang="zh-CN" sz="2000" i="1" dirty="0">
                                  <a:latin typeface="Cambria Math" panose="02040503050406030204" pitchFamily="18" charset="0"/>
                                  <a:ea typeface="Cambria Math" panose="02040503050406030204" pitchFamily="18" charset="0"/>
                                </a:rPr>
                                <m:t>𝑨</m:t>
                              </m:r>
                              <m:sSub>
                                <m:sSubPr>
                                  <m:ctrlPr>
                                    <a:rPr lang="en-US" altLang="zh-CN" sz="2000" i="1" dirty="0">
                                      <a:latin typeface="Cambria Math" panose="02040503050406030204" pitchFamily="18" charset="0"/>
                                      <a:ea typeface="Cambria Math" panose="02040503050406030204" pitchFamily="18" charset="0"/>
                                    </a:rPr>
                                  </m:ctrlPr>
                                </m:sSubPr>
                                <m:e>
                                  <m:r>
                                    <a:rPr lang="en-US" altLang="zh-CN" sz="2000" i="1" dirty="0">
                                      <a:latin typeface="Cambria Math" panose="02040503050406030204" pitchFamily="18" charset="0"/>
                                      <a:ea typeface="Cambria Math" panose="02040503050406030204" pitchFamily="18" charset="0"/>
                                    </a:rPr>
                                    <m:t>𝒆</m:t>
                                  </m:r>
                                </m:e>
                                <m:sub>
                                  <m:r>
                                    <a:rPr lang="en-US" altLang="zh-CN" sz="2000" b="0" i="1" dirty="0">
                                      <a:latin typeface="Cambria Math" panose="02040503050406030204" pitchFamily="18" charset="0"/>
                                      <a:ea typeface="Cambria Math" panose="02040503050406030204" pitchFamily="18" charset="0"/>
                                    </a:rPr>
                                    <m:t>𝑖</m:t>
                                  </m:r>
                                </m:sub>
                              </m:sSub>
                            </m:e>
                          </m:d>
                        </m:e>
                        <m:sup>
                          <m:r>
                            <a:rPr lang="en-US" altLang="zh-CN" sz="2000" b="0" i="1" dirty="0">
                              <a:latin typeface="Cambria Math" panose="02040503050406030204" pitchFamily="18" charset="0"/>
                              <a:ea typeface="Cambria Math" panose="02040503050406030204" pitchFamily="18" charset="0"/>
                            </a:rPr>
                            <m:t>2</m:t>
                          </m:r>
                        </m:sup>
                      </m:sSup>
                      <m:r>
                        <a:rPr lang="en-US" altLang="zh-CN" sz="2000" i="1" dirty="0">
                          <a:latin typeface="Cambria Math" panose="02040503050406030204" pitchFamily="18" charset="0"/>
                          <a:ea typeface="Cambria Math" panose="02040503050406030204" pitchFamily="18" charset="0"/>
                        </a:rPr>
                        <m:t>−</m:t>
                      </m:r>
                      <m:sSup>
                        <m:sSupPr>
                          <m:ctrlPr>
                            <a:rPr lang="en-US" altLang="zh-CN" sz="2000" b="1" i="1" dirty="0" smtClean="0">
                              <a:latin typeface="Cambria Math" panose="02040503050406030204" pitchFamily="18" charset="0"/>
                              <a:ea typeface="Cambria Math" panose="02040503050406030204" pitchFamily="18" charset="0"/>
                            </a:rPr>
                          </m:ctrlPr>
                        </m:sSupPr>
                        <m:e>
                          <m:d>
                            <m:dPr>
                              <m:begChr m:val="‖"/>
                              <m:endChr m:val="‖"/>
                              <m:ctrlPr>
                                <a:rPr lang="en-US" altLang="zh-CN" sz="2000" b="1" i="1" dirty="0" smtClean="0">
                                  <a:latin typeface="Cambria Math" panose="02040503050406030204" pitchFamily="18" charset="0"/>
                                  <a:ea typeface="Cambria Math" panose="02040503050406030204" pitchFamily="18" charset="0"/>
                                </a:rPr>
                              </m:ctrlPr>
                            </m:dPr>
                            <m:e>
                              <m:r>
                                <a:rPr lang="en-US" altLang="zh-CN" sz="2000" i="1" dirty="0">
                                  <a:latin typeface="Cambria Math" panose="02040503050406030204" pitchFamily="18" charset="0"/>
                                  <a:ea typeface="Cambria Math" panose="02040503050406030204" pitchFamily="18" charset="0"/>
                                </a:rPr>
                                <m:t>𝑩</m:t>
                              </m:r>
                              <m:sSub>
                                <m:sSubPr>
                                  <m:ctrlPr>
                                    <a:rPr lang="en-US" altLang="zh-CN" sz="2000" i="1" dirty="0">
                                      <a:latin typeface="Cambria Math" panose="02040503050406030204" pitchFamily="18" charset="0"/>
                                      <a:ea typeface="Cambria Math" panose="02040503050406030204" pitchFamily="18" charset="0"/>
                                    </a:rPr>
                                  </m:ctrlPr>
                                </m:sSubPr>
                                <m:e>
                                  <m:r>
                                    <a:rPr lang="en-US" altLang="zh-CN" sz="2000" i="1" dirty="0">
                                      <a:latin typeface="Cambria Math" panose="02040503050406030204" pitchFamily="18" charset="0"/>
                                      <a:ea typeface="Cambria Math" panose="02040503050406030204" pitchFamily="18" charset="0"/>
                                    </a:rPr>
                                    <m:t>𝒆</m:t>
                                  </m:r>
                                </m:e>
                                <m:sub>
                                  <m:r>
                                    <a:rPr lang="en-US" altLang="zh-CN" sz="2000" b="0" i="1" dirty="0">
                                      <a:latin typeface="Cambria Math" panose="02040503050406030204" pitchFamily="18" charset="0"/>
                                      <a:ea typeface="Cambria Math" panose="02040503050406030204" pitchFamily="18" charset="0"/>
                                    </a:rPr>
                                    <m:t>𝑖</m:t>
                                  </m:r>
                                </m:sub>
                              </m:sSub>
                            </m:e>
                          </m:d>
                        </m:e>
                        <m:sup>
                          <m:r>
                            <a:rPr lang="en-US" altLang="zh-CN" sz="2000" b="0" i="1" dirty="0" smtClean="0">
                              <a:latin typeface="Cambria Math" panose="02040503050406030204" pitchFamily="18" charset="0"/>
                              <a:ea typeface="Cambria Math" panose="02040503050406030204" pitchFamily="18" charset="0"/>
                            </a:rPr>
                            <m:t>2</m:t>
                          </m:r>
                        </m:sup>
                      </m:sSup>
                      <m:r>
                        <a:rPr lang="en-US" altLang="zh-CN" sz="2000" b="1" i="1" dirty="0" smtClean="0">
                          <a:latin typeface="Cambria Math" panose="02040503050406030204" pitchFamily="18" charset="0"/>
                          <a:ea typeface="Cambria Math" panose="02040503050406030204" pitchFamily="18" charset="0"/>
                        </a:rPr>
                        <m:t>|</m:t>
                      </m:r>
                      <m:r>
                        <a:rPr lang="en-US" altLang="zh-CN" sz="2000" i="1" dirty="0">
                          <a:latin typeface="Cambria Math" panose="02040503050406030204" pitchFamily="18" charset="0"/>
                          <a:ea typeface="Cambria Math" panose="02040503050406030204" pitchFamily="18" charset="0"/>
                        </a:rPr>
                        <m:t>≤</m:t>
                      </m:r>
                      <m:f>
                        <m:fPr>
                          <m:ctrlPr>
                            <a:rPr lang="en-US" altLang="zh-CN" sz="2000" i="1" dirty="0">
                              <a:solidFill>
                                <a:schemeClr val="tx1"/>
                              </a:solidFill>
                              <a:latin typeface="Cambria Math" panose="02040503050406030204" pitchFamily="18" charset="0"/>
                            </a:rPr>
                          </m:ctrlPr>
                        </m:fPr>
                        <m:num>
                          <m:sSubSup>
                            <m:sSubSupPr>
                              <m:ctrlPr>
                                <a:rPr lang="en-US" altLang="zh-CN" sz="2000" b="0" i="1" dirty="0" smtClean="0">
                                  <a:solidFill>
                                    <a:schemeClr val="tx1"/>
                                  </a:solidFill>
                                  <a:latin typeface="Cambria Math" panose="02040503050406030204" pitchFamily="18" charset="0"/>
                                </a:rPr>
                              </m:ctrlPr>
                            </m:sSubSupPr>
                            <m:e>
                              <m:d>
                                <m:dPr>
                                  <m:begChr m:val="‖"/>
                                  <m:endChr m:val="‖"/>
                                  <m:ctrlPr>
                                    <a:rPr lang="en-US" altLang="zh-CN" sz="2000" b="0" i="1" dirty="0" smtClean="0">
                                      <a:solidFill>
                                        <a:schemeClr val="tx1"/>
                                      </a:solidFill>
                                      <a:latin typeface="Cambria Math" panose="02040503050406030204" pitchFamily="18" charset="0"/>
                                    </a:rPr>
                                  </m:ctrlPr>
                                </m:dPr>
                                <m:e>
                                  <m:r>
                                    <a:rPr lang="en-US" altLang="zh-CN" sz="2000" b="1" i="1" dirty="0" smtClean="0">
                                      <a:solidFill>
                                        <a:schemeClr val="tx1"/>
                                      </a:solidFill>
                                      <a:latin typeface="Cambria Math" panose="02040503050406030204" pitchFamily="18" charset="0"/>
                                    </a:rPr>
                                    <m:t>𝑨</m:t>
                                  </m:r>
                                </m:e>
                              </m:d>
                            </m:e>
                            <m:sub>
                              <m:r>
                                <a:rPr lang="en-US" altLang="zh-CN" sz="2000" b="0" i="1" dirty="0" smtClean="0">
                                  <a:solidFill>
                                    <a:schemeClr val="tx1"/>
                                  </a:solidFill>
                                  <a:latin typeface="Cambria Math" panose="02040503050406030204" pitchFamily="18" charset="0"/>
                                </a:rPr>
                                <m:t>𝐹</m:t>
                              </m:r>
                            </m:sub>
                            <m:sup>
                              <m:r>
                                <a:rPr lang="en-US" altLang="zh-CN" sz="2000" b="0" i="1" dirty="0" smtClean="0">
                                  <a:solidFill>
                                    <a:schemeClr val="tx1"/>
                                  </a:solidFill>
                                  <a:latin typeface="Cambria Math" panose="02040503050406030204" pitchFamily="18" charset="0"/>
                                </a:rPr>
                                <m:t>2</m:t>
                              </m:r>
                            </m:sup>
                          </m:sSubSup>
                        </m:num>
                        <m:den>
                          <m:r>
                            <a:rPr lang="en-US" altLang="zh-CN" sz="2000" b="0" i="1" dirty="0" smtClean="0">
                              <a:solidFill>
                                <a:schemeClr val="tx1"/>
                              </a:solidFill>
                              <a:latin typeface="Cambria Math" panose="02040503050406030204" pitchFamily="18" charset="0"/>
                            </a:rPr>
                            <m:t>ℓ</m:t>
                          </m:r>
                        </m:den>
                      </m:f>
                    </m:oMath>
                  </m:oMathPara>
                </a14:m>
                <a:endParaRPr lang="zh-CN" altLang="en-US" sz="2000" dirty="0"/>
              </a:p>
            </p:txBody>
          </p:sp>
        </mc:Choice>
        <mc:Fallback xmlns="">
          <p:sp>
            <p:nvSpPr>
              <p:cNvPr id="26" name="!!TextBox 24">
                <a:extLst>
                  <a:ext uri="{FF2B5EF4-FFF2-40B4-BE49-F238E27FC236}">
                    <a16:creationId xmlns:a16="http://schemas.microsoft.com/office/drawing/2014/main" id="{8D27FE9C-6BFE-16BF-F170-E6175CFD49B0}"/>
                  </a:ext>
                </a:extLst>
              </p:cNvPr>
              <p:cNvSpPr txBox="1">
                <a:spLocks noRot="1" noChangeAspect="1" noMove="1" noResize="1" noEditPoints="1" noAdjustHandles="1" noChangeArrowheads="1" noChangeShapeType="1" noTextEdit="1"/>
              </p:cNvSpPr>
              <p:nvPr/>
            </p:nvSpPr>
            <p:spPr>
              <a:xfrm>
                <a:off x="8307566" y="3864920"/>
                <a:ext cx="3225800" cy="714811"/>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TextBox 27">
                <a:extLst>
                  <a:ext uri="{FF2B5EF4-FFF2-40B4-BE49-F238E27FC236}">
                    <a16:creationId xmlns:a16="http://schemas.microsoft.com/office/drawing/2014/main" id="{31A9156B-C137-C0FA-8A9F-C2A98B9CEC71}"/>
                  </a:ext>
                </a:extLst>
              </p:cNvPr>
              <p:cNvSpPr txBox="1"/>
              <p:nvPr/>
            </p:nvSpPr>
            <p:spPr>
              <a:xfrm>
                <a:off x="4825274" y="4201070"/>
                <a:ext cx="60580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i="1" dirty="0" smtClean="0">
                          <a:latin typeface="Cambria Math" panose="02040503050406030204" pitchFamily="18" charset="0"/>
                          <a:ea typeface="Cambria Math" panose="02040503050406030204" pitchFamily="18" charset="0"/>
                        </a:rPr>
                        <m:t>𝑨</m:t>
                      </m:r>
                    </m:oMath>
                  </m:oMathPara>
                </a14:m>
                <a:endParaRPr lang="zh-CN" altLang="en-US" sz="2400" dirty="0"/>
              </a:p>
            </p:txBody>
          </p:sp>
        </mc:Choice>
        <mc:Fallback xmlns="">
          <p:sp>
            <p:nvSpPr>
              <p:cNvPr id="27" name="!!TextBox 27">
                <a:extLst>
                  <a:ext uri="{FF2B5EF4-FFF2-40B4-BE49-F238E27FC236}">
                    <a16:creationId xmlns:a16="http://schemas.microsoft.com/office/drawing/2014/main" id="{31A9156B-C137-C0FA-8A9F-C2A98B9CEC71}"/>
                  </a:ext>
                </a:extLst>
              </p:cNvPr>
              <p:cNvSpPr txBox="1">
                <a:spLocks noRot="1" noChangeAspect="1" noMove="1" noResize="1" noEditPoints="1" noAdjustHandles="1" noChangeArrowheads="1" noChangeShapeType="1" noTextEdit="1"/>
              </p:cNvSpPr>
              <p:nvPr/>
            </p:nvSpPr>
            <p:spPr>
              <a:xfrm>
                <a:off x="4825274" y="4201070"/>
                <a:ext cx="605808" cy="461665"/>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TextBox 2a">
                <a:extLst>
                  <a:ext uri="{FF2B5EF4-FFF2-40B4-BE49-F238E27FC236}">
                    <a16:creationId xmlns:a16="http://schemas.microsoft.com/office/drawing/2014/main" id="{2856D1D8-790E-982F-CB0F-E0392F446750}"/>
                  </a:ext>
                </a:extLst>
              </p:cNvPr>
              <p:cNvSpPr txBox="1"/>
              <p:nvPr/>
            </p:nvSpPr>
            <p:spPr>
              <a:xfrm>
                <a:off x="7225128" y="4201069"/>
                <a:ext cx="60580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𝑩</m:t>
                      </m:r>
                    </m:oMath>
                  </m:oMathPara>
                </a14:m>
                <a:endParaRPr lang="zh-CN" altLang="en-US" sz="2400" dirty="0"/>
              </a:p>
            </p:txBody>
          </p:sp>
        </mc:Choice>
        <mc:Fallback xmlns="">
          <p:sp>
            <p:nvSpPr>
              <p:cNvPr id="28" name="!!TextBox 2a">
                <a:extLst>
                  <a:ext uri="{FF2B5EF4-FFF2-40B4-BE49-F238E27FC236}">
                    <a16:creationId xmlns:a16="http://schemas.microsoft.com/office/drawing/2014/main" id="{2856D1D8-790E-982F-CB0F-E0392F446750}"/>
                  </a:ext>
                </a:extLst>
              </p:cNvPr>
              <p:cNvSpPr txBox="1">
                <a:spLocks noRot="1" noChangeAspect="1" noMove="1" noResize="1" noEditPoints="1" noAdjustHandles="1" noChangeArrowheads="1" noChangeShapeType="1" noTextEdit="1"/>
              </p:cNvSpPr>
              <p:nvPr/>
            </p:nvSpPr>
            <p:spPr>
              <a:xfrm>
                <a:off x="7225128" y="4201069"/>
                <a:ext cx="605808" cy="461665"/>
              </a:xfrm>
              <a:prstGeom prst="rect">
                <a:avLst/>
              </a:prstGeom>
              <a:blipFill>
                <a:blip r:embed="rId9"/>
                <a:stretch>
                  <a:fillRect/>
                </a:stretch>
              </a:blipFill>
            </p:spPr>
            <p:txBody>
              <a:bodyPr/>
              <a:lstStyle/>
              <a:p>
                <a:r>
                  <a:rPr lang="zh-CN" altLang="en-US">
                    <a:noFill/>
                  </a:rPr>
                  <a:t> </a:t>
                </a:r>
              </a:p>
            </p:txBody>
          </p:sp>
        </mc:Fallback>
      </mc:AlternateContent>
      <p:sp>
        <p:nvSpPr>
          <p:cNvPr id="31" name="!!TextBox 5">
            <a:extLst>
              <a:ext uri="{FF2B5EF4-FFF2-40B4-BE49-F238E27FC236}">
                <a16:creationId xmlns:a16="http://schemas.microsoft.com/office/drawing/2014/main" id="{D840A684-4F6C-C909-6862-0DA1ABE6D8DA}"/>
              </a:ext>
            </a:extLst>
          </p:cNvPr>
          <p:cNvSpPr txBox="1">
            <a:spLocks noChangeAspect="1" noChangeArrowheads="1"/>
          </p:cNvSpPr>
          <p:nvPr/>
        </p:nvSpPr>
        <p:spPr bwMode="auto">
          <a:xfrm>
            <a:off x="4069754" y="4561786"/>
            <a:ext cx="2117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400" dirty="0">
                <a:solidFill>
                  <a:prstClr val="black"/>
                </a:solidFill>
                <a:latin typeface="Courier New" panose="02070309020205020404" pitchFamily="49" charset="0"/>
                <a:cs typeface="Courier New" panose="02070309020205020404" pitchFamily="49" charset="0"/>
              </a:rPr>
              <a:t>1 2 3 4 5 6 7 8 9 </a:t>
            </a:r>
          </a:p>
        </p:txBody>
      </p:sp>
    </p:spTree>
    <p:extLst>
      <p:ext uri="{BB962C8B-B14F-4D97-AF65-F5344CB8AC3E}">
        <p14:creationId xmlns:p14="http://schemas.microsoft.com/office/powerpoint/2010/main" val="21132001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314705-1126-00FC-A76D-402C152D1D2B}"/>
              </a:ext>
            </a:extLst>
          </p:cNvPr>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频率估计 </a:t>
            </a:r>
            <a:r>
              <a:rPr lang="en-CN" altLang="zh-CN" dirty="0">
                <a:latin typeface="黑体" panose="02010609060101010101" pitchFamily="49" charset="-122"/>
                <a:ea typeface="黑体" panose="02010609060101010101" pitchFamily="49" charset="-122"/>
              </a:rPr>
              <a:t>v.s.</a:t>
            </a:r>
            <a:r>
              <a:rPr lang="zh-CN" altLang="en-US" dirty="0">
                <a:latin typeface="黑体" panose="02010609060101010101" pitchFamily="49" charset="-122"/>
                <a:ea typeface="黑体" panose="02010609060101010101" pitchFamily="49" charset="-122"/>
              </a:rPr>
              <a:t> 矩阵略图</a:t>
            </a:r>
            <a:endParaRPr kumimoji="1" lang="zh-CN" altLang="en-US" dirty="0"/>
          </a:p>
        </p:txBody>
      </p:sp>
      <p:sp>
        <p:nvSpPr>
          <p:cNvPr id="3" name="!!内容占位符 2">
            <a:extLst>
              <a:ext uri="{FF2B5EF4-FFF2-40B4-BE49-F238E27FC236}">
                <a16:creationId xmlns:a16="http://schemas.microsoft.com/office/drawing/2014/main" id="{07FD6A94-006D-2CEA-036A-B8FB14A586B0}"/>
              </a:ext>
            </a:extLst>
          </p:cNvPr>
          <p:cNvSpPr>
            <a:spLocks noGrp="1"/>
          </p:cNvSpPr>
          <p:nvPr>
            <p:ph idx="1"/>
          </p:nvPr>
        </p:nvSpPr>
        <p:spPr>
          <a:xfrm>
            <a:off x="1981202" y="1828801"/>
            <a:ext cx="3879561" cy="4467733"/>
          </a:xfrm>
        </p:spPr>
        <p:txBody>
          <a:bodyPr>
            <a:normAutofit/>
          </a:bodyPr>
          <a:lstStyle/>
          <a:p>
            <a:r>
              <a:rPr kumimoji="1" lang="zh-CN" altLang="en-US" sz="2800" dirty="0"/>
              <a:t>频率估计</a:t>
            </a:r>
            <a:endParaRPr kumimoji="1" lang="en-US" altLang="zh-CN" sz="2800" dirty="0"/>
          </a:p>
          <a:p>
            <a:endParaRPr kumimoji="1" lang="en-US" altLang="zh-CN" sz="2800" dirty="0"/>
          </a:p>
          <a:p>
            <a:endParaRPr kumimoji="1" lang="en-US" altLang="zh-CN" sz="2800" dirty="0"/>
          </a:p>
          <a:p>
            <a:endParaRPr kumimoji="1" lang="en-US" altLang="zh-CN" sz="2800" dirty="0"/>
          </a:p>
          <a:p>
            <a:r>
              <a:rPr kumimoji="1" lang="zh-CN" altLang="en-US" sz="2800" dirty="0"/>
              <a:t>矩阵略图</a:t>
            </a:r>
            <a:endParaRPr kumimoji="1" lang="en-US" altLang="zh-CN" sz="2800" dirty="0"/>
          </a:p>
        </p:txBody>
      </p:sp>
      <p:sp>
        <p:nvSpPr>
          <p:cNvPr id="4" name="Rectangle 4">
            <a:extLst>
              <a:ext uri="{FF2B5EF4-FFF2-40B4-BE49-F238E27FC236}">
                <a16:creationId xmlns:a16="http://schemas.microsoft.com/office/drawing/2014/main" id="{77BF462B-6D3E-4EBB-B6B5-3A185B417D61}"/>
              </a:ext>
            </a:extLst>
          </p:cNvPr>
          <p:cNvSpPr>
            <a:spLocks noChangeAspect="1" noChangeArrowheads="1"/>
          </p:cNvSpPr>
          <p:nvPr/>
        </p:nvSpPr>
        <p:spPr bwMode="auto">
          <a:xfrm>
            <a:off x="5003815" y="3399729"/>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cxnSp>
        <p:nvCxnSpPr>
          <p:cNvPr id="5" name="Straight Connector 2">
            <a:extLst>
              <a:ext uri="{FF2B5EF4-FFF2-40B4-BE49-F238E27FC236}">
                <a16:creationId xmlns:a16="http://schemas.microsoft.com/office/drawing/2014/main" id="{7362FC81-EB09-4282-814F-6411BAE6B9F6}"/>
              </a:ext>
            </a:extLst>
          </p:cNvPr>
          <p:cNvCxnSpPr>
            <a:cxnSpLocks noChangeAspect="1" noChangeShapeType="1"/>
          </p:cNvCxnSpPr>
          <p:nvPr/>
        </p:nvCxnSpPr>
        <p:spPr bwMode="auto">
          <a:xfrm flipV="1">
            <a:off x="4811874" y="3653001"/>
            <a:ext cx="2954831" cy="8795"/>
          </a:xfrm>
          <a:prstGeom prst="line">
            <a:avLst/>
          </a:prstGeom>
          <a:noFill/>
          <a:ln w="38100" algn="ctr">
            <a:solidFill>
              <a:schemeClr val="tx1"/>
            </a:solidFill>
            <a:round/>
            <a:headEnd/>
            <a:tailEnd/>
          </a:ln>
        </p:spPr>
      </p:cxnSp>
      <p:sp>
        <p:nvSpPr>
          <p:cNvPr id="6" name="Rectangle 23">
            <a:extLst>
              <a:ext uri="{FF2B5EF4-FFF2-40B4-BE49-F238E27FC236}">
                <a16:creationId xmlns:a16="http://schemas.microsoft.com/office/drawing/2014/main" id="{4485315C-91D9-4A04-974B-43984D57BD3C}"/>
              </a:ext>
            </a:extLst>
          </p:cNvPr>
          <p:cNvSpPr>
            <a:spLocks noChangeAspect="1" noChangeArrowheads="1"/>
          </p:cNvSpPr>
          <p:nvPr/>
        </p:nvSpPr>
        <p:spPr bwMode="auto">
          <a:xfrm>
            <a:off x="5003815" y="3146457"/>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7" name="Rectangle 24">
            <a:extLst>
              <a:ext uri="{FF2B5EF4-FFF2-40B4-BE49-F238E27FC236}">
                <a16:creationId xmlns:a16="http://schemas.microsoft.com/office/drawing/2014/main" id="{E59EBB99-6976-46B1-A8BF-C5C05A23258F}"/>
              </a:ext>
            </a:extLst>
          </p:cNvPr>
          <p:cNvSpPr>
            <a:spLocks noChangeAspect="1" noChangeArrowheads="1"/>
          </p:cNvSpPr>
          <p:nvPr/>
        </p:nvSpPr>
        <p:spPr bwMode="auto">
          <a:xfrm>
            <a:off x="5003815" y="2893185"/>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8" name="Rectangle 25">
            <a:extLst>
              <a:ext uri="{FF2B5EF4-FFF2-40B4-BE49-F238E27FC236}">
                <a16:creationId xmlns:a16="http://schemas.microsoft.com/office/drawing/2014/main" id="{2B507EF1-E645-483B-ABE4-ACC6EE7622F3}"/>
              </a:ext>
            </a:extLst>
          </p:cNvPr>
          <p:cNvSpPr>
            <a:spLocks noChangeAspect="1" noChangeArrowheads="1"/>
          </p:cNvSpPr>
          <p:nvPr/>
        </p:nvSpPr>
        <p:spPr bwMode="auto">
          <a:xfrm>
            <a:off x="5003815" y="2639915"/>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9" name="Rectangle 26">
            <a:extLst>
              <a:ext uri="{FF2B5EF4-FFF2-40B4-BE49-F238E27FC236}">
                <a16:creationId xmlns:a16="http://schemas.microsoft.com/office/drawing/2014/main" id="{688BE711-7421-4353-8198-C3029D0098A2}"/>
              </a:ext>
            </a:extLst>
          </p:cNvPr>
          <p:cNvSpPr>
            <a:spLocks noChangeAspect="1" noChangeArrowheads="1"/>
          </p:cNvSpPr>
          <p:nvPr/>
        </p:nvSpPr>
        <p:spPr bwMode="auto">
          <a:xfrm>
            <a:off x="5003815" y="2383126"/>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0" name="Rectangle 34">
            <a:extLst>
              <a:ext uri="{FF2B5EF4-FFF2-40B4-BE49-F238E27FC236}">
                <a16:creationId xmlns:a16="http://schemas.microsoft.com/office/drawing/2014/main" id="{244F20E3-35EE-4F05-8850-EEF9E0DD0DD3}"/>
              </a:ext>
            </a:extLst>
          </p:cNvPr>
          <p:cNvSpPr>
            <a:spLocks noChangeAspect="1" noChangeArrowheads="1"/>
          </p:cNvSpPr>
          <p:nvPr/>
        </p:nvSpPr>
        <p:spPr bwMode="auto">
          <a:xfrm>
            <a:off x="5555143" y="3394628"/>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1" name="Rectangle 35">
            <a:extLst>
              <a:ext uri="{FF2B5EF4-FFF2-40B4-BE49-F238E27FC236}">
                <a16:creationId xmlns:a16="http://schemas.microsoft.com/office/drawing/2014/main" id="{E59EEEFA-0CE2-4513-988F-DBC909EDCB95}"/>
              </a:ext>
            </a:extLst>
          </p:cNvPr>
          <p:cNvSpPr>
            <a:spLocks noChangeAspect="1" noChangeArrowheads="1"/>
          </p:cNvSpPr>
          <p:nvPr/>
        </p:nvSpPr>
        <p:spPr bwMode="auto">
          <a:xfrm>
            <a:off x="5555143" y="3141357"/>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2" name="Rectangle 36">
            <a:extLst>
              <a:ext uri="{FF2B5EF4-FFF2-40B4-BE49-F238E27FC236}">
                <a16:creationId xmlns:a16="http://schemas.microsoft.com/office/drawing/2014/main" id="{59EEF3B3-8568-4ADA-A472-4399B8C72F4F}"/>
              </a:ext>
            </a:extLst>
          </p:cNvPr>
          <p:cNvSpPr>
            <a:spLocks noChangeAspect="1" noChangeArrowheads="1"/>
          </p:cNvSpPr>
          <p:nvPr/>
        </p:nvSpPr>
        <p:spPr bwMode="auto">
          <a:xfrm>
            <a:off x="5555143" y="2888085"/>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3" name="Rectangle 37">
            <a:extLst>
              <a:ext uri="{FF2B5EF4-FFF2-40B4-BE49-F238E27FC236}">
                <a16:creationId xmlns:a16="http://schemas.microsoft.com/office/drawing/2014/main" id="{FA10438E-E7CB-4BA7-8C83-899C64D3E640}"/>
              </a:ext>
            </a:extLst>
          </p:cNvPr>
          <p:cNvSpPr>
            <a:spLocks noChangeAspect="1" noChangeArrowheads="1"/>
          </p:cNvSpPr>
          <p:nvPr/>
        </p:nvSpPr>
        <p:spPr bwMode="auto">
          <a:xfrm>
            <a:off x="5555143" y="2634814"/>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4" name="Rectangle 38">
            <a:extLst>
              <a:ext uri="{FF2B5EF4-FFF2-40B4-BE49-F238E27FC236}">
                <a16:creationId xmlns:a16="http://schemas.microsoft.com/office/drawing/2014/main" id="{2579D3E4-A26E-49AA-BB54-D53167FB9013}"/>
              </a:ext>
            </a:extLst>
          </p:cNvPr>
          <p:cNvSpPr>
            <a:spLocks noChangeAspect="1" noChangeArrowheads="1"/>
          </p:cNvSpPr>
          <p:nvPr/>
        </p:nvSpPr>
        <p:spPr bwMode="auto">
          <a:xfrm>
            <a:off x="5555143" y="2378026"/>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5" name="Rectangle 39">
            <a:extLst>
              <a:ext uri="{FF2B5EF4-FFF2-40B4-BE49-F238E27FC236}">
                <a16:creationId xmlns:a16="http://schemas.microsoft.com/office/drawing/2014/main" id="{970FDF30-62A3-43DD-AF7B-2F9FFFBBC74F}"/>
              </a:ext>
            </a:extLst>
          </p:cNvPr>
          <p:cNvSpPr>
            <a:spLocks noChangeAspect="1" noChangeArrowheads="1"/>
          </p:cNvSpPr>
          <p:nvPr/>
        </p:nvSpPr>
        <p:spPr bwMode="auto">
          <a:xfrm>
            <a:off x="5555143" y="2124754"/>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6" name="TextBox 5">
            <a:extLst>
              <a:ext uri="{FF2B5EF4-FFF2-40B4-BE49-F238E27FC236}">
                <a16:creationId xmlns:a16="http://schemas.microsoft.com/office/drawing/2014/main" id="{4EF5B941-023B-4A0F-BCE0-4012A99D8923}"/>
              </a:ext>
            </a:extLst>
          </p:cNvPr>
          <p:cNvSpPr txBox="1">
            <a:spLocks noChangeAspect="1" noChangeArrowheads="1"/>
          </p:cNvSpPr>
          <p:nvPr/>
        </p:nvSpPr>
        <p:spPr bwMode="auto">
          <a:xfrm>
            <a:off x="4946340" y="3692344"/>
            <a:ext cx="26661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800" dirty="0">
                <a:solidFill>
                  <a:prstClr val="black"/>
                </a:solidFill>
                <a:latin typeface="Courier New" panose="02070309020205020404" pitchFamily="49" charset="0"/>
                <a:cs typeface="Courier New" panose="02070309020205020404" pitchFamily="49" charset="0"/>
              </a:rPr>
              <a:t>1 2 3 4 5 6 7 8 9 </a:t>
            </a:r>
          </a:p>
        </p:txBody>
      </p:sp>
      <p:sp>
        <p:nvSpPr>
          <p:cNvPr id="17" name="Rectangle 41">
            <a:extLst>
              <a:ext uri="{FF2B5EF4-FFF2-40B4-BE49-F238E27FC236}">
                <a16:creationId xmlns:a16="http://schemas.microsoft.com/office/drawing/2014/main" id="{F7789ABE-10E7-4F5F-836F-8DB0FC48C6F5}"/>
              </a:ext>
            </a:extLst>
          </p:cNvPr>
          <p:cNvSpPr>
            <a:spLocks noChangeAspect="1" noChangeArrowheads="1"/>
          </p:cNvSpPr>
          <p:nvPr/>
        </p:nvSpPr>
        <p:spPr bwMode="auto">
          <a:xfrm>
            <a:off x="6394664" y="3408525"/>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8" name="Rectangle 43">
            <a:extLst>
              <a:ext uri="{FF2B5EF4-FFF2-40B4-BE49-F238E27FC236}">
                <a16:creationId xmlns:a16="http://schemas.microsoft.com/office/drawing/2014/main" id="{DD98B454-9DC2-49E1-AF5D-368EEC1518A2}"/>
              </a:ext>
            </a:extLst>
          </p:cNvPr>
          <p:cNvSpPr>
            <a:spLocks noChangeAspect="1" noChangeArrowheads="1"/>
          </p:cNvSpPr>
          <p:nvPr/>
        </p:nvSpPr>
        <p:spPr bwMode="auto">
          <a:xfrm>
            <a:off x="7175738" y="3399729"/>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9" name="Rectangle 44">
            <a:extLst>
              <a:ext uri="{FF2B5EF4-FFF2-40B4-BE49-F238E27FC236}">
                <a16:creationId xmlns:a16="http://schemas.microsoft.com/office/drawing/2014/main" id="{96FC221F-C15C-46E2-89CE-8F5C893654BF}"/>
              </a:ext>
            </a:extLst>
          </p:cNvPr>
          <p:cNvSpPr>
            <a:spLocks noChangeAspect="1" noChangeArrowheads="1"/>
          </p:cNvSpPr>
          <p:nvPr/>
        </p:nvSpPr>
        <p:spPr bwMode="auto">
          <a:xfrm>
            <a:off x="7175738" y="3142940"/>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20" name="Rectangle 45">
            <a:extLst>
              <a:ext uri="{FF2B5EF4-FFF2-40B4-BE49-F238E27FC236}">
                <a16:creationId xmlns:a16="http://schemas.microsoft.com/office/drawing/2014/main" id="{5DD190CC-DA67-4511-8102-713E67F7A429}"/>
              </a:ext>
            </a:extLst>
          </p:cNvPr>
          <p:cNvSpPr>
            <a:spLocks noChangeAspect="1" noChangeArrowheads="1"/>
          </p:cNvSpPr>
          <p:nvPr/>
        </p:nvSpPr>
        <p:spPr bwMode="auto">
          <a:xfrm>
            <a:off x="7175738" y="2889669"/>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21" name="!!Rectangle 47">
            <a:extLst>
              <a:ext uri="{FF2B5EF4-FFF2-40B4-BE49-F238E27FC236}">
                <a16:creationId xmlns:a16="http://schemas.microsoft.com/office/drawing/2014/main" id="{764BF180-2F8E-42AE-8F55-BC62BFEC074E}"/>
              </a:ext>
            </a:extLst>
          </p:cNvPr>
          <p:cNvSpPr>
            <a:spLocks noChangeAspect="1" noChangeArrowheads="1"/>
          </p:cNvSpPr>
          <p:nvPr/>
        </p:nvSpPr>
        <p:spPr bwMode="auto">
          <a:xfrm>
            <a:off x="6394664" y="3175728"/>
            <a:ext cx="253272" cy="253272"/>
          </a:xfrm>
          <a:prstGeom prst="rect">
            <a:avLst/>
          </a:prstGeom>
          <a:solidFill>
            <a:schemeClr val="accent1">
              <a:lumMod val="40000"/>
              <a:lumOff val="60000"/>
            </a:schemeClr>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grpSp>
        <p:nvGrpSpPr>
          <p:cNvPr id="43" name="Group 42">
            <a:extLst>
              <a:ext uri="{FF2B5EF4-FFF2-40B4-BE49-F238E27FC236}">
                <a16:creationId xmlns:a16="http://schemas.microsoft.com/office/drawing/2014/main" id="{96310ED5-386F-4FA5-A36F-93C1883D966E}"/>
              </a:ext>
            </a:extLst>
          </p:cNvPr>
          <p:cNvGrpSpPr>
            <a:grpSpLocks noChangeAspect="1"/>
          </p:cNvGrpSpPr>
          <p:nvPr/>
        </p:nvGrpSpPr>
        <p:grpSpPr>
          <a:xfrm>
            <a:off x="4137058" y="4926444"/>
            <a:ext cx="1929875" cy="214431"/>
            <a:chOff x="3816821" y="4248199"/>
            <a:chExt cx="1645920" cy="182880"/>
          </a:xfrm>
        </p:grpSpPr>
        <p:sp>
          <p:nvSpPr>
            <p:cNvPr id="23" name="矩形 70">
              <a:extLst>
                <a:ext uri="{FF2B5EF4-FFF2-40B4-BE49-F238E27FC236}">
                  <a16:creationId xmlns:a16="http://schemas.microsoft.com/office/drawing/2014/main" id="{2EF89221-0EB1-4600-AD1A-5BE1A1A3C522}"/>
                </a:ext>
              </a:extLst>
            </p:cNvPr>
            <p:cNvSpPr/>
            <p:nvPr/>
          </p:nvSpPr>
          <p:spPr>
            <a:xfrm>
              <a:off x="381682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35" name="矩形 70">
              <a:extLst>
                <a:ext uri="{FF2B5EF4-FFF2-40B4-BE49-F238E27FC236}">
                  <a16:creationId xmlns:a16="http://schemas.microsoft.com/office/drawing/2014/main" id="{389429A5-EA2A-441B-BD3C-35649EAF4430}"/>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6" name="矩形 70">
              <a:extLst>
                <a:ext uri="{FF2B5EF4-FFF2-40B4-BE49-F238E27FC236}">
                  <a16:creationId xmlns:a16="http://schemas.microsoft.com/office/drawing/2014/main" id="{9FC65A86-FD98-49FC-9200-DD635B266046}"/>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7" name="矩形 70">
              <a:extLst>
                <a:ext uri="{FF2B5EF4-FFF2-40B4-BE49-F238E27FC236}">
                  <a16:creationId xmlns:a16="http://schemas.microsoft.com/office/drawing/2014/main" id="{2875C6A5-B7D2-41BF-99E0-0FAA6D8ED760}"/>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8" name="矩形 70">
              <a:extLst>
                <a:ext uri="{FF2B5EF4-FFF2-40B4-BE49-F238E27FC236}">
                  <a16:creationId xmlns:a16="http://schemas.microsoft.com/office/drawing/2014/main" id="{C76D628B-C544-40E7-BAA5-EC6BC63D6A4F}"/>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9" name="矩形 70">
              <a:extLst>
                <a:ext uri="{FF2B5EF4-FFF2-40B4-BE49-F238E27FC236}">
                  <a16:creationId xmlns:a16="http://schemas.microsoft.com/office/drawing/2014/main" id="{D5F67565-18E5-4326-8897-FFC2137F4861}"/>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0" name="矩形 70">
              <a:extLst>
                <a:ext uri="{FF2B5EF4-FFF2-40B4-BE49-F238E27FC236}">
                  <a16:creationId xmlns:a16="http://schemas.microsoft.com/office/drawing/2014/main" id="{D0E06B7A-F8DC-492E-9372-6E0783F8C98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1" name="矩形 70">
              <a:extLst>
                <a:ext uri="{FF2B5EF4-FFF2-40B4-BE49-F238E27FC236}">
                  <a16:creationId xmlns:a16="http://schemas.microsoft.com/office/drawing/2014/main" id="{C9D67938-DF8C-48CD-9376-B687AE68DA8C}"/>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2" name="矩形 70">
              <a:extLst>
                <a:ext uri="{FF2B5EF4-FFF2-40B4-BE49-F238E27FC236}">
                  <a16:creationId xmlns:a16="http://schemas.microsoft.com/office/drawing/2014/main" id="{A1CFC9AB-D5E0-45CE-BC81-8FCC37272019}"/>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44" name="!!Group 43">
            <a:extLst>
              <a:ext uri="{FF2B5EF4-FFF2-40B4-BE49-F238E27FC236}">
                <a16:creationId xmlns:a16="http://schemas.microsoft.com/office/drawing/2014/main" id="{65C993AC-C9A4-41B5-832C-ABCFA10EAF2F}"/>
              </a:ext>
            </a:extLst>
          </p:cNvPr>
          <p:cNvGrpSpPr>
            <a:grpSpLocks noChangeAspect="1"/>
          </p:cNvGrpSpPr>
          <p:nvPr/>
        </p:nvGrpSpPr>
        <p:grpSpPr>
          <a:xfrm>
            <a:off x="4137058" y="5134170"/>
            <a:ext cx="1929875" cy="214431"/>
            <a:chOff x="3816821" y="4248199"/>
            <a:chExt cx="1645920" cy="182880"/>
          </a:xfrm>
        </p:grpSpPr>
        <p:sp>
          <p:nvSpPr>
            <p:cNvPr id="45" name="矩形 70">
              <a:extLst>
                <a:ext uri="{FF2B5EF4-FFF2-40B4-BE49-F238E27FC236}">
                  <a16:creationId xmlns:a16="http://schemas.microsoft.com/office/drawing/2014/main" id="{96A04344-1A64-4EE3-9AC1-C47EE1CC635D}"/>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46" name="矩形 70">
              <a:extLst>
                <a:ext uri="{FF2B5EF4-FFF2-40B4-BE49-F238E27FC236}">
                  <a16:creationId xmlns:a16="http://schemas.microsoft.com/office/drawing/2014/main" id="{5DA9CFAA-0BB5-4041-BA18-EB96B263D577}"/>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7" name="矩形 70">
              <a:extLst>
                <a:ext uri="{FF2B5EF4-FFF2-40B4-BE49-F238E27FC236}">
                  <a16:creationId xmlns:a16="http://schemas.microsoft.com/office/drawing/2014/main" id="{4BE51D66-4760-480F-8DD9-4BDD69E1668D}"/>
                </a:ext>
              </a:extLst>
            </p:cNvPr>
            <p:cNvSpPr/>
            <p:nvPr/>
          </p:nvSpPr>
          <p:spPr>
            <a:xfrm>
              <a:off x="418258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4400" dirty="0">
                <a:solidFill>
                  <a:prstClr val="white"/>
                </a:solidFill>
                <a:latin typeface="Lucida Sans"/>
                <a:ea typeface="黑体"/>
              </a:endParaRPr>
            </a:p>
          </p:txBody>
        </p:sp>
        <p:sp>
          <p:nvSpPr>
            <p:cNvPr id="48" name="矩形 70">
              <a:extLst>
                <a:ext uri="{FF2B5EF4-FFF2-40B4-BE49-F238E27FC236}">
                  <a16:creationId xmlns:a16="http://schemas.microsoft.com/office/drawing/2014/main" id="{B977BAE8-F7B9-4203-8707-F121DB1A993A}"/>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9" name="矩形 70">
              <a:extLst>
                <a:ext uri="{FF2B5EF4-FFF2-40B4-BE49-F238E27FC236}">
                  <a16:creationId xmlns:a16="http://schemas.microsoft.com/office/drawing/2014/main" id="{81363CF1-AB8D-4300-9EDF-30CE283F6536}"/>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0" name="矩形 70">
              <a:extLst>
                <a:ext uri="{FF2B5EF4-FFF2-40B4-BE49-F238E27FC236}">
                  <a16:creationId xmlns:a16="http://schemas.microsoft.com/office/drawing/2014/main" id="{325BEE5C-CC30-46C9-AB41-2CC98CA9E8F8}"/>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1" name="矩形 70">
              <a:extLst>
                <a:ext uri="{FF2B5EF4-FFF2-40B4-BE49-F238E27FC236}">
                  <a16:creationId xmlns:a16="http://schemas.microsoft.com/office/drawing/2014/main" id="{CA0B9EB8-6A39-412A-8491-69DF888AB0D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2" name="矩形 70">
              <a:extLst>
                <a:ext uri="{FF2B5EF4-FFF2-40B4-BE49-F238E27FC236}">
                  <a16:creationId xmlns:a16="http://schemas.microsoft.com/office/drawing/2014/main" id="{90C52285-DBD1-41BE-B085-ADEC83FE6EFD}"/>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3" name="矩形 70">
              <a:extLst>
                <a:ext uri="{FF2B5EF4-FFF2-40B4-BE49-F238E27FC236}">
                  <a16:creationId xmlns:a16="http://schemas.microsoft.com/office/drawing/2014/main" id="{8C998C1A-E0EA-44A2-AF64-7000C05EEECD}"/>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54" name="!!Group 53">
            <a:extLst>
              <a:ext uri="{FF2B5EF4-FFF2-40B4-BE49-F238E27FC236}">
                <a16:creationId xmlns:a16="http://schemas.microsoft.com/office/drawing/2014/main" id="{A022B229-041B-4343-B515-6733460B4043}"/>
              </a:ext>
            </a:extLst>
          </p:cNvPr>
          <p:cNvGrpSpPr>
            <a:grpSpLocks noChangeAspect="1"/>
          </p:cNvGrpSpPr>
          <p:nvPr/>
        </p:nvGrpSpPr>
        <p:grpSpPr>
          <a:xfrm>
            <a:off x="4137058" y="5783868"/>
            <a:ext cx="1929875" cy="214431"/>
            <a:chOff x="3816821" y="4248199"/>
            <a:chExt cx="1645920" cy="182880"/>
          </a:xfrm>
        </p:grpSpPr>
        <p:sp>
          <p:nvSpPr>
            <p:cNvPr id="55" name="矩形 70">
              <a:extLst>
                <a:ext uri="{FF2B5EF4-FFF2-40B4-BE49-F238E27FC236}">
                  <a16:creationId xmlns:a16="http://schemas.microsoft.com/office/drawing/2014/main" id="{BFCB6DC3-E7F1-4C6A-89D0-8149EA32F92C}"/>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56" name="矩形 70">
              <a:extLst>
                <a:ext uri="{FF2B5EF4-FFF2-40B4-BE49-F238E27FC236}">
                  <a16:creationId xmlns:a16="http://schemas.microsoft.com/office/drawing/2014/main" id="{7B2299C9-B0A4-46B5-81B1-B3D1338DBD63}"/>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7" name="矩形 70">
              <a:extLst>
                <a:ext uri="{FF2B5EF4-FFF2-40B4-BE49-F238E27FC236}">
                  <a16:creationId xmlns:a16="http://schemas.microsoft.com/office/drawing/2014/main" id="{6E8E483B-3283-42C5-AFD6-26254918D2A5}"/>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58" name="矩形 70">
              <a:extLst>
                <a:ext uri="{FF2B5EF4-FFF2-40B4-BE49-F238E27FC236}">
                  <a16:creationId xmlns:a16="http://schemas.microsoft.com/office/drawing/2014/main" id="{C072D74D-228A-4161-9876-BF7B5CEE47A5}"/>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9" name="矩形 70">
              <a:extLst>
                <a:ext uri="{FF2B5EF4-FFF2-40B4-BE49-F238E27FC236}">
                  <a16:creationId xmlns:a16="http://schemas.microsoft.com/office/drawing/2014/main" id="{C4ECBD4F-77AA-4D11-92A5-78ECB1A1FF80}"/>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0" name="矩形 70">
              <a:extLst>
                <a:ext uri="{FF2B5EF4-FFF2-40B4-BE49-F238E27FC236}">
                  <a16:creationId xmlns:a16="http://schemas.microsoft.com/office/drawing/2014/main" id="{E76B1ED8-8E8D-4BE5-B12A-B6E5EEEDE053}"/>
                </a:ext>
              </a:extLst>
            </p:cNvPr>
            <p:cNvSpPr/>
            <p:nvPr/>
          </p:nvSpPr>
          <p:spPr>
            <a:xfrm>
              <a:off x="473122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4400" dirty="0">
                <a:solidFill>
                  <a:prstClr val="white"/>
                </a:solidFill>
                <a:latin typeface="Lucida Sans"/>
                <a:ea typeface="黑体"/>
              </a:endParaRPr>
            </a:p>
          </p:txBody>
        </p:sp>
        <p:sp>
          <p:nvSpPr>
            <p:cNvPr id="61" name="矩形 70">
              <a:extLst>
                <a:ext uri="{FF2B5EF4-FFF2-40B4-BE49-F238E27FC236}">
                  <a16:creationId xmlns:a16="http://schemas.microsoft.com/office/drawing/2014/main" id="{D6461D24-FAB5-40B5-BDFD-5BC9B81AC2F4}"/>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2" name="矩形 70">
              <a:extLst>
                <a:ext uri="{FF2B5EF4-FFF2-40B4-BE49-F238E27FC236}">
                  <a16:creationId xmlns:a16="http://schemas.microsoft.com/office/drawing/2014/main" id="{20546C72-F009-4D36-95A4-97290F630AF5}"/>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3" name="矩形 70">
              <a:extLst>
                <a:ext uri="{FF2B5EF4-FFF2-40B4-BE49-F238E27FC236}">
                  <a16:creationId xmlns:a16="http://schemas.microsoft.com/office/drawing/2014/main" id="{1FC1CCDA-7E4E-42A0-AFD4-08C23E8319A8}"/>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sp>
        <p:nvSpPr>
          <p:cNvPr id="64" name="TextBox 63">
            <a:extLst>
              <a:ext uri="{FF2B5EF4-FFF2-40B4-BE49-F238E27FC236}">
                <a16:creationId xmlns:a16="http://schemas.microsoft.com/office/drawing/2014/main" id="{24B9A16D-FB1D-45CC-8C0E-D4F89BB57C01}"/>
              </a:ext>
            </a:extLst>
          </p:cNvPr>
          <p:cNvSpPr txBox="1">
            <a:spLocks noChangeAspect="1"/>
          </p:cNvSpPr>
          <p:nvPr/>
        </p:nvSpPr>
        <p:spPr>
          <a:xfrm rot="5400000">
            <a:off x="4975799" y="5334644"/>
            <a:ext cx="492443" cy="461665"/>
          </a:xfrm>
          <a:prstGeom prst="rect">
            <a:avLst/>
          </a:prstGeom>
          <a:noFill/>
        </p:spPr>
        <p:txBody>
          <a:bodyPr wrap="none" rtlCol="0">
            <a:spAutoFit/>
          </a:bodyPr>
          <a:lstStyle/>
          <a:p>
            <a:pPr defTabSz="914140"/>
            <a:r>
              <a:rPr lang="en-US" altLang="zh-CN" sz="2400" dirty="0">
                <a:solidFill>
                  <a:prstClr val="black"/>
                </a:solidFill>
                <a:latin typeface="Lucida Sans"/>
                <a:ea typeface="黑体"/>
              </a:rPr>
              <a:t>…</a:t>
            </a:r>
            <a:endParaRPr lang="zh-CN" altLang="en-US" sz="2400" dirty="0">
              <a:solidFill>
                <a:prstClr val="black"/>
              </a:solidFill>
              <a:latin typeface="Lucida Sans"/>
              <a:ea typeface="黑体"/>
            </a:endParaRPr>
          </a:p>
        </p:txBody>
      </p:sp>
      <p:sp>
        <p:nvSpPr>
          <p:cNvPr id="65" name="TextBox 5">
            <a:extLst>
              <a:ext uri="{FF2B5EF4-FFF2-40B4-BE49-F238E27FC236}">
                <a16:creationId xmlns:a16="http://schemas.microsoft.com/office/drawing/2014/main" id="{D1FA8AD9-64A0-47FD-9236-D42D715166D0}"/>
              </a:ext>
            </a:extLst>
          </p:cNvPr>
          <p:cNvSpPr txBox="1">
            <a:spLocks noChangeAspect="1" noChangeArrowheads="1"/>
          </p:cNvSpPr>
          <p:nvPr/>
        </p:nvSpPr>
        <p:spPr bwMode="auto">
          <a:xfrm>
            <a:off x="6495792" y="4563290"/>
            <a:ext cx="2117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400" dirty="0">
                <a:solidFill>
                  <a:prstClr val="black"/>
                </a:solidFill>
                <a:latin typeface="Courier New" panose="02070309020205020404" pitchFamily="49" charset="0"/>
                <a:cs typeface="Courier New" panose="02070309020205020404" pitchFamily="49" charset="0"/>
              </a:rPr>
              <a:t>1 2 3 4 5 6 7 8 9 </a:t>
            </a:r>
          </a:p>
        </p:txBody>
      </p:sp>
      <p:grpSp>
        <p:nvGrpSpPr>
          <p:cNvPr id="66" name="!!Group 65">
            <a:extLst>
              <a:ext uri="{FF2B5EF4-FFF2-40B4-BE49-F238E27FC236}">
                <a16:creationId xmlns:a16="http://schemas.microsoft.com/office/drawing/2014/main" id="{B4F93FF6-9246-47F4-9ECA-37436AA4E063}"/>
              </a:ext>
            </a:extLst>
          </p:cNvPr>
          <p:cNvGrpSpPr>
            <a:grpSpLocks noChangeAspect="1"/>
          </p:cNvGrpSpPr>
          <p:nvPr/>
        </p:nvGrpSpPr>
        <p:grpSpPr>
          <a:xfrm>
            <a:off x="6563095" y="4927949"/>
            <a:ext cx="1929875" cy="214431"/>
            <a:chOff x="3816821" y="4248199"/>
            <a:chExt cx="1645920" cy="182880"/>
          </a:xfrm>
        </p:grpSpPr>
        <p:sp>
          <p:nvSpPr>
            <p:cNvPr id="67" name="矩形 70">
              <a:extLst>
                <a:ext uri="{FF2B5EF4-FFF2-40B4-BE49-F238E27FC236}">
                  <a16:creationId xmlns:a16="http://schemas.microsoft.com/office/drawing/2014/main" id="{F207E9D8-B91C-42E6-816A-B8AE252B3142}"/>
                </a:ext>
              </a:extLst>
            </p:cNvPr>
            <p:cNvSpPr/>
            <p:nvPr/>
          </p:nvSpPr>
          <p:spPr>
            <a:xfrm>
              <a:off x="3816821" y="4248199"/>
              <a:ext cx="182880" cy="182880"/>
            </a:xfrm>
            <a:prstGeom prst="rect">
              <a:avLst/>
            </a:prstGeom>
            <a:solidFill>
              <a:schemeClr val="accent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white"/>
                  </a:solidFill>
                  <a:latin typeface="Times New Roman" panose="02020603050405020304" pitchFamily="18" charset="0"/>
                  <a:ea typeface="Sans Serif Collection" panose="020B0502040504020204" pitchFamily="34" charset="0"/>
                  <a:cs typeface="Times New Roman" panose="02020603050405020304" pitchFamily="18" charset="0"/>
                </a:rPr>
                <a:t>5</a:t>
              </a:r>
              <a:endParaRPr lang="zh-CN" altLang="en-US" sz="1400" b="1" dirty="0">
                <a:solidFill>
                  <a:prstClr val="white"/>
                </a:solidFill>
                <a:latin typeface="Times New Roman" panose="02020603050405020304" pitchFamily="18" charset="0"/>
                <a:ea typeface="黑体"/>
                <a:cs typeface="Times New Roman" panose="02020603050405020304" pitchFamily="18" charset="0"/>
              </a:endParaRPr>
            </a:p>
          </p:txBody>
        </p:sp>
        <p:sp>
          <p:nvSpPr>
            <p:cNvPr id="68" name="矩形 70">
              <a:extLst>
                <a:ext uri="{FF2B5EF4-FFF2-40B4-BE49-F238E27FC236}">
                  <a16:creationId xmlns:a16="http://schemas.microsoft.com/office/drawing/2014/main" id="{85CE02FC-594F-4869-8228-2D3D1952CD04}"/>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9" name="矩形 70">
              <a:extLst>
                <a:ext uri="{FF2B5EF4-FFF2-40B4-BE49-F238E27FC236}">
                  <a16:creationId xmlns:a16="http://schemas.microsoft.com/office/drawing/2014/main" id="{62EF5917-7162-4FF1-A370-DF325F910FE6}"/>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0" name="矩形 70">
              <a:extLst>
                <a:ext uri="{FF2B5EF4-FFF2-40B4-BE49-F238E27FC236}">
                  <a16:creationId xmlns:a16="http://schemas.microsoft.com/office/drawing/2014/main" id="{256B2054-DBD2-4832-878A-2F4152F5F6DC}"/>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1" name="矩形 70">
              <a:extLst>
                <a:ext uri="{FF2B5EF4-FFF2-40B4-BE49-F238E27FC236}">
                  <a16:creationId xmlns:a16="http://schemas.microsoft.com/office/drawing/2014/main" id="{F5531ED1-6C2F-4E38-9117-E3C4BA0917E8}"/>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2" name="矩形 70">
              <a:extLst>
                <a:ext uri="{FF2B5EF4-FFF2-40B4-BE49-F238E27FC236}">
                  <a16:creationId xmlns:a16="http://schemas.microsoft.com/office/drawing/2014/main" id="{BDA1BCD2-28F8-49BE-B204-4864DD64FD8A}"/>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3" name="矩形 70">
              <a:extLst>
                <a:ext uri="{FF2B5EF4-FFF2-40B4-BE49-F238E27FC236}">
                  <a16:creationId xmlns:a16="http://schemas.microsoft.com/office/drawing/2014/main" id="{FAD61162-E89A-4FF4-9BAD-36BBCC9B3DC0}"/>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4" name="矩形 70">
              <a:extLst>
                <a:ext uri="{FF2B5EF4-FFF2-40B4-BE49-F238E27FC236}">
                  <a16:creationId xmlns:a16="http://schemas.microsoft.com/office/drawing/2014/main" id="{18A110D5-22DF-4A6E-B8F6-738C4D06E133}"/>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5" name="矩形 70">
              <a:extLst>
                <a:ext uri="{FF2B5EF4-FFF2-40B4-BE49-F238E27FC236}">
                  <a16:creationId xmlns:a16="http://schemas.microsoft.com/office/drawing/2014/main" id="{0A1619E8-F17E-45DF-A6F9-CA4158E309F8}"/>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76" name="!!Group 75">
            <a:extLst>
              <a:ext uri="{FF2B5EF4-FFF2-40B4-BE49-F238E27FC236}">
                <a16:creationId xmlns:a16="http://schemas.microsoft.com/office/drawing/2014/main" id="{8289FD45-B037-4B4F-A71C-9F8DD545D2BE}"/>
              </a:ext>
            </a:extLst>
          </p:cNvPr>
          <p:cNvGrpSpPr>
            <a:grpSpLocks noChangeAspect="1"/>
          </p:cNvGrpSpPr>
          <p:nvPr/>
        </p:nvGrpSpPr>
        <p:grpSpPr>
          <a:xfrm>
            <a:off x="6563095" y="5135674"/>
            <a:ext cx="1929875" cy="214431"/>
            <a:chOff x="3816821" y="4248199"/>
            <a:chExt cx="1645920" cy="182880"/>
          </a:xfrm>
        </p:grpSpPr>
        <p:sp>
          <p:nvSpPr>
            <p:cNvPr id="77" name="矩形 70">
              <a:extLst>
                <a:ext uri="{FF2B5EF4-FFF2-40B4-BE49-F238E27FC236}">
                  <a16:creationId xmlns:a16="http://schemas.microsoft.com/office/drawing/2014/main" id="{E04EA633-851B-4AC1-A013-4AA38B81D6F7}"/>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78" name="矩形 70">
              <a:extLst>
                <a:ext uri="{FF2B5EF4-FFF2-40B4-BE49-F238E27FC236}">
                  <a16:creationId xmlns:a16="http://schemas.microsoft.com/office/drawing/2014/main" id="{57D2C635-7928-4D19-8D8D-58686ECA58B2}"/>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9" name="矩形 70">
              <a:extLst>
                <a:ext uri="{FF2B5EF4-FFF2-40B4-BE49-F238E27FC236}">
                  <a16:creationId xmlns:a16="http://schemas.microsoft.com/office/drawing/2014/main" id="{08DEEBD9-984D-4B19-B56F-BE9C7FAC19D1}"/>
                </a:ext>
              </a:extLst>
            </p:cNvPr>
            <p:cNvSpPr/>
            <p:nvPr/>
          </p:nvSpPr>
          <p:spPr>
            <a:xfrm>
              <a:off x="4182581" y="4248199"/>
              <a:ext cx="182880" cy="182880"/>
            </a:xfrm>
            <a:prstGeom prst="rect">
              <a:avLst/>
            </a:prstGeom>
            <a:solidFill>
              <a:schemeClr val="tx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defRPr/>
              </a:pPr>
              <a:r>
                <a:rPr lang="en-US" altLang="zh-CN" sz="1400" b="1" dirty="0">
                  <a:solidFill>
                    <a:prstClr val="white"/>
                  </a:solidFill>
                  <a:latin typeface="Times New Roman" panose="02020603050405020304" pitchFamily="18" charset="0"/>
                  <a:ea typeface="Sans Serif Collection" panose="020B0502040504020204" pitchFamily="34" charset="0"/>
                  <a:cs typeface="Times New Roman" panose="02020603050405020304" pitchFamily="18" charset="0"/>
                </a:rPr>
                <a:t>6</a:t>
              </a:r>
              <a:endParaRPr lang="zh-CN" altLang="en-US" sz="1400" b="1" dirty="0">
                <a:solidFill>
                  <a:prstClr val="white"/>
                </a:solidFill>
                <a:latin typeface="Times New Roman" panose="02020603050405020304" pitchFamily="18" charset="0"/>
                <a:ea typeface="黑体"/>
                <a:cs typeface="Times New Roman" panose="02020603050405020304" pitchFamily="18" charset="0"/>
              </a:endParaRPr>
            </a:p>
          </p:txBody>
        </p:sp>
        <p:sp>
          <p:nvSpPr>
            <p:cNvPr id="80" name="矩形 70">
              <a:extLst>
                <a:ext uri="{FF2B5EF4-FFF2-40B4-BE49-F238E27FC236}">
                  <a16:creationId xmlns:a16="http://schemas.microsoft.com/office/drawing/2014/main" id="{A4DD941B-D13A-4ACC-ACCE-AEC0E20E1DEA}"/>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1" name="矩形 70">
              <a:extLst>
                <a:ext uri="{FF2B5EF4-FFF2-40B4-BE49-F238E27FC236}">
                  <a16:creationId xmlns:a16="http://schemas.microsoft.com/office/drawing/2014/main" id="{0482AE9E-E4F9-45AF-841F-F9A5881814D1}"/>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2" name="矩形 70">
              <a:extLst>
                <a:ext uri="{FF2B5EF4-FFF2-40B4-BE49-F238E27FC236}">
                  <a16:creationId xmlns:a16="http://schemas.microsoft.com/office/drawing/2014/main" id="{6A2CC3D3-5AF3-4D0C-AFF3-780C4EDF073D}"/>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3" name="矩形 70">
              <a:extLst>
                <a:ext uri="{FF2B5EF4-FFF2-40B4-BE49-F238E27FC236}">
                  <a16:creationId xmlns:a16="http://schemas.microsoft.com/office/drawing/2014/main" id="{9C4A6BE2-83DD-431D-89BA-D79F68C4ED4B}"/>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4" name="矩形 70">
              <a:extLst>
                <a:ext uri="{FF2B5EF4-FFF2-40B4-BE49-F238E27FC236}">
                  <a16:creationId xmlns:a16="http://schemas.microsoft.com/office/drawing/2014/main" id="{9AFE2AE7-AED3-4B61-AE88-1D12AF04A5DC}"/>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5" name="矩形 70">
              <a:extLst>
                <a:ext uri="{FF2B5EF4-FFF2-40B4-BE49-F238E27FC236}">
                  <a16:creationId xmlns:a16="http://schemas.microsoft.com/office/drawing/2014/main" id="{A0596E08-9D05-4913-9B17-6DE829BE7A38}"/>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86" name="!!Group 85">
            <a:extLst>
              <a:ext uri="{FF2B5EF4-FFF2-40B4-BE49-F238E27FC236}">
                <a16:creationId xmlns:a16="http://schemas.microsoft.com/office/drawing/2014/main" id="{6F3A16B6-3E37-4DCE-87A6-1D590A02D00E}"/>
              </a:ext>
            </a:extLst>
          </p:cNvPr>
          <p:cNvGrpSpPr>
            <a:grpSpLocks noChangeAspect="1"/>
          </p:cNvGrpSpPr>
          <p:nvPr/>
        </p:nvGrpSpPr>
        <p:grpSpPr>
          <a:xfrm>
            <a:off x="6563095" y="5352548"/>
            <a:ext cx="1929875" cy="214431"/>
            <a:chOff x="3816821" y="4248199"/>
            <a:chExt cx="1645920" cy="182880"/>
          </a:xfrm>
        </p:grpSpPr>
        <p:sp>
          <p:nvSpPr>
            <p:cNvPr id="87" name="矩形 70">
              <a:extLst>
                <a:ext uri="{FF2B5EF4-FFF2-40B4-BE49-F238E27FC236}">
                  <a16:creationId xmlns:a16="http://schemas.microsoft.com/office/drawing/2014/main" id="{A04E9F45-0940-4426-B801-1D62CB1DB3AF}"/>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88" name="矩形 70">
              <a:extLst>
                <a:ext uri="{FF2B5EF4-FFF2-40B4-BE49-F238E27FC236}">
                  <a16:creationId xmlns:a16="http://schemas.microsoft.com/office/drawing/2014/main" id="{F0570F02-6884-43C1-A0B6-2DB75BE3E43C}"/>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9" name="矩形 70">
              <a:extLst>
                <a:ext uri="{FF2B5EF4-FFF2-40B4-BE49-F238E27FC236}">
                  <a16:creationId xmlns:a16="http://schemas.microsoft.com/office/drawing/2014/main" id="{81DDB924-53C8-447F-B048-92ADC520A397}"/>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90" name="矩形 70">
              <a:extLst>
                <a:ext uri="{FF2B5EF4-FFF2-40B4-BE49-F238E27FC236}">
                  <a16:creationId xmlns:a16="http://schemas.microsoft.com/office/drawing/2014/main" id="{FF8E4BAA-4BD6-4271-8093-B09007046E44}"/>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91" name="矩形 70">
              <a:extLst>
                <a:ext uri="{FF2B5EF4-FFF2-40B4-BE49-F238E27FC236}">
                  <a16:creationId xmlns:a16="http://schemas.microsoft.com/office/drawing/2014/main" id="{F6295A0D-777F-4DBB-9927-F2D918377806}"/>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92" name="矩形 70">
              <a:extLst>
                <a:ext uri="{FF2B5EF4-FFF2-40B4-BE49-F238E27FC236}">
                  <a16:creationId xmlns:a16="http://schemas.microsoft.com/office/drawing/2014/main" id="{4F1452F4-C482-417F-B085-A85F8AF590D1}"/>
                </a:ext>
              </a:extLst>
            </p:cNvPr>
            <p:cNvSpPr/>
            <p:nvPr/>
          </p:nvSpPr>
          <p:spPr>
            <a:xfrm>
              <a:off x="4731221" y="4248199"/>
              <a:ext cx="182880" cy="182880"/>
            </a:xfrm>
            <a:prstGeom prst="rect">
              <a:avLst/>
            </a:prstGeom>
            <a:solidFill>
              <a:schemeClr val="accent1">
                <a:lumMod val="40000"/>
                <a:lumOff val="60000"/>
                <a:alpha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2</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93" name="矩形 70">
              <a:extLst>
                <a:ext uri="{FF2B5EF4-FFF2-40B4-BE49-F238E27FC236}">
                  <a16:creationId xmlns:a16="http://schemas.microsoft.com/office/drawing/2014/main" id="{F56F75CC-9D79-4F9A-93EE-FEF57F0F209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94" name="矩形 70">
              <a:extLst>
                <a:ext uri="{FF2B5EF4-FFF2-40B4-BE49-F238E27FC236}">
                  <a16:creationId xmlns:a16="http://schemas.microsoft.com/office/drawing/2014/main" id="{38668BE7-3F9D-4FAA-97E6-C3D67BA01241}"/>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95" name="矩形 70">
              <a:extLst>
                <a:ext uri="{FF2B5EF4-FFF2-40B4-BE49-F238E27FC236}">
                  <a16:creationId xmlns:a16="http://schemas.microsoft.com/office/drawing/2014/main" id="{5EA53843-C959-44AC-B0A4-7055E675D74E}"/>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97" name="!!Group 96">
            <a:extLst>
              <a:ext uri="{FF2B5EF4-FFF2-40B4-BE49-F238E27FC236}">
                <a16:creationId xmlns:a16="http://schemas.microsoft.com/office/drawing/2014/main" id="{40788038-7B5C-4D7E-A091-3C011CD0A957}"/>
              </a:ext>
            </a:extLst>
          </p:cNvPr>
          <p:cNvGrpSpPr>
            <a:grpSpLocks noChangeAspect="1"/>
          </p:cNvGrpSpPr>
          <p:nvPr/>
        </p:nvGrpSpPr>
        <p:grpSpPr>
          <a:xfrm>
            <a:off x="6563095" y="5569437"/>
            <a:ext cx="1929875" cy="214431"/>
            <a:chOff x="3816821" y="4248199"/>
            <a:chExt cx="1645920" cy="182880"/>
          </a:xfrm>
        </p:grpSpPr>
        <p:sp>
          <p:nvSpPr>
            <p:cNvPr id="98" name="矩形 70">
              <a:extLst>
                <a:ext uri="{FF2B5EF4-FFF2-40B4-BE49-F238E27FC236}">
                  <a16:creationId xmlns:a16="http://schemas.microsoft.com/office/drawing/2014/main" id="{81FE498A-7383-4C99-986D-7AEB135E5834}"/>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99" name="矩形 70">
              <a:extLst>
                <a:ext uri="{FF2B5EF4-FFF2-40B4-BE49-F238E27FC236}">
                  <a16:creationId xmlns:a16="http://schemas.microsoft.com/office/drawing/2014/main" id="{D65D3431-DFB0-4E17-BA54-1A1004D5497F}"/>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0" name="矩形 70">
              <a:extLst>
                <a:ext uri="{FF2B5EF4-FFF2-40B4-BE49-F238E27FC236}">
                  <a16:creationId xmlns:a16="http://schemas.microsoft.com/office/drawing/2014/main" id="{7A3309CC-8DF7-4FEE-9F5C-EADA4FD41AC5}"/>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01" name="矩形 70">
              <a:extLst>
                <a:ext uri="{FF2B5EF4-FFF2-40B4-BE49-F238E27FC236}">
                  <a16:creationId xmlns:a16="http://schemas.microsoft.com/office/drawing/2014/main" id="{5A9DE052-316F-4128-9112-1C49A5CA9FB2}"/>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2" name="矩形 70">
              <a:extLst>
                <a:ext uri="{FF2B5EF4-FFF2-40B4-BE49-F238E27FC236}">
                  <a16:creationId xmlns:a16="http://schemas.microsoft.com/office/drawing/2014/main" id="{04E4F39B-F01F-478A-83E4-665B2D1266B9}"/>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3" name="矩形 70">
              <a:extLst>
                <a:ext uri="{FF2B5EF4-FFF2-40B4-BE49-F238E27FC236}">
                  <a16:creationId xmlns:a16="http://schemas.microsoft.com/office/drawing/2014/main" id="{93110B8C-33A0-4558-8E4F-2B05F6A35C8C}"/>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04" name="矩形 70">
              <a:extLst>
                <a:ext uri="{FF2B5EF4-FFF2-40B4-BE49-F238E27FC236}">
                  <a16:creationId xmlns:a16="http://schemas.microsoft.com/office/drawing/2014/main" id="{6644FA43-E3B6-4E0E-AA4E-8B12FBDFE22C}"/>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5" name="矩形 70">
              <a:extLst>
                <a:ext uri="{FF2B5EF4-FFF2-40B4-BE49-F238E27FC236}">
                  <a16:creationId xmlns:a16="http://schemas.microsoft.com/office/drawing/2014/main" id="{E2633A6D-3E69-48FF-A02A-2BF63C3AA45C}"/>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6" name="矩形 70">
              <a:extLst>
                <a:ext uri="{FF2B5EF4-FFF2-40B4-BE49-F238E27FC236}">
                  <a16:creationId xmlns:a16="http://schemas.microsoft.com/office/drawing/2014/main" id="{FB1F5CDF-041A-4E29-821B-B3F5E390FD79}"/>
                </a:ext>
              </a:extLst>
            </p:cNvPr>
            <p:cNvSpPr/>
            <p:nvPr/>
          </p:nvSpPr>
          <p:spPr>
            <a:xfrm>
              <a:off x="5279861" y="4248199"/>
              <a:ext cx="182880" cy="182880"/>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3</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grpSp>
      <p:sp>
        <p:nvSpPr>
          <p:cNvPr id="127" name="Left Brace 126">
            <a:extLst>
              <a:ext uri="{FF2B5EF4-FFF2-40B4-BE49-F238E27FC236}">
                <a16:creationId xmlns:a16="http://schemas.microsoft.com/office/drawing/2014/main" id="{C5145062-301B-4C0D-A7E6-7EAE29228007}"/>
              </a:ext>
            </a:extLst>
          </p:cNvPr>
          <p:cNvSpPr>
            <a:spLocks noChangeAspect="1"/>
          </p:cNvSpPr>
          <p:nvPr/>
        </p:nvSpPr>
        <p:spPr>
          <a:xfrm rot="10800000">
            <a:off x="8594238" y="4927947"/>
            <a:ext cx="253292" cy="1280121"/>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AA709F73-1568-4460-AEDE-FD0E4DA72BF1}"/>
                  </a:ext>
                </a:extLst>
              </p:cNvPr>
              <p:cNvSpPr txBox="1">
                <a:spLocks noChangeAspect="1"/>
              </p:cNvSpPr>
              <p:nvPr/>
            </p:nvSpPr>
            <p:spPr>
              <a:xfrm>
                <a:off x="8827496" y="5281918"/>
                <a:ext cx="1011239"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ℓ=6</m:t>
                      </m:r>
                    </m:oMath>
                  </m:oMathPara>
                </a14:m>
                <a:endParaRPr lang="zh-CN" altLang="en-US" sz="2400" dirty="0">
                  <a:solidFill>
                    <a:prstClr val="black"/>
                  </a:solidFill>
                  <a:latin typeface="Lucida Sans"/>
                  <a:ea typeface="黑体"/>
                </a:endParaRPr>
              </a:p>
            </p:txBody>
          </p:sp>
        </mc:Choice>
        <mc:Fallback xmlns="">
          <p:sp>
            <p:nvSpPr>
              <p:cNvPr id="128" name="TextBox 127">
                <a:extLst>
                  <a:ext uri="{FF2B5EF4-FFF2-40B4-BE49-F238E27FC236}">
                    <a16:creationId xmlns:a16="http://schemas.microsoft.com/office/drawing/2014/main" id="{AA709F73-1568-4460-AEDE-FD0E4DA72BF1}"/>
                  </a:ext>
                </a:extLst>
              </p:cNvPr>
              <p:cNvSpPr txBox="1">
                <a:spLocks noRot="1" noChangeAspect="1" noMove="1" noResize="1" noEditPoints="1" noAdjustHandles="1" noChangeArrowheads="1" noChangeShapeType="1" noTextEdit="1"/>
              </p:cNvSpPr>
              <p:nvPr/>
            </p:nvSpPr>
            <p:spPr>
              <a:xfrm>
                <a:off x="8827496" y="5281918"/>
                <a:ext cx="1011239" cy="461665"/>
              </a:xfrm>
              <a:prstGeom prst="rect">
                <a:avLst/>
              </a:prstGeom>
              <a:blipFill>
                <a:blip r:embed="rId3"/>
                <a:stretch>
                  <a:fillRect/>
                </a:stretch>
              </a:blipFill>
            </p:spPr>
            <p:txBody>
              <a:bodyPr/>
              <a:lstStyle/>
              <a:p>
                <a:r>
                  <a:rPr lang="zh-CN" altLang="en-US">
                    <a:noFill/>
                  </a:rPr>
                  <a:t> </a:t>
                </a:r>
              </a:p>
            </p:txBody>
          </p:sp>
        </mc:Fallback>
      </mc:AlternateContent>
      <p:sp>
        <p:nvSpPr>
          <p:cNvPr id="129" name="!!Left Brace 128">
            <a:extLst>
              <a:ext uri="{FF2B5EF4-FFF2-40B4-BE49-F238E27FC236}">
                <a16:creationId xmlns:a16="http://schemas.microsoft.com/office/drawing/2014/main" id="{2277FABE-CFBB-46C7-8842-3846B0047C74}"/>
              </a:ext>
            </a:extLst>
          </p:cNvPr>
          <p:cNvSpPr>
            <a:spLocks noChangeAspect="1"/>
          </p:cNvSpPr>
          <p:nvPr/>
        </p:nvSpPr>
        <p:spPr>
          <a:xfrm>
            <a:off x="3664286" y="4926443"/>
            <a:ext cx="253292" cy="1719679"/>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FBCF2E0D-BE2D-4DDA-9D40-03379FF908F2}"/>
                  </a:ext>
                </a:extLst>
              </p:cNvPr>
              <p:cNvSpPr txBox="1">
                <a:spLocks noChangeAspect="1"/>
              </p:cNvSpPr>
              <p:nvPr/>
            </p:nvSpPr>
            <p:spPr>
              <a:xfrm>
                <a:off x="3143673" y="5553033"/>
                <a:ext cx="515975"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𝑁</m:t>
                      </m:r>
                    </m:oMath>
                  </m:oMathPara>
                </a14:m>
                <a:endParaRPr lang="zh-CN" altLang="en-US" sz="2400" dirty="0">
                  <a:solidFill>
                    <a:prstClr val="black"/>
                  </a:solidFill>
                  <a:latin typeface="Lucida Sans"/>
                  <a:ea typeface="黑体"/>
                </a:endParaRPr>
              </a:p>
            </p:txBody>
          </p:sp>
        </mc:Choice>
        <mc:Fallback xmlns="">
          <p:sp>
            <p:nvSpPr>
              <p:cNvPr id="130" name="!!TextBox 129">
                <a:extLst>
                  <a:ext uri="{FF2B5EF4-FFF2-40B4-BE49-F238E27FC236}">
                    <a16:creationId xmlns:a16="http://schemas.microsoft.com/office/drawing/2014/main" id="{FBCF2E0D-BE2D-4DDA-9D40-03379FF908F2}"/>
                  </a:ext>
                </a:extLst>
              </p:cNvPr>
              <p:cNvSpPr txBox="1">
                <a:spLocks noRot="1" noChangeAspect="1" noMove="1" noResize="1" noEditPoints="1" noAdjustHandles="1" noChangeArrowheads="1" noChangeShapeType="1" noTextEdit="1"/>
              </p:cNvSpPr>
              <p:nvPr/>
            </p:nvSpPr>
            <p:spPr>
              <a:xfrm>
                <a:off x="3143673" y="5553033"/>
                <a:ext cx="515975" cy="461665"/>
              </a:xfrm>
              <a:prstGeom prst="rect">
                <a:avLst/>
              </a:prstGeom>
              <a:blipFill>
                <a:blip r:embed="rId4"/>
                <a:stretch>
                  <a:fillRect/>
                </a:stretch>
              </a:blipFill>
            </p:spPr>
            <p:txBody>
              <a:bodyPr/>
              <a:lstStyle/>
              <a:p>
                <a:r>
                  <a:rPr lang="zh-CN" altLang="en-US">
                    <a:noFill/>
                  </a:rPr>
                  <a:t> </a:t>
                </a:r>
              </a:p>
            </p:txBody>
          </p:sp>
        </mc:Fallback>
      </mc:AlternateContent>
      <p:sp>
        <p:nvSpPr>
          <p:cNvPr id="24" name="TextBox 23">
            <a:extLst>
              <a:ext uri="{FF2B5EF4-FFF2-40B4-BE49-F238E27FC236}">
                <a16:creationId xmlns:a16="http://schemas.microsoft.com/office/drawing/2014/main" id="{5FC516EF-7F8E-4EF4-AEED-9C58D99B3F7D}"/>
              </a:ext>
            </a:extLst>
          </p:cNvPr>
          <p:cNvSpPr txBox="1"/>
          <p:nvPr/>
        </p:nvSpPr>
        <p:spPr>
          <a:xfrm>
            <a:off x="1993556" y="1100703"/>
            <a:ext cx="5188220" cy="400110"/>
          </a:xfrm>
          <a:prstGeom prst="rect">
            <a:avLst/>
          </a:prstGeom>
          <a:noFill/>
        </p:spPr>
        <p:txBody>
          <a:bodyPr wrap="square" rtlCol="0">
            <a:spAutoFit/>
          </a:bodyPr>
          <a:lstStyle/>
          <a:p>
            <a:pPr defTabSz="914140"/>
            <a:r>
              <a:rPr kumimoji="1" lang="zh-CN" altLang="en-US" sz="2000" dirty="0">
                <a:solidFill>
                  <a:prstClr val="white">
                    <a:lumMod val="50000"/>
                  </a:prstClr>
                </a:solidFill>
                <a:latin typeface="Lucida Sans"/>
                <a:ea typeface="黑体"/>
              </a:rPr>
              <a:t>频率估计可视为一种特殊的矩阵略图</a:t>
            </a:r>
            <a:endParaRPr lang="zh-CN" altLang="en-US" sz="2000" dirty="0">
              <a:solidFill>
                <a:prstClr val="white">
                  <a:lumMod val="50000"/>
                </a:prstClr>
              </a:solidFill>
              <a:latin typeface="Lucida Sans"/>
              <a:ea typeface="黑体"/>
            </a:endParaRPr>
          </a:p>
        </p:txBody>
      </p:sp>
      <p:grpSp>
        <p:nvGrpSpPr>
          <p:cNvPr id="131" name="!!Group 131">
            <a:extLst>
              <a:ext uri="{FF2B5EF4-FFF2-40B4-BE49-F238E27FC236}">
                <a16:creationId xmlns:a16="http://schemas.microsoft.com/office/drawing/2014/main" id="{E0A6B7D2-88F4-4D8D-B627-C6FEEC9E99E5}"/>
              </a:ext>
            </a:extLst>
          </p:cNvPr>
          <p:cNvGrpSpPr>
            <a:grpSpLocks noChangeAspect="1"/>
          </p:cNvGrpSpPr>
          <p:nvPr/>
        </p:nvGrpSpPr>
        <p:grpSpPr>
          <a:xfrm>
            <a:off x="4137058" y="6000316"/>
            <a:ext cx="1929875" cy="214431"/>
            <a:chOff x="3816821" y="4248199"/>
            <a:chExt cx="1645920" cy="182880"/>
          </a:xfrm>
        </p:grpSpPr>
        <p:sp>
          <p:nvSpPr>
            <p:cNvPr id="132" name="矩形 70">
              <a:extLst>
                <a:ext uri="{FF2B5EF4-FFF2-40B4-BE49-F238E27FC236}">
                  <a16:creationId xmlns:a16="http://schemas.microsoft.com/office/drawing/2014/main" id="{77494D20-F607-425D-A38C-B72E3E56D421}"/>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33" name="矩形 70">
              <a:extLst>
                <a:ext uri="{FF2B5EF4-FFF2-40B4-BE49-F238E27FC236}">
                  <a16:creationId xmlns:a16="http://schemas.microsoft.com/office/drawing/2014/main" id="{E66AB3EF-DD8E-4DD5-9C08-016167152D86}"/>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34" name="矩形 70">
              <a:extLst>
                <a:ext uri="{FF2B5EF4-FFF2-40B4-BE49-F238E27FC236}">
                  <a16:creationId xmlns:a16="http://schemas.microsoft.com/office/drawing/2014/main" id="{9889DFFE-309F-4479-8069-ADCC22B5B186}"/>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35" name="矩形 70">
              <a:extLst>
                <a:ext uri="{FF2B5EF4-FFF2-40B4-BE49-F238E27FC236}">
                  <a16:creationId xmlns:a16="http://schemas.microsoft.com/office/drawing/2014/main" id="{B2990BDB-5E31-434E-8177-1A4386FFD2AF}"/>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36" name="矩形 70">
              <a:extLst>
                <a:ext uri="{FF2B5EF4-FFF2-40B4-BE49-F238E27FC236}">
                  <a16:creationId xmlns:a16="http://schemas.microsoft.com/office/drawing/2014/main" id="{D0FFB2C6-38DB-441A-B851-5C118064B1B1}"/>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37" name="矩形 70">
              <a:extLst>
                <a:ext uri="{FF2B5EF4-FFF2-40B4-BE49-F238E27FC236}">
                  <a16:creationId xmlns:a16="http://schemas.microsoft.com/office/drawing/2014/main" id="{96D662E2-700E-4344-B385-00012F8DE02A}"/>
                </a:ext>
              </a:extLst>
            </p:cNvPr>
            <p:cNvSpPr/>
            <p:nvPr/>
          </p:nvSpPr>
          <p:spPr>
            <a:xfrm>
              <a:off x="473122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4400" dirty="0">
                <a:solidFill>
                  <a:prstClr val="white"/>
                </a:solidFill>
                <a:latin typeface="Lucida Sans"/>
                <a:ea typeface="黑体"/>
              </a:endParaRPr>
            </a:p>
          </p:txBody>
        </p:sp>
        <p:sp>
          <p:nvSpPr>
            <p:cNvPr id="138" name="矩形 70">
              <a:extLst>
                <a:ext uri="{FF2B5EF4-FFF2-40B4-BE49-F238E27FC236}">
                  <a16:creationId xmlns:a16="http://schemas.microsoft.com/office/drawing/2014/main" id="{D7C353C0-FF3D-4401-AD02-51F86FC9311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39" name="矩形 70">
              <a:extLst>
                <a:ext uri="{FF2B5EF4-FFF2-40B4-BE49-F238E27FC236}">
                  <a16:creationId xmlns:a16="http://schemas.microsoft.com/office/drawing/2014/main" id="{630FBA74-02B3-498E-914A-D43182B4E0E4}"/>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40" name="矩形 70">
              <a:extLst>
                <a:ext uri="{FF2B5EF4-FFF2-40B4-BE49-F238E27FC236}">
                  <a16:creationId xmlns:a16="http://schemas.microsoft.com/office/drawing/2014/main" id="{569791BF-73B1-483D-A5A4-8C309E5F982D}"/>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sp>
        <p:nvSpPr>
          <p:cNvPr id="141" name="!!4h">
            <a:extLst>
              <a:ext uri="{FF2B5EF4-FFF2-40B4-BE49-F238E27FC236}">
                <a16:creationId xmlns:a16="http://schemas.microsoft.com/office/drawing/2014/main" id="{DDD1CA74-8260-4AC6-B656-F7882746C153}"/>
              </a:ext>
            </a:extLst>
          </p:cNvPr>
          <p:cNvSpPr>
            <a:spLocks noChangeAspect="1" noChangeArrowheads="1"/>
          </p:cNvSpPr>
          <p:nvPr/>
        </p:nvSpPr>
        <p:spPr bwMode="auto">
          <a:xfrm>
            <a:off x="5813660" y="3399811"/>
            <a:ext cx="253272" cy="253272"/>
          </a:xfrm>
          <a:prstGeom prst="rect">
            <a:avLst/>
          </a:prstGeom>
          <a:solidFill>
            <a:schemeClr val="accent1">
              <a:lumMod val="40000"/>
              <a:lumOff val="60000"/>
            </a:schemeClr>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grpSp>
        <p:nvGrpSpPr>
          <p:cNvPr id="152" name="!!Group 131">
            <a:extLst>
              <a:ext uri="{FF2B5EF4-FFF2-40B4-BE49-F238E27FC236}">
                <a16:creationId xmlns:a16="http://schemas.microsoft.com/office/drawing/2014/main" id="{4C628266-CB7F-405E-A5F3-A283B8636912}"/>
              </a:ext>
            </a:extLst>
          </p:cNvPr>
          <p:cNvGrpSpPr/>
          <p:nvPr/>
        </p:nvGrpSpPr>
        <p:grpSpPr>
          <a:xfrm>
            <a:off x="4135503" y="6217921"/>
            <a:ext cx="1929878" cy="214431"/>
            <a:chOff x="3816821" y="4248199"/>
            <a:chExt cx="1645920" cy="182880"/>
          </a:xfrm>
        </p:grpSpPr>
        <p:sp>
          <p:nvSpPr>
            <p:cNvPr id="153" name="矩形 70">
              <a:extLst>
                <a:ext uri="{FF2B5EF4-FFF2-40B4-BE49-F238E27FC236}">
                  <a16:creationId xmlns:a16="http://schemas.microsoft.com/office/drawing/2014/main" id="{81891D83-2073-4453-9A70-B57F877C776C}"/>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54" name="矩形 70">
              <a:extLst>
                <a:ext uri="{FF2B5EF4-FFF2-40B4-BE49-F238E27FC236}">
                  <a16:creationId xmlns:a16="http://schemas.microsoft.com/office/drawing/2014/main" id="{D3221C88-5CB4-42BB-A259-7F2A73BDE64C}"/>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55" name="矩形 70">
              <a:extLst>
                <a:ext uri="{FF2B5EF4-FFF2-40B4-BE49-F238E27FC236}">
                  <a16:creationId xmlns:a16="http://schemas.microsoft.com/office/drawing/2014/main" id="{E41A9F55-80B0-45DE-8209-8EF8C2D60192}"/>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56" name="矩形 70">
              <a:extLst>
                <a:ext uri="{FF2B5EF4-FFF2-40B4-BE49-F238E27FC236}">
                  <a16:creationId xmlns:a16="http://schemas.microsoft.com/office/drawing/2014/main" id="{526BCEBA-2655-47B3-A3CC-E732D6809473}"/>
                </a:ext>
              </a:extLst>
            </p:cNvPr>
            <p:cNvSpPr/>
            <p:nvPr/>
          </p:nvSpPr>
          <p:spPr>
            <a:xfrm>
              <a:off x="436546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1</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157" name="矩形 70">
              <a:extLst>
                <a:ext uri="{FF2B5EF4-FFF2-40B4-BE49-F238E27FC236}">
                  <a16:creationId xmlns:a16="http://schemas.microsoft.com/office/drawing/2014/main" id="{C9A4BB06-6CF5-4E40-8170-B0CCE05484F3}"/>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58" name="矩形 70">
              <a:extLst>
                <a:ext uri="{FF2B5EF4-FFF2-40B4-BE49-F238E27FC236}">
                  <a16:creationId xmlns:a16="http://schemas.microsoft.com/office/drawing/2014/main" id="{2DAD93B8-5965-4207-84F9-3ED6209D44E1}"/>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59" name="矩形 70">
              <a:extLst>
                <a:ext uri="{FF2B5EF4-FFF2-40B4-BE49-F238E27FC236}">
                  <a16:creationId xmlns:a16="http://schemas.microsoft.com/office/drawing/2014/main" id="{7EF17CF7-5FA5-4BB8-8238-91CD6ACDB6D2}"/>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60" name="矩形 70">
              <a:extLst>
                <a:ext uri="{FF2B5EF4-FFF2-40B4-BE49-F238E27FC236}">
                  <a16:creationId xmlns:a16="http://schemas.microsoft.com/office/drawing/2014/main" id="{FD0A64D5-4FBF-4EED-B017-761DF67F936F}"/>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61" name="矩形 70">
              <a:extLst>
                <a:ext uri="{FF2B5EF4-FFF2-40B4-BE49-F238E27FC236}">
                  <a16:creationId xmlns:a16="http://schemas.microsoft.com/office/drawing/2014/main" id="{75728A3E-3E73-4ACF-8BD0-A7357A9B8F0C}"/>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grpSp>
      <p:grpSp>
        <p:nvGrpSpPr>
          <p:cNvPr id="162" name="!!Group 106">
            <a:extLst>
              <a:ext uri="{FF2B5EF4-FFF2-40B4-BE49-F238E27FC236}">
                <a16:creationId xmlns:a16="http://schemas.microsoft.com/office/drawing/2014/main" id="{DE4B76C5-B6B2-4323-80B3-5821122E27E9}"/>
              </a:ext>
            </a:extLst>
          </p:cNvPr>
          <p:cNvGrpSpPr/>
          <p:nvPr/>
        </p:nvGrpSpPr>
        <p:grpSpPr>
          <a:xfrm>
            <a:off x="6563091" y="5783865"/>
            <a:ext cx="1929384" cy="219456"/>
            <a:chOff x="3816821" y="4248199"/>
            <a:chExt cx="1645920" cy="182880"/>
          </a:xfrm>
        </p:grpSpPr>
        <p:sp>
          <p:nvSpPr>
            <p:cNvPr id="163" name="矩形 70">
              <a:extLst>
                <a:ext uri="{FF2B5EF4-FFF2-40B4-BE49-F238E27FC236}">
                  <a16:creationId xmlns:a16="http://schemas.microsoft.com/office/drawing/2014/main" id="{7CD1EE96-D62B-4870-BDF4-584CBCD21BBE}"/>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64" name="矩形 70">
              <a:extLst>
                <a:ext uri="{FF2B5EF4-FFF2-40B4-BE49-F238E27FC236}">
                  <a16:creationId xmlns:a16="http://schemas.microsoft.com/office/drawing/2014/main" id="{561B6F3B-BEF2-443A-B194-0C3922C81172}"/>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65" name="矩形 70">
              <a:extLst>
                <a:ext uri="{FF2B5EF4-FFF2-40B4-BE49-F238E27FC236}">
                  <a16:creationId xmlns:a16="http://schemas.microsoft.com/office/drawing/2014/main" id="{E78DEC90-010C-46F1-AF20-4D3DC6D5D07F}"/>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66" name="矩形 70">
              <a:extLst>
                <a:ext uri="{FF2B5EF4-FFF2-40B4-BE49-F238E27FC236}">
                  <a16:creationId xmlns:a16="http://schemas.microsoft.com/office/drawing/2014/main" id="{39789A98-5DF5-4186-BD7D-E2C985F0128A}"/>
                </a:ext>
              </a:extLst>
            </p:cNvPr>
            <p:cNvSpPr/>
            <p:nvPr/>
          </p:nvSpPr>
          <p:spPr>
            <a:xfrm>
              <a:off x="436546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1</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167" name="矩形 70">
              <a:extLst>
                <a:ext uri="{FF2B5EF4-FFF2-40B4-BE49-F238E27FC236}">
                  <a16:creationId xmlns:a16="http://schemas.microsoft.com/office/drawing/2014/main" id="{2FFE79F6-E0DF-4E34-A7B0-0F092764F870}"/>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68" name="矩形 70">
              <a:extLst>
                <a:ext uri="{FF2B5EF4-FFF2-40B4-BE49-F238E27FC236}">
                  <a16:creationId xmlns:a16="http://schemas.microsoft.com/office/drawing/2014/main" id="{F5CF09CB-9A21-46F6-9583-7AEFBDC9A15C}"/>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69" name="矩形 70">
              <a:extLst>
                <a:ext uri="{FF2B5EF4-FFF2-40B4-BE49-F238E27FC236}">
                  <a16:creationId xmlns:a16="http://schemas.microsoft.com/office/drawing/2014/main" id="{779D0129-58B3-4798-B268-BDE8B71F4B96}"/>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70" name="矩形 70">
              <a:extLst>
                <a:ext uri="{FF2B5EF4-FFF2-40B4-BE49-F238E27FC236}">
                  <a16:creationId xmlns:a16="http://schemas.microsoft.com/office/drawing/2014/main" id="{704ED30F-7565-4486-8EFD-66045DFE8D7E}"/>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71" name="矩形 70">
              <a:extLst>
                <a:ext uri="{FF2B5EF4-FFF2-40B4-BE49-F238E27FC236}">
                  <a16:creationId xmlns:a16="http://schemas.microsoft.com/office/drawing/2014/main" id="{03972EEA-AFC0-425D-B4CE-1A537B4BF59B}"/>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grpSp>
      <p:sp>
        <p:nvSpPr>
          <p:cNvPr id="142" name="!!8h">
            <a:extLst>
              <a:ext uri="{FF2B5EF4-FFF2-40B4-BE49-F238E27FC236}">
                <a16:creationId xmlns:a16="http://schemas.microsoft.com/office/drawing/2014/main" id="{9FE1424F-3ABF-42EA-9E04-D0D40BEDF997}"/>
              </a:ext>
            </a:extLst>
          </p:cNvPr>
          <p:cNvSpPr>
            <a:spLocks noChangeArrowheads="1"/>
          </p:cNvSpPr>
          <p:nvPr/>
        </p:nvSpPr>
        <p:spPr bwMode="auto">
          <a:xfrm>
            <a:off x="6917002" y="3398191"/>
            <a:ext cx="256032" cy="256032"/>
          </a:xfrm>
          <a:prstGeom prst="rect">
            <a:avLst/>
          </a:prstGeom>
          <a:solidFill>
            <a:srgbClr val="C00000"/>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grpSp>
        <p:nvGrpSpPr>
          <p:cNvPr id="143" name="!!Group 131">
            <a:extLst>
              <a:ext uri="{FF2B5EF4-FFF2-40B4-BE49-F238E27FC236}">
                <a16:creationId xmlns:a16="http://schemas.microsoft.com/office/drawing/2014/main" id="{6F0B193C-AAF7-455E-925F-E8D7DE2A0B7E}"/>
              </a:ext>
            </a:extLst>
          </p:cNvPr>
          <p:cNvGrpSpPr/>
          <p:nvPr/>
        </p:nvGrpSpPr>
        <p:grpSpPr>
          <a:xfrm>
            <a:off x="4139184" y="6431692"/>
            <a:ext cx="1929878" cy="214431"/>
            <a:chOff x="3816821" y="4248199"/>
            <a:chExt cx="1645920" cy="182880"/>
          </a:xfrm>
        </p:grpSpPr>
        <p:sp>
          <p:nvSpPr>
            <p:cNvPr id="144" name="矩形 70">
              <a:extLst>
                <a:ext uri="{FF2B5EF4-FFF2-40B4-BE49-F238E27FC236}">
                  <a16:creationId xmlns:a16="http://schemas.microsoft.com/office/drawing/2014/main" id="{DE91FAE4-F48F-42E4-B237-C9DC472C3995}"/>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45" name="矩形 70">
              <a:extLst>
                <a:ext uri="{FF2B5EF4-FFF2-40B4-BE49-F238E27FC236}">
                  <a16:creationId xmlns:a16="http://schemas.microsoft.com/office/drawing/2014/main" id="{F5897703-5920-48B1-B826-0DDE2E33DEF2}"/>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46" name="矩形 70">
              <a:extLst>
                <a:ext uri="{FF2B5EF4-FFF2-40B4-BE49-F238E27FC236}">
                  <a16:creationId xmlns:a16="http://schemas.microsoft.com/office/drawing/2014/main" id="{3A5B3DA0-B881-46B9-A1EC-6E49B6A71649}"/>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47" name="矩形 70">
              <a:extLst>
                <a:ext uri="{FF2B5EF4-FFF2-40B4-BE49-F238E27FC236}">
                  <a16:creationId xmlns:a16="http://schemas.microsoft.com/office/drawing/2014/main" id="{3F19535C-9406-4DC0-9319-EFB01D8BCDF3}"/>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714" b="1" dirty="0">
                <a:solidFill>
                  <a:prstClr val="black"/>
                </a:solidFill>
                <a:latin typeface="Times New Roman" panose="02020603050405020304" pitchFamily="18" charset="0"/>
                <a:ea typeface="黑体"/>
                <a:cs typeface="Times New Roman" panose="02020603050405020304" pitchFamily="18" charset="0"/>
              </a:endParaRPr>
            </a:p>
          </p:txBody>
        </p:sp>
        <p:sp>
          <p:nvSpPr>
            <p:cNvPr id="148" name="矩形 70">
              <a:extLst>
                <a:ext uri="{FF2B5EF4-FFF2-40B4-BE49-F238E27FC236}">
                  <a16:creationId xmlns:a16="http://schemas.microsoft.com/office/drawing/2014/main" id="{BECBF581-82DE-410D-8AC6-139833A10AF2}"/>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49" name="矩形 70">
              <a:extLst>
                <a:ext uri="{FF2B5EF4-FFF2-40B4-BE49-F238E27FC236}">
                  <a16:creationId xmlns:a16="http://schemas.microsoft.com/office/drawing/2014/main" id="{FCB96334-6C60-45D7-A6A5-576E8FBDD34C}"/>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50" name="矩形 70">
              <a:extLst>
                <a:ext uri="{FF2B5EF4-FFF2-40B4-BE49-F238E27FC236}">
                  <a16:creationId xmlns:a16="http://schemas.microsoft.com/office/drawing/2014/main" id="{AB5A3831-608F-4F96-AB17-373730ADB184}"/>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51" name="矩形 70">
              <a:extLst>
                <a:ext uri="{FF2B5EF4-FFF2-40B4-BE49-F238E27FC236}">
                  <a16:creationId xmlns:a16="http://schemas.microsoft.com/office/drawing/2014/main" id="{2268E9E7-B91A-4A1B-BE8F-0E2E8A5A05E5}"/>
                </a:ext>
              </a:extLst>
            </p:cNvPr>
            <p:cNvSpPr/>
            <p:nvPr/>
          </p:nvSpPr>
          <p:spPr>
            <a:xfrm>
              <a:off x="509698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1</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172" name="矩形 70">
              <a:extLst>
                <a:ext uri="{FF2B5EF4-FFF2-40B4-BE49-F238E27FC236}">
                  <a16:creationId xmlns:a16="http://schemas.microsoft.com/office/drawing/2014/main" id="{3F4EEDE6-C970-415E-8A0E-662107C97EDB}"/>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grpSp>
      <p:grpSp>
        <p:nvGrpSpPr>
          <p:cNvPr id="173" name="!!Group 116">
            <a:extLst>
              <a:ext uri="{FF2B5EF4-FFF2-40B4-BE49-F238E27FC236}">
                <a16:creationId xmlns:a16="http://schemas.microsoft.com/office/drawing/2014/main" id="{2FD4A6FE-C01C-4F57-828D-E3465EF6C602}"/>
              </a:ext>
            </a:extLst>
          </p:cNvPr>
          <p:cNvGrpSpPr/>
          <p:nvPr/>
        </p:nvGrpSpPr>
        <p:grpSpPr>
          <a:xfrm>
            <a:off x="6562344" y="6004661"/>
            <a:ext cx="1930131" cy="214459"/>
            <a:chOff x="3816821" y="4248199"/>
            <a:chExt cx="1645920" cy="182880"/>
          </a:xfrm>
        </p:grpSpPr>
        <p:sp>
          <p:nvSpPr>
            <p:cNvPr id="174" name="矩形 70">
              <a:extLst>
                <a:ext uri="{FF2B5EF4-FFF2-40B4-BE49-F238E27FC236}">
                  <a16:creationId xmlns:a16="http://schemas.microsoft.com/office/drawing/2014/main" id="{77274D53-9E20-43C1-9167-42ABE63660E6}"/>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75" name="矩形 70">
              <a:extLst>
                <a:ext uri="{FF2B5EF4-FFF2-40B4-BE49-F238E27FC236}">
                  <a16:creationId xmlns:a16="http://schemas.microsoft.com/office/drawing/2014/main" id="{D02DD438-E21D-4B1C-831B-7593D4E5D161}"/>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76" name="矩形 70">
              <a:extLst>
                <a:ext uri="{FF2B5EF4-FFF2-40B4-BE49-F238E27FC236}">
                  <a16:creationId xmlns:a16="http://schemas.microsoft.com/office/drawing/2014/main" id="{A8B890EE-1D2E-40DF-B682-216A22B9314F}"/>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77" name="矩形 70">
              <a:extLst>
                <a:ext uri="{FF2B5EF4-FFF2-40B4-BE49-F238E27FC236}">
                  <a16:creationId xmlns:a16="http://schemas.microsoft.com/office/drawing/2014/main" id="{419EEED5-556A-4247-ADC2-7B62AEDC8B3A}"/>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78" name="矩形 70">
              <a:extLst>
                <a:ext uri="{FF2B5EF4-FFF2-40B4-BE49-F238E27FC236}">
                  <a16:creationId xmlns:a16="http://schemas.microsoft.com/office/drawing/2014/main" id="{DDA87024-7BBF-4382-81B6-F80E745933EC}"/>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79" name="矩形 70">
              <a:extLst>
                <a:ext uri="{FF2B5EF4-FFF2-40B4-BE49-F238E27FC236}">
                  <a16:creationId xmlns:a16="http://schemas.microsoft.com/office/drawing/2014/main" id="{1552D476-8132-4B8D-A6EF-20B9F5CCE5DC}"/>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80" name="矩形 70">
              <a:extLst>
                <a:ext uri="{FF2B5EF4-FFF2-40B4-BE49-F238E27FC236}">
                  <a16:creationId xmlns:a16="http://schemas.microsoft.com/office/drawing/2014/main" id="{C4083332-AF59-43D8-96D5-D7E532A2F9E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81" name="矩形 70">
              <a:extLst>
                <a:ext uri="{FF2B5EF4-FFF2-40B4-BE49-F238E27FC236}">
                  <a16:creationId xmlns:a16="http://schemas.microsoft.com/office/drawing/2014/main" id="{28F97772-9EDC-49C8-AE63-B1B7DACC5598}"/>
                </a:ext>
              </a:extLst>
            </p:cNvPr>
            <p:cNvSpPr/>
            <p:nvPr/>
          </p:nvSpPr>
          <p:spPr>
            <a:xfrm>
              <a:off x="509698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1</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182" name="矩形 70">
              <a:extLst>
                <a:ext uri="{FF2B5EF4-FFF2-40B4-BE49-F238E27FC236}">
                  <a16:creationId xmlns:a16="http://schemas.microsoft.com/office/drawing/2014/main" id="{779DAB7B-7853-4FA0-A6BA-F3F1EF5A4075}"/>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grpSp>
      <mc:AlternateContent xmlns:mc="http://schemas.openxmlformats.org/markup-compatibility/2006" xmlns:a14="http://schemas.microsoft.com/office/drawing/2010/main">
        <mc:Choice Requires="a14">
          <p:sp>
            <p:nvSpPr>
              <p:cNvPr id="25" name="文本框 3">
                <a:extLst>
                  <a:ext uri="{FF2B5EF4-FFF2-40B4-BE49-F238E27FC236}">
                    <a16:creationId xmlns:a16="http://schemas.microsoft.com/office/drawing/2014/main" id="{AFBA01E9-D61D-6715-A472-01C50E0AFF3E}"/>
                  </a:ext>
                </a:extLst>
              </p:cNvPr>
              <p:cNvSpPr txBox="1">
                <a:spLocks noChangeAspect="1"/>
              </p:cNvSpPr>
              <p:nvPr/>
            </p:nvSpPr>
            <p:spPr>
              <a:xfrm>
                <a:off x="5943600" y="1556792"/>
                <a:ext cx="876970" cy="40011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smtClean="0">
                          <a:solidFill>
                            <a:prstClr val="black"/>
                          </a:solidFill>
                          <a:latin typeface="Cambria Math" panose="02040503050406030204" pitchFamily="18" charset="0"/>
                          <a:ea typeface="黑体"/>
                        </a:rPr>
                        <m:t>ℓ=</m:t>
                      </m:r>
                      <m:r>
                        <a:rPr lang="en-US" altLang="zh-CN" sz="2000" b="0" i="1" smtClean="0">
                          <a:solidFill>
                            <a:prstClr val="black"/>
                          </a:solidFill>
                          <a:latin typeface="Cambria Math" panose="02040503050406030204" pitchFamily="18" charset="0"/>
                          <a:ea typeface="黑体"/>
                        </a:rPr>
                        <m:t>6</m:t>
                      </m:r>
                    </m:oMath>
                  </m:oMathPara>
                </a14:m>
                <a:endParaRPr lang="zh-CN" altLang="en-US" sz="2000" b="0" dirty="0">
                  <a:solidFill>
                    <a:prstClr val="black"/>
                  </a:solidFill>
                  <a:latin typeface="Lucida Sans"/>
                  <a:ea typeface="黑体"/>
                </a:endParaRPr>
              </a:p>
            </p:txBody>
          </p:sp>
        </mc:Choice>
        <mc:Fallback xmlns="">
          <p:sp>
            <p:nvSpPr>
              <p:cNvPr id="25" name="文本框 3">
                <a:extLst>
                  <a:ext uri="{FF2B5EF4-FFF2-40B4-BE49-F238E27FC236}">
                    <a16:creationId xmlns:a16="http://schemas.microsoft.com/office/drawing/2014/main" id="{AFBA01E9-D61D-6715-A472-01C50E0AFF3E}"/>
                  </a:ext>
                </a:extLst>
              </p:cNvPr>
              <p:cNvSpPr txBox="1">
                <a:spLocks noRot="1" noChangeAspect="1" noMove="1" noResize="1" noEditPoints="1" noAdjustHandles="1" noChangeArrowheads="1" noChangeShapeType="1" noTextEdit="1"/>
              </p:cNvSpPr>
              <p:nvPr/>
            </p:nvSpPr>
            <p:spPr>
              <a:xfrm>
                <a:off x="5943600" y="1556792"/>
                <a:ext cx="876970" cy="40011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TextBox 2">
                <a:extLst>
                  <a:ext uri="{FF2B5EF4-FFF2-40B4-BE49-F238E27FC236}">
                    <a16:creationId xmlns:a16="http://schemas.microsoft.com/office/drawing/2014/main" id="{A1C0D9DC-40F6-20EE-4B2C-9E96F05089E7}"/>
                  </a:ext>
                </a:extLst>
              </p:cNvPr>
              <p:cNvSpPr txBox="1"/>
              <p:nvPr/>
            </p:nvSpPr>
            <p:spPr>
              <a:xfrm>
                <a:off x="8307566" y="1694996"/>
                <a:ext cx="3225800" cy="6685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000" b="1" i="1" dirty="0" smtClean="0">
                              <a:latin typeface="Cambria Math" panose="02040503050406030204" pitchFamily="18" charset="0"/>
                              <a:ea typeface="Cambria Math" panose="02040503050406030204" pitchFamily="18" charset="0"/>
                            </a:rPr>
                          </m:ctrlPr>
                        </m:dPr>
                        <m:e>
                          <m:sSub>
                            <m:sSubPr>
                              <m:ctrlPr>
                                <a:rPr lang="en-US" altLang="zh-CN" sz="2000" b="0" i="1" dirty="0" smtClean="0">
                                  <a:latin typeface="Cambria Math" panose="02040503050406030204" pitchFamily="18" charset="0"/>
                                  <a:ea typeface="Cambria Math" panose="02040503050406030204" pitchFamily="18" charset="0"/>
                                </a:rPr>
                              </m:ctrlPr>
                            </m:sSubPr>
                            <m:e>
                              <m:r>
                                <a:rPr lang="en-US" altLang="zh-CN" sz="2000" b="0" i="1" dirty="0" smtClean="0">
                                  <a:latin typeface="Cambria Math" panose="02040503050406030204" pitchFamily="18" charset="0"/>
                                  <a:ea typeface="Cambria Math" panose="02040503050406030204" pitchFamily="18" charset="0"/>
                                </a:rPr>
                                <m:t>𝑓</m:t>
                              </m:r>
                            </m:e>
                            <m:sub>
                              <m:r>
                                <a:rPr lang="en-US" altLang="zh-CN" sz="2000" b="0" i="1" dirty="0" smtClean="0">
                                  <a:latin typeface="Cambria Math" panose="02040503050406030204" pitchFamily="18" charset="0"/>
                                  <a:ea typeface="Cambria Math" panose="02040503050406030204" pitchFamily="18" charset="0"/>
                                </a:rPr>
                                <m:t>𝑖</m:t>
                              </m:r>
                            </m:sub>
                          </m:sSub>
                          <m:r>
                            <a:rPr lang="en-US" altLang="zh-CN" sz="2000" b="0" i="1" dirty="0" smtClean="0">
                              <a:latin typeface="Cambria Math" panose="02040503050406030204" pitchFamily="18" charset="0"/>
                              <a:ea typeface="Cambria Math" panose="02040503050406030204" pitchFamily="18" charset="0"/>
                            </a:rPr>
                            <m:t>−</m:t>
                          </m:r>
                          <m:acc>
                            <m:accPr>
                              <m:chr m:val="̂"/>
                              <m:ctrlPr>
                                <a:rPr lang="en-US" altLang="zh-CN" sz="2000" b="0" i="1" dirty="0" smtClean="0">
                                  <a:latin typeface="Cambria Math" panose="02040503050406030204" pitchFamily="18" charset="0"/>
                                  <a:ea typeface="Cambria Math" panose="02040503050406030204" pitchFamily="18" charset="0"/>
                                </a:rPr>
                              </m:ctrlPr>
                            </m:accPr>
                            <m:e>
                              <m:sSub>
                                <m:sSubPr>
                                  <m:ctrlPr>
                                    <a:rPr lang="en-US" altLang="zh-CN" sz="2000" b="0" i="1" dirty="0" smtClean="0">
                                      <a:latin typeface="Cambria Math" panose="02040503050406030204" pitchFamily="18" charset="0"/>
                                      <a:ea typeface="Cambria Math" panose="02040503050406030204" pitchFamily="18" charset="0"/>
                                    </a:rPr>
                                  </m:ctrlPr>
                                </m:sSubPr>
                                <m:e>
                                  <m:r>
                                    <a:rPr lang="en-US" altLang="zh-CN" sz="2000" b="0" i="1" dirty="0" smtClean="0">
                                      <a:latin typeface="Cambria Math" panose="02040503050406030204" pitchFamily="18" charset="0"/>
                                      <a:ea typeface="Cambria Math" panose="02040503050406030204" pitchFamily="18" charset="0"/>
                                    </a:rPr>
                                    <m:t>𝑓</m:t>
                                  </m:r>
                                </m:e>
                                <m:sub>
                                  <m:r>
                                    <a:rPr lang="en-US" altLang="zh-CN" sz="2000" b="0" i="1" dirty="0" smtClean="0">
                                      <a:latin typeface="Cambria Math" panose="02040503050406030204" pitchFamily="18" charset="0"/>
                                      <a:ea typeface="Cambria Math" panose="02040503050406030204" pitchFamily="18" charset="0"/>
                                    </a:rPr>
                                    <m:t>𝑖</m:t>
                                  </m:r>
                                </m:sub>
                              </m:sSub>
                            </m:e>
                          </m:acc>
                        </m:e>
                      </m:d>
                      <m:r>
                        <a:rPr lang="en-US" altLang="zh-CN" sz="2000" i="1" dirty="0">
                          <a:latin typeface="Cambria Math" panose="02040503050406030204" pitchFamily="18" charset="0"/>
                          <a:ea typeface="Cambria Math" panose="02040503050406030204" pitchFamily="18" charset="0"/>
                        </a:rPr>
                        <m:t>≤</m:t>
                      </m:r>
                      <m:f>
                        <m:fPr>
                          <m:ctrlPr>
                            <a:rPr lang="en-US" altLang="zh-CN" sz="2000" i="1" dirty="0">
                              <a:solidFill>
                                <a:schemeClr val="tx1"/>
                              </a:solidFill>
                              <a:latin typeface="Cambria Math" panose="02040503050406030204" pitchFamily="18" charset="0"/>
                            </a:rPr>
                          </m:ctrlPr>
                        </m:fPr>
                        <m:num>
                          <m:r>
                            <a:rPr lang="en-US" altLang="zh-CN" sz="2000" b="0" i="1" dirty="0" smtClean="0">
                              <a:solidFill>
                                <a:schemeClr val="tx1"/>
                              </a:solidFill>
                              <a:latin typeface="Cambria Math" panose="02040503050406030204" pitchFamily="18" charset="0"/>
                            </a:rPr>
                            <m:t>𝑁</m:t>
                          </m:r>
                        </m:num>
                        <m:den>
                          <m:r>
                            <a:rPr lang="en-US" altLang="zh-CN" sz="2000" b="0" i="1" dirty="0" smtClean="0">
                              <a:solidFill>
                                <a:schemeClr val="tx1"/>
                              </a:solidFill>
                              <a:latin typeface="Cambria Math" panose="02040503050406030204" pitchFamily="18" charset="0"/>
                            </a:rPr>
                            <m:t>ℓ</m:t>
                          </m:r>
                        </m:den>
                      </m:f>
                    </m:oMath>
                  </m:oMathPara>
                </a14:m>
                <a:endParaRPr lang="zh-CN" altLang="en-US" sz="2000" dirty="0"/>
              </a:p>
            </p:txBody>
          </p:sp>
        </mc:Choice>
        <mc:Fallback xmlns="">
          <p:sp>
            <p:nvSpPr>
              <p:cNvPr id="26" name="!!TextBox 2">
                <a:extLst>
                  <a:ext uri="{FF2B5EF4-FFF2-40B4-BE49-F238E27FC236}">
                    <a16:creationId xmlns:a16="http://schemas.microsoft.com/office/drawing/2014/main" id="{A1C0D9DC-40F6-20EE-4B2C-9E96F05089E7}"/>
                  </a:ext>
                </a:extLst>
              </p:cNvPr>
              <p:cNvSpPr txBox="1">
                <a:spLocks noRot="1" noChangeAspect="1" noMove="1" noResize="1" noEditPoints="1" noAdjustHandles="1" noChangeArrowheads="1" noChangeShapeType="1" noTextEdit="1"/>
              </p:cNvSpPr>
              <p:nvPr/>
            </p:nvSpPr>
            <p:spPr>
              <a:xfrm>
                <a:off x="8307566" y="1694996"/>
                <a:ext cx="3225800" cy="668516"/>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TextBox 24">
                <a:extLst>
                  <a:ext uri="{FF2B5EF4-FFF2-40B4-BE49-F238E27FC236}">
                    <a16:creationId xmlns:a16="http://schemas.microsoft.com/office/drawing/2014/main" id="{9728FF22-7D78-FD25-8CBA-E5F711889DFD}"/>
                  </a:ext>
                </a:extLst>
              </p:cNvPr>
              <p:cNvSpPr txBox="1"/>
              <p:nvPr/>
            </p:nvSpPr>
            <p:spPr>
              <a:xfrm>
                <a:off x="8307566" y="3864920"/>
                <a:ext cx="3225800" cy="7148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2000" i="1" dirty="0" smtClean="0">
                              <a:latin typeface="Cambria Math" panose="02040503050406030204" pitchFamily="18" charset="0"/>
                              <a:ea typeface="Cambria Math" panose="02040503050406030204" pitchFamily="18" charset="0"/>
                            </a:rPr>
                          </m:ctrlPr>
                        </m:sSupPr>
                        <m:e>
                          <m:r>
                            <a:rPr lang="en-US" altLang="zh-CN" sz="2000" b="1" i="1" dirty="0" smtClean="0">
                              <a:latin typeface="Cambria Math" panose="02040503050406030204" pitchFamily="18" charset="0"/>
                              <a:ea typeface="Cambria Math" panose="02040503050406030204" pitchFamily="18" charset="0"/>
                            </a:rPr>
                            <m:t>|</m:t>
                          </m:r>
                          <m:d>
                            <m:dPr>
                              <m:begChr m:val="‖"/>
                              <m:endChr m:val="‖"/>
                              <m:ctrlPr>
                                <a:rPr lang="en-US" altLang="zh-CN" sz="2000" i="1" dirty="0">
                                  <a:latin typeface="Cambria Math" panose="02040503050406030204" pitchFamily="18" charset="0"/>
                                  <a:ea typeface="Cambria Math" panose="02040503050406030204" pitchFamily="18" charset="0"/>
                                </a:rPr>
                              </m:ctrlPr>
                            </m:dPr>
                            <m:e>
                              <m:r>
                                <a:rPr lang="en-US" altLang="zh-CN" sz="2000" i="1" dirty="0">
                                  <a:latin typeface="Cambria Math" panose="02040503050406030204" pitchFamily="18" charset="0"/>
                                  <a:ea typeface="Cambria Math" panose="02040503050406030204" pitchFamily="18" charset="0"/>
                                </a:rPr>
                                <m:t>𝑨</m:t>
                              </m:r>
                              <m:sSub>
                                <m:sSubPr>
                                  <m:ctrlPr>
                                    <a:rPr lang="en-US" altLang="zh-CN" sz="2000" i="1" dirty="0">
                                      <a:latin typeface="Cambria Math" panose="02040503050406030204" pitchFamily="18" charset="0"/>
                                      <a:ea typeface="Cambria Math" panose="02040503050406030204" pitchFamily="18" charset="0"/>
                                    </a:rPr>
                                  </m:ctrlPr>
                                </m:sSubPr>
                                <m:e>
                                  <m:r>
                                    <a:rPr lang="en-US" altLang="zh-CN" sz="2000" i="1" dirty="0">
                                      <a:latin typeface="Cambria Math" panose="02040503050406030204" pitchFamily="18" charset="0"/>
                                      <a:ea typeface="Cambria Math" panose="02040503050406030204" pitchFamily="18" charset="0"/>
                                    </a:rPr>
                                    <m:t>𝒆</m:t>
                                  </m:r>
                                </m:e>
                                <m:sub>
                                  <m:r>
                                    <a:rPr lang="en-US" altLang="zh-CN" sz="2000" b="0" i="1" dirty="0">
                                      <a:latin typeface="Cambria Math" panose="02040503050406030204" pitchFamily="18" charset="0"/>
                                      <a:ea typeface="Cambria Math" panose="02040503050406030204" pitchFamily="18" charset="0"/>
                                    </a:rPr>
                                    <m:t>𝑖</m:t>
                                  </m:r>
                                </m:sub>
                              </m:sSub>
                            </m:e>
                          </m:d>
                        </m:e>
                        <m:sup>
                          <m:r>
                            <a:rPr lang="en-US" altLang="zh-CN" sz="2000" b="0" i="1" dirty="0">
                              <a:latin typeface="Cambria Math" panose="02040503050406030204" pitchFamily="18" charset="0"/>
                              <a:ea typeface="Cambria Math" panose="02040503050406030204" pitchFamily="18" charset="0"/>
                            </a:rPr>
                            <m:t>2</m:t>
                          </m:r>
                        </m:sup>
                      </m:sSup>
                      <m:r>
                        <a:rPr lang="en-US" altLang="zh-CN" sz="2000" i="1" dirty="0">
                          <a:latin typeface="Cambria Math" panose="02040503050406030204" pitchFamily="18" charset="0"/>
                          <a:ea typeface="Cambria Math" panose="02040503050406030204" pitchFamily="18" charset="0"/>
                        </a:rPr>
                        <m:t>−</m:t>
                      </m:r>
                      <m:sSup>
                        <m:sSupPr>
                          <m:ctrlPr>
                            <a:rPr lang="en-US" altLang="zh-CN" sz="2000" b="1" i="1" dirty="0" smtClean="0">
                              <a:latin typeface="Cambria Math" panose="02040503050406030204" pitchFamily="18" charset="0"/>
                              <a:ea typeface="Cambria Math" panose="02040503050406030204" pitchFamily="18" charset="0"/>
                            </a:rPr>
                          </m:ctrlPr>
                        </m:sSupPr>
                        <m:e>
                          <m:d>
                            <m:dPr>
                              <m:begChr m:val="‖"/>
                              <m:endChr m:val="‖"/>
                              <m:ctrlPr>
                                <a:rPr lang="en-US" altLang="zh-CN" sz="2000" b="1" i="1" dirty="0" smtClean="0">
                                  <a:latin typeface="Cambria Math" panose="02040503050406030204" pitchFamily="18" charset="0"/>
                                  <a:ea typeface="Cambria Math" panose="02040503050406030204" pitchFamily="18" charset="0"/>
                                </a:rPr>
                              </m:ctrlPr>
                            </m:dPr>
                            <m:e>
                              <m:r>
                                <a:rPr lang="en-US" altLang="zh-CN" sz="2000" i="1" dirty="0">
                                  <a:latin typeface="Cambria Math" panose="02040503050406030204" pitchFamily="18" charset="0"/>
                                  <a:ea typeface="Cambria Math" panose="02040503050406030204" pitchFamily="18" charset="0"/>
                                </a:rPr>
                                <m:t>𝑩</m:t>
                              </m:r>
                              <m:sSub>
                                <m:sSubPr>
                                  <m:ctrlPr>
                                    <a:rPr lang="en-US" altLang="zh-CN" sz="2000" i="1" dirty="0">
                                      <a:latin typeface="Cambria Math" panose="02040503050406030204" pitchFamily="18" charset="0"/>
                                      <a:ea typeface="Cambria Math" panose="02040503050406030204" pitchFamily="18" charset="0"/>
                                    </a:rPr>
                                  </m:ctrlPr>
                                </m:sSubPr>
                                <m:e>
                                  <m:r>
                                    <a:rPr lang="en-US" altLang="zh-CN" sz="2000" i="1" dirty="0">
                                      <a:latin typeface="Cambria Math" panose="02040503050406030204" pitchFamily="18" charset="0"/>
                                      <a:ea typeface="Cambria Math" panose="02040503050406030204" pitchFamily="18" charset="0"/>
                                    </a:rPr>
                                    <m:t>𝒆</m:t>
                                  </m:r>
                                </m:e>
                                <m:sub>
                                  <m:r>
                                    <a:rPr lang="en-US" altLang="zh-CN" sz="2000" b="0" i="1" dirty="0">
                                      <a:latin typeface="Cambria Math" panose="02040503050406030204" pitchFamily="18" charset="0"/>
                                      <a:ea typeface="Cambria Math" panose="02040503050406030204" pitchFamily="18" charset="0"/>
                                    </a:rPr>
                                    <m:t>𝑖</m:t>
                                  </m:r>
                                </m:sub>
                              </m:sSub>
                            </m:e>
                          </m:d>
                        </m:e>
                        <m:sup>
                          <m:r>
                            <a:rPr lang="en-US" altLang="zh-CN" sz="2000" b="0" i="1" dirty="0" smtClean="0">
                              <a:latin typeface="Cambria Math" panose="02040503050406030204" pitchFamily="18" charset="0"/>
                              <a:ea typeface="Cambria Math" panose="02040503050406030204" pitchFamily="18" charset="0"/>
                            </a:rPr>
                            <m:t>2</m:t>
                          </m:r>
                        </m:sup>
                      </m:sSup>
                      <m:r>
                        <a:rPr lang="en-US" altLang="zh-CN" sz="2000" b="1" i="1" dirty="0" smtClean="0">
                          <a:latin typeface="Cambria Math" panose="02040503050406030204" pitchFamily="18" charset="0"/>
                          <a:ea typeface="Cambria Math" panose="02040503050406030204" pitchFamily="18" charset="0"/>
                        </a:rPr>
                        <m:t>|</m:t>
                      </m:r>
                      <m:r>
                        <a:rPr lang="en-US" altLang="zh-CN" sz="2000" i="1" dirty="0">
                          <a:latin typeface="Cambria Math" panose="02040503050406030204" pitchFamily="18" charset="0"/>
                          <a:ea typeface="Cambria Math" panose="02040503050406030204" pitchFamily="18" charset="0"/>
                        </a:rPr>
                        <m:t>≤</m:t>
                      </m:r>
                      <m:f>
                        <m:fPr>
                          <m:ctrlPr>
                            <a:rPr lang="en-US" altLang="zh-CN" sz="2000" i="1" dirty="0">
                              <a:solidFill>
                                <a:schemeClr val="tx1"/>
                              </a:solidFill>
                              <a:latin typeface="Cambria Math" panose="02040503050406030204" pitchFamily="18" charset="0"/>
                            </a:rPr>
                          </m:ctrlPr>
                        </m:fPr>
                        <m:num>
                          <m:sSubSup>
                            <m:sSubSupPr>
                              <m:ctrlPr>
                                <a:rPr lang="en-US" altLang="zh-CN" sz="2000" b="0" i="1" dirty="0" smtClean="0">
                                  <a:solidFill>
                                    <a:schemeClr val="tx1"/>
                                  </a:solidFill>
                                  <a:latin typeface="Cambria Math" panose="02040503050406030204" pitchFamily="18" charset="0"/>
                                </a:rPr>
                              </m:ctrlPr>
                            </m:sSubSupPr>
                            <m:e>
                              <m:d>
                                <m:dPr>
                                  <m:begChr m:val="‖"/>
                                  <m:endChr m:val="‖"/>
                                  <m:ctrlPr>
                                    <a:rPr lang="en-US" altLang="zh-CN" sz="2000" b="0" i="1" dirty="0" smtClean="0">
                                      <a:solidFill>
                                        <a:schemeClr val="tx1"/>
                                      </a:solidFill>
                                      <a:latin typeface="Cambria Math" panose="02040503050406030204" pitchFamily="18" charset="0"/>
                                    </a:rPr>
                                  </m:ctrlPr>
                                </m:dPr>
                                <m:e>
                                  <m:r>
                                    <a:rPr lang="en-US" altLang="zh-CN" sz="2000" b="1" i="1" dirty="0" smtClean="0">
                                      <a:solidFill>
                                        <a:schemeClr val="tx1"/>
                                      </a:solidFill>
                                      <a:latin typeface="Cambria Math" panose="02040503050406030204" pitchFamily="18" charset="0"/>
                                    </a:rPr>
                                    <m:t>𝑨</m:t>
                                  </m:r>
                                </m:e>
                              </m:d>
                            </m:e>
                            <m:sub>
                              <m:r>
                                <a:rPr lang="en-US" altLang="zh-CN" sz="2000" b="0" i="1" dirty="0" smtClean="0">
                                  <a:solidFill>
                                    <a:schemeClr val="tx1"/>
                                  </a:solidFill>
                                  <a:latin typeface="Cambria Math" panose="02040503050406030204" pitchFamily="18" charset="0"/>
                                </a:rPr>
                                <m:t>𝐹</m:t>
                              </m:r>
                            </m:sub>
                            <m:sup>
                              <m:r>
                                <a:rPr lang="en-US" altLang="zh-CN" sz="2000" b="0" i="1" dirty="0" smtClean="0">
                                  <a:solidFill>
                                    <a:schemeClr val="tx1"/>
                                  </a:solidFill>
                                  <a:latin typeface="Cambria Math" panose="02040503050406030204" pitchFamily="18" charset="0"/>
                                </a:rPr>
                                <m:t>2</m:t>
                              </m:r>
                            </m:sup>
                          </m:sSubSup>
                        </m:num>
                        <m:den>
                          <m:r>
                            <a:rPr lang="en-US" altLang="zh-CN" sz="2000" b="0" i="1" dirty="0" smtClean="0">
                              <a:solidFill>
                                <a:schemeClr val="tx1"/>
                              </a:solidFill>
                              <a:latin typeface="Cambria Math" panose="02040503050406030204" pitchFamily="18" charset="0"/>
                            </a:rPr>
                            <m:t>ℓ</m:t>
                          </m:r>
                        </m:den>
                      </m:f>
                    </m:oMath>
                  </m:oMathPara>
                </a14:m>
                <a:endParaRPr lang="zh-CN" altLang="en-US" sz="2000" dirty="0"/>
              </a:p>
            </p:txBody>
          </p:sp>
        </mc:Choice>
        <mc:Fallback xmlns="">
          <p:sp>
            <p:nvSpPr>
              <p:cNvPr id="27" name="!!TextBox 24">
                <a:extLst>
                  <a:ext uri="{FF2B5EF4-FFF2-40B4-BE49-F238E27FC236}">
                    <a16:creationId xmlns:a16="http://schemas.microsoft.com/office/drawing/2014/main" id="{9728FF22-7D78-FD25-8CBA-E5F711889DFD}"/>
                  </a:ext>
                </a:extLst>
              </p:cNvPr>
              <p:cNvSpPr txBox="1">
                <a:spLocks noRot="1" noChangeAspect="1" noMove="1" noResize="1" noEditPoints="1" noAdjustHandles="1" noChangeArrowheads="1" noChangeShapeType="1" noTextEdit="1"/>
              </p:cNvSpPr>
              <p:nvPr/>
            </p:nvSpPr>
            <p:spPr>
              <a:xfrm>
                <a:off x="8307566" y="3864920"/>
                <a:ext cx="3225800" cy="714811"/>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98F7C52-DFD4-5909-AD53-28A540590DC2}"/>
                  </a:ext>
                </a:extLst>
              </p:cNvPr>
              <p:cNvSpPr txBox="1"/>
              <p:nvPr/>
            </p:nvSpPr>
            <p:spPr>
              <a:xfrm>
                <a:off x="4825274" y="4201070"/>
                <a:ext cx="60580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i="1" dirty="0" smtClean="0">
                          <a:latin typeface="Cambria Math" panose="02040503050406030204" pitchFamily="18" charset="0"/>
                          <a:ea typeface="Cambria Math" panose="02040503050406030204" pitchFamily="18" charset="0"/>
                        </a:rPr>
                        <m:t>𝑨</m:t>
                      </m:r>
                    </m:oMath>
                  </m:oMathPara>
                </a14:m>
                <a:endParaRPr lang="zh-CN" altLang="en-US" sz="2400" dirty="0"/>
              </a:p>
            </p:txBody>
          </p:sp>
        </mc:Choice>
        <mc:Fallback xmlns="">
          <p:sp>
            <p:nvSpPr>
              <p:cNvPr id="28" name="!!TextBox 27">
                <a:extLst>
                  <a:ext uri="{FF2B5EF4-FFF2-40B4-BE49-F238E27FC236}">
                    <a16:creationId xmlns:a16="http://schemas.microsoft.com/office/drawing/2014/main" id="{398F7C52-DFD4-5909-AD53-28A540590DC2}"/>
                  </a:ext>
                </a:extLst>
              </p:cNvPr>
              <p:cNvSpPr txBox="1">
                <a:spLocks noRot="1" noChangeAspect="1" noMove="1" noResize="1" noEditPoints="1" noAdjustHandles="1" noChangeArrowheads="1" noChangeShapeType="1" noTextEdit="1"/>
              </p:cNvSpPr>
              <p:nvPr/>
            </p:nvSpPr>
            <p:spPr>
              <a:xfrm>
                <a:off x="4825274" y="4201070"/>
                <a:ext cx="605808" cy="461665"/>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TextBox 2a">
                <a:extLst>
                  <a:ext uri="{FF2B5EF4-FFF2-40B4-BE49-F238E27FC236}">
                    <a16:creationId xmlns:a16="http://schemas.microsoft.com/office/drawing/2014/main" id="{10F48231-D69B-45D3-F518-21D64223C846}"/>
                  </a:ext>
                </a:extLst>
              </p:cNvPr>
              <p:cNvSpPr txBox="1"/>
              <p:nvPr/>
            </p:nvSpPr>
            <p:spPr>
              <a:xfrm>
                <a:off x="7225128" y="4201069"/>
                <a:ext cx="60580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𝑩</m:t>
                      </m:r>
                    </m:oMath>
                  </m:oMathPara>
                </a14:m>
                <a:endParaRPr lang="zh-CN" altLang="en-US" sz="2400" dirty="0"/>
              </a:p>
            </p:txBody>
          </p:sp>
        </mc:Choice>
        <mc:Fallback xmlns="">
          <p:sp>
            <p:nvSpPr>
              <p:cNvPr id="29" name="!!TextBox 2a">
                <a:extLst>
                  <a:ext uri="{FF2B5EF4-FFF2-40B4-BE49-F238E27FC236}">
                    <a16:creationId xmlns:a16="http://schemas.microsoft.com/office/drawing/2014/main" id="{10F48231-D69B-45D3-F518-21D64223C846}"/>
                  </a:ext>
                </a:extLst>
              </p:cNvPr>
              <p:cNvSpPr txBox="1">
                <a:spLocks noRot="1" noChangeAspect="1" noMove="1" noResize="1" noEditPoints="1" noAdjustHandles="1" noChangeArrowheads="1" noChangeShapeType="1" noTextEdit="1"/>
              </p:cNvSpPr>
              <p:nvPr/>
            </p:nvSpPr>
            <p:spPr>
              <a:xfrm>
                <a:off x="7225128" y="4201069"/>
                <a:ext cx="605808" cy="461665"/>
              </a:xfrm>
              <a:prstGeom prst="rect">
                <a:avLst/>
              </a:prstGeom>
              <a:blipFill>
                <a:blip r:embed="rId9"/>
                <a:stretch>
                  <a:fillRect/>
                </a:stretch>
              </a:blipFill>
            </p:spPr>
            <p:txBody>
              <a:bodyPr/>
              <a:lstStyle/>
              <a:p>
                <a:r>
                  <a:rPr lang="zh-CN" altLang="en-US">
                    <a:noFill/>
                  </a:rPr>
                  <a:t> </a:t>
                </a:r>
              </a:p>
            </p:txBody>
          </p:sp>
        </mc:Fallback>
      </mc:AlternateContent>
      <p:sp>
        <p:nvSpPr>
          <p:cNvPr id="30" name="!!TextBox 5">
            <a:extLst>
              <a:ext uri="{FF2B5EF4-FFF2-40B4-BE49-F238E27FC236}">
                <a16:creationId xmlns:a16="http://schemas.microsoft.com/office/drawing/2014/main" id="{E3A8951D-7BD9-1003-8548-862518009754}"/>
              </a:ext>
            </a:extLst>
          </p:cNvPr>
          <p:cNvSpPr txBox="1">
            <a:spLocks noChangeAspect="1" noChangeArrowheads="1"/>
          </p:cNvSpPr>
          <p:nvPr/>
        </p:nvSpPr>
        <p:spPr bwMode="auto">
          <a:xfrm>
            <a:off x="4069754" y="4561786"/>
            <a:ext cx="2117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400" dirty="0">
                <a:solidFill>
                  <a:prstClr val="black"/>
                </a:solidFill>
                <a:latin typeface="Courier New" panose="02070309020205020404" pitchFamily="49" charset="0"/>
                <a:cs typeface="Courier New" panose="02070309020205020404" pitchFamily="49" charset="0"/>
              </a:rPr>
              <a:t>1 2 3 4 5 6 7 8 9 </a:t>
            </a:r>
          </a:p>
        </p:txBody>
      </p:sp>
    </p:spTree>
    <p:extLst>
      <p:ext uri="{BB962C8B-B14F-4D97-AF65-F5344CB8AC3E}">
        <p14:creationId xmlns:p14="http://schemas.microsoft.com/office/powerpoint/2010/main" val="14946798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314705-1126-00FC-A76D-402C152D1D2B}"/>
              </a:ext>
            </a:extLst>
          </p:cNvPr>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频率估计 </a:t>
            </a:r>
            <a:r>
              <a:rPr lang="en-CN" altLang="zh-CN" dirty="0">
                <a:latin typeface="黑体" panose="02010609060101010101" pitchFamily="49" charset="-122"/>
                <a:ea typeface="黑体" panose="02010609060101010101" pitchFamily="49" charset="-122"/>
              </a:rPr>
              <a:t>v.s.</a:t>
            </a:r>
            <a:r>
              <a:rPr lang="zh-CN" altLang="en-US" dirty="0">
                <a:latin typeface="黑体" panose="02010609060101010101" pitchFamily="49" charset="-122"/>
                <a:ea typeface="黑体" panose="02010609060101010101" pitchFamily="49" charset="-122"/>
              </a:rPr>
              <a:t> 矩阵略图</a:t>
            </a:r>
            <a:endParaRPr kumimoji="1" lang="zh-CN" altLang="en-US" dirty="0"/>
          </a:p>
        </p:txBody>
      </p:sp>
      <p:sp>
        <p:nvSpPr>
          <p:cNvPr id="3" name="!!内容占位符 2">
            <a:extLst>
              <a:ext uri="{FF2B5EF4-FFF2-40B4-BE49-F238E27FC236}">
                <a16:creationId xmlns:a16="http://schemas.microsoft.com/office/drawing/2014/main" id="{07FD6A94-006D-2CEA-036A-B8FB14A586B0}"/>
              </a:ext>
            </a:extLst>
          </p:cNvPr>
          <p:cNvSpPr>
            <a:spLocks noGrp="1"/>
          </p:cNvSpPr>
          <p:nvPr>
            <p:ph idx="1"/>
          </p:nvPr>
        </p:nvSpPr>
        <p:spPr>
          <a:xfrm>
            <a:off x="1981202" y="1828801"/>
            <a:ext cx="3879561" cy="4467733"/>
          </a:xfrm>
        </p:spPr>
        <p:txBody>
          <a:bodyPr>
            <a:normAutofit/>
          </a:bodyPr>
          <a:lstStyle/>
          <a:p>
            <a:r>
              <a:rPr kumimoji="1" lang="zh-CN" altLang="en-US" sz="2800" dirty="0"/>
              <a:t>频率估计</a:t>
            </a:r>
            <a:endParaRPr kumimoji="1" lang="en-US" altLang="zh-CN" sz="2800" dirty="0"/>
          </a:p>
          <a:p>
            <a:endParaRPr kumimoji="1" lang="en-US" altLang="zh-CN" sz="2800" dirty="0"/>
          </a:p>
          <a:p>
            <a:endParaRPr kumimoji="1" lang="en-US" altLang="zh-CN" sz="2800" dirty="0"/>
          </a:p>
          <a:p>
            <a:endParaRPr kumimoji="1" lang="en-US" altLang="zh-CN" sz="2800" dirty="0"/>
          </a:p>
          <a:p>
            <a:r>
              <a:rPr kumimoji="1" lang="zh-CN" altLang="en-US" sz="2800" dirty="0"/>
              <a:t>矩阵略图</a:t>
            </a:r>
            <a:endParaRPr kumimoji="1" lang="en-US" altLang="zh-CN" sz="2800" dirty="0"/>
          </a:p>
        </p:txBody>
      </p:sp>
      <p:sp>
        <p:nvSpPr>
          <p:cNvPr id="4" name="Rectangle 4">
            <a:extLst>
              <a:ext uri="{FF2B5EF4-FFF2-40B4-BE49-F238E27FC236}">
                <a16:creationId xmlns:a16="http://schemas.microsoft.com/office/drawing/2014/main" id="{77BF462B-6D3E-4EBB-B6B5-3A185B417D61}"/>
              </a:ext>
            </a:extLst>
          </p:cNvPr>
          <p:cNvSpPr>
            <a:spLocks noChangeAspect="1" noChangeArrowheads="1"/>
          </p:cNvSpPr>
          <p:nvPr/>
        </p:nvSpPr>
        <p:spPr bwMode="auto">
          <a:xfrm>
            <a:off x="5003815" y="3399729"/>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cxnSp>
        <p:nvCxnSpPr>
          <p:cNvPr id="5" name="Straight Connector 2">
            <a:extLst>
              <a:ext uri="{FF2B5EF4-FFF2-40B4-BE49-F238E27FC236}">
                <a16:creationId xmlns:a16="http://schemas.microsoft.com/office/drawing/2014/main" id="{7362FC81-EB09-4282-814F-6411BAE6B9F6}"/>
              </a:ext>
            </a:extLst>
          </p:cNvPr>
          <p:cNvCxnSpPr>
            <a:cxnSpLocks noChangeAspect="1" noChangeShapeType="1"/>
          </p:cNvCxnSpPr>
          <p:nvPr/>
        </p:nvCxnSpPr>
        <p:spPr bwMode="auto">
          <a:xfrm flipV="1">
            <a:off x="4811874" y="3653001"/>
            <a:ext cx="2954831" cy="8795"/>
          </a:xfrm>
          <a:prstGeom prst="line">
            <a:avLst/>
          </a:prstGeom>
          <a:noFill/>
          <a:ln w="38100" algn="ctr">
            <a:solidFill>
              <a:schemeClr val="tx1"/>
            </a:solidFill>
            <a:round/>
            <a:headEnd/>
            <a:tailEnd/>
          </a:ln>
        </p:spPr>
      </p:cxnSp>
      <p:sp>
        <p:nvSpPr>
          <p:cNvPr id="6" name="Rectangle 23">
            <a:extLst>
              <a:ext uri="{FF2B5EF4-FFF2-40B4-BE49-F238E27FC236}">
                <a16:creationId xmlns:a16="http://schemas.microsoft.com/office/drawing/2014/main" id="{4485315C-91D9-4A04-974B-43984D57BD3C}"/>
              </a:ext>
            </a:extLst>
          </p:cNvPr>
          <p:cNvSpPr>
            <a:spLocks noChangeAspect="1" noChangeArrowheads="1"/>
          </p:cNvSpPr>
          <p:nvPr/>
        </p:nvSpPr>
        <p:spPr bwMode="auto">
          <a:xfrm>
            <a:off x="5003815" y="3146457"/>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7" name="Rectangle 24">
            <a:extLst>
              <a:ext uri="{FF2B5EF4-FFF2-40B4-BE49-F238E27FC236}">
                <a16:creationId xmlns:a16="http://schemas.microsoft.com/office/drawing/2014/main" id="{E59EBB99-6976-46B1-A8BF-C5C05A23258F}"/>
              </a:ext>
            </a:extLst>
          </p:cNvPr>
          <p:cNvSpPr>
            <a:spLocks noChangeAspect="1" noChangeArrowheads="1"/>
          </p:cNvSpPr>
          <p:nvPr/>
        </p:nvSpPr>
        <p:spPr bwMode="auto">
          <a:xfrm>
            <a:off x="5003815" y="2893185"/>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8" name="Rectangle 25">
            <a:extLst>
              <a:ext uri="{FF2B5EF4-FFF2-40B4-BE49-F238E27FC236}">
                <a16:creationId xmlns:a16="http://schemas.microsoft.com/office/drawing/2014/main" id="{2B507EF1-E645-483B-ABE4-ACC6EE7622F3}"/>
              </a:ext>
            </a:extLst>
          </p:cNvPr>
          <p:cNvSpPr>
            <a:spLocks noChangeAspect="1" noChangeArrowheads="1"/>
          </p:cNvSpPr>
          <p:nvPr/>
        </p:nvSpPr>
        <p:spPr bwMode="auto">
          <a:xfrm>
            <a:off x="5003815" y="2639915"/>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9" name="Rectangle 26">
            <a:extLst>
              <a:ext uri="{FF2B5EF4-FFF2-40B4-BE49-F238E27FC236}">
                <a16:creationId xmlns:a16="http://schemas.microsoft.com/office/drawing/2014/main" id="{688BE711-7421-4353-8198-C3029D0098A2}"/>
              </a:ext>
            </a:extLst>
          </p:cNvPr>
          <p:cNvSpPr>
            <a:spLocks noChangeAspect="1" noChangeArrowheads="1"/>
          </p:cNvSpPr>
          <p:nvPr/>
        </p:nvSpPr>
        <p:spPr bwMode="auto">
          <a:xfrm>
            <a:off x="5003815" y="2383126"/>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0" name="Rectangle 34">
            <a:extLst>
              <a:ext uri="{FF2B5EF4-FFF2-40B4-BE49-F238E27FC236}">
                <a16:creationId xmlns:a16="http://schemas.microsoft.com/office/drawing/2014/main" id="{244F20E3-35EE-4F05-8850-EEF9E0DD0DD3}"/>
              </a:ext>
            </a:extLst>
          </p:cNvPr>
          <p:cNvSpPr>
            <a:spLocks noChangeAspect="1" noChangeArrowheads="1"/>
          </p:cNvSpPr>
          <p:nvPr/>
        </p:nvSpPr>
        <p:spPr bwMode="auto">
          <a:xfrm>
            <a:off x="5555143" y="3394628"/>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1" name="Rectangle 35">
            <a:extLst>
              <a:ext uri="{FF2B5EF4-FFF2-40B4-BE49-F238E27FC236}">
                <a16:creationId xmlns:a16="http://schemas.microsoft.com/office/drawing/2014/main" id="{E59EEEFA-0CE2-4513-988F-DBC909EDCB95}"/>
              </a:ext>
            </a:extLst>
          </p:cNvPr>
          <p:cNvSpPr>
            <a:spLocks noChangeAspect="1" noChangeArrowheads="1"/>
          </p:cNvSpPr>
          <p:nvPr/>
        </p:nvSpPr>
        <p:spPr bwMode="auto">
          <a:xfrm>
            <a:off x="5555143" y="3141357"/>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2" name="Rectangle 36">
            <a:extLst>
              <a:ext uri="{FF2B5EF4-FFF2-40B4-BE49-F238E27FC236}">
                <a16:creationId xmlns:a16="http://schemas.microsoft.com/office/drawing/2014/main" id="{59EEF3B3-8568-4ADA-A472-4399B8C72F4F}"/>
              </a:ext>
            </a:extLst>
          </p:cNvPr>
          <p:cNvSpPr>
            <a:spLocks noChangeAspect="1" noChangeArrowheads="1"/>
          </p:cNvSpPr>
          <p:nvPr/>
        </p:nvSpPr>
        <p:spPr bwMode="auto">
          <a:xfrm>
            <a:off x="5555143" y="2888085"/>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3" name="Rectangle 37">
            <a:extLst>
              <a:ext uri="{FF2B5EF4-FFF2-40B4-BE49-F238E27FC236}">
                <a16:creationId xmlns:a16="http://schemas.microsoft.com/office/drawing/2014/main" id="{FA10438E-E7CB-4BA7-8C83-899C64D3E640}"/>
              </a:ext>
            </a:extLst>
          </p:cNvPr>
          <p:cNvSpPr>
            <a:spLocks noChangeAspect="1" noChangeArrowheads="1"/>
          </p:cNvSpPr>
          <p:nvPr/>
        </p:nvSpPr>
        <p:spPr bwMode="auto">
          <a:xfrm>
            <a:off x="5555143" y="2634814"/>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4" name="Rectangle 38">
            <a:extLst>
              <a:ext uri="{FF2B5EF4-FFF2-40B4-BE49-F238E27FC236}">
                <a16:creationId xmlns:a16="http://schemas.microsoft.com/office/drawing/2014/main" id="{2579D3E4-A26E-49AA-BB54-D53167FB9013}"/>
              </a:ext>
            </a:extLst>
          </p:cNvPr>
          <p:cNvSpPr>
            <a:spLocks noChangeAspect="1" noChangeArrowheads="1"/>
          </p:cNvSpPr>
          <p:nvPr/>
        </p:nvSpPr>
        <p:spPr bwMode="auto">
          <a:xfrm>
            <a:off x="5555143" y="2378026"/>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5" name="Rectangle 39">
            <a:extLst>
              <a:ext uri="{FF2B5EF4-FFF2-40B4-BE49-F238E27FC236}">
                <a16:creationId xmlns:a16="http://schemas.microsoft.com/office/drawing/2014/main" id="{970FDF30-62A3-43DD-AF7B-2F9FFFBBC74F}"/>
              </a:ext>
            </a:extLst>
          </p:cNvPr>
          <p:cNvSpPr>
            <a:spLocks noChangeAspect="1" noChangeArrowheads="1"/>
          </p:cNvSpPr>
          <p:nvPr/>
        </p:nvSpPr>
        <p:spPr bwMode="auto">
          <a:xfrm>
            <a:off x="5555143" y="2124754"/>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6" name="TextBox 5">
            <a:extLst>
              <a:ext uri="{FF2B5EF4-FFF2-40B4-BE49-F238E27FC236}">
                <a16:creationId xmlns:a16="http://schemas.microsoft.com/office/drawing/2014/main" id="{4EF5B941-023B-4A0F-BCE0-4012A99D8923}"/>
              </a:ext>
            </a:extLst>
          </p:cNvPr>
          <p:cNvSpPr txBox="1">
            <a:spLocks noChangeAspect="1" noChangeArrowheads="1"/>
          </p:cNvSpPr>
          <p:nvPr/>
        </p:nvSpPr>
        <p:spPr bwMode="auto">
          <a:xfrm>
            <a:off x="4946340" y="3692344"/>
            <a:ext cx="26661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800" dirty="0">
                <a:solidFill>
                  <a:prstClr val="black"/>
                </a:solidFill>
                <a:latin typeface="Courier New" panose="02070309020205020404" pitchFamily="49" charset="0"/>
                <a:cs typeface="Courier New" panose="02070309020205020404" pitchFamily="49" charset="0"/>
              </a:rPr>
              <a:t>1 2 3 4 5 6 7 8 9 </a:t>
            </a:r>
          </a:p>
        </p:txBody>
      </p:sp>
      <p:sp>
        <p:nvSpPr>
          <p:cNvPr id="17" name="Rectangle 41">
            <a:extLst>
              <a:ext uri="{FF2B5EF4-FFF2-40B4-BE49-F238E27FC236}">
                <a16:creationId xmlns:a16="http://schemas.microsoft.com/office/drawing/2014/main" id="{F7789ABE-10E7-4F5F-836F-8DB0FC48C6F5}"/>
              </a:ext>
            </a:extLst>
          </p:cNvPr>
          <p:cNvSpPr>
            <a:spLocks noChangeAspect="1" noChangeArrowheads="1"/>
          </p:cNvSpPr>
          <p:nvPr/>
        </p:nvSpPr>
        <p:spPr bwMode="auto">
          <a:xfrm>
            <a:off x="6394664" y="3408525"/>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8" name="Rectangle 43">
            <a:extLst>
              <a:ext uri="{FF2B5EF4-FFF2-40B4-BE49-F238E27FC236}">
                <a16:creationId xmlns:a16="http://schemas.microsoft.com/office/drawing/2014/main" id="{DD98B454-9DC2-49E1-AF5D-368EEC1518A2}"/>
              </a:ext>
            </a:extLst>
          </p:cNvPr>
          <p:cNvSpPr>
            <a:spLocks noChangeAspect="1" noChangeArrowheads="1"/>
          </p:cNvSpPr>
          <p:nvPr/>
        </p:nvSpPr>
        <p:spPr bwMode="auto">
          <a:xfrm>
            <a:off x="7175738" y="3399729"/>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9" name="Rectangle 44">
            <a:extLst>
              <a:ext uri="{FF2B5EF4-FFF2-40B4-BE49-F238E27FC236}">
                <a16:creationId xmlns:a16="http://schemas.microsoft.com/office/drawing/2014/main" id="{96FC221F-C15C-46E2-89CE-8F5C893654BF}"/>
              </a:ext>
            </a:extLst>
          </p:cNvPr>
          <p:cNvSpPr>
            <a:spLocks noChangeAspect="1" noChangeArrowheads="1"/>
          </p:cNvSpPr>
          <p:nvPr/>
        </p:nvSpPr>
        <p:spPr bwMode="auto">
          <a:xfrm>
            <a:off x="7175738" y="3142940"/>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20" name="Rectangle 45">
            <a:extLst>
              <a:ext uri="{FF2B5EF4-FFF2-40B4-BE49-F238E27FC236}">
                <a16:creationId xmlns:a16="http://schemas.microsoft.com/office/drawing/2014/main" id="{5DD190CC-DA67-4511-8102-713E67F7A429}"/>
              </a:ext>
            </a:extLst>
          </p:cNvPr>
          <p:cNvSpPr>
            <a:spLocks noChangeAspect="1" noChangeArrowheads="1"/>
          </p:cNvSpPr>
          <p:nvPr/>
        </p:nvSpPr>
        <p:spPr bwMode="auto">
          <a:xfrm>
            <a:off x="7175738" y="2889669"/>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21" name="!!Rectangle 47">
            <a:extLst>
              <a:ext uri="{FF2B5EF4-FFF2-40B4-BE49-F238E27FC236}">
                <a16:creationId xmlns:a16="http://schemas.microsoft.com/office/drawing/2014/main" id="{764BF180-2F8E-42AE-8F55-BC62BFEC074E}"/>
              </a:ext>
            </a:extLst>
          </p:cNvPr>
          <p:cNvSpPr>
            <a:spLocks noChangeAspect="1" noChangeArrowheads="1"/>
          </p:cNvSpPr>
          <p:nvPr/>
        </p:nvSpPr>
        <p:spPr bwMode="auto">
          <a:xfrm>
            <a:off x="6394664" y="3175728"/>
            <a:ext cx="253272" cy="253272"/>
          </a:xfrm>
          <a:prstGeom prst="rect">
            <a:avLst/>
          </a:prstGeom>
          <a:solidFill>
            <a:schemeClr val="accent1">
              <a:lumMod val="40000"/>
              <a:lumOff val="60000"/>
            </a:schemeClr>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grpSp>
        <p:nvGrpSpPr>
          <p:cNvPr id="43" name="Group 42">
            <a:extLst>
              <a:ext uri="{FF2B5EF4-FFF2-40B4-BE49-F238E27FC236}">
                <a16:creationId xmlns:a16="http://schemas.microsoft.com/office/drawing/2014/main" id="{96310ED5-386F-4FA5-A36F-93C1883D966E}"/>
              </a:ext>
            </a:extLst>
          </p:cNvPr>
          <p:cNvGrpSpPr>
            <a:grpSpLocks noChangeAspect="1"/>
          </p:cNvGrpSpPr>
          <p:nvPr/>
        </p:nvGrpSpPr>
        <p:grpSpPr>
          <a:xfrm>
            <a:off x="1602985" y="4926444"/>
            <a:ext cx="1929875" cy="214431"/>
            <a:chOff x="3816821" y="4248199"/>
            <a:chExt cx="1645920" cy="182880"/>
          </a:xfrm>
        </p:grpSpPr>
        <p:sp>
          <p:nvSpPr>
            <p:cNvPr id="23" name="矩形 70">
              <a:extLst>
                <a:ext uri="{FF2B5EF4-FFF2-40B4-BE49-F238E27FC236}">
                  <a16:creationId xmlns:a16="http://schemas.microsoft.com/office/drawing/2014/main" id="{2EF89221-0EB1-4600-AD1A-5BE1A1A3C522}"/>
                </a:ext>
              </a:extLst>
            </p:cNvPr>
            <p:cNvSpPr/>
            <p:nvPr/>
          </p:nvSpPr>
          <p:spPr>
            <a:xfrm>
              <a:off x="381682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35" name="矩形 70">
              <a:extLst>
                <a:ext uri="{FF2B5EF4-FFF2-40B4-BE49-F238E27FC236}">
                  <a16:creationId xmlns:a16="http://schemas.microsoft.com/office/drawing/2014/main" id="{389429A5-EA2A-441B-BD3C-35649EAF4430}"/>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6" name="矩形 70">
              <a:extLst>
                <a:ext uri="{FF2B5EF4-FFF2-40B4-BE49-F238E27FC236}">
                  <a16:creationId xmlns:a16="http://schemas.microsoft.com/office/drawing/2014/main" id="{9FC65A86-FD98-49FC-9200-DD635B266046}"/>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7" name="矩形 70">
              <a:extLst>
                <a:ext uri="{FF2B5EF4-FFF2-40B4-BE49-F238E27FC236}">
                  <a16:creationId xmlns:a16="http://schemas.microsoft.com/office/drawing/2014/main" id="{2875C6A5-B7D2-41BF-99E0-0FAA6D8ED760}"/>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8" name="矩形 70">
              <a:extLst>
                <a:ext uri="{FF2B5EF4-FFF2-40B4-BE49-F238E27FC236}">
                  <a16:creationId xmlns:a16="http://schemas.microsoft.com/office/drawing/2014/main" id="{C76D628B-C544-40E7-BAA5-EC6BC63D6A4F}"/>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9" name="矩形 70">
              <a:extLst>
                <a:ext uri="{FF2B5EF4-FFF2-40B4-BE49-F238E27FC236}">
                  <a16:creationId xmlns:a16="http://schemas.microsoft.com/office/drawing/2014/main" id="{D5F67565-18E5-4326-8897-FFC2137F4861}"/>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0" name="矩形 70">
              <a:extLst>
                <a:ext uri="{FF2B5EF4-FFF2-40B4-BE49-F238E27FC236}">
                  <a16:creationId xmlns:a16="http://schemas.microsoft.com/office/drawing/2014/main" id="{D0E06B7A-F8DC-492E-9372-6E0783F8C98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1" name="矩形 70">
              <a:extLst>
                <a:ext uri="{FF2B5EF4-FFF2-40B4-BE49-F238E27FC236}">
                  <a16:creationId xmlns:a16="http://schemas.microsoft.com/office/drawing/2014/main" id="{C9D67938-DF8C-48CD-9376-B687AE68DA8C}"/>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2" name="矩形 70">
              <a:extLst>
                <a:ext uri="{FF2B5EF4-FFF2-40B4-BE49-F238E27FC236}">
                  <a16:creationId xmlns:a16="http://schemas.microsoft.com/office/drawing/2014/main" id="{A1CFC9AB-D5E0-45CE-BC81-8FCC37272019}"/>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44" name="!!Group 43">
            <a:extLst>
              <a:ext uri="{FF2B5EF4-FFF2-40B4-BE49-F238E27FC236}">
                <a16:creationId xmlns:a16="http://schemas.microsoft.com/office/drawing/2014/main" id="{65C993AC-C9A4-41B5-832C-ABCFA10EAF2F}"/>
              </a:ext>
            </a:extLst>
          </p:cNvPr>
          <p:cNvGrpSpPr>
            <a:grpSpLocks noChangeAspect="1"/>
          </p:cNvGrpSpPr>
          <p:nvPr/>
        </p:nvGrpSpPr>
        <p:grpSpPr>
          <a:xfrm>
            <a:off x="1602985" y="5134170"/>
            <a:ext cx="1929875" cy="214431"/>
            <a:chOff x="3816821" y="4248199"/>
            <a:chExt cx="1645920" cy="182880"/>
          </a:xfrm>
        </p:grpSpPr>
        <p:sp>
          <p:nvSpPr>
            <p:cNvPr id="45" name="矩形 70">
              <a:extLst>
                <a:ext uri="{FF2B5EF4-FFF2-40B4-BE49-F238E27FC236}">
                  <a16:creationId xmlns:a16="http://schemas.microsoft.com/office/drawing/2014/main" id="{96A04344-1A64-4EE3-9AC1-C47EE1CC635D}"/>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46" name="矩形 70">
              <a:extLst>
                <a:ext uri="{FF2B5EF4-FFF2-40B4-BE49-F238E27FC236}">
                  <a16:creationId xmlns:a16="http://schemas.microsoft.com/office/drawing/2014/main" id="{5DA9CFAA-0BB5-4041-BA18-EB96B263D577}"/>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7" name="矩形 70">
              <a:extLst>
                <a:ext uri="{FF2B5EF4-FFF2-40B4-BE49-F238E27FC236}">
                  <a16:creationId xmlns:a16="http://schemas.microsoft.com/office/drawing/2014/main" id="{4BE51D66-4760-480F-8DD9-4BDD69E1668D}"/>
                </a:ext>
              </a:extLst>
            </p:cNvPr>
            <p:cNvSpPr/>
            <p:nvPr/>
          </p:nvSpPr>
          <p:spPr>
            <a:xfrm>
              <a:off x="418258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4400" dirty="0">
                <a:solidFill>
                  <a:prstClr val="white"/>
                </a:solidFill>
                <a:latin typeface="Lucida Sans"/>
                <a:ea typeface="黑体"/>
              </a:endParaRPr>
            </a:p>
          </p:txBody>
        </p:sp>
        <p:sp>
          <p:nvSpPr>
            <p:cNvPr id="48" name="矩形 70">
              <a:extLst>
                <a:ext uri="{FF2B5EF4-FFF2-40B4-BE49-F238E27FC236}">
                  <a16:creationId xmlns:a16="http://schemas.microsoft.com/office/drawing/2014/main" id="{B977BAE8-F7B9-4203-8707-F121DB1A993A}"/>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9" name="矩形 70">
              <a:extLst>
                <a:ext uri="{FF2B5EF4-FFF2-40B4-BE49-F238E27FC236}">
                  <a16:creationId xmlns:a16="http://schemas.microsoft.com/office/drawing/2014/main" id="{81363CF1-AB8D-4300-9EDF-30CE283F6536}"/>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0" name="矩形 70">
              <a:extLst>
                <a:ext uri="{FF2B5EF4-FFF2-40B4-BE49-F238E27FC236}">
                  <a16:creationId xmlns:a16="http://schemas.microsoft.com/office/drawing/2014/main" id="{325BEE5C-CC30-46C9-AB41-2CC98CA9E8F8}"/>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1" name="矩形 70">
              <a:extLst>
                <a:ext uri="{FF2B5EF4-FFF2-40B4-BE49-F238E27FC236}">
                  <a16:creationId xmlns:a16="http://schemas.microsoft.com/office/drawing/2014/main" id="{CA0B9EB8-6A39-412A-8491-69DF888AB0D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2" name="矩形 70">
              <a:extLst>
                <a:ext uri="{FF2B5EF4-FFF2-40B4-BE49-F238E27FC236}">
                  <a16:creationId xmlns:a16="http://schemas.microsoft.com/office/drawing/2014/main" id="{90C52285-DBD1-41BE-B085-ADEC83FE6EFD}"/>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3" name="矩形 70">
              <a:extLst>
                <a:ext uri="{FF2B5EF4-FFF2-40B4-BE49-F238E27FC236}">
                  <a16:creationId xmlns:a16="http://schemas.microsoft.com/office/drawing/2014/main" id="{8C998C1A-E0EA-44A2-AF64-7000C05EEECD}"/>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54" name="!!Group 53">
            <a:extLst>
              <a:ext uri="{FF2B5EF4-FFF2-40B4-BE49-F238E27FC236}">
                <a16:creationId xmlns:a16="http://schemas.microsoft.com/office/drawing/2014/main" id="{A022B229-041B-4343-B515-6733460B4043}"/>
              </a:ext>
            </a:extLst>
          </p:cNvPr>
          <p:cNvGrpSpPr>
            <a:grpSpLocks noChangeAspect="1"/>
          </p:cNvGrpSpPr>
          <p:nvPr/>
        </p:nvGrpSpPr>
        <p:grpSpPr>
          <a:xfrm>
            <a:off x="1602985" y="5783868"/>
            <a:ext cx="1929875" cy="214431"/>
            <a:chOff x="3816821" y="4248199"/>
            <a:chExt cx="1645920" cy="182880"/>
          </a:xfrm>
        </p:grpSpPr>
        <p:sp>
          <p:nvSpPr>
            <p:cNvPr id="55" name="矩形 70">
              <a:extLst>
                <a:ext uri="{FF2B5EF4-FFF2-40B4-BE49-F238E27FC236}">
                  <a16:creationId xmlns:a16="http://schemas.microsoft.com/office/drawing/2014/main" id="{BFCB6DC3-E7F1-4C6A-89D0-8149EA32F92C}"/>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56" name="矩形 70">
              <a:extLst>
                <a:ext uri="{FF2B5EF4-FFF2-40B4-BE49-F238E27FC236}">
                  <a16:creationId xmlns:a16="http://schemas.microsoft.com/office/drawing/2014/main" id="{7B2299C9-B0A4-46B5-81B1-B3D1338DBD63}"/>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7" name="矩形 70">
              <a:extLst>
                <a:ext uri="{FF2B5EF4-FFF2-40B4-BE49-F238E27FC236}">
                  <a16:creationId xmlns:a16="http://schemas.microsoft.com/office/drawing/2014/main" id="{6E8E483B-3283-42C5-AFD6-26254918D2A5}"/>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58" name="矩形 70">
              <a:extLst>
                <a:ext uri="{FF2B5EF4-FFF2-40B4-BE49-F238E27FC236}">
                  <a16:creationId xmlns:a16="http://schemas.microsoft.com/office/drawing/2014/main" id="{C072D74D-228A-4161-9876-BF7B5CEE47A5}"/>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9" name="矩形 70">
              <a:extLst>
                <a:ext uri="{FF2B5EF4-FFF2-40B4-BE49-F238E27FC236}">
                  <a16:creationId xmlns:a16="http://schemas.microsoft.com/office/drawing/2014/main" id="{C4ECBD4F-77AA-4D11-92A5-78ECB1A1FF80}"/>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0" name="矩形 70">
              <a:extLst>
                <a:ext uri="{FF2B5EF4-FFF2-40B4-BE49-F238E27FC236}">
                  <a16:creationId xmlns:a16="http://schemas.microsoft.com/office/drawing/2014/main" id="{E76B1ED8-8E8D-4BE5-B12A-B6E5EEEDE053}"/>
                </a:ext>
              </a:extLst>
            </p:cNvPr>
            <p:cNvSpPr/>
            <p:nvPr/>
          </p:nvSpPr>
          <p:spPr>
            <a:xfrm>
              <a:off x="473122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4400" dirty="0">
                <a:solidFill>
                  <a:prstClr val="white"/>
                </a:solidFill>
                <a:latin typeface="Lucida Sans"/>
                <a:ea typeface="黑体"/>
              </a:endParaRPr>
            </a:p>
          </p:txBody>
        </p:sp>
        <p:sp>
          <p:nvSpPr>
            <p:cNvPr id="61" name="矩形 70">
              <a:extLst>
                <a:ext uri="{FF2B5EF4-FFF2-40B4-BE49-F238E27FC236}">
                  <a16:creationId xmlns:a16="http://schemas.microsoft.com/office/drawing/2014/main" id="{D6461D24-FAB5-40B5-BDFD-5BC9B81AC2F4}"/>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2" name="矩形 70">
              <a:extLst>
                <a:ext uri="{FF2B5EF4-FFF2-40B4-BE49-F238E27FC236}">
                  <a16:creationId xmlns:a16="http://schemas.microsoft.com/office/drawing/2014/main" id="{20546C72-F009-4D36-95A4-97290F630AF5}"/>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3" name="矩形 70">
              <a:extLst>
                <a:ext uri="{FF2B5EF4-FFF2-40B4-BE49-F238E27FC236}">
                  <a16:creationId xmlns:a16="http://schemas.microsoft.com/office/drawing/2014/main" id="{1FC1CCDA-7E4E-42A0-AFD4-08C23E8319A8}"/>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sp>
        <p:nvSpPr>
          <p:cNvPr id="64" name="TextBox 63">
            <a:extLst>
              <a:ext uri="{FF2B5EF4-FFF2-40B4-BE49-F238E27FC236}">
                <a16:creationId xmlns:a16="http://schemas.microsoft.com/office/drawing/2014/main" id="{24B9A16D-FB1D-45CC-8C0E-D4F89BB57C01}"/>
              </a:ext>
            </a:extLst>
          </p:cNvPr>
          <p:cNvSpPr txBox="1">
            <a:spLocks noChangeAspect="1"/>
          </p:cNvSpPr>
          <p:nvPr/>
        </p:nvSpPr>
        <p:spPr>
          <a:xfrm rot="5400000">
            <a:off x="2441726" y="5334644"/>
            <a:ext cx="492443" cy="461665"/>
          </a:xfrm>
          <a:prstGeom prst="rect">
            <a:avLst/>
          </a:prstGeom>
          <a:noFill/>
        </p:spPr>
        <p:txBody>
          <a:bodyPr wrap="none" rtlCol="0">
            <a:spAutoFit/>
          </a:bodyPr>
          <a:lstStyle/>
          <a:p>
            <a:pPr defTabSz="914140"/>
            <a:r>
              <a:rPr lang="en-US" altLang="zh-CN" sz="2400" dirty="0">
                <a:solidFill>
                  <a:prstClr val="black"/>
                </a:solidFill>
                <a:latin typeface="Lucida Sans"/>
                <a:ea typeface="黑体"/>
              </a:rPr>
              <a:t>…</a:t>
            </a:r>
            <a:endParaRPr lang="zh-CN" altLang="en-US" sz="2400" dirty="0">
              <a:solidFill>
                <a:prstClr val="black"/>
              </a:solidFill>
              <a:latin typeface="Lucida Sans"/>
              <a:ea typeface="黑体"/>
            </a:endParaRPr>
          </a:p>
        </p:txBody>
      </p:sp>
      <p:sp>
        <p:nvSpPr>
          <p:cNvPr id="65" name="TextBox 5">
            <a:extLst>
              <a:ext uri="{FF2B5EF4-FFF2-40B4-BE49-F238E27FC236}">
                <a16:creationId xmlns:a16="http://schemas.microsoft.com/office/drawing/2014/main" id="{D1FA8AD9-64A0-47FD-9236-D42D715166D0}"/>
              </a:ext>
            </a:extLst>
          </p:cNvPr>
          <p:cNvSpPr txBox="1">
            <a:spLocks noChangeAspect="1" noChangeArrowheads="1"/>
          </p:cNvSpPr>
          <p:nvPr/>
        </p:nvSpPr>
        <p:spPr bwMode="auto">
          <a:xfrm>
            <a:off x="3961719" y="4563290"/>
            <a:ext cx="2117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400" dirty="0">
                <a:solidFill>
                  <a:prstClr val="black"/>
                </a:solidFill>
                <a:latin typeface="Courier New" panose="02070309020205020404" pitchFamily="49" charset="0"/>
                <a:cs typeface="Courier New" panose="02070309020205020404" pitchFamily="49" charset="0"/>
              </a:rPr>
              <a:t>1 2 3 4 5 6 7 8 9 </a:t>
            </a:r>
          </a:p>
        </p:txBody>
      </p:sp>
      <p:grpSp>
        <p:nvGrpSpPr>
          <p:cNvPr id="66" name="!!Group 65">
            <a:extLst>
              <a:ext uri="{FF2B5EF4-FFF2-40B4-BE49-F238E27FC236}">
                <a16:creationId xmlns:a16="http://schemas.microsoft.com/office/drawing/2014/main" id="{B4F93FF6-9246-47F4-9ECA-37436AA4E063}"/>
              </a:ext>
            </a:extLst>
          </p:cNvPr>
          <p:cNvGrpSpPr>
            <a:grpSpLocks noChangeAspect="1"/>
          </p:cNvGrpSpPr>
          <p:nvPr/>
        </p:nvGrpSpPr>
        <p:grpSpPr>
          <a:xfrm>
            <a:off x="4029022" y="4927949"/>
            <a:ext cx="1929875" cy="214431"/>
            <a:chOff x="3816821" y="4248199"/>
            <a:chExt cx="1645920" cy="182880"/>
          </a:xfrm>
        </p:grpSpPr>
        <p:sp>
          <p:nvSpPr>
            <p:cNvPr id="67" name="矩形 70">
              <a:extLst>
                <a:ext uri="{FF2B5EF4-FFF2-40B4-BE49-F238E27FC236}">
                  <a16:creationId xmlns:a16="http://schemas.microsoft.com/office/drawing/2014/main" id="{F207E9D8-B91C-42E6-816A-B8AE252B3142}"/>
                </a:ext>
              </a:extLst>
            </p:cNvPr>
            <p:cNvSpPr/>
            <p:nvPr/>
          </p:nvSpPr>
          <p:spPr>
            <a:xfrm>
              <a:off x="3816821" y="4248199"/>
              <a:ext cx="182880" cy="182880"/>
            </a:xfrm>
            <a:prstGeom prst="rect">
              <a:avLst/>
            </a:prstGeom>
            <a:solidFill>
              <a:schemeClr val="accent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white"/>
                  </a:solidFill>
                  <a:latin typeface="Times New Roman" panose="02020603050405020304" pitchFamily="18" charset="0"/>
                  <a:ea typeface="Sans Serif Collection" panose="020B0502040504020204" pitchFamily="34" charset="0"/>
                  <a:cs typeface="Times New Roman" panose="02020603050405020304" pitchFamily="18" charset="0"/>
                </a:rPr>
                <a:t>5</a:t>
              </a:r>
              <a:endParaRPr lang="zh-CN" altLang="en-US" sz="1400" b="1" dirty="0">
                <a:solidFill>
                  <a:prstClr val="white"/>
                </a:solidFill>
                <a:latin typeface="Times New Roman" panose="02020603050405020304" pitchFamily="18" charset="0"/>
                <a:ea typeface="黑体"/>
                <a:cs typeface="Times New Roman" panose="02020603050405020304" pitchFamily="18" charset="0"/>
              </a:endParaRPr>
            </a:p>
          </p:txBody>
        </p:sp>
        <p:sp>
          <p:nvSpPr>
            <p:cNvPr id="68" name="矩形 70">
              <a:extLst>
                <a:ext uri="{FF2B5EF4-FFF2-40B4-BE49-F238E27FC236}">
                  <a16:creationId xmlns:a16="http://schemas.microsoft.com/office/drawing/2014/main" id="{85CE02FC-594F-4869-8228-2D3D1952CD04}"/>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9" name="矩形 70">
              <a:extLst>
                <a:ext uri="{FF2B5EF4-FFF2-40B4-BE49-F238E27FC236}">
                  <a16:creationId xmlns:a16="http://schemas.microsoft.com/office/drawing/2014/main" id="{62EF5917-7162-4FF1-A370-DF325F910FE6}"/>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0" name="矩形 70">
              <a:extLst>
                <a:ext uri="{FF2B5EF4-FFF2-40B4-BE49-F238E27FC236}">
                  <a16:creationId xmlns:a16="http://schemas.microsoft.com/office/drawing/2014/main" id="{256B2054-DBD2-4832-878A-2F4152F5F6DC}"/>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1" name="矩形 70">
              <a:extLst>
                <a:ext uri="{FF2B5EF4-FFF2-40B4-BE49-F238E27FC236}">
                  <a16:creationId xmlns:a16="http://schemas.microsoft.com/office/drawing/2014/main" id="{F5531ED1-6C2F-4E38-9117-E3C4BA0917E8}"/>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2" name="矩形 70">
              <a:extLst>
                <a:ext uri="{FF2B5EF4-FFF2-40B4-BE49-F238E27FC236}">
                  <a16:creationId xmlns:a16="http://schemas.microsoft.com/office/drawing/2014/main" id="{BDA1BCD2-28F8-49BE-B204-4864DD64FD8A}"/>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3" name="矩形 70">
              <a:extLst>
                <a:ext uri="{FF2B5EF4-FFF2-40B4-BE49-F238E27FC236}">
                  <a16:creationId xmlns:a16="http://schemas.microsoft.com/office/drawing/2014/main" id="{FAD61162-E89A-4FF4-9BAD-36BBCC9B3DC0}"/>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4" name="矩形 70">
              <a:extLst>
                <a:ext uri="{FF2B5EF4-FFF2-40B4-BE49-F238E27FC236}">
                  <a16:creationId xmlns:a16="http://schemas.microsoft.com/office/drawing/2014/main" id="{18A110D5-22DF-4A6E-B8F6-738C4D06E133}"/>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5" name="矩形 70">
              <a:extLst>
                <a:ext uri="{FF2B5EF4-FFF2-40B4-BE49-F238E27FC236}">
                  <a16:creationId xmlns:a16="http://schemas.microsoft.com/office/drawing/2014/main" id="{0A1619E8-F17E-45DF-A6F9-CA4158E309F8}"/>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76" name="!!Group 75">
            <a:extLst>
              <a:ext uri="{FF2B5EF4-FFF2-40B4-BE49-F238E27FC236}">
                <a16:creationId xmlns:a16="http://schemas.microsoft.com/office/drawing/2014/main" id="{8289FD45-B037-4B4F-A71C-9F8DD545D2BE}"/>
              </a:ext>
            </a:extLst>
          </p:cNvPr>
          <p:cNvGrpSpPr>
            <a:grpSpLocks noChangeAspect="1"/>
          </p:cNvGrpSpPr>
          <p:nvPr/>
        </p:nvGrpSpPr>
        <p:grpSpPr>
          <a:xfrm>
            <a:off x="4029022" y="5135674"/>
            <a:ext cx="1929875" cy="214431"/>
            <a:chOff x="3816821" y="4248199"/>
            <a:chExt cx="1645920" cy="182880"/>
          </a:xfrm>
        </p:grpSpPr>
        <p:sp>
          <p:nvSpPr>
            <p:cNvPr id="77" name="矩形 70">
              <a:extLst>
                <a:ext uri="{FF2B5EF4-FFF2-40B4-BE49-F238E27FC236}">
                  <a16:creationId xmlns:a16="http://schemas.microsoft.com/office/drawing/2014/main" id="{E04EA633-851B-4AC1-A013-4AA38B81D6F7}"/>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78" name="矩形 70">
              <a:extLst>
                <a:ext uri="{FF2B5EF4-FFF2-40B4-BE49-F238E27FC236}">
                  <a16:creationId xmlns:a16="http://schemas.microsoft.com/office/drawing/2014/main" id="{57D2C635-7928-4D19-8D8D-58686ECA58B2}"/>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9" name="矩形 70">
              <a:extLst>
                <a:ext uri="{FF2B5EF4-FFF2-40B4-BE49-F238E27FC236}">
                  <a16:creationId xmlns:a16="http://schemas.microsoft.com/office/drawing/2014/main" id="{08DEEBD9-984D-4B19-B56F-BE9C7FAC19D1}"/>
                </a:ext>
              </a:extLst>
            </p:cNvPr>
            <p:cNvSpPr/>
            <p:nvPr/>
          </p:nvSpPr>
          <p:spPr>
            <a:xfrm>
              <a:off x="4182581" y="4248199"/>
              <a:ext cx="182880" cy="182880"/>
            </a:xfrm>
            <a:prstGeom prst="rect">
              <a:avLst/>
            </a:prstGeom>
            <a:solidFill>
              <a:schemeClr val="tx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defRPr/>
              </a:pPr>
              <a:r>
                <a:rPr lang="en-US" altLang="zh-CN" sz="1400" b="1" dirty="0">
                  <a:solidFill>
                    <a:prstClr val="white"/>
                  </a:solidFill>
                  <a:latin typeface="Times New Roman" panose="02020603050405020304" pitchFamily="18" charset="0"/>
                  <a:ea typeface="Sans Serif Collection" panose="020B0502040504020204" pitchFamily="34" charset="0"/>
                  <a:cs typeface="Times New Roman" panose="02020603050405020304" pitchFamily="18" charset="0"/>
                </a:rPr>
                <a:t>6</a:t>
              </a:r>
              <a:endParaRPr lang="zh-CN" altLang="en-US" sz="1400" b="1" dirty="0">
                <a:solidFill>
                  <a:prstClr val="white"/>
                </a:solidFill>
                <a:latin typeface="Times New Roman" panose="02020603050405020304" pitchFamily="18" charset="0"/>
                <a:ea typeface="黑体"/>
                <a:cs typeface="Times New Roman" panose="02020603050405020304" pitchFamily="18" charset="0"/>
              </a:endParaRPr>
            </a:p>
          </p:txBody>
        </p:sp>
        <p:sp>
          <p:nvSpPr>
            <p:cNvPr id="80" name="矩形 70">
              <a:extLst>
                <a:ext uri="{FF2B5EF4-FFF2-40B4-BE49-F238E27FC236}">
                  <a16:creationId xmlns:a16="http://schemas.microsoft.com/office/drawing/2014/main" id="{A4DD941B-D13A-4ACC-ACCE-AEC0E20E1DEA}"/>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1" name="矩形 70">
              <a:extLst>
                <a:ext uri="{FF2B5EF4-FFF2-40B4-BE49-F238E27FC236}">
                  <a16:creationId xmlns:a16="http://schemas.microsoft.com/office/drawing/2014/main" id="{0482AE9E-E4F9-45AF-841F-F9A5881814D1}"/>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2" name="矩形 70">
              <a:extLst>
                <a:ext uri="{FF2B5EF4-FFF2-40B4-BE49-F238E27FC236}">
                  <a16:creationId xmlns:a16="http://schemas.microsoft.com/office/drawing/2014/main" id="{6A2CC3D3-5AF3-4D0C-AFF3-780C4EDF073D}"/>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3" name="矩形 70">
              <a:extLst>
                <a:ext uri="{FF2B5EF4-FFF2-40B4-BE49-F238E27FC236}">
                  <a16:creationId xmlns:a16="http://schemas.microsoft.com/office/drawing/2014/main" id="{9C4A6BE2-83DD-431D-89BA-D79F68C4ED4B}"/>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4" name="矩形 70">
              <a:extLst>
                <a:ext uri="{FF2B5EF4-FFF2-40B4-BE49-F238E27FC236}">
                  <a16:creationId xmlns:a16="http://schemas.microsoft.com/office/drawing/2014/main" id="{9AFE2AE7-AED3-4B61-AE88-1D12AF04A5DC}"/>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5" name="矩形 70">
              <a:extLst>
                <a:ext uri="{FF2B5EF4-FFF2-40B4-BE49-F238E27FC236}">
                  <a16:creationId xmlns:a16="http://schemas.microsoft.com/office/drawing/2014/main" id="{A0596E08-9D05-4913-9B17-6DE829BE7A38}"/>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97" name="!!Group 96">
            <a:extLst>
              <a:ext uri="{FF2B5EF4-FFF2-40B4-BE49-F238E27FC236}">
                <a16:creationId xmlns:a16="http://schemas.microsoft.com/office/drawing/2014/main" id="{40788038-7B5C-4D7E-A091-3C011CD0A957}"/>
              </a:ext>
            </a:extLst>
          </p:cNvPr>
          <p:cNvGrpSpPr>
            <a:grpSpLocks noChangeAspect="1"/>
          </p:cNvGrpSpPr>
          <p:nvPr/>
        </p:nvGrpSpPr>
        <p:grpSpPr>
          <a:xfrm>
            <a:off x="4029022" y="5569437"/>
            <a:ext cx="1929875" cy="214431"/>
            <a:chOff x="3816821" y="4248199"/>
            <a:chExt cx="1645920" cy="182880"/>
          </a:xfrm>
        </p:grpSpPr>
        <p:sp>
          <p:nvSpPr>
            <p:cNvPr id="98" name="矩形 70">
              <a:extLst>
                <a:ext uri="{FF2B5EF4-FFF2-40B4-BE49-F238E27FC236}">
                  <a16:creationId xmlns:a16="http://schemas.microsoft.com/office/drawing/2014/main" id="{81FE498A-7383-4C99-986D-7AEB135E5834}"/>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99" name="矩形 70">
              <a:extLst>
                <a:ext uri="{FF2B5EF4-FFF2-40B4-BE49-F238E27FC236}">
                  <a16:creationId xmlns:a16="http://schemas.microsoft.com/office/drawing/2014/main" id="{D65D3431-DFB0-4E17-BA54-1A1004D5497F}"/>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0" name="矩形 70">
              <a:extLst>
                <a:ext uri="{FF2B5EF4-FFF2-40B4-BE49-F238E27FC236}">
                  <a16:creationId xmlns:a16="http://schemas.microsoft.com/office/drawing/2014/main" id="{7A3309CC-8DF7-4FEE-9F5C-EADA4FD41AC5}"/>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01" name="矩形 70">
              <a:extLst>
                <a:ext uri="{FF2B5EF4-FFF2-40B4-BE49-F238E27FC236}">
                  <a16:creationId xmlns:a16="http://schemas.microsoft.com/office/drawing/2014/main" id="{5A9DE052-316F-4128-9112-1C49A5CA9FB2}"/>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2" name="矩形 70">
              <a:extLst>
                <a:ext uri="{FF2B5EF4-FFF2-40B4-BE49-F238E27FC236}">
                  <a16:creationId xmlns:a16="http://schemas.microsoft.com/office/drawing/2014/main" id="{04E4F39B-F01F-478A-83E4-665B2D1266B9}"/>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3" name="矩形 70">
              <a:extLst>
                <a:ext uri="{FF2B5EF4-FFF2-40B4-BE49-F238E27FC236}">
                  <a16:creationId xmlns:a16="http://schemas.microsoft.com/office/drawing/2014/main" id="{93110B8C-33A0-4558-8E4F-2B05F6A35C8C}"/>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04" name="矩形 70">
              <a:extLst>
                <a:ext uri="{FF2B5EF4-FFF2-40B4-BE49-F238E27FC236}">
                  <a16:creationId xmlns:a16="http://schemas.microsoft.com/office/drawing/2014/main" id="{6644FA43-E3B6-4E0E-AA4E-8B12FBDFE22C}"/>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5" name="矩形 70">
              <a:extLst>
                <a:ext uri="{FF2B5EF4-FFF2-40B4-BE49-F238E27FC236}">
                  <a16:creationId xmlns:a16="http://schemas.microsoft.com/office/drawing/2014/main" id="{E2633A6D-3E69-48FF-A02A-2BF63C3AA45C}"/>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6" name="矩形 70">
              <a:extLst>
                <a:ext uri="{FF2B5EF4-FFF2-40B4-BE49-F238E27FC236}">
                  <a16:creationId xmlns:a16="http://schemas.microsoft.com/office/drawing/2014/main" id="{FB1F5CDF-041A-4E29-821B-B3F5E390FD79}"/>
                </a:ext>
              </a:extLst>
            </p:cNvPr>
            <p:cNvSpPr/>
            <p:nvPr/>
          </p:nvSpPr>
          <p:spPr>
            <a:xfrm>
              <a:off x="5279861" y="4248199"/>
              <a:ext cx="182880" cy="182880"/>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3</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grpSp>
      <p:sp>
        <p:nvSpPr>
          <p:cNvPr id="129" name="!!Left Brace 128">
            <a:extLst>
              <a:ext uri="{FF2B5EF4-FFF2-40B4-BE49-F238E27FC236}">
                <a16:creationId xmlns:a16="http://schemas.microsoft.com/office/drawing/2014/main" id="{2277FABE-CFBB-46C7-8842-3846B0047C74}"/>
              </a:ext>
            </a:extLst>
          </p:cNvPr>
          <p:cNvSpPr>
            <a:spLocks noChangeAspect="1"/>
          </p:cNvSpPr>
          <p:nvPr/>
        </p:nvSpPr>
        <p:spPr>
          <a:xfrm>
            <a:off x="1130213" y="4926443"/>
            <a:ext cx="253292" cy="1719679"/>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FBCF2E0D-BE2D-4DDA-9D40-03379FF908F2}"/>
                  </a:ext>
                </a:extLst>
              </p:cNvPr>
              <p:cNvSpPr txBox="1">
                <a:spLocks noChangeAspect="1"/>
              </p:cNvSpPr>
              <p:nvPr/>
            </p:nvSpPr>
            <p:spPr>
              <a:xfrm>
                <a:off x="609600" y="5553033"/>
                <a:ext cx="515975"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𝑁</m:t>
                      </m:r>
                    </m:oMath>
                  </m:oMathPara>
                </a14:m>
                <a:endParaRPr lang="zh-CN" altLang="en-US" sz="2400" dirty="0">
                  <a:solidFill>
                    <a:prstClr val="black"/>
                  </a:solidFill>
                  <a:latin typeface="Lucida Sans"/>
                  <a:ea typeface="黑体"/>
                </a:endParaRPr>
              </a:p>
            </p:txBody>
          </p:sp>
        </mc:Choice>
        <mc:Fallback xmlns="">
          <p:sp>
            <p:nvSpPr>
              <p:cNvPr id="130" name="!!TextBox 129">
                <a:extLst>
                  <a:ext uri="{FF2B5EF4-FFF2-40B4-BE49-F238E27FC236}">
                    <a16:creationId xmlns:a16="http://schemas.microsoft.com/office/drawing/2014/main" id="{FBCF2E0D-BE2D-4DDA-9D40-03379FF908F2}"/>
                  </a:ext>
                </a:extLst>
              </p:cNvPr>
              <p:cNvSpPr txBox="1">
                <a:spLocks noRot="1" noChangeAspect="1" noMove="1" noResize="1" noEditPoints="1" noAdjustHandles="1" noChangeArrowheads="1" noChangeShapeType="1" noTextEdit="1"/>
              </p:cNvSpPr>
              <p:nvPr/>
            </p:nvSpPr>
            <p:spPr>
              <a:xfrm>
                <a:off x="609600" y="5553033"/>
                <a:ext cx="515975" cy="461665"/>
              </a:xfrm>
              <a:prstGeom prst="rect">
                <a:avLst/>
              </a:prstGeom>
              <a:blipFill>
                <a:blip r:embed="rId3"/>
                <a:stretch>
                  <a:fillRect/>
                </a:stretch>
              </a:blipFill>
            </p:spPr>
            <p:txBody>
              <a:bodyPr/>
              <a:lstStyle/>
              <a:p>
                <a:r>
                  <a:rPr lang="zh-CN" altLang="en-US">
                    <a:noFill/>
                  </a:rPr>
                  <a:t> </a:t>
                </a:r>
              </a:p>
            </p:txBody>
          </p:sp>
        </mc:Fallback>
      </mc:AlternateContent>
      <p:sp>
        <p:nvSpPr>
          <p:cNvPr id="24" name="TextBox 23">
            <a:extLst>
              <a:ext uri="{FF2B5EF4-FFF2-40B4-BE49-F238E27FC236}">
                <a16:creationId xmlns:a16="http://schemas.microsoft.com/office/drawing/2014/main" id="{5FC516EF-7F8E-4EF4-AEED-9C58D99B3F7D}"/>
              </a:ext>
            </a:extLst>
          </p:cNvPr>
          <p:cNvSpPr txBox="1"/>
          <p:nvPr/>
        </p:nvSpPr>
        <p:spPr>
          <a:xfrm>
            <a:off x="1993556" y="1100703"/>
            <a:ext cx="5188220" cy="400110"/>
          </a:xfrm>
          <a:prstGeom prst="rect">
            <a:avLst/>
          </a:prstGeom>
          <a:noFill/>
        </p:spPr>
        <p:txBody>
          <a:bodyPr wrap="square" rtlCol="0">
            <a:spAutoFit/>
          </a:bodyPr>
          <a:lstStyle/>
          <a:p>
            <a:pPr defTabSz="914140"/>
            <a:r>
              <a:rPr kumimoji="1" lang="zh-CN" altLang="en-US" sz="2000" dirty="0">
                <a:solidFill>
                  <a:prstClr val="white">
                    <a:lumMod val="50000"/>
                  </a:prstClr>
                </a:solidFill>
                <a:latin typeface="Lucida Sans"/>
                <a:ea typeface="黑体"/>
              </a:rPr>
              <a:t>频率估计可视为一种特殊的矩阵略图</a:t>
            </a:r>
            <a:endParaRPr lang="zh-CN" altLang="en-US" sz="2000" dirty="0">
              <a:solidFill>
                <a:prstClr val="white">
                  <a:lumMod val="50000"/>
                </a:prstClr>
              </a:solidFill>
              <a:latin typeface="Lucida Sans"/>
              <a:ea typeface="黑体"/>
            </a:endParaRPr>
          </a:p>
        </p:txBody>
      </p:sp>
      <p:grpSp>
        <p:nvGrpSpPr>
          <p:cNvPr id="131" name="!!Group 131">
            <a:extLst>
              <a:ext uri="{FF2B5EF4-FFF2-40B4-BE49-F238E27FC236}">
                <a16:creationId xmlns:a16="http://schemas.microsoft.com/office/drawing/2014/main" id="{E0A6B7D2-88F4-4D8D-B627-C6FEEC9E99E5}"/>
              </a:ext>
            </a:extLst>
          </p:cNvPr>
          <p:cNvGrpSpPr>
            <a:grpSpLocks noChangeAspect="1"/>
          </p:cNvGrpSpPr>
          <p:nvPr/>
        </p:nvGrpSpPr>
        <p:grpSpPr>
          <a:xfrm>
            <a:off x="1602985" y="6000316"/>
            <a:ext cx="1929875" cy="214431"/>
            <a:chOff x="3816821" y="4248199"/>
            <a:chExt cx="1645920" cy="182880"/>
          </a:xfrm>
        </p:grpSpPr>
        <p:sp>
          <p:nvSpPr>
            <p:cNvPr id="132" name="矩形 70">
              <a:extLst>
                <a:ext uri="{FF2B5EF4-FFF2-40B4-BE49-F238E27FC236}">
                  <a16:creationId xmlns:a16="http://schemas.microsoft.com/office/drawing/2014/main" id="{77494D20-F607-425D-A38C-B72E3E56D421}"/>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33" name="矩形 70">
              <a:extLst>
                <a:ext uri="{FF2B5EF4-FFF2-40B4-BE49-F238E27FC236}">
                  <a16:creationId xmlns:a16="http://schemas.microsoft.com/office/drawing/2014/main" id="{E66AB3EF-DD8E-4DD5-9C08-016167152D86}"/>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34" name="矩形 70">
              <a:extLst>
                <a:ext uri="{FF2B5EF4-FFF2-40B4-BE49-F238E27FC236}">
                  <a16:creationId xmlns:a16="http://schemas.microsoft.com/office/drawing/2014/main" id="{9889DFFE-309F-4479-8069-ADCC22B5B186}"/>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35" name="矩形 70">
              <a:extLst>
                <a:ext uri="{FF2B5EF4-FFF2-40B4-BE49-F238E27FC236}">
                  <a16:creationId xmlns:a16="http://schemas.microsoft.com/office/drawing/2014/main" id="{B2990BDB-5E31-434E-8177-1A4386FFD2AF}"/>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36" name="矩形 70">
              <a:extLst>
                <a:ext uri="{FF2B5EF4-FFF2-40B4-BE49-F238E27FC236}">
                  <a16:creationId xmlns:a16="http://schemas.microsoft.com/office/drawing/2014/main" id="{D0FFB2C6-38DB-441A-B851-5C118064B1B1}"/>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37" name="矩形 70">
              <a:extLst>
                <a:ext uri="{FF2B5EF4-FFF2-40B4-BE49-F238E27FC236}">
                  <a16:creationId xmlns:a16="http://schemas.microsoft.com/office/drawing/2014/main" id="{96D662E2-700E-4344-B385-00012F8DE02A}"/>
                </a:ext>
              </a:extLst>
            </p:cNvPr>
            <p:cNvSpPr/>
            <p:nvPr/>
          </p:nvSpPr>
          <p:spPr>
            <a:xfrm>
              <a:off x="473122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4400" dirty="0">
                <a:solidFill>
                  <a:prstClr val="white"/>
                </a:solidFill>
                <a:latin typeface="Lucida Sans"/>
                <a:ea typeface="黑体"/>
              </a:endParaRPr>
            </a:p>
          </p:txBody>
        </p:sp>
        <p:sp>
          <p:nvSpPr>
            <p:cNvPr id="138" name="矩形 70">
              <a:extLst>
                <a:ext uri="{FF2B5EF4-FFF2-40B4-BE49-F238E27FC236}">
                  <a16:creationId xmlns:a16="http://schemas.microsoft.com/office/drawing/2014/main" id="{D7C353C0-FF3D-4401-AD02-51F86FC9311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39" name="矩形 70">
              <a:extLst>
                <a:ext uri="{FF2B5EF4-FFF2-40B4-BE49-F238E27FC236}">
                  <a16:creationId xmlns:a16="http://schemas.microsoft.com/office/drawing/2014/main" id="{630FBA74-02B3-498E-914A-D43182B4E0E4}"/>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40" name="矩形 70">
              <a:extLst>
                <a:ext uri="{FF2B5EF4-FFF2-40B4-BE49-F238E27FC236}">
                  <a16:creationId xmlns:a16="http://schemas.microsoft.com/office/drawing/2014/main" id="{569791BF-73B1-483D-A5A4-8C309E5F982D}"/>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sp>
        <p:nvSpPr>
          <p:cNvPr id="141" name="!!4h">
            <a:extLst>
              <a:ext uri="{FF2B5EF4-FFF2-40B4-BE49-F238E27FC236}">
                <a16:creationId xmlns:a16="http://schemas.microsoft.com/office/drawing/2014/main" id="{DDD1CA74-8260-4AC6-B656-F7882746C153}"/>
              </a:ext>
            </a:extLst>
          </p:cNvPr>
          <p:cNvSpPr>
            <a:spLocks noChangeAspect="1" noChangeArrowheads="1"/>
          </p:cNvSpPr>
          <p:nvPr/>
        </p:nvSpPr>
        <p:spPr bwMode="auto">
          <a:xfrm>
            <a:off x="5813660" y="3399811"/>
            <a:ext cx="253272" cy="253272"/>
          </a:xfrm>
          <a:prstGeom prst="rect">
            <a:avLst/>
          </a:prstGeom>
          <a:solidFill>
            <a:schemeClr val="accent1">
              <a:lumMod val="40000"/>
              <a:lumOff val="60000"/>
            </a:schemeClr>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grpSp>
        <p:nvGrpSpPr>
          <p:cNvPr id="152" name="!!Group 131">
            <a:extLst>
              <a:ext uri="{FF2B5EF4-FFF2-40B4-BE49-F238E27FC236}">
                <a16:creationId xmlns:a16="http://schemas.microsoft.com/office/drawing/2014/main" id="{4C628266-CB7F-405E-A5F3-A283B8636912}"/>
              </a:ext>
            </a:extLst>
          </p:cNvPr>
          <p:cNvGrpSpPr/>
          <p:nvPr/>
        </p:nvGrpSpPr>
        <p:grpSpPr>
          <a:xfrm>
            <a:off x="1601430" y="6217921"/>
            <a:ext cx="1929878" cy="214431"/>
            <a:chOff x="3816821" y="4248199"/>
            <a:chExt cx="1645920" cy="182880"/>
          </a:xfrm>
        </p:grpSpPr>
        <p:sp>
          <p:nvSpPr>
            <p:cNvPr id="153" name="矩形 70">
              <a:extLst>
                <a:ext uri="{FF2B5EF4-FFF2-40B4-BE49-F238E27FC236}">
                  <a16:creationId xmlns:a16="http://schemas.microsoft.com/office/drawing/2014/main" id="{81891D83-2073-4453-9A70-B57F877C776C}"/>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54" name="矩形 70">
              <a:extLst>
                <a:ext uri="{FF2B5EF4-FFF2-40B4-BE49-F238E27FC236}">
                  <a16:creationId xmlns:a16="http://schemas.microsoft.com/office/drawing/2014/main" id="{D3221C88-5CB4-42BB-A259-7F2A73BDE64C}"/>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55" name="矩形 70">
              <a:extLst>
                <a:ext uri="{FF2B5EF4-FFF2-40B4-BE49-F238E27FC236}">
                  <a16:creationId xmlns:a16="http://schemas.microsoft.com/office/drawing/2014/main" id="{E41A9F55-80B0-45DE-8209-8EF8C2D60192}"/>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56" name="矩形 70">
              <a:extLst>
                <a:ext uri="{FF2B5EF4-FFF2-40B4-BE49-F238E27FC236}">
                  <a16:creationId xmlns:a16="http://schemas.microsoft.com/office/drawing/2014/main" id="{526BCEBA-2655-47B3-A3CC-E732D6809473}"/>
                </a:ext>
              </a:extLst>
            </p:cNvPr>
            <p:cNvSpPr/>
            <p:nvPr/>
          </p:nvSpPr>
          <p:spPr>
            <a:xfrm>
              <a:off x="436546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1</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157" name="矩形 70">
              <a:extLst>
                <a:ext uri="{FF2B5EF4-FFF2-40B4-BE49-F238E27FC236}">
                  <a16:creationId xmlns:a16="http://schemas.microsoft.com/office/drawing/2014/main" id="{C9A4BB06-6CF5-4E40-8170-B0CCE05484F3}"/>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58" name="矩形 70">
              <a:extLst>
                <a:ext uri="{FF2B5EF4-FFF2-40B4-BE49-F238E27FC236}">
                  <a16:creationId xmlns:a16="http://schemas.microsoft.com/office/drawing/2014/main" id="{2DAD93B8-5965-4207-84F9-3ED6209D44E1}"/>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59" name="矩形 70">
              <a:extLst>
                <a:ext uri="{FF2B5EF4-FFF2-40B4-BE49-F238E27FC236}">
                  <a16:creationId xmlns:a16="http://schemas.microsoft.com/office/drawing/2014/main" id="{7EF17CF7-5FA5-4BB8-8238-91CD6ACDB6D2}"/>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60" name="矩形 70">
              <a:extLst>
                <a:ext uri="{FF2B5EF4-FFF2-40B4-BE49-F238E27FC236}">
                  <a16:creationId xmlns:a16="http://schemas.microsoft.com/office/drawing/2014/main" id="{FD0A64D5-4FBF-4EED-B017-761DF67F936F}"/>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61" name="矩形 70">
              <a:extLst>
                <a:ext uri="{FF2B5EF4-FFF2-40B4-BE49-F238E27FC236}">
                  <a16:creationId xmlns:a16="http://schemas.microsoft.com/office/drawing/2014/main" id="{75728A3E-3E73-4ACF-8BD0-A7357A9B8F0C}"/>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grpSp>
      <p:grpSp>
        <p:nvGrpSpPr>
          <p:cNvPr id="162" name="!!Group 106">
            <a:extLst>
              <a:ext uri="{FF2B5EF4-FFF2-40B4-BE49-F238E27FC236}">
                <a16:creationId xmlns:a16="http://schemas.microsoft.com/office/drawing/2014/main" id="{DE4B76C5-B6B2-4323-80B3-5821122E27E9}"/>
              </a:ext>
            </a:extLst>
          </p:cNvPr>
          <p:cNvGrpSpPr/>
          <p:nvPr/>
        </p:nvGrpSpPr>
        <p:grpSpPr>
          <a:xfrm>
            <a:off x="4029018" y="5783865"/>
            <a:ext cx="1929384" cy="219456"/>
            <a:chOff x="3816821" y="4248199"/>
            <a:chExt cx="1645920" cy="182880"/>
          </a:xfrm>
        </p:grpSpPr>
        <p:sp>
          <p:nvSpPr>
            <p:cNvPr id="163" name="矩形 70">
              <a:extLst>
                <a:ext uri="{FF2B5EF4-FFF2-40B4-BE49-F238E27FC236}">
                  <a16:creationId xmlns:a16="http://schemas.microsoft.com/office/drawing/2014/main" id="{7CD1EE96-D62B-4870-BDF4-584CBCD21BBE}"/>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64" name="矩形 70">
              <a:extLst>
                <a:ext uri="{FF2B5EF4-FFF2-40B4-BE49-F238E27FC236}">
                  <a16:creationId xmlns:a16="http://schemas.microsoft.com/office/drawing/2014/main" id="{561B6F3B-BEF2-443A-B194-0C3922C81172}"/>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65" name="矩形 70">
              <a:extLst>
                <a:ext uri="{FF2B5EF4-FFF2-40B4-BE49-F238E27FC236}">
                  <a16:creationId xmlns:a16="http://schemas.microsoft.com/office/drawing/2014/main" id="{E78DEC90-010C-46F1-AF20-4D3DC6D5D07F}"/>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66" name="矩形 70">
              <a:extLst>
                <a:ext uri="{FF2B5EF4-FFF2-40B4-BE49-F238E27FC236}">
                  <a16:creationId xmlns:a16="http://schemas.microsoft.com/office/drawing/2014/main" id="{39789A98-5DF5-4186-BD7D-E2C985F0128A}"/>
                </a:ext>
              </a:extLst>
            </p:cNvPr>
            <p:cNvSpPr/>
            <p:nvPr/>
          </p:nvSpPr>
          <p:spPr>
            <a:xfrm>
              <a:off x="436546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1</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167" name="矩形 70">
              <a:extLst>
                <a:ext uri="{FF2B5EF4-FFF2-40B4-BE49-F238E27FC236}">
                  <a16:creationId xmlns:a16="http://schemas.microsoft.com/office/drawing/2014/main" id="{2FFE79F6-E0DF-4E34-A7B0-0F092764F870}"/>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68" name="矩形 70">
              <a:extLst>
                <a:ext uri="{FF2B5EF4-FFF2-40B4-BE49-F238E27FC236}">
                  <a16:creationId xmlns:a16="http://schemas.microsoft.com/office/drawing/2014/main" id="{F5CF09CB-9A21-46F6-9583-7AEFBDC9A15C}"/>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69" name="矩形 70">
              <a:extLst>
                <a:ext uri="{FF2B5EF4-FFF2-40B4-BE49-F238E27FC236}">
                  <a16:creationId xmlns:a16="http://schemas.microsoft.com/office/drawing/2014/main" id="{779D0129-58B3-4798-B268-BDE8B71F4B96}"/>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70" name="矩形 70">
              <a:extLst>
                <a:ext uri="{FF2B5EF4-FFF2-40B4-BE49-F238E27FC236}">
                  <a16:creationId xmlns:a16="http://schemas.microsoft.com/office/drawing/2014/main" id="{704ED30F-7565-4486-8EFD-66045DFE8D7E}"/>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71" name="矩形 70">
              <a:extLst>
                <a:ext uri="{FF2B5EF4-FFF2-40B4-BE49-F238E27FC236}">
                  <a16:creationId xmlns:a16="http://schemas.microsoft.com/office/drawing/2014/main" id="{03972EEA-AFC0-425D-B4CE-1A537B4BF59B}"/>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grpSp>
      <p:sp>
        <p:nvSpPr>
          <p:cNvPr id="142" name="!!8h">
            <a:extLst>
              <a:ext uri="{FF2B5EF4-FFF2-40B4-BE49-F238E27FC236}">
                <a16:creationId xmlns:a16="http://schemas.microsoft.com/office/drawing/2014/main" id="{9FE1424F-3ABF-42EA-9E04-D0D40BEDF997}"/>
              </a:ext>
            </a:extLst>
          </p:cNvPr>
          <p:cNvSpPr>
            <a:spLocks noChangeArrowheads="1"/>
          </p:cNvSpPr>
          <p:nvPr/>
        </p:nvSpPr>
        <p:spPr bwMode="auto">
          <a:xfrm>
            <a:off x="6917002" y="3398191"/>
            <a:ext cx="256032" cy="256032"/>
          </a:xfrm>
          <a:prstGeom prst="rect">
            <a:avLst/>
          </a:prstGeom>
          <a:solidFill>
            <a:srgbClr val="C00000"/>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724">
              <a:solidFill>
                <a:prstClr val="black"/>
              </a:solidFill>
            </a:endParaRPr>
          </a:p>
        </p:txBody>
      </p:sp>
      <p:grpSp>
        <p:nvGrpSpPr>
          <p:cNvPr id="143" name="!!Group 131">
            <a:extLst>
              <a:ext uri="{FF2B5EF4-FFF2-40B4-BE49-F238E27FC236}">
                <a16:creationId xmlns:a16="http://schemas.microsoft.com/office/drawing/2014/main" id="{6F0B193C-AAF7-455E-925F-E8D7DE2A0B7E}"/>
              </a:ext>
            </a:extLst>
          </p:cNvPr>
          <p:cNvGrpSpPr/>
          <p:nvPr/>
        </p:nvGrpSpPr>
        <p:grpSpPr>
          <a:xfrm>
            <a:off x="1605111" y="6431692"/>
            <a:ext cx="1929878" cy="214431"/>
            <a:chOff x="3816821" y="4248199"/>
            <a:chExt cx="1645920" cy="182880"/>
          </a:xfrm>
        </p:grpSpPr>
        <p:sp>
          <p:nvSpPr>
            <p:cNvPr id="144" name="矩形 70">
              <a:extLst>
                <a:ext uri="{FF2B5EF4-FFF2-40B4-BE49-F238E27FC236}">
                  <a16:creationId xmlns:a16="http://schemas.microsoft.com/office/drawing/2014/main" id="{DE91FAE4-F48F-42E4-B237-C9DC472C3995}"/>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45" name="矩形 70">
              <a:extLst>
                <a:ext uri="{FF2B5EF4-FFF2-40B4-BE49-F238E27FC236}">
                  <a16:creationId xmlns:a16="http://schemas.microsoft.com/office/drawing/2014/main" id="{F5897703-5920-48B1-B826-0DDE2E33DEF2}"/>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46" name="矩形 70">
              <a:extLst>
                <a:ext uri="{FF2B5EF4-FFF2-40B4-BE49-F238E27FC236}">
                  <a16:creationId xmlns:a16="http://schemas.microsoft.com/office/drawing/2014/main" id="{3A5B3DA0-B881-46B9-A1EC-6E49B6A71649}"/>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47" name="矩形 70">
              <a:extLst>
                <a:ext uri="{FF2B5EF4-FFF2-40B4-BE49-F238E27FC236}">
                  <a16:creationId xmlns:a16="http://schemas.microsoft.com/office/drawing/2014/main" id="{3F19535C-9406-4DC0-9319-EFB01D8BCDF3}"/>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714" b="1" dirty="0">
                <a:solidFill>
                  <a:prstClr val="black"/>
                </a:solidFill>
                <a:latin typeface="Times New Roman" panose="02020603050405020304" pitchFamily="18" charset="0"/>
                <a:ea typeface="黑体"/>
                <a:cs typeface="Times New Roman" panose="02020603050405020304" pitchFamily="18" charset="0"/>
              </a:endParaRPr>
            </a:p>
          </p:txBody>
        </p:sp>
        <p:sp>
          <p:nvSpPr>
            <p:cNvPr id="148" name="矩形 70">
              <a:extLst>
                <a:ext uri="{FF2B5EF4-FFF2-40B4-BE49-F238E27FC236}">
                  <a16:creationId xmlns:a16="http://schemas.microsoft.com/office/drawing/2014/main" id="{BECBF581-82DE-410D-8AC6-139833A10AF2}"/>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49" name="矩形 70">
              <a:extLst>
                <a:ext uri="{FF2B5EF4-FFF2-40B4-BE49-F238E27FC236}">
                  <a16:creationId xmlns:a16="http://schemas.microsoft.com/office/drawing/2014/main" id="{FCB96334-6C60-45D7-A6A5-576E8FBDD34C}"/>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50" name="矩形 70">
              <a:extLst>
                <a:ext uri="{FF2B5EF4-FFF2-40B4-BE49-F238E27FC236}">
                  <a16:creationId xmlns:a16="http://schemas.microsoft.com/office/drawing/2014/main" id="{AB5A3831-608F-4F96-AB17-373730ADB184}"/>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51" name="矩形 70">
              <a:extLst>
                <a:ext uri="{FF2B5EF4-FFF2-40B4-BE49-F238E27FC236}">
                  <a16:creationId xmlns:a16="http://schemas.microsoft.com/office/drawing/2014/main" id="{2268E9E7-B91A-4A1B-BE8F-0E2E8A5A05E5}"/>
                </a:ext>
              </a:extLst>
            </p:cNvPr>
            <p:cNvSpPr/>
            <p:nvPr/>
          </p:nvSpPr>
          <p:spPr>
            <a:xfrm>
              <a:off x="509698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1</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172" name="矩形 70">
              <a:extLst>
                <a:ext uri="{FF2B5EF4-FFF2-40B4-BE49-F238E27FC236}">
                  <a16:creationId xmlns:a16="http://schemas.microsoft.com/office/drawing/2014/main" id="{3F4EEDE6-C970-415E-8A0E-662107C97EDB}"/>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grpSp>
      <p:grpSp>
        <p:nvGrpSpPr>
          <p:cNvPr id="173" name="!!Group 116">
            <a:extLst>
              <a:ext uri="{FF2B5EF4-FFF2-40B4-BE49-F238E27FC236}">
                <a16:creationId xmlns:a16="http://schemas.microsoft.com/office/drawing/2014/main" id="{2FD4A6FE-C01C-4F57-828D-E3465EF6C602}"/>
              </a:ext>
            </a:extLst>
          </p:cNvPr>
          <p:cNvGrpSpPr/>
          <p:nvPr/>
        </p:nvGrpSpPr>
        <p:grpSpPr>
          <a:xfrm>
            <a:off x="4028271" y="6004661"/>
            <a:ext cx="1930131" cy="214459"/>
            <a:chOff x="3816821" y="4248199"/>
            <a:chExt cx="1645920" cy="182880"/>
          </a:xfrm>
        </p:grpSpPr>
        <p:sp>
          <p:nvSpPr>
            <p:cNvPr id="174" name="矩形 70">
              <a:extLst>
                <a:ext uri="{FF2B5EF4-FFF2-40B4-BE49-F238E27FC236}">
                  <a16:creationId xmlns:a16="http://schemas.microsoft.com/office/drawing/2014/main" id="{77274D53-9E20-43C1-9167-42ABE63660E6}"/>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75" name="矩形 70">
              <a:extLst>
                <a:ext uri="{FF2B5EF4-FFF2-40B4-BE49-F238E27FC236}">
                  <a16:creationId xmlns:a16="http://schemas.microsoft.com/office/drawing/2014/main" id="{D02DD438-E21D-4B1C-831B-7593D4E5D161}"/>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76" name="矩形 70">
              <a:extLst>
                <a:ext uri="{FF2B5EF4-FFF2-40B4-BE49-F238E27FC236}">
                  <a16:creationId xmlns:a16="http://schemas.microsoft.com/office/drawing/2014/main" id="{A8B890EE-1D2E-40DF-B682-216A22B9314F}"/>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77" name="矩形 70">
              <a:extLst>
                <a:ext uri="{FF2B5EF4-FFF2-40B4-BE49-F238E27FC236}">
                  <a16:creationId xmlns:a16="http://schemas.microsoft.com/office/drawing/2014/main" id="{419EEED5-556A-4247-ADC2-7B62AEDC8B3A}"/>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78" name="矩形 70">
              <a:extLst>
                <a:ext uri="{FF2B5EF4-FFF2-40B4-BE49-F238E27FC236}">
                  <a16:creationId xmlns:a16="http://schemas.microsoft.com/office/drawing/2014/main" id="{DDA87024-7BBF-4382-81B6-F80E745933EC}"/>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79" name="矩形 70">
              <a:extLst>
                <a:ext uri="{FF2B5EF4-FFF2-40B4-BE49-F238E27FC236}">
                  <a16:creationId xmlns:a16="http://schemas.microsoft.com/office/drawing/2014/main" id="{1552D476-8132-4B8D-A6EF-20B9F5CCE5DC}"/>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80" name="矩形 70">
              <a:extLst>
                <a:ext uri="{FF2B5EF4-FFF2-40B4-BE49-F238E27FC236}">
                  <a16:creationId xmlns:a16="http://schemas.microsoft.com/office/drawing/2014/main" id="{C4083332-AF59-43D8-96D5-D7E532A2F9E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81" name="矩形 70">
              <a:extLst>
                <a:ext uri="{FF2B5EF4-FFF2-40B4-BE49-F238E27FC236}">
                  <a16:creationId xmlns:a16="http://schemas.microsoft.com/office/drawing/2014/main" id="{28F97772-9EDC-49C8-AE63-B1B7DACC5598}"/>
                </a:ext>
              </a:extLst>
            </p:cNvPr>
            <p:cNvSpPr/>
            <p:nvPr/>
          </p:nvSpPr>
          <p:spPr>
            <a:xfrm>
              <a:off x="509698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1</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182" name="矩形 70">
              <a:extLst>
                <a:ext uri="{FF2B5EF4-FFF2-40B4-BE49-F238E27FC236}">
                  <a16:creationId xmlns:a16="http://schemas.microsoft.com/office/drawing/2014/main" id="{779DAB7B-7853-4FA0-A6BA-F3F1EF5A4075}"/>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grpSp>
      <p:grpSp>
        <p:nvGrpSpPr>
          <p:cNvPr id="206" name="!!Group 85">
            <a:extLst>
              <a:ext uri="{FF2B5EF4-FFF2-40B4-BE49-F238E27FC236}">
                <a16:creationId xmlns:a16="http://schemas.microsoft.com/office/drawing/2014/main" id="{8A9879BA-321F-C030-8953-3D5D4943FACF}"/>
              </a:ext>
            </a:extLst>
          </p:cNvPr>
          <p:cNvGrpSpPr>
            <a:grpSpLocks noChangeAspect="1"/>
          </p:cNvGrpSpPr>
          <p:nvPr/>
        </p:nvGrpSpPr>
        <p:grpSpPr>
          <a:xfrm>
            <a:off x="4029075" y="5352548"/>
            <a:ext cx="1929875" cy="214431"/>
            <a:chOff x="3816821" y="4248199"/>
            <a:chExt cx="1645920" cy="182880"/>
          </a:xfrm>
        </p:grpSpPr>
        <p:sp>
          <p:nvSpPr>
            <p:cNvPr id="207" name="矩形 70">
              <a:extLst>
                <a:ext uri="{FF2B5EF4-FFF2-40B4-BE49-F238E27FC236}">
                  <a16:creationId xmlns:a16="http://schemas.microsoft.com/office/drawing/2014/main" id="{326151B2-643D-DFBC-A2E8-3155345AA1A2}"/>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208" name="矩形 70">
              <a:extLst>
                <a:ext uri="{FF2B5EF4-FFF2-40B4-BE49-F238E27FC236}">
                  <a16:creationId xmlns:a16="http://schemas.microsoft.com/office/drawing/2014/main" id="{5D019BB4-593D-DB64-AE20-C5AAFEA06850}"/>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09" name="矩形 70">
              <a:extLst>
                <a:ext uri="{FF2B5EF4-FFF2-40B4-BE49-F238E27FC236}">
                  <a16:creationId xmlns:a16="http://schemas.microsoft.com/office/drawing/2014/main" id="{01FBC8ED-C775-DBE6-D89A-353F48FB4DDE}"/>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210" name="矩形 70">
              <a:extLst>
                <a:ext uri="{FF2B5EF4-FFF2-40B4-BE49-F238E27FC236}">
                  <a16:creationId xmlns:a16="http://schemas.microsoft.com/office/drawing/2014/main" id="{DD199C39-82A8-DF64-FBC0-3335044CE1C1}"/>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11" name="矩形 70">
              <a:extLst>
                <a:ext uri="{FF2B5EF4-FFF2-40B4-BE49-F238E27FC236}">
                  <a16:creationId xmlns:a16="http://schemas.microsoft.com/office/drawing/2014/main" id="{3C1F1D93-64A8-0D50-84F5-B8528ADB800E}"/>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12" name="矩形 70">
              <a:extLst>
                <a:ext uri="{FF2B5EF4-FFF2-40B4-BE49-F238E27FC236}">
                  <a16:creationId xmlns:a16="http://schemas.microsoft.com/office/drawing/2014/main" id="{123D0407-4512-ABCC-3122-FD192F8861AB}"/>
                </a:ext>
              </a:extLst>
            </p:cNvPr>
            <p:cNvSpPr/>
            <p:nvPr/>
          </p:nvSpPr>
          <p:spPr>
            <a:xfrm>
              <a:off x="4731221" y="4248199"/>
              <a:ext cx="182880" cy="182880"/>
            </a:xfrm>
            <a:prstGeom prst="rect">
              <a:avLst/>
            </a:prstGeom>
            <a:solidFill>
              <a:schemeClr val="accent1">
                <a:lumMod val="40000"/>
                <a:lumOff val="60000"/>
                <a:alpha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2</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213" name="矩形 70">
              <a:extLst>
                <a:ext uri="{FF2B5EF4-FFF2-40B4-BE49-F238E27FC236}">
                  <a16:creationId xmlns:a16="http://schemas.microsoft.com/office/drawing/2014/main" id="{2E871A47-A00E-3679-7B07-7AB32D5E7D6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14" name="矩形 70">
              <a:extLst>
                <a:ext uri="{FF2B5EF4-FFF2-40B4-BE49-F238E27FC236}">
                  <a16:creationId xmlns:a16="http://schemas.microsoft.com/office/drawing/2014/main" id="{9C49038B-1650-1AC3-7C61-4DFEFAFB6B2B}"/>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15" name="矩形 70">
              <a:extLst>
                <a:ext uri="{FF2B5EF4-FFF2-40B4-BE49-F238E27FC236}">
                  <a16:creationId xmlns:a16="http://schemas.microsoft.com/office/drawing/2014/main" id="{E16FBDFB-644B-7671-FD24-61519590A50E}"/>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mc:AlternateContent xmlns:mc="http://schemas.openxmlformats.org/markup-compatibility/2006" xmlns:a14="http://schemas.microsoft.com/office/drawing/2010/main">
        <mc:Choice Requires="a14">
          <p:sp>
            <p:nvSpPr>
              <p:cNvPr id="278" name="TextBox 277">
                <a:extLst>
                  <a:ext uri="{FF2B5EF4-FFF2-40B4-BE49-F238E27FC236}">
                    <a16:creationId xmlns:a16="http://schemas.microsoft.com/office/drawing/2014/main" id="{53FDE8A6-6B76-76D8-C6CE-35694CCEBD3E}"/>
                  </a:ext>
                </a:extLst>
              </p:cNvPr>
              <p:cNvSpPr txBox="1"/>
              <p:nvPr/>
            </p:nvSpPr>
            <p:spPr>
              <a:xfrm>
                <a:off x="6864727" y="5308458"/>
                <a:ext cx="79201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𝑼</m:t>
                      </m:r>
                      <m:r>
                        <a:rPr lang="en-US" altLang="zh-CN" b="1" i="1" smtClean="0">
                          <a:latin typeface="Cambria Math" panose="02040503050406030204" pitchFamily="18" charset="0"/>
                        </a:rPr>
                        <m:t>⋅</m:t>
                      </m:r>
                    </m:oMath>
                  </m:oMathPara>
                </a14:m>
                <a:endParaRPr lang="zh-CN" altLang="en-US" dirty="0"/>
              </a:p>
            </p:txBody>
          </p:sp>
        </mc:Choice>
        <mc:Fallback xmlns="">
          <p:sp>
            <p:nvSpPr>
              <p:cNvPr id="278" name="TextBox 277">
                <a:extLst>
                  <a:ext uri="{FF2B5EF4-FFF2-40B4-BE49-F238E27FC236}">
                    <a16:creationId xmlns:a16="http://schemas.microsoft.com/office/drawing/2014/main" id="{53FDE8A6-6B76-76D8-C6CE-35694CCEBD3E}"/>
                  </a:ext>
                </a:extLst>
              </p:cNvPr>
              <p:cNvSpPr txBox="1">
                <a:spLocks noRot="1" noChangeAspect="1" noMove="1" noResize="1" noEditPoints="1" noAdjustHandles="1" noChangeArrowheads="1" noChangeShapeType="1" noTextEdit="1"/>
              </p:cNvSpPr>
              <p:nvPr/>
            </p:nvSpPr>
            <p:spPr>
              <a:xfrm>
                <a:off x="6864727" y="5308458"/>
                <a:ext cx="792012" cy="584775"/>
              </a:xfrm>
              <a:prstGeom prst="rect">
                <a:avLst/>
              </a:prstGeom>
              <a:blipFill>
                <a:blip r:embed="rId5"/>
                <a:stretch>
                  <a:fillRect/>
                </a:stretch>
              </a:blipFill>
            </p:spPr>
            <p:txBody>
              <a:bodyPr/>
              <a:lstStyle/>
              <a:p>
                <a:r>
                  <a:rPr lang="zh-CN" altLang="en-US">
                    <a:noFill/>
                  </a:rPr>
                  <a:t> </a:t>
                </a:r>
              </a:p>
            </p:txBody>
          </p:sp>
        </mc:Fallback>
      </mc:AlternateContent>
      <p:sp>
        <p:nvSpPr>
          <p:cNvPr id="227" name="!!TextBx 6">
            <a:extLst>
              <a:ext uri="{FF2B5EF4-FFF2-40B4-BE49-F238E27FC236}">
                <a16:creationId xmlns:a16="http://schemas.microsoft.com/office/drawing/2014/main" id="{4967712D-AACB-361A-DB30-D87E5F380F17}"/>
              </a:ext>
            </a:extLst>
          </p:cNvPr>
          <p:cNvSpPr txBox="1">
            <a:spLocks noChangeAspect="1" noChangeArrowheads="1"/>
          </p:cNvSpPr>
          <p:nvPr/>
        </p:nvSpPr>
        <p:spPr bwMode="auto">
          <a:xfrm>
            <a:off x="9826095" y="4563290"/>
            <a:ext cx="2117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400" dirty="0">
                <a:solidFill>
                  <a:prstClr val="black"/>
                </a:solidFill>
                <a:latin typeface="Courier New" panose="02070309020205020404" pitchFamily="49" charset="0"/>
                <a:cs typeface="Courier New" panose="02070309020205020404" pitchFamily="49" charset="0"/>
              </a:rPr>
              <a:t>1 2 3 4 5 6 7 8 9 </a:t>
            </a:r>
          </a:p>
        </p:txBody>
      </p:sp>
      <mc:AlternateContent xmlns:mc="http://schemas.openxmlformats.org/markup-compatibility/2006" xmlns:a14="http://schemas.microsoft.com/office/drawing/2010/main">
        <mc:Choice Requires="a14">
          <p:sp>
            <p:nvSpPr>
              <p:cNvPr id="279" name="TextBox 278">
                <a:extLst>
                  <a:ext uri="{FF2B5EF4-FFF2-40B4-BE49-F238E27FC236}">
                    <a16:creationId xmlns:a16="http://schemas.microsoft.com/office/drawing/2014/main" id="{43B74326-F4C9-14A1-75E4-05ABD6CA82B4}"/>
                  </a:ext>
                </a:extLst>
              </p:cNvPr>
              <p:cNvSpPr txBox="1"/>
              <p:nvPr/>
            </p:nvSpPr>
            <p:spPr>
              <a:xfrm>
                <a:off x="8314697" y="6172200"/>
                <a:ext cx="52450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0" smtClean="0">
                          <a:latin typeface="Cambria Math" panose="02040503050406030204" pitchFamily="18" charset="0"/>
                        </a:rPr>
                        <m:t>𝚺</m:t>
                      </m:r>
                    </m:oMath>
                  </m:oMathPara>
                </a14:m>
                <a:endParaRPr lang="zh-CN" altLang="en-US" dirty="0"/>
              </a:p>
            </p:txBody>
          </p:sp>
        </mc:Choice>
        <mc:Fallback xmlns="">
          <p:sp>
            <p:nvSpPr>
              <p:cNvPr id="279" name="TextBox 278">
                <a:extLst>
                  <a:ext uri="{FF2B5EF4-FFF2-40B4-BE49-F238E27FC236}">
                    <a16:creationId xmlns:a16="http://schemas.microsoft.com/office/drawing/2014/main" id="{43B74326-F4C9-14A1-75E4-05ABD6CA82B4}"/>
                  </a:ext>
                </a:extLst>
              </p:cNvPr>
              <p:cNvSpPr txBox="1">
                <a:spLocks noRot="1" noChangeAspect="1" noMove="1" noResize="1" noEditPoints="1" noAdjustHandles="1" noChangeArrowheads="1" noChangeShapeType="1" noTextEdit="1"/>
              </p:cNvSpPr>
              <p:nvPr/>
            </p:nvSpPr>
            <p:spPr>
              <a:xfrm>
                <a:off x="8314697" y="6172200"/>
                <a:ext cx="524503" cy="584775"/>
              </a:xfrm>
              <a:prstGeom prst="rect">
                <a:avLst/>
              </a:prstGeom>
              <a:blipFill>
                <a:blip r:embed="rId6"/>
                <a:stretch>
                  <a:fillRect/>
                </a:stretch>
              </a:blipFill>
            </p:spPr>
            <p:txBody>
              <a:bodyPr/>
              <a:lstStyle/>
              <a:p>
                <a:r>
                  <a:rPr lang="zh-CN" altLang="en-US">
                    <a:noFill/>
                  </a:rPr>
                  <a:t> </a:t>
                </a:r>
              </a:p>
            </p:txBody>
          </p:sp>
        </mc:Fallback>
      </mc:AlternateContent>
      <p:grpSp>
        <p:nvGrpSpPr>
          <p:cNvPr id="284" name="!!Group 282">
            <a:extLst>
              <a:ext uri="{FF2B5EF4-FFF2-40B4-BE49-F238E27FC236}">
                <a16:creationId xmlns:a16="http://schemas.microsoft.com/office/drawing/2014/main" id="{3B56EE9C-552A-4DA1-7B6C-E71732B99E63}"/>
              </a:ext>
            </a:extLst>
          </p:cNvPr>
          <p:cNvGrpSpPr/>
          <p:nvPr/>
        </p:nvGrpSpPr>
        <p:grpSpPr>
          <a:xfrm>
            <a:off x="7926703" y="4887562"/>
            <a:ext cx="3859747" cy="1295615"/>
            <a:chOff x="7926703" y="4887562"/>
            <a:chExt cx="3859747" cy="1295615"/>
          </a:xfrm>
        </p:grpSpPr>
        <p:grpSp>
          <p:nvGrpSpPr>
            <p:cNvPr id="196" name="!!Group 195">
              <a:extLst>
                <a:ext uri="{FF2B5EF4-FFF2-40B4-BE49-F238E27FC236}">
                  <a16:creationId xmlns:a16="http://schemas.microsoft.com/office/drawing/2014/main" id="{CA676D94-6645-FBB9-9A97-8677D850A5A6}"/>
                </a:ext>
              </a:extLst>
            </p:cNvPr>
            <p:cNvGrpSpPr/>
            <p:nvPr/>
          </p:nvGrpSpPr>
          <p:grpSpPr>
            <a:xfrm>
              <a:off x="7926703" y="5531286"/>
              <a:ext cx="1286584" cy="214431"/>
              <a:chOff x="7528528" y="5537835"/>
              <a:chExt cx="1286584" cy="214431"/>
            </a:xfrm>
          </p:grpSpPr>
          <p:sp>
            <p:nvSpPr>
              <p:cNvPr id="89" name="矩形 70">
                <a:extLst>
                  <a:ext uri="{FF2B5EF4-FFF2-40B4-BE49-F238E27FC236}">
                    <a16:creationId xmlns:a16="http://schemas.microsoft.com/office/drawing/2014/main" id="{81DDB924-53C8-447F-B048-92ADC520A397}"/>
                  </a:ext>
                </a:extLst>
              </p:cNvPr>
              <p:cNvSpPr/>
              <p:nvPr/>
            </p:nvSpPr>
            <p:spPr>
              <a:xfrm>
                <a:off x="7528528" y="5537835"/>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90" name="矩形 70">
                <a:extLst>
                  <a:ext uri="{FF2B5EF4-FFF2-40B4-BE49-F238E27FC236}">
                    <a16:creationId xmlns:a16="http://schemas.microsoft.com/office/drawing/2014/main" id="{FF8E4BAA-4BD6-4271-8093-B09007046E44}"/>
                  </a:ext>
                </a:extLst>
              </p:cNvPr>
              <p:cNvSpPr/>
              <p:nvPr/>
            </p:nvSpPr>
            <p:spPr>
              <a:xfrm>
                <a:off x="7742959" y="5537835"/>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91" name="矩形 70">
                <a:extLst>
                  <a:ext uri="{FF2B5EF4-FFF2-40B4-BE49-F238E27FC236}">
                    <a16:creationId xmlns:a16="http://schemas.microsoft.com/office/drawing/2014/main" id="{F6295A0D-777F-4DBB-9927-F2D918377806}"/>
                  </a:ext>
                </a:extLst>
              </p:cNvPr>
              <p:cNvSpPr/>
              <p:nvPr/>
            </p:nvSpPr>
            <p:spPr>
              <a:xfrm>
                <a:off x="7957389" y="5537835"/>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92" name="矩形 70">
                <a:extLst>
                  <a:ext uri="{FF2B5EF4-FFF2-40B4-BE49-F238E27FC236}">
                    <a16:creationId xmlns:a16="http://schemas.microsoft.com/office/drawing/2014/main" id="{4F1452F4-C482-417F-B085-A85F8AF590D1}"/>
                  </a:ext>
                </a:extLst>
              </p:cNvPr>
              <p:cNvSpPr/>
              <p:nvPr/>
            </p:nvSpPr>
            <p:spPr>
              <a:xfrm>
                <a:off x="8171820" y="5537835"/>
                <a:ext cx="214431" cy="214431"/>
              </a:xfrm>
              <a:prstGeom prst="rect">
                <a:avLst/>
              </a:prstGeom>
              <a:solidFill>
                <a:schemeClr val="accent1">
                  <a:lumMod val="40000"/>
                  <a:lumOff val="60000"/>
                  <a:alpha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2</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93" name="矩形 70">
                <a:extLst>
                  <a:ext uri="{FF2B5EF4-FFF2-40B4-BE49-F238E27FC236}">
                    <a16:creationId xmlns:a16="http://schemas.microsoft.com/office/drawing/2014/main" id="{F56F75CC-9D79-4F9A-93EE-FEF57F0F2091}"/>
                  </a:ext>
                </a:extLst>
              </p:cNvPr>
              <p:cNvSpPr/>
              <p:nvPr/>
            </p:nvSpPr>
            <p:spPr>
              <a:xfrm>
                <a:off x="8386250" y="5537835"/>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94" name="矩形 70">
                <a:extLst>
                  <a:ext uri="{FF2B5EF4-FFF2-40B4-BE49-F238E27FC236}">
                    <a16:creationId xmlns:a16="http://schemas.microsoft.com/office/drawing/2014/main" id="{38668BE7-3F9D-4FAA-97E6-C3D67BA01241}"/>
                  </a:ext>
                </a:extLst>
              </p:cNvPr>
              <p:cNvSpPr/>
              <p:nvPr/>
            </p:nvSpPr>
            <p:spPr>
              <a:xfrm>
                <a:off x="8600681" y="5537835"/>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26" name="!!Group a">
              <a:extLst>
                <a:ext uri="{FF2B5EF4-FFF2-40B4-BE49-F238E27FC236}">
                  <a16:creationId xmlns:a16="http://schemas.microsoft.com/office/drawing/2014/main" id="{87EF9883-115D-7B86-DA53-65F671DAF2E9}"/>
                </a:ext>
              </a:extLst>
            </p:cNvPr>
            <p:cNvGrpSpPr>
              <a:grpSpLocks noChangeAspect="1"/>
            </p:cNvGrpSpPr>
            <p:nvPr/>
          </p:nvGrpSpPr>
          <p:grpSpPr>
            <a:xfrm>
              <a:off x="7926710" y="5102931"/>
              <a:ext cx="1286740" cy="216324"/>
              <a:chOff x="3815065" y="4248193"/>
              <a:chExt cx="1097411" cy="184494"/>
            </a:xfrm>
          </p:grpSpPr>
          <p:sp>
            <p:nvSpPr>
              <p:cNvPr id="27" name="矩形 70">
                <a:extLst>
                  <a:ext uri="{FF2B5EF4-FFF2-40B4-BE49-F238E27FC236}">
                    <a16:creationId xmlns:a16="http://schemas.microsoft.com/office/drawing/2014/main" id="{F8CA3D10-28DC-4DB6-697A-F44DD9986BF6}"/>
                  </a:ext>
                </a:extLst>
              </p:cNvPr>
              <p:cNvSpPr/>
              <p:nvPr/>
            </p:nvSpPr>
            <p:spPr>
              <a:xfrm>
                <a:off x="3994835" y="4248209"/>
                <a:ext cx="182880" cy="182880"/>
              </a:xfrm>
              <a:prstGeom prst="rect">
                <a:avLst/>
              </a:prstGeom>
              <a:solidFill>
                <a:schemeClr val="accent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white"/>
                    </a:solidFill>
                    <a:latin typeface="Times New Roman" panose="02020603050405020304" pitchFamily="18" charset="0"/>
                    <a:ea typeface="Sans Serif Collection" panose="020B0502040504020204" pitchFamily="34" charset="0"/>
                    <a:cs typeface="Times New Roman" panose="02020603050405020304" pitchFamily="18" charset="0"/>
                  </a:rPr>
                  <a:t>5</a:t>
                </a:r>
                <a:endParaRPr lang="zh-CN" altLang="en-US" sz="1400" b="1" dirty="0">
                  <a:solidFill>
                    <a:prstClr val="white"/>
                  </a:solidFill>
                  <a:latin typeface="Times New Roman" panose="02020603050405020304" pitchFamily="18" charset="0"/>
                  <a:ea typeface="黑体"/>
                  <a:cs typeface="Times New Roman" panose="02020603050405020304" pitchFamily="18" charset="0"/>
                </a:endParaRPr>
              </a:p>
            </p:txBody>
          </p:sp>
          <p:sp>
            <p:nvSpPr>
              <p:cNvPr id="28" name="矩形 70">
                <a:extLst>
                  <a:ext uri="{FF2B5EF4-FFF2-40B4-BE49-F238E27FC236}">
                    <a16:creationId xmlns:a16="http://schemas.microsoft.com/office/drawing/2014/main" id="{663280C1-FA8E-9571-BB24-F438A247E5A1}"/>
                  </a:ext>
                </a:extLst>
              </p:cNvPr>
              <p:cNvSpPr/>
              <p:nvPr/>
            </p:nvSpPr>
            <p:spPr>
              <a:xfrm>
                <a:off x="3815065" y="4249807"/>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9" name="矩形 70">
                <a:extLst>
                  <a:ext uri="{FF2B5EF4-FFF2-40B4-BE49-F238E27FC236}">
                    <a16:creationId xmlns:a16="http://schemas.microsoft.com/office/drawing/2014/main" id="{FBAFEA46-CC72-5CF1-FCC5-DE07CB9D1179}"/>
                  </a:ext>
                </a:extLst>
              </p:cNvPr>
              <p:cNvSpPr/>
              <p:nvPr/>
            </p:nvSpPr>
            <p:spPr>
              <a:xfrm>
                <a:off x="4182569" y="4248194"/>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0" name="矩形 70">
                <a:extLst>
                  <a:ext uri="{FF2B5EF4-FFF2-40B4-BE49-F238E27FC236}">
                    <a16:creationId xmlns:a16="http://schemas.microsoft.com/office/drawing/2014/main" id="{FDCABE10-2288-2113-726C-6053C53932F4}"/>
                  </a:ext>
                </a:extLst>
              </p:cNvPr>
              <p:cNvSpPr/>
              <p:nvPr/>
            </p:nvSpPr>
            <p:spPr>
              <a:xfrm>
                <a:off x="4365447" y="4248194"/>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1" name="矩形 70">
                <a:extLst>
                  <a:ext uri="{FF2B5EF4-FFF2-40B4-BE49-F238E27FC236}">
                    <a16:creationId xmlns:a16="http://schemas.microsoft.com/office/drawing/2014/main" id="{27897BFD-7F1A-CF3C-3DA5-2A91E93429C3}"/>
                  </a:ext>
                </a:extLst>
              </p:cNvPr>
              <p:cNvSpPr/>
              <p:nvPr/>
            </p:nvSpPr>
            <p:spPr>
              <a:xfrm>
                <a:off x="4548332" y="4248193"/>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2" name="矩形 70">
                <a:extLst>
                  <a:ext uri="{FF2B5EF4-FFF2-40B4-BE49-F238E27FC236}">
                    <a16:creationId xmlns:a16="http://schemas.microsoft.com/office/drawing/2014/main" id="{E797FA39-8E28-670F-71E6-1E4441831D5E}"/>
                  </a:ext>
                </a:extLst>
              </p:cNvPr>
              <p:cNvSpPr/>
              <p:nvPr/>
            </p:nvSpPr>
            <p:spPr>
              <a:xfrm>
                <a:off x="4729596"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194" name="!!Group 193">
              <a:extLst>
                <a:ext uri="{FF2B5EF4-FFF2-40B4-BE49-F238E27FC236}">
                  <a16:creationId xmlns:a16="http://schemas.microsoft.com/office/drawing/2014/main" id="{649D50CB-20C3-12CD-1F95-4DC100863F24}"/>
                </a:ext>
              </a:extLst>
            </p:cNvPr>
            <p:cNvGrpSpPr/>
            <p:nvPr/>
          </p:nvGrpSpPr>
          <p:grpSpPr>
            <a:xfrm>
              <a:off x="7926705" y="4887563"/>
              <a:ext cx="1286584" cy="214431"/>
              <a:chOff x="7528530" y="4887563"/>
              <a:chExt cx="1286584" cy="214431"/>
            </a:xfrm>
          </p:grpSpPr>
          <p:sp>
            <p:nvSpPr>
              <p:cNvPr id="111" name="矩形 70">
                <a:extLst>
                  <a:ext uri="{FF2B5EF4-FFF2-40B4-BE49-F238E27FC236}">
                    <a16:creationId xmlns:a16="http://schemas.microsoft.com/office/drawing/2014/main" id="{077F6E6F-58D7-C058-84D6-E680BA863BF6}"/>
                  </a:ext>
                </a:extLst>
              </p:cNvPr>
              <p:cNvSpPr/>
              <p:nvPr/>
            </p:nvSpPr>
            <p:spPr>
              <a:xfrm>
                <a:off x="7528530" y="4887563"/>
                <a:ext cx="214431" cy="214431"/>
              </a:xfrm>
              <a:prstGeom prst="rect">
                <a:avLst/>
              </a:prstGeom>
              <a:solidFill>
                <a:schemeClr val="tx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defRPr/>
                </a:pPr>
                <a:r>
                  <a:rPr lang="en-US" altLang="zh-CN" sz="1400" b="1" dirty="0">
                    <a:solidFill>
                      <a:prstClr val="white"/>
                    </a:solidFill>
                    <a:latin typeface="Times New Roman" panose="02020603050405020304" pitchFamily="18" charset="0"/>
                    <a:ea typeface="Sans Serif Collection" panose="020B0502040504020204" pitchFamily="34" charset="0"/>
                    <a:cs typeface="Times New Roman" panose="02020603050405020304" pitchFamily="18" charset="0"/>
                  </a:rPr>
                  <a:t>6</a:t>
                </a:r>
                <a:endParaRPr lang="zh-CN" altLang="en-US" sz="1400" b="1" dirty="0">
                  <a:solidFill>
                    <a:prstClr val="white"/>
                  </a:solidFill>
                  <a:latin typeface="Times New Roman" panose="02020603050405020304" pitchFamily="18" charset="0"/>
                  <a:ea typeface="黑体"/>
                  <a:cs typeface="Times New Roman" panose="02020603050405020304" pitchFamily="18" charset="0"/>
                </a:endParaRPr>
              </a:p>
            </p:txBody>
          </p:sp>
          <p:sp>
            <p:nvSpPr>
              <p:cNvPr id="112" name="矩形 70">
                <a:extLst>
                  <a:ext uri="{FF2B5EF4-FFF2-40B4-BE49-F238E27FC236}">
                    <a16:creationId xmlns:a16="http://schemas.microsoft.com/office/drawing/2014/main" id="{8804BA9C-378F-BB13-2211-7ED0B4D7D016}"/>
                  </a:ext>
                </a:extLst>
              </p:cNvPr>
              <p:cNvSpPr/>
              <p:nvPr/>
            </p:nvSpPr>
            <p:spPr>
              <a:xfrm>
                <a:off x="7742961" y="4887563"/>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13" name="矩形 70">
                <a:extLst>
                  <a:ext uri="{FF2B5EF4-FFF2-40B4-BE49-F238E27FC236}">
                    <a16:creationId xmlns:a16="http://schemas.microsoft.com/office/drawing/2014/main" id="{B2FEC9CC-49D1-694C-AD3C-6EEDA401C299}"/>
                  </a:ext>
                </a:extLst>
              </p:cNvPr>
              <p:cNvSpPr/>
              <p:nvPr/>
            </p:nvSpPr>
            <p:spPr>
              <a:xfrm>
                <a:off x="7957391" y="4887563"/>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14" name="矩形 70">
                <a:extLst>
                  <a:ext uri="{FF2B5EF4-FFF2-40B4-BE49-F238E27FC236}">
                    <a16:creationId xmlns:a16="http://schemas.microsoft.com/office/drawing/2014/main" id="{1170D3FB-4D0A-B332-ECA7-F786036A58BC}"/>
                  </a:ext>
                </a:extLst>
              </p:cNvPr>
              <p:cNvSpPr/>
              <p:nvPr/>
            </p:nvSpPr>
            <p:spPr>
              <a:xfrm>
                <a:off x="8171822" y="4887563"/>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15" name="矩形 70">
                <a:extLst>
                  <a:ext uri="{FF2B5EF4-FFF2-40B4-BE49-F238E27FC236}">
                    <a16:creationId xmlns:a16="http://schemas.microsoft.com/office/drawing/2014/main" id="{108612AE-BEDB-9318-93B8-88DFFCDB3083}"/>
                  </a:ext>
                </a:extLst>
              </p:cNvPr>
              <p:cNvSpPr/>
              <p:nvPr/>
            </p:nvSpPr>
            <p:spPr>
              <a:xfrm>
                <a:off x="8386252" y="4887563"/>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16" name="矩形 70">
                <a:extLst>
                  <a:ext uri="{FF2B5EF4-FFF2-40B4-BE49-F238E27FC236}">
                    <a16:creationId xmlns:a16="http://schemas.microsoft.com/office/drawing/2014/main" id="{D14540D3-F387-251A-53A1-E86A9001DC8C}"/>
                  </a:ext>
                </a:extLst>
              </p:cNvPr>
              <p:cNvSpPr/>
              <p:nvPr/>
            </p:nvSpPr>
            <p:spPr>
              <a:xfrm>
                <a:off x="8600683" y="4887563"/>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197" name="!!Group 196">
              <a:extLst>
                <a:ext uri="{FF2B5EF4-FFF2-40B4-BE49-F238E27FC236}">
                  <a16:creationId xmlns:a16="http://schemas.microsoft.com/office/drawing/2014/main" id="{9002884C-4BE8-A570-609B-BC1F0D97B8E2}"/>
                </a:ext>
              </a:extLst>
            </p:cNvPr>
            <p:cNvGrpSpPr/>
            <p:nvPr/>
          </p:nvGrpSpPr>
          <p:grpSpPr>
            <a:xfrm>
              <a:off x="7926735" y="5747020"/>
              <a:ext cx="1286445" cy="219456"/>
              <a:chOff x="7528560" y="5753569"/>
              <a:chExt cx="1286445" cy="219456"/>
            </a:xfrm>
          </p:grpSpPr>
          <p:sp>
            <p:nvSpPr>
              <p:cNvPr id="119" name="矩形 70">
                <a:extLst>
                  <a:ext uri="{FF2B5EF4-FFF2-40B4-BE49-F238E27FC236}">
                    <a16:creationId xmlns:a16="http://schemas.microsoft.com/office/drawing/2014/main" id="{2DDCE297-5FBF-71F4-D593-4BD104845AD6}"/>
                  </a:ext>
                </a:extLst>
              </p:cNvPr>
              <p:cNvSpPr/>
              <p:nvPr/>
            </p:nvSpPr>
            <p:spPr>
              <a:xfrm>
                <a:off x="7743125" y="5753569"/>
                <a:ext cx="214376" cy="2194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20" name="矩形 70">
                <a:extLst>
                  <a:ext uri="{FF2B5EF4-FFF2-40B4-BE49-F238E27FC236}">
                    <a16:creationId xmlns:a16="http://schemas.microsoft.com/office/drawing/2014/main" id="{D44606E7-DE3A-E301-862A-FC734BB44F15}"/>
                  </a:ext>
                </a:extLst>
              </p:cNvPr>
              <p:cNvSpPr/>
              <p:nvPr/>
            </p:nvSpPr>
            <p:spPr>
              <a:xfrm>
                <a:off x="7957501" y="5753569"/>
                <a:ext cx="214376" cy="2194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21" name="矩形 70">
                <a:extLst>
                  <a:ext uri="{FF2B5EF4-FFF2-40B4-BE49-F238E27FC236}">
                    <a16:creationId xmlns:a16="http://schemas.microsoft.com/office/drawing/2014/main" id="{5C1C1D0E-BC1A-9850-A855-A9510378EFC7}"/>
                  </a:ext>
                </a:extLst>
              </p:cNvPr>
              <p:cNvSpPr/>
              <p:nvPr/>
            </p:nvSpPr>
            <p:spPr>
              <a:xfrm>
                <a:off x="8171877" y="5753569"/>
                <a:ext cx="214376" cy="2194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22" name="矩形 70">
                <a:extLst>
                  <a:ext uri="{FF2B5EF4-FFF2-40B4-BE49-F238E27FC236}">
                    <a16:creationId xmlns:a16="http://schemas.microsoft.com/office/drawing/2014/main" id="{20C0A7F8-31B9-7625-82C0-885B2EEAB402}"/>
                  </a:ext>
                </a:extLst>
              </p:cNvPr>
              <p:cNvSpPr/>
              <p:nvPr/>
            </p:nvSpPr>
            <p:spPr>
              <a:xfrm>
                <a:off x="8386253" y="5753569"/>
                <a:ext cx="214376" cy="219456"/>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1</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123" name="矩形 70">
                <a:extLst>
                  <a:ext uri="{FF2B5EF4-FFF2-40B4-BE49-F238E27FC236}">
                    <a16:creationId xmlns:a16="http://schemas.microsoft.com/office/drawing/2014/main" id="{D8DE6B57-CC97-8402-D474-D0CC8941DFCA}"/>
                  </a:ext>
                </a:extLst>
              </p:cNvPr>
              <p:cNvSpPr/>
              <p:nvPr/>
            </p:nvSpPr>
            <p:spPr>
              <a:xfrm>
                <a:off x="8600629" y="5753569"/>
                <a:ext cx="214376" cy="2194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24" name="矩形 70">
                <a:extLst>
                  <a:ext uri="{FF2B5EF4-FFF2-40B4-BE49-F238E27FC236}">
                    <a16:creationId xmlns:a16="http://schemas.microsoft.com/office/drawing/2014/main" id="{E05E1834-E076-A2A4-BA82-CB774A9DE824}"/>
                  </a:ext>
                </a:extLst>
              </p:cNvPr>
              <p:cNvSpPr/>
              <p:nvPr/>
            </p:nvSpPr>
            <p:spPr>
              <a:xfrm>
                <a:off x="7528560" y="5753569"/>
                <a:ext cx="214376" cy="2194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grpSp>
        <p:grpSp>
          <p:nvGrpSpPr>
            <p:cNvPr id="195" name="!!Group 194">
              <a:extLst>
                <a:ext uri="{FF2B5EF4-FFF2-40B4-BE49-F238E27FC236}">
                  <a16:creationId xmlns:a16="http://schemas.microsoft.com/office/drawing/2014/main" id="{6E7425FB-5A83-777E-8555-55B92AFED427}"/>
                </a:ext>
              </a:extLst>
            </p:cNvPr>
            <p:cNvGrpSpPr/>
            <p:nvPr/>
          </p:nvGrpSpPr>
          <p:grpSpPr>
            <a:xfrm>
              <a:off x="7926853" y="5316855"/>
              <a:ext cx="1286436" cy="214431"/>
              <a:chOff x="7526773" y="5333969"/>
              <a:chExt cx="1286436" cy="214431"/>
            </a:xfrm>
          </p:grpSpPr>
          <p:sp>
            <p:nvSpPr>
              <p:cNvPr id="188" name="矩形 70">
                <a:extLst>
                  <a:ext uri="{FF2B5EF4-FFF2-40B4-BE49-F238E27FC236}">
                    <a16:creationId xmlns:a16="http://schemas.microsoft.com/office/drawing/2014/main" id="{F15AC9C4-0EC3-2697-4DB9-709C51CB6B7A}"/>
                  </a:ext>
                </a:extLst>
              </p:cNvPr>
              <p:cNvSpPr/>
              <p:nvPr/>
            </p:nvSpPr>
            <p:spPr>
              <a:xfrm>
                <a:off x="8171822" y="5333969"/>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89" name="矩形 70">
                <a:extLst>
                  <a:ext uri="{FF2B5EF4-FFF2-40B4-BE49-F238E27FC236}">
                    <a16:creationId xmlns:a16="http://schemas.microsoft.com/office/drawing/2014/main" id="{5F17BD87-5BA8-1F45-7F17-B23758C1049F}"/>
                  </a:ext>
                </a:extLst>
              </p:cNvPr>
              <p:cNvSpPr/>
              <p:nvPr/>
            </p:nvSpPr>
            <p:spPr>
              <a:xfrm>
                <a:off x="8386252" y="5333969"/>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90" name="矩形 70">
                <a:extLst>
                  <a:ext uri="{FF2B5EF4-FFF2-40B4-BE49-F238E27FC236}">
                    <a16:creationId xmlns:a16="http://schemas.microsoft.com/office/drawing/2014/main" id="{1BB1DF59-6E64-4151-61A5-7182E0D5CDB2}"/>
                  </a:ext>
                </a:extLst>
              </p:cNvPr>
              <p:cNvSpPr/>
              <p:nvPr/>
            </p:nvSpPr>
            <p:spPr>
              <a:xfrm>
                <a:off x="8598778" y="5333969"/>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91" name="矩形 70">
                <a:extLst>
                  <a:ext uri="{FF2B5EF4-FFF2-40B4-BE49-F238E27FC236}">
                    <a16:creationId xmlns:a16="http://schemas.microsoft.com/office/drawing/2014/main" id="{39482A3E-F973-E6F8-AD45-0240C2EEC9C3}"/>
                  </a:ext>
                </a:extLst>
              </p:cNvPr>
              <p:cNvSpPr/>
              <p:nvPr/>
            </p:nvSpPr>
            <p:spPr>
              <a:xfrm>
                <a:off x="7526773" y="5333969"/>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92" name="矩形 70">
                <a:extLst>
                  <a:ext uri="{FF2B5EF4-FFF2-40B4-BE49-F238E27FC236}">
                    <a16:creationId xmlns:a16="http://schemas.microsoft.com/office/drawing/2014/main" id="{2B8E901C-F481-E5FE-2DED-BB80D0A44A75}"/>
                  </a:ext>
                </a:extLst>
              </p:cNvPr>
              <p:cNvSpPr/>
              <p:nvPr/>
            </p:nvSpPr>
            <p:spPr>
              <a:xfrm>
                <a:off x="7741204" y="5333969"/>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93" name="矩形 70">
                <a:extLst>
                  <a:ext uri="{FF2B5EF4-FFF2-40B4-BE49-F238E27FC236}">
                    <a16:creationId xmlns:a16="http://schemas.microsoft.com/office/drawing/2014/main" id="{883C550C-C09C-7048-8AEC-0B960BD1E337}"/>
                  </a:ext>
                </a:extLst>
              </p:cNvPr>
              <p:cNvSpPr/>
              <p:nvPr/>
            </p:nvSpPr>
            <p:spPr>
              <a:xfrm>
                <a:off x="7955634" y="5333969"/>
                <a:ext cx="214431" cy="214431"/>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3</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grpSp>
        <p:grpSp>
          <p:nvGrpSpPr>
            <p:cNvPr id="205" name="!!Group 204">
              <a:extLst>
                <a:ext uri="{FF2B5EF4-FFF2-40B4-BE49-F238E27FC236}">
                  <a16:creationId xmlns:a16="http://schemas.microsoft.com/office/drawing/2014/main" id="{7DF0D0C8-70EA-C383-1791-7F0176E0E346}"/>
                </a:ext>
              </a:extLst>
            </p:cNvPr>
            <p:cNvGrpSpPr/>
            <p:nvPr/>
          </p:nvGrpSpPr>
          <p:grpSpPr>
            <a:xfrm>
              <a:off x="7926735" y="5963721"/>
              <a:ext cx="1284986" cy="219456"/>
              <a:chOff x="7528560" y="5970270"/>
              <a:chExt cx="1284986" cy="219456"/>
            </a:xfrm>
          </p:grpSpPr>
          <p:sp>
            <p:nvSpPr>
              <p:cNvPr id="199" name="矩形 70">
                <a:extLst>
                  <a:ext uri="{FF2B5EF4-FFF2-40B4-BE49-F238E27FC236}">
                    <a16:creationId xmlns:a16="http://schemas.microsoft.com/office/drawing/2014/main" id="{486EB7BA-6B2A-9FD6-BB39-F9ED0FFA0BF8}"/>
                  </a:ext>
                </a:extLst>
              </p:cNvPr>
              <p:cNvSpPr/>
              <p:nvPr/>
            </p:nvSpPr>
            <p:spPr>
              <a:xfrm>
                <a:off x="7743125" y="5970270"/>
                <a:ext cx="214376" cy="2194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200" name="矩形 70">
                <a:extLst>
                  <a:ext uri="{FF2B5EF4-FFF2-40B4-BE49-F238E27FC236}">
                    <a16:creationId xmlns:a16="http://schemas.microsoft.com/office/drawing/2014/main" id="{26C49E7C-32B2-F455-DD7E-A9819A93A588}"/>
                  </a:ext>
                </a:extLst>
              </p:cNvPr>
              <p:cNvSpPr/>
              <p:nvPr/>
            </p:nvSpPr>
            <p:spPr>
              <a:xfrm>
                <a:off x="7957501" y="5970270"/>
                <a:ext cx="214376" cy="2194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201" name="矩形 70">
                <a:extLst>
                  <a:ext uri="{FF2B5EF4-FFF2-40B4-BE49-F238E27FC236}">
                    <a16:creationId xmlns:a16="http://schemas.microsoft.com/office/drawing/2014/main" id="{5E921082-7378-A456-7EA1-1B6D8AEC84E8}"/>
                  </a:ext>
                </a:extLst>
              </p:cNvPr>
              <p:cNvSpPr/>
              <p:nvPr/>
            </p:nvSpPr>
            <p:spPr>
              <a:xfrm>
                <a:off x="8171877" y="5970270"/>
                <a:ext cx="214376" cy="2194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202" name="矩形 70">
                <a:extLst>
                  <a:ext uri="{FF2B5EF4-FFF2-40B4-BE49-F238E27FC236}">
                    <a16:creationId xmlns:a16="http://schemas.microsoft.com/office/drawing/2014/main" id="{C3F60997-FFC1-031D-51ED-8803FC1ADE01}"/>
                  </a:ext>
                </a:extLst>
              </p:cNvPr>
              <p:cNvSpPr/>
              <p:nvPr/>
            </p:nvSpPr>
            <p:spPr>
              <a:xfrm>
                <a:off x="8599170" y="5970270"/>
                <a:ext cx="214376" cy="219456"/>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1</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203" name="矩形 70">
                <a:extLst>
                  <a:ext uri="{FF2B5EF4-FFF2-40B4-BE49-F238E27FC236}">
                    <a16:creationId xmlns:a16="http://schemas.microsoft.com/office/drawing/2014/main" id="{4FA7B11C-A00A-3FAF-6D7D-BEC55027BBA0}"/>
                  </a:ext>
                </a:extLst>
              </p:cNvPr>
              <p:cNvSpPr/>
              <p:nvPr/>
            </p:nvSpPr>
            <p:spPr>
              <a:xfrm>
                <a:off x="8385810" y="5970270"/>
                <a:ext cx="214376" cy="2194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204" name="矩形 70">
                <a:extLst>
                  <a:ext uri="{FF2B5EF4-FFF2-40B4-BE49-F238E27FC236}">
                    <a16:creationId xmlns:a16="http://schemas.microsoft.com/office/drawing/2014/main" id="{A1036FFB-5CD6-4C15-5DE7-6D584A7E80E4}"/>
                  </a:ext>
                </a:extLst>
              </p:cNvPr>
              <p:cNvSpPr/>
              <p:nvPr/>
            </p:nvSpPr>
            <p:spPr>
              <a:xfrm>
                <a:off x="7528560" y="5970270"/>
                <a:ext cx="214376" cy="2194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grpSp>
        <p:grpSp>
          <p:nvGrpSpPr>
            <p:cNvPr id="226" name="!!Group 225">
              <a:extLst>
                <a:ext uri="{FF2B5EF4-FFF2-40B4-BE49-F238E27FC236}">
                  <a16:creationId xmlns:a16="http://schemas.microsoft.com/office/drawing/2014/main" id="{4EF1BF24-6D68-9CB5-3B30-8A2BF8C0ADB6}"/>
                </a:ext>
              </a:extLst>
            </p:cNvPr>
            <p:cNvGrpSpPr/>
            <p:nvPr/>
          </p:nvGrpSpPr>
          <p:grpSpPr>
            <a:xfrm>
              <a:off x="9856575" y="4887562"/>
              <a:ext cx="1929875" cy="214431"/>
              <a:chOff x="9856575" y="4887562"/>
              <a:chExt cx="1929875" cy="214431"/>
            </a:xfrm>
          </p:grpSpPr>
          <p:sp>
            <p:nvSpPr>
              <p:cNvPr id="217" name="矩形 70">
                <a:extLst>
                  <a:ext uri="{FF2B5EF4-FFF2-40B4-BE49-F238E27FC236}">
                    <a16:creationId xmlns:a16="http://schemas.microsoft.com/office/drawing/2014/main" id="{08E80CF0-9C5C-0824-248A-3BC9A2ADC314}"/>
                  </a:ext>
                </a:extLst>
              </p:cNvPr>
              <p:cNvSpPr/>
              <p:nvPr/>
            </p:nvSpPr>
            <p:spPr>
              <a:xfrm>
                <a:off x="9856575"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218" name="矩形 70">
                <a:extLst>
                  <a:ext uri="{FF2B5EF4-FFF2-40B4-BE49-F238E27FC236}">
                    <a16:creationId xmlns:a16="http://schemas.microsoft.com/office/drawing/2014/main" id="{EFC66734-F7EF-A154-E1B7-B405357F8EBF}"/>
                  </a:ext>
                </a:extLst>
              </p:cNvPr>
              <p:cNvSpPr/>
              <p:nvPr/>
            </p:nvSpPr>
            <p:spPr>
              <a:xfrm>
                <a:off x="10071006"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19" name="矩形 70">
                <a:extLst>
                  <a:ext uri="{FF2B5EF4-FFF2-40B4-BE49-F238E27FC236}">
                    <a16:creationId xmlns:a16="http://schemas.microsoft.com/office/drawing/2014/main" id="{23FA3DB8-5912-1A95-50FF-A300069AA1CD}"/>
                  </a:ext>
                </a:extLst>
              </p:cNvPr>
              <p:cNvSpPr/>
              <p:nvPr/>
            </p:nvSpPr>
            <p:spPr>
              <a:xfrm>
                <a:off x="10285436" y="4887562"/>
                <a:ext cx="214431" cy="214431"/>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defRPr/>
                </a:pPr>
                <a:r>
                  <a:rPr lang="en-US" altLang="zh-CN" sz="1400" dirty="0">
                    <a:solidFill>
                      <a:schemeClr val="tx1"/>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1400" b="1" dirty="0">
                  <a:solidFill>
                    <a:schemeClr val="tx1"/>
                  </a:solidFill>
                  <a:latin typeface="Times New Roman" panose="02020603050405020304" pitchFamily="18" charset="0"/>
                  <a:ea typeface="黑体"/>
                  <a:cs typeface="Times New Roman" panose="02020603050405020304" pitchFamily="18" charset="0"/>
                </a:endParaRPr>
              </a:p>
            </p:txBody>
          </p:sp>
          <p:sp>
            <p:nvSpPr>
              <p:cNvPr id="220" name="矩形 70">
                <a:extLst>
                  <a:ext uri="{FF2B5EF4-FFF2-40B4-BE49-F238E27FC236}">
                    <a16:creationId xmlns:a16="http://schemas.microsoft.com/office/drawing/2014/main" id="{8A570AFE-33BE-B70C-DAB6-247CA6089978}"/>
                  </a:ext>
                </a:extLst>
              </p:cNvPr>
              <p:cNvSpPr/>
              <p:nvPr/>
            </p:nvSpPr>
            <p:spPr>
              <a:xfrm>
                <a:off x="10499867"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21" name="矩形 70">
                <a:extLst>
                  <a:ext uri="{FF2B5EF4-FFF2-40B4-BE49-F238E27FC236}">
                    <a16:creationId xmlns:a16="http://schemas.microsoft.com/office/drawing/2014/main" id="{23EEACA1-20E2-F049-C405-B99950BD80EF}"/>
                  </a:ext>
                </a:extLst>
              </p:cNvPr>
              <p:cNvSpPr/>
              <p:nvPr/>
            </p:nvSpPr>
            <p:spPr>
              <a:xfrm>
                <a:off x="10714297"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22" name="矩形 70">
                <a:extLst>
                  <a:ext uri="{FF2B5EF4-FFF2-40B4-BE49-F238E27FC236}">
                    <a16:creationId xmlns:a16="http://schemas.microsoft.com/office/drawing/2014/main" id="{E8BD6038-FD8B-7E04-A012-6923E8B52DE4}"/>
                  </a:ext>
                </a:extLst>
              </p:cNvPr>
              <p:cNvSpPr/>
              <p:nvPr/>
            </p:nvSpPr>
            <p:spPr>
              <a:xfrm>
                <a:off x="10928728"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23" name="矩形 70">
                <a:extLst>
                  <a:ext uri="{FF2B5EF4-FFF2-40B4-BE49-F238E27FC236}">
                    <a16:creationId xmlns:a16="http://schemas.microsoft.com/office/drawing/2014/main" id="{02A4F4B4-83FE-7144-25ED-A4589E99773E}"/>
                  </a:ext>
                </a:extLst>
              </p:cNvPr>
              <p:cNvSpPr/>
              <p:nvPr/>
            </p:nvSpPr>
            <p:spPr>
              <a:xfrm>
                <a:off x="11143158"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24" name="矩形 70">
                <a:extLst>
                  <a:ext uri="{FF2B5EF4-FFF2-40B4-BE49-F238E27FC236}">
                    <a16:creationId xmlns:a16="http://schemas.microsoft.com/office/drawing/2014/main" id="{2ACC8E4C-70C5-47DF-20DC-C2EF63564D40}"/>
                  </a:ext>
                </a:extLst>
              </p:cNvPr>
              <p:cNvSpPr/>
              <p:nvPr/>
            </p:nvSpPr>
            <p:spPr>
              <a:xfrm>
                <a:off x="11357589"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25" name="矩形 70">
                <a:extLst>
                  <a:ext uri="{FF2B5EF4-FFF2-40B4-BE49-F238E27FC236}">
                    <a16:creationId xmlns:a16="http://schemas.microsoft.com/office/drawing/2014/main" id="{AEB4AC7E-A277-09E9-9C91-81344F51274F}"/>
                  </a:ext>
                </a:extLst>
              </p:cNvPr>
              <p:cNvSpPr/>
              <p:nvPr/>
            </p:nvSpPr>
            <p:spPr>
              <a:xfrm>
                <a:off x="11572019"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228" name="!!Group 225">
              <a:extLst>
                <a:ext uri="{FF2B5EF4-FFF2-40B4-BE49-F238E27FC236}">
                  <a16:creationId xmlns:a16="http://schemas.microsoft.com/office/drawing/2014/main" id="{51F1AFD6-4F0E-181C-5885-CD4E989DC088}"/>
                </a:ext>
              </a:extLst>
            </p:cNvPr>
            <p:cNvGrpSpPr/>
            <p:nvPr/>
          </p:nvGrpSpPr>
          <p:grpSpPr>
            <a:xfrm>
              <a:off x="9856575" y="5101590"/>
              <a:ext cx="1929875" cy="214431"/>
              <a:chOff x="9856575" y="4887562"/>
              <a:chExt cx="1929875" cy="214431"/>
            </a:xfrm>
          </p:grpSpPr>
          <p:sp>
            <p:nvSpPr>
              <p:cNvPr id="229" name="矩形 70">
                <a:extLst>
                  <a:ext uri="{FF2B5EF4-FFF2-40B4-BE49-F238E27FC236}">
                    <a16:creationId xmlns:a16="http://schemas.microsoft.com/office/drawing/2014/main" id="{6243038C-A73F-76E1-E4FA-26D1011B4C05}"/>
                  </a:ext>
                </a:extLst>
              </p:cNvPr>
              <p:cNvSpPr/>
              <p:nvPr/>
            </p:nvSpPr>
            <p:spPr>
              <a:xfrm>
                <a:off x="9856575" y="4887562"/>
                <a:ext cx="214431" cy="214431"/>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dirty="0">
                    <a:solidFill>
                      <a:schemeClr val="tx1"/>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4400" dirty="0">
                  <a:solidFill>
                    <a:prstClr val="white"/>
                  </a:solidFill>
                  <a:latin typeface="Lucida Sans"/>
                  <a:ea typeface="黑体"/>
                </a:endParaRPr>
              </a:p>
            </p:txBody>
          </p:sp>
          <p:sp>
            <p:nvSpPr>
              <p:cNvPr id="230" name="矩形 70">
                <a:extLst>
                  <a:ext uri="{FF2B5EF4-FFF2-40B4-BE49-F238E27FC236}">
                    <a16:creationId xmlns:a16="http://schemas.microsoft.com/office/drawing/2014/main" id="{D20C7D83-27B7-1163-6931-D0F6F0C18BD7}"/>
                  </a:ext>
                </a:extLst>
              </p:cNvPr>
              <p:cNvSpPr/>
              <p:nvPr/>
            </p:nvSpPr>
            <p:spPr>
              <a:xfrm>
                <a:off x="10071006"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31" name="矩形 70">
                <a:extLst>
                  <a:ext uri="{FF2B5EF4-FFF2-40B4-BE49-F238E27FC236}">
                    <a16:creationId xmlns:a16="http://schemas.microsoft.com/office/drawing/2014/main" id="{86A324F6-DBE0-204F-6F65-5CA4BE41C75F}"/>
                  </a:ext>
                </a:extLst>
              </p:cNvPr>
              <p:cNvSpPr/>
              <p:nvPr/>
            </p:nvSpPr>
            <p:spPr>
              <a:xfrm>
                <a:off x="10285436"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defRPr/>
                </a:pPr>
                <a:endParaRPr lang="zh-CN" altLang="en-US" sz="1400" b="1" dirty="0">
                  <a:solidFill>
                    <a:schemeClr val="tx1"/>
                  </a:solidFill>
                  <a:latin typeface="Times New Roman" panose="02020603050405020304" pitchFamily="18" charset="0"/>
                  <a:ea typeface="黑体"/>
                  <a:cs typeface="Times New Roman" panose="02020603050405020304" pitchFamily="18" charset="0"/>
                </a:endParaRPr>
              </a:p>
            </p:txBody>
          </p:sp>
          <p:sp>
            <p:nvSpPr>
              <p:cNvPr id="232" name="矩形 70">
                <a:extLst>
                  <a:ext uri="{FF2B5EF4-FFF2-40B4-BE49-F238E27FC236}">
                    <a16:creationId xmlns:a16="http://schemas.microsoft.com/office/drawing/2014/main" id="{7461F984-ECD5-01F4-0400-76E1A24F44F7}"/>
                  </a:ext>
                </a:extLst>
              </p:cNvPr>
              <p:cNvSpPr/>
              <p:nvPr/>
            </p:nvSpPr>
            <p:spPr>
              <a:xfrm>
                <a:off x="10499867"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33" name="矩形 70">
                <a:extLst>
                  <a:ext uri="{FF2B5EF4-FFF2-40B4-BE49-F238E27FC236}">
                    <a16:creationId xmlns:a16="http://schemas.microsoft.com/office/drawing/2014/main" id="{7332563D-5D7B-2181-71AE-76FE38C7C792}"/>
                  </a:ext>
                </a:extLst>
              </p:cNvPr>
              <p:cNvSpPr/>
              <p:nvPr/>
            </p:nvSpPr>
            <p:spPr>
              <a:xfrm>
                <a:off x="10714297"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34" name="矩形 70">
                <a:extLst>
                  <a:ext uri="{FF2B5EF4-FFF2-40B4-BE49-F238E27FC236}">
                    <a16:creationId xmlns:a16="http://schemas.microsoft.com/office/drawing/2014/main" id="{64910177-D598-B6DB-E911-85BE411FCA19}"/>
                  </a:ext>
                </a:extLst>
              </p:cNvPr>
              <p:cNvSpPr/>
              <p:nvPr/>
            </p:nvSpPr>
            <p:spPr>
              <a:xfrm>
                <a:off x="10928728"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35" name="矩形 70">
                <a:extLst>
                  <a:ext uri="{FF2B5EF4-FFF2-40B4-BE49-F238E27FC236}">
                    <a16:creationId xmlns:a16="http://schemas.microsoft.com/office/drawing/2014/main" id="{7E607844-968D-89FF-0CC6-36552046E74C}"/>
                  </a:ext>
                </a:extLst>
              </p:cNvPr>
              <p:cNvSpPr/>
              <p:nvPr/>
            </p:nvSpPr>
            <p:spPr>
              <a:xfrm>
                <a:off x="11143158"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36" name="矩形 70">
                <a:extLst>
                  <a:ext uri="{FF2B5EF4-FFF2-40B4-BE49-F238E27FC236}">
                    <a16:creationId xmlns:a16="http://schemas.microsoft.com/office/drawing/2014/main" id="{8DB1F6FB-A609-0167-785E-17A3F92F1F7E}"/>
                  </a:ext>
                </a:extLst>
              </p:cNvPr>
              <p:cNvSpPr/>
              <p:nvPr/>
            </p:nvSpPr>
            <p:spPr>
              <a:xfrm>
                <a:off x="11357589"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37" name="矩形 70">
                <a:extLst>
                  <a:ext uri="{FF2B5EF4-FFF2-40B4-BE49-F238E27FC236}">
                    <a16:creationId xmlns:a16="http://schemas.microsoft.com/office/drawing/2014/main" id="{3A6A7A7E-C14A-6E2A-CA7E-EA092DFC25E2}"/>
                  </a:ext>
                </a:extLst>
              </p:cNvPr>
              <p:cNvSpPr/>
              <p:nvPr/>
            </p:nvSpPr>
            <p:spPr>
              <a:xfrm>
                <a:off x="11572019"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238" name="!!Group 225">
              <a:extLst>
                <a:ext uri="{FF2B5EF4-FFF2-40B4-BE49-F238E27FC236}">
                  <a16:creationId xmlns:a16="http://schemas.microsoft.com/office/drawing/2014/main" id="{652B7F45-7F24-CFD5-0064-AB54884FEB27}"/>
                </a:ext>
              </a:extLst>
            </p:cNvPr>
            <p:cNvGrpSpPr/>
            <p:nvPr/>
          </p:nvGrpSpPr>
          <p:grpSpPr>
            <a:xfrm>
              <a:off x="9856575" y="5317689"/>
              <a:ext cx="1929875" cy="214431"/>
              <a:chOff x="9856575" y="4887562"/>
              <a:chExt cx="1929875" cy="214431"/>
            </a:xfrm>
          </p:grpSpPr>
          <p:sp>
            <p:nvSpPr>
              <p:cNvPr id="239" name="矩形 70">
                <a:extLst>
                  <a:ext uri="{FF2B5EF4-FFF2-40B4-BE49-F238E27FC236}">
                    <a16:creationId xmlns:a16="http://schemas.microsoft.com/office/drawing/2014/main" id="{51DEEE35-C435-3099-4D77-9C682E345448}"/>
                  </a:ext>
                </a:extLst>
              </p:cNvPr>
              <p:cNvSpPr/>
              <p:nvPr/>
            </p:nvSpPr>
            <p:spPr>
              <a:xfrm>
                <a:off x="9856575"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240" name="矩形 70">
                <a:extLst>
                  <a:ext uri="{FF2B5EF4-FFF2-40B4-BE49-F238E27FC236}">
                    <a16:creationId xmlns:a16="http://schemas.microsoft.com/office/drawing/2014/main" id="{C4D86511-E4ED-B136-F8B5-2831765744E1}"/>
                  </a:ext>
                </a:extLst>
              </p:cNvPr>
              <p:cNvSpPr/>
              <p:nvPr/>
            </p:nvSpPr>
            <p:spPr>
              <a:xfrm>
                <a:off x="10071006"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41" name="矩形 70">
                <a:extLst>
                  <a:ext uri="{FF2B5EF4-FFF2-40B4-BE49-F238E27FC236}">
                    <a16:creationId xmlns:a16="http://schemas.microsoft.com/office/drawing/2014/main" id="{44F147F1-9035-4A77-10A3-9B50CACA1C8F}"/>
                  </a:ext>
                </a:extLst>
              </p:cNvPr>
              <p:cNvSpPr/>
              <p:nvPr/>
            </p:nvSpPr>
            <p:spPr>
              <a:xfrm>
                <a:off x="10285436"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defRPr/>
                </a:pPr>
                <a:endParaRPr lang="zh-CN" altLang="en-US" sz="1400" b="1" dirty="0">
                  <a:solidFill>
                    <a:schemeClr val="tx1"/>
                  </a:solidFill>
                  <a:latin typeface="Times New Roman" panose="02020603050405020304" pitchFamily="18" charset="0"/>
                  <a:ea typeface="黑体"/>
                  <a:cs typeface="Times New Roman" panose="02020603050405020304" pitchFamily="18" charset="0"/>
                </a:endParaRPr>
              </a:p>
            </p:txBody>
          </p:sp>
          <p:sp>
            <p:nvSpPr>
              <p:cNvPr id="242" name="矩形 70">
                <a:extLst>
                  <a:ext uri="{FF2B5EF4-FFF2-40B4-BE49-F238E27FC236}">
                    <a16:creationId xmlns:a16="http://schemas.microsoft.com/office/drawing/2014/main" id="{69950D70-5C00-6FB3-F5CE-A55BE7F52797}"/>
                  </a:ext>
                </a:extLst>
              </p:cNvPr>
              <p:cNvSpPr/>
              <p:nvPr/>
            </p:nvSpPr>
            <p:spPr>
              <a:xfrm>
                <a:off x="10499867"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43" name="矩形 70">
                <a:extLst>
                  <a:ext uri="{FF2B5EF4-FFF2-40B4-BE49-F238E27FC236}">
                    <a16:creationId xmlns:a16="http://schemas.microsoft.com/office/drawing/2014/main" id="{C6552235-5C1D-11F0-B265-5664238A45B0}"/>
                  </a:ext>
                </a:extLst>
              </p:cNvPr>
              <p:cNvSpPr/>
              <p:nvPr/>
            </p:nvSpPr>
            <p:spPr>
              <a:xfrm>
                <a:off x="10714297"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44" name="矩形 70">
                <a:extLst>
                  <a:ext uri="{FF2B5EF4-FFF2-40B4-BE49-F238E27FC236}">
                    <a16:creationId xmlns:a16="http://schemas.microsoft.com/office/drawing/2014/main" id="{52BECD09-F4AB-292F-04CA-7D729B98C52E}"/>
                  </a:ext>
                </a:extLst>
              </p:cNvPr>
              <p:cNvSpPr/>
              <p:nvPr/>
            </p:nvSpPr>
            <p:spPr>
              <a:xfrm>
                <a:off x="10928728"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45" name="矩形 70">
                <a:extLst>
                  <a:ext uri="{FF2B5EF4-FFF2-40B4-BE49-F238E27FC236}">
                    <a16:creationId xmlns:a16="http://schemas.microsoft.com/office/drawing/2014/main" id="{22A01303-6D64-75D6-BEEF-27CBF7F6FB3D}"/>
                  </a:ext>
                </a:extLst>
              </p:cNvPr>
              <p:cNvSpPr/>
              <p:nvPr/>
            </p:nvSpPr>
            <p:spPr>
              <a:xfrm>
                <a:off x="11143158"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46" name="矩形 70">
                <a:extLst>
                  <a:ext uri="{FF2B5EF4-FFF2-40B4-BE49-F238E27FC236}">
                    <a16:creationId xmlns:a16="http://schemas.microsoft.com/office/drawing/2014/main" id="{588111F6-2FBE-F523-30ED-47F0A21A9F7C}"/>
                  </a:ext>
                </a:extLst>
              </p:cNvPr>
              <p:cNvSpPr/>
              <p:nvPr/>
            </p:nvSpPr>
            <p:spPr>
              <a:xfrm>
                <a:off x="11357589"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47" name="矩形 70">
                <a:extLst>
                  <a:ext uri="{FF2B5EF4-FFF2-40B4-BE49-F238E27FC236}">
                    <a16:creationId xmlns:a16="http://schemas.microsoft.com/office/drawing/2014/main" id="{C53DED1C-C077-9771-86DF-E76D7888B7C9}"/>
                  </a:ext>
                </a:extLst>
              </p:cNvPr>
              <p:cNvSpPr/>
              <p:nvPr/>
            </p:nvSpPr>
            <p:spPr>
              <a:xfrm>
                <a:off x="11572019" y="4887562"/>
                <a:ext cx="214431" cy="214431"/>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kumimoji="0" lang="en-US" altLang="zh-CN" sz="1400" b="1" i="0" u="none" strike="noStrike" kern="1200" cap="none" spc="0" normalizeH="0" baseline="0" noProof="0" dirty="0">
                    <a:ln>
                      <a:noFill/>
                    </a:ln>
                    <a:solidFill>
                      <a:srgbClr val="000000"/>
                    </a:solidFill>
                    <a:effectLst/>
                    <a:uLnTx/>
                    <a:uFillTx/>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4400" dirty="0">
                  <a:solidFill>
                    <a:prstClr val="white"/>
                  </a:solidFill>
                  <a:latin typeface="Lucida Sans"/>
                  <a:ea typeface="黑体"/>
                </a:endParaRPr>
              </a:p>
            </p:txBody>
          </p:sp>
        </p:grpSp>
        <p:grpSp>
          <p:nvGrpSpPr>
            <p:cNvPr id="248" name="!!Group 225">
              <a:extLst>
                <a:ext uri="{FF2B5EF4-FFF2-40B4-BE49-F238E27FC236}">
                  <a16:creationId xmlns:a16="http://schemas.microsoft.com/office/drawing/2014/main" id="{8EB70979-E70A-1FD8-51C3-91AE2E0FA320}"/>
                </a:ext>
              </a:extLst>
            </p:cNvPr>
            <p:cNvGrpSpPr/>
            <p:nvPr/>
          </p:nvGrpSpPr>
          <p:grpSpPr>
            <a:xfrm>
              <a:off x="9856575" y="5531954"/>
              <a:ext cx="1929875" cy="214431"/>
              <a:chOff x="9856575" y="4887562"/>
              <a:chExt cx="1929875" cy="214431"/>
            </a:xfrm>
          </p:grpSpPr>
          <p:sp>
            <p:nvSpPr>
              <p:cNvPr id="249" name="矩形 70">
                <a:extLst>
                  <a:ext uri="{FF2B5EF4-FFF2-40B4-BE49-F238E27FC236}">
                    <a16:creationId xmlns:a16="http://schemas.microsoft.com/office/drawing/2014/main" id="{ACAD34DE-E4B6-67B2-2F74-9ACEFEC58A95}"/>
                  </a:ext>
                </a:extLst>
              </p:cNvPr>
              <p:cNvSpPr/>
              <p:nvPr/>
            </p:nvSpPr>
            <p:spPr>
              <a:xfrm>
                <a:off x="9856575"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250" name="矩形 70">
                <a:extLst>
                  <a:ext uri="{FF2B5EF4-FFF2-40B4-BE49-F238E27FC236}">
                    <a16:creationId xmlns:a16="http://schemas.microsoft.com/office/drawing/2014/main" id="{5FD28C26-48F3-5C5C-E826-B52F158EF010}"/>
                  </a:ext>
                </a:extLst>
              </p:cNvPr>
              <p:cNvSpPr/>
              <p:nvPr/>
            </p:nvSpPr>
            <p:spPr>
              <a:xfrm>
                <a:off x="10071006"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51" name="矩形 70">
                <a:extLst>
                  <a:ext uri="{FF2B5EF4-FFF2-40B4-BE49-F238E27FC236}">
                    <a16:creationId xmlns:a16="http://schemas.microsoft.com/office/drawing/2014/main" id="{7E6D2FE9-EBF0-4D59-7A33-663B76BFB33B}"/>
                  </a:ext>
                </a:extLst>
              </p:cNvPr>
              <p:cNvSpPr/>
              <p:nvPr/>
            </p:nvSpPr>
            <p:spPr>
              <a:xfrm>
                <a:off x="10285436"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defRPr/>
                </a:pPr>
                <a:endParaRPr lang="zh-CN" altLang="en-US" sz="1400" b="1" dirty="0">
                  <a:solidFill>
                    <a:schemeClr val="tx1"/>
                  </a:solidFill>
                  <a:latin typeface="Times New Roman" panose="02020603050405020304" pitchFamily="18" charset="0"/>
                  <a:ea typeface="黑体"/>
                  <a:cs typeface="Times New Roman" panose="02020603050405020304" pitchFamily="18" charset="0"/>
                </a:endParaRPr>
              </a:p>
            </p:txBody>
          </p:sp>
          <p:sp>
            <p:nvSpPr>
              <p:cNvPr id="252" name="矩形 70">
                <a:extLst>
                  <a:ext uri="{FF2B5EF4-FFF2-40B4-BE49-F238E27FC236}">
                    <a16:creationId xmlns:a16="http://schemas.microsoft.com/office/drawing/2014/main" id="{763256E2-9198-3EE9-CC91-4A6CE4961718}"/>
                  </a:ext>
                </a:extLst>
              </p:cNvPr>
              <p:cNvSpPr/>
              <p:nvPr/>
            </p:nvSpPr>
            <p:spPr>
              <a:xfrm>
                <a:off x="10499867"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53" name="矩形 70">
                <a:extLst>
                  <a:ext uri="{FF2B5EF4-FFF2-40B4-BE49-F238E27FC236}">
                    <a16:creationId xmlns:a16="http://schemas.microsoft.com/office/drawing/2014/main" id="{C89DEB81-C9FF-80CF-C112-910F9BD8472D}"/>
                  </a:ext>
                </a:extLst>
              </p:cNvPr>
              <p:cNvSpPr/>
              <p:nvPr/>
            </p:nvSpPr>
            <p:spPr>
              <a:xfrm>
                <a:off x="10714297"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54" name="矩形 70">
                <a:extLst>
                  <a:ext uri="{FF2B5EF4-FFF2-40B4-BE49-F238E27FC236}">
                    <a16:creationId xmlns:a16="http://schemas.microsoft.com/office/drawing/2014/main" id="{37DC64B5-6392-EED3-567C-1EDDF3E1709C}"/>
                  </a:ext>
                </a:extLst>
              </p:cNvPr>
              <p:cNvSpPr/>
              <p:nvPr/>
            </p:nvSpPr>
            <p:spPr>
              <a:xfrm>
                <a:off x="10928728" y="4887562"/>
                <a:ext cx="214431" cy="214431"/>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kumimoji="0" lang="en-US" altLang="zh-CN" sz="1400" b="1" i="0" u="none" strike="noStrike" kern="1200" cap="none" spc="0" normalizeH="0" baseline="0" noProof="0" dirty="0">
                    <a:ln>
                      <a:noFill/>
                    </a:ln>
                    <a:solidFill>
                      <a:srgbClr val="000000"/>
                    </a:solidFill>
                    <a:effectLst/>
                    <a:uLnTx/>
                    <a:uFillTx/>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4400" dirty="0">
                  <a:solidFill>
                    <a:prstClr val="white"/>
                  </a:solidFill>
                  <a:latin typeface="Lucida Sans"/>
                  <a:ea typeface="黑体"/>
                </a:endParaRPr>
              </a:p>
            </p:txBody>
          </p:sp>
          <p:sp>
            <p:nvSpPr>
              <p:cNvPr id="255" name="矩形 70">
                <a:extLst>
                  <a:ext uri="{FF2B5EF4-FFF2-40B4-BE49-F238E27FC236}">
                    <a16:creationId xmlns:a16="http://schemas.microsoft.com/office/drawing/2014/main" id="{D3589A7F-08A5-AA39-98CE-CE820FC12D03}"/>
                  </a:ext>
                </a:extLst>
              </p:cNvPr>
              <p:cNvSpPr/>
              <p:nvPr/>
            </p:nvSpPr>
            <p:spPr>
              <a:xfrm>
                <a:off x="11143158"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56" name="矩形 70">
                <a:extLst>
                  <a:ext uri="{FF2B5EF4-FFF2-40B4-BE49-F238E27FC236}">
                    <a16:creationId xmlns:a16="http://schemas.microsoft.com/office/drawing/2014/main" id="{B60E39C7-C6E1-2620-0BCB-6656FA5E704A}"/>
                  </a:ext>
                </a:extLst>
              </p:cNvPr>
              <p:cNvSpPr/>
              <p:nvPr/>
            </p:nvSpPr>
            <p:spPr>
              <a:xfrm>
                <a:off x="11357589"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57" name="矩形 70">
                <a:extLst>
                  <a:ext uri="{FF2B5EF4-FFF2-40B4-BE49-F238E27FC236}">
                    <a16:creationId xmlns:a16="http://schemas.microsoft.com/office/drawing/2014/main" id="{9228752B-E000-7F1C-BDBB-E0236A0C6D52}"/>
                  </a:ext>
                </a:extLst>
              </p:cNvPr>
              <p:cNvSpPr/>
              <p:nvPr/>
            </p:nvSpPr>
            <p:spPr>
              <a:xfrm>
                <a:off x="11572019"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258" name="!!Group 225">
              <a:extLst>
                <a:ext uri="{FF2B5EF4-FFF2-40B4-BE49-F238E27FC236}">
                  <a16:creationId xmlns:a16="http://schemas.microsoft.com/office/drawing/2014/main" id="{436D5735-2829-D0CF-7D20-9FFECD4D6A88}"/>
                </a:ext>
              </a:extLst>
            </p:cNvPr>
            <p:cNvGrpSpPr/>
            <p:nvPr/>
          </p:nvGrpSpPr>
          <p:grpSpPr>
            <a:xfrm>
              <a:off x="9856575" y="5746104"/>
              <a:ext cx="1929875" cy="214431"/>
              <a:chOff x="9856575" y="4887562"/>
              <a:chExt cx="1929875" cy="214431"/>
            </a:xfrm>
          </p:grpSpPr>
          <p:sp>
            <p:nvSpPr>
              <p:cNvPr id="259" name="矩形 70">
                <a:extLst>
                  <a:ext uri="{FF2B5EF4-FFF2-40B4-BE49-F238E27FC236}">
                    <a16:creationId xmlns:a16="http://schemas.microsoft.com/office/drawing/2014/main" id="{D88F7EDA-4E6B-85A1-2D88-0DCCA62FF607}"/>
                  </a:ext>
                </a:extLst>
              </p:cNvPr>
              <p:cNvSpPr/>
              <p:nvPr/>
            </p:nvSpPr>
            <p:spPr>
              <a:xfrm>
                <a:off x="9856575"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260" name="矩形 70">
                <a:extLst>
                  <a:ext uri="{FF2B5EF4-FFF2-40B4-BE49-F238E27FC236}">
                    <a16:creationId xmlns:a16="http://schemas.microsoft.com/office/drawing/2014/main" id="{0BB035AD-2E3E-8ED8-A495-029C4CD1A525}"/>
                  </a:ext>
                </a:extLst>
              </p:cNvPr>
              <p:cNvSpPr/>
              <p:nvPr/>
            </p:nvSpPr>
            <p:spPr>
              <a:xfrm>
                <a:off x="10071006"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61" name="矩形 70">
                <a:extLst>
                  <a:ext uri="{FF2B5EF4-FFF2-40B4-BE49-F238E27FC236}">
                    <a16:creationId xmlns:a16="http://schemas.microsoft.com/office/drawing/2014/main" id="{0A31B0D4-A2EC-8718-FD92-A1D4E92D74F1}"/>
                  </a:ext>
                </a:extLst>
              </p:cNvPr>
              <p:cNvSpPr/>
              <p:nvPr/>
            </p:nvSpPr>
            <p:spPr>
              <a:xfrm>
                <a:off x="10285436"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defRPr/>
                </a:pPr>
                <a:endParaRPr lang="zh-CN" altLang="en-US" sz="1400" b="1" dirty="0">
                  <a:solidFill>
                    <a:schemeClr val="tx1"/>
                  </a:solidFill>
                  <a:latin typeface="Times New Roman" panose="02020603050405020304" pitchFamily="18" charset="0"/>
                  <a:ea typeface="黑体"/>
                  <a:cs typeface="Times New Roman" panose="02020603050405020304" pitchFamily="18" charset="0"/>
                </a:endParaRPr>
              </a:p>
            </p:txBody>
          </p:sp>
          <p:sp>
            <p:nvSpPr>
              <p:cNvPr id="262" name="矩形 70">
                <a:extLst>
                  <a:ext uri="{FF2B5EF4-FFF2-40B4-BE49-F238E27FC236}">
                    <a16:creationId xmlns:a16="http://schemas.microsoft.com/office/drawing/2014/main" id="{00D6282B-8AA5-C955-841C-A62564E67C71}"/>
                  </a:ext>
                </a:extLst>
              </p:cNvPr>
              <p:cNvSpPr/>
              <p:nvPr/>
            </p:nvSpPr>
            <p:spPr>
              <a:xfrm>
                <a:off x="10499867" y="4887562"/>
                <a:ext cx="214431" cy="214431"/>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kumimoji="0" lang="en-US" altLang="zh-CN" sz="1400" b="1" i="0" u="none" strike="noStrike" kern="1200" cap="none" spc="0" normalizeH="0" baseline="0" noProof="0" dirty="0">
                    <a:ln>
                      <a:noFill/>
                    </a:ln>
                    <a:solidFill>
                      <a:srgbClr val="000000"/>
                    </a:solidFill>
                    <a:effectLst/>
                    <a:uLnTx/>
                    <a:uFillTx/>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4400" dirty="0">
                  <a:solidFill>
                    <a:prstClr val="white"/>
                  </a:solidFill>
                  <a:latin typeface="Lucida Sans"/>
                  <a:ea typeface="黑体"/>
                </a:endParaRPr>
              </a:p>
            </p:txBody>
          </p:sp>
          <p:sp>
            <p:nvSpPr>
              <p:cNvPr id="263" name="矩形 70">
                <a:extLst>
                  <a:ext uri="{FF2B5EF4-FFF2-40B4-BE49-F238E27FC236}">
                    <a16:creationId xmlns:a16="http://schemas.microsoft.com/office/drawing/2014/main" id="{3B56C114-1FF7-1365-CB6C-4F21607AB742}"/>
                  </a:ext>
                </a:extLst>
              </p:cNvPr>
              <p:cNvSpPr/>
              <p:nvPr/>
            </p:nvSpPr>
            <p:spPr>
              <a:xfrm>
                <a:off x="10714297"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64" name="矩形 70">
                <a:extLst>
                  <a:ext uri="{FF2B5EF4-FFF2-40B4-BE49-F238E27FC236}">
                    <a16:creationId xmlns:a16="http://schemas.microsoft.com/office/drawing/2014/main" id="{ACE6DABA-06F2-CE6E-B24D-54A5F5FF4D1A}"/>
                  </a:ext>
                </a:extLst>
              </p:cNvPr>
              <p:cNvSpPr/>
              <p:nvPr/>
            </p:nvSpPr>
            <p:spPr>
              <a:xfrm>
                <a:off x="10928728"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65" name="矩形 70">
                <a:extLst>
                  <a:ext uri="{FF2B5EF4-FFF2-40B4-BE49-F238E27FC236}">
                    <a16:creationId xmlns:a16="http://schemas.microsoft.com/office/drawing/2014/main" id="{66FCF675-8BC5-F883-2996-F947B0C2AE48}"/>
                  </a:ext>
                </a:extLst>
              </p:cNvPr>
              <p:cNvSpPr/>
              <p:nvPr/>
            </p:nvSpPr>
            <p:spPr>
              <a:xfrm>
                <a:off x="11143158"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66" name="矩形 70">
                <a:extLst>
                  <a:ext uri="{FF2B5EF4-FFF2-40B4-BE49-F238E27FC236}">
                    <a16:creationId xmlns:a16="http://schemas.microsoft.com/office/drawing/2014/main" id="{67B7493F-93F7-99EF-4872-CA8073BA1707}"/>
                  </a:ext>
                </a:extLst>
              </p:cNvPr>
              <p:cNvSpPr/>
              <p:nvPr/>
            </p:nvSpPr>
            <p:spPr>
              <a:xfrm>
                <a:off x="11357589"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67" name="矩形 70">
                <a:extLst>
                  <a:ext uri="{FF2B5EF4-FFF2-40B4-BE49-F238E27FC236}">
                    <a16:creationId xmlns:a16="http://schemas.microsoft.com/office/drawing/2014/main" id="{C2FEA7D6-ED93-4798-BDAE-80D13AED3068}"/>
                  </a:ext>
                </a:extLst>
              </p:cNvPr>
              <p:cNvSpPr/>
              <p:nvPr/>
            </p:nvSpPr>
            <p:spPr>
              <a:xfrm>
                <a:off x="11572019"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268" name="!!Group 225">
              <a:extLst>
                <a:ext uri="{FF2B5EF4-FFF2-40B4-BE49-F238E27FC236}">
                  <a16:creationId xmlns:a16="http://schemas.microsoft.com/office/drawing/2014/main" id="{30EF599E-FCA3-3D35-EE83-127D9C8619FB}"/>
                </a:ext>
              </a:extLst>
            </p:cNvPr>
            <p:cNvGrpSpPr/>
            <p:nvPr/>
          </p:nvGrpSpPr>
          <p:grpSpPr>
            <a:xfrm>
              <a:off x="9856575" y="5961314"/>
              <a:ext cx="1929875" cy="214431"/>
              <a:chOff x="9856575" y="4887562"/>
              <a:chExt cx="1929875" cy="214431"/>
            </a:xfrm>
          </p:grpSpPr>
          <p:sp>
            <p:nvSpPr>
              <p:cNvPr id="269" name="矩形 70">
                <a:extLst>
                  <a:ext uri="{FF2B5EF4-FFF2-40B4-BE49-F238E27FC236}">
                    <a16:creationId xmlns:a16="http://schemas.microsoft.com/office/drawing/2014/main" id="{23855A0B-874E-0FF3-C898-FD91DEAB3BE5}"/>
                  </a:ext>
                </a:extLst>
              </p:cNvPr>
              <p:cNvSpPr/>
              <p:nvPr/>
            </p:nvSpPr>
            <p:spPr>
              <a:xfrm>
                <a:off x="9856575"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270" name="矩形 70">
                <a:extLst>
                  <a:ext uri="{FF2B5EF4-FFF2-40B4-BE49-F238E27FC236}">
                    <a16:creationId xmlns:a16="http://schemas.microsoft.com/office/drawing/2014/main" id="{DC8E5105-8B35-A577-38C4-7581F85C0F2E}"/>
                  </a:ext>
                </a:extLst>
              </p:cNvPr>
              <p:cNvSpPr/>
              <p:nvPr/>
            </p:nvSpPr>
            <p:spPr>
              <a:xfrm>
                <a:off x="10071006"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71" name="矩形 70">
                <a:extLst>
                  <a:ext uri="{FF2B5EF4-FFF2-40B4-BE49-F238E27FC236}">
                    <a16:creationId xmlns:a16="http://schemas.microsoft.com/office/drawing/2014/main" id="{A54C0C0B-EFE5-A6AD-7FE4-8B52B288AC6D}"/>
                  </a:ext>
                </a:extLst>
              </p:cNvPr>
              <p:cNvSpPr/>
              <p:nvPr/>
            </p:nvSpPr>
            <p:spPr>
              <a:xfrm>
                <a:off x="10285436"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defRPr/>
                </a:pPr>
                <a:endParaRPr lang="zh-CN" altLang="en-US" sz="1400" b="1" dirty="0">
                  <a:solidFill>
                    <a:schemeClr val="tx1"/>
                  </a:solidFill>
                  <a:latin typeface="Times New Roman" panose="02020603050405020304" pitchFamily="18" charset="0"/>
                  <a:ea typeface="黑体"/>
                  <a:cs typeface="Times New Roman" panose="02020603050405020304" pitchFamily="18" charset="0"/>
                </a:endParaRPr>
              </a:p>
            </p:txBody>
          </p:sp>
          <p:sp>
            <p:nvSpPr>
              <p:cNvPr id="272" name="矩形 70">
                <a:extLst>
                  <a:ext uri="{FF2B5EF4-FFF2-40B4-BE49-F238E27FC236}">
                    <a16:creationId xmlns:a16="http://schemas.microsoft.com/office/drawing/2014/main" id="{BA35CBEE-0C9A-586E-1D0B-B0173AF4DA56}"/>
                  </a:ext>
                </a:extLst>
              </p:cNvPr>
              <p:cNvSpPr/>
              <p:nvPr/>
            </p:nvSpPr>
            <p:spPr>
              <a:xfrm>
                <a:off x="10499867"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73" name="矩形 70">
                <a:extLst>
                  <a:ext uri="{FF2B5EF4-FFF2-40B4-BE49-F238E27FC236}">
                    <a16:creationId xmlns:a16="http://schemas.microsoft.com/office/drawing/2014/main" id="{A84FFCD3-6346-9EE5-842C-3C1FD3A45A5E}"/>
                  </a:ext>
                </a:extLst>
              </p:cNvPr>
              <p:cNvSpPr/>
              <p:nvPr/>
            </p:nvSpPr>
            <p:spPr>
              <a:xfrm>
                <a:off x="10714297"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74" name="矩形 70">
                <a:extLst>
                  <a:ext uri="{FF2B5EF4-FFF2-40B4-BE49-F238E27FC236}">
                    <a16:creationId xmlns:a16="http://schemas.microsoft.com/office/drawing/2014/main" id="{7E0F7DF4-9FEE-31CE-35DE-461FACB7C4C5}"/>
                  </a:ext>
                </a:extLst>
              </p:cNvPr>
              <p:cNvSpPr/>
              <p:nvPr/>
            </p:nvSpPr>
            <p:spPr>
              <a:xfrm>
                <a:off x="10928728"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75" name="矩形 70">
                <a:extLst>
                  <a:ext uri="{FF2B5EF4-FFF2-40B4-BE49-F238E27FC236}">
                    <a16:creationId xmlns:a16="http://schemas.microsoft.com/office/drawing/2014/main" id="{781FF499-340B-DACF-6364-B99DD3BD7784}"/>
                  </a:ext>
                </a:extLst>
              </p:cNvPr>
              <p:cNvSpPr/>
              <p:nvPr/>
            </p:nvSpPr>
            <p:spPr>
              <a:xfrm>
                <a:off x="11143158"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76" name="矩形 70">
                <a:extLst>
                  <a:ext uri="{FF2B5EF4-FFF2-40B4-BE49-F238E27FC236}">
                    <a16:creationId xmlns:a16="http://schemas.microsoft.com/office/drawing/2014/main" id="{D0A18138-CFF2-E2CF-BF39-265B68824F87}"/>
                  </a:ext>
                </a:extLst>
              </p:cNvPr>
              <p:cNvSpPr/>
              <p:nvPr/>
            </p:nvSpPr>
            <p:spPr>
              <a:xfrm>
                <a:off x="11357589" y="4887562"/>
                <a:ext cx="214431" cy="214431"/>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kumimoji="0" lang="en-US" altLang="zh-CN" sz="1400" b="1" i="0" u="none" strike="noStrike" kern="1200" cap="none" spc="0" normalizeH="0" baseline="0" noProof="0" dirty="0">
                    <a:ln>
                      <a:noFill/>
                    </a:ln>
                    <a:solidFill>
                      <a:srgbClr val="000000"/>
                    </a:solidFill>
                    <a:effectLst/>
                    <a:uLnTx/>
                    <a:uFillTx/>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4400" dirty="0">
                  <a:solidFill>
                    <a:prstClr val="white"/>
                  </a:solidFill>
                  <a:latin typeface="Lucida Sans"/>
                  <a:ea typeface="黑体"/>
                </a:endParaRPr>
              </a:p>
            </p:txBody>
          </p:sp>
          <p:sp>
            <p:nvSpPr>
              <p:cNvPr id="277" name="矩形 70">
                <a:extLst>
                  <a:ext uri="{FF2B5EF4-FFF2-40B4-BE49-F238E27FC236}">
                    <a16:creationId xmlns:a16="http://schemas.microsoft.com/office/drawing/2014/main" id="{8855D432-EC58-D491-E13C-08C6DA186D25}"/>
                  </a:ext>
                </a:extLst>
              </p:cNvPr>
              <p:cNvSpPr/>
              <p:nvPr/>
            </p:nvSpPr>
            <p:spPr>
              <a:xfrm>
                <a:off x="11572019"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mc:AlternateContent xmlns:mc="http://schemas.openxmlformats.org/markup-compatibility/2006" xmlns:a14="http://schemas.microsoft.com/office/drawing/2010/main">
          <mc:Choice Requires="a14">
            <p:sp>
              <p:nvSpPr>
                <p:cNvPr id="280" name="TextBox 279">
                  <a:extLst>
                    <a:ext uri="{FF2B5EF4-FFF2-40B4-BE49-F238E27FC236}">
                      <a16:creationId xmlns:a16="http://schemas.microsoft.com/office/drawing/2014/main" id="{D58F2116-9D18-21A6-692C-CCF14CDBA565}"/>
                    </a:ext>
                  </a:extLst>
                </p:cNvPr>
                <p:cNvSpPr txBox="1"/>
                <p:nvPr/>
              </p:nvSpPr>
              <p:spPr>
                <a:xfrm>
                  <a:off x="9328619" y="5308458"/>
                  <a:ext cx="40267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m:t>
                        </m:r>
                      </m:oMath>
                    </m:oMathPara>
                  </a14:m>
                  <a:endParaRPr lang="zh-CN" altLang="en-US" dirty="0"/>
                </a:p>
              </p:txBody>
            </p:sp>
          </mc:Choice>
          <mc:Fallback xmlns="">
            <p:sp>
              <p:nvSpPr>
                <p:cNvPr id="280" name="TextBox 279">
                  <a:extLst>
                    <a:ext uri="{FF2B5EF4-FFF2-40B4-BE49-F238E27FC236}">
                      <a16:creationId xmlns:a16="http://schemas.microsoft.com/office/drawing/2014/main" id="{D58F2116-9D18-21A6-692C-CCF14CDBA565}"/>
                    </a:ext>
                  </a:extLst>
                </p:cNvPr>
                <p:cNvSpPr txBox="1">
                  <a:spLocks noRot="1" noChangeAspect="1" noMove="1" noResize="1" noEditPoints="1" noAdjustHandles="1" noChangeArrowheads="1" noChangeShapeType="1" noTextEdit="1"/>
                </p:cNvSpPr>
                <p:nvPr/>
              </p:nvSpPr>
              <p:spPr>
                <a:xfrm>
                  <a:off x="9328619" y="5308458"/>
                  <a:ext cx="402674" cy="584775"/>
                </a:xfrm>
                <a:prstGeom prst="rect">
                  <a:avLst/>
                </a:prstGeom>
                <a:blipFill>
                  <a:blip r:embed="rId7"/>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81" name="TextBox 280">
                <a:extLst>
                  <a:ext uri="{FF2B5EF4-FFF2-40B4-BE49-F238E27FC236}">
                    <a16:creationId xmlns:a16="http://schemas.microsoft.com/office/drawing/2014/main" id="{9221C2D4-E286-386B-C93C-EDEC735B37E6}"/>
                  </a:ext>
                </a:extLst>
              </p:cNvPr>
              <p:cNvSpPr txBox="1"/>
              <p:nvPr/>
            </p:nvSpPr>
            <p:spPr>
              <a:xfrm>
                <a:off x="10568120" y="6172200"/>
                <a:ext cx="78200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𝑽</m:t>
                          </m:r>
                        </m:e>
                        <m:sup>
                          <m:r>
                            <a:rPr lang="en-US" altLang="zh-CN" b="1" i="1" smtClean="0">
                              <a:latin typeface="Cambria Math" panose="02040503050406030204" pitchFamily="18" charset="0"/>
                            </a:rPr>
                            <m:t>⊤</m:t>
                          </m:r>
                        </m:sup>
                      </m:sSup>
                    </m:oMath>
                  </m:oMathPara>
                </a14:m>
                <a:endParaRPr lang="zh-CN" altLang="en-US" dirty="0"/>
              </a:p>
            </p:txBody>
          </p:sp>
        </mc:Choice>
        <mc:Fallback xmlns="">
          <p:sp>
            <p:nvSpPr>
              <p:cNvPr id="281" name="TextBox 280">
                <a:extLst>
                  <a:ext uri="{FF2B5EF4-FFF2-40B4-BE49-F238E27FC236}">
                    <a16:creationId xmlns:a16="http://schemas.microsoft.com/office/drawing/2014/main" id="{9221C2D4-E286-386B-C93C-EDEC735B37E6}"/>
                  </a:ext>
                </a:extLst>
              </p:cNvPr>
              <p:cNvSpPr txBox="1">
                <a:spLocks noRot="1" noChangeAspect="1" noMove="1" noResize="1" noEditPoints="1" noAdjustHandles="1" noChangeArrowheads="1" noChangeShapeType="1" noTextEdit="1"/>
              </p:cNvSpPr>
              <p:nvPr/>
            </p:nvSpPr>
            <p:spPr>
              <a:xfrm>
                <a:off x="10568120" y="6172200"/>
                <a:ext cx="782009" cy="584775"/>
              </a:xfrm>
              <a:prstGeom prst="rect">
                <a:avLst/>
              </a:prstGeom>
              <a:blipFill>
                <a:blip r:embed="rId8"/>
                <a:stretch>
                  <a:fillRect/>
                </a:stretch>
              </a:blipFill>
            </p:spPr>
            <p:txBody>
              <a:bodyPr/>
              <a:lstStyle/>
              <a:p>
                <a:r>
                  <a:rPr lang="zh-CN" altLang="en-US">
                    <a:noFill/>
                  </a:rPr>
                  <a:t> </a:t>
                </a:r>
              </a:p>
            </p:txBody>
          </p:sp>
        </mc:Fallback>
      </mc:AlternateContent>
      <p:pic>
        <p:nvPicPr>
          <p:cNvPr id="33" name="Picture 32">
            <a:extLst>
              <a:ext uri="{FF2B5EF4-FFF2-40B4-BE49-F238E27FC236}">
                <a16:creationId xmlns:a16="http://schemas.microsoft.com/office/drawing/2014/main" id="{714FEDAB-B087-87E2-7BA7-68765A7A02FC}"/>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240667" y="5315671"/>
            <a:ext cx="536494" cy="475529"/>
          </a:xfrm>
          <a:prstGeom prst="rect">
            <a:avLst/>
          </a:prstGeom>
        </p:spPr>
      </p:pic>
      <mc:AlternateContent xmlns:mc="http://schemas.openxmlformats.org/markup-compatibility/2006" xmlns:a14="http://schemas.microsoft.com/office/drawing/2010/main">
        <mc:Choice Requires="a14">
          <p:sp>
            <p:nvSpPr>
              <p:cNvPr id="25" name="文本框 3">
                <a:extLst>
                  <a:ext uri="{FF2B5EF4-FFF2-40B4-BE49-F238E27FC236}">
                    <a16:creationId xmlns:a16="http://schemas.microsoft.com/office/drawing/2014/main" id="{A8F1EC14-11FF-CDE6-6A60-B400EA6649CF}"/>
                  </a:ext>
                </a:extLst>
              </p:cNvPr>
              <p:cNvSpPr txBox="1">
                <a:spLocks noChangeAspect="1"/>
              </p:cNvSpPr>
              <p:nvPr/>
            </p:nvSpPr>
            <p:spPr>
              <a:xfrm>
                <a:off x="5943600" y="1556792"/>
                <a:ext cx="876970" cy="40011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smtClean="0">
                          <a:solidFill>
                            <a:prstClr val="black"/>
                          </a:solidFill>
                          <a:latin typeface="Cambria Math" panose="02040503050406030204" pitchFamily="18" charset="0"/>
                          <a:ea typeface="黑体"/>
                        </a:rPr>
                        <m:t>ℓ=</m:t>
                      </m:r>
                      <m:r>
                        <a:rPr lang="en-US" altLang="zh-CN" sz="2000" b="0" i="1" smtClean="0">
                          <a:solidFill>
                            <a:prstClr val="black"/>
                          </a:solidFill>
                          <a:latin typeface="Cambria Math" panose="02040503050406030204" pitchFamily="18" charset="0"/>
                          <a:ea typeface="黑体"/>
                        </a:rPr>
                        <m:t>6</m:t>
                      </m:r>
                    </m:oMath>
                  </m:oMathPara>
                </a14:m>
                <a:endParaRPr lang="zh-CN" altLang="en-US" sz="2000" b="0" dirty="0">
                  <a:solidFill>
                    <a:prstClr val="black"/>
                  </a:solidFill>
                  <a:latin typeface="Lucida Sans"/>
                  <a:ea typeface="黑体"/>
                </a:endParaRPr>
              </a:p>
            </p:txBody>
          </p:sp>
        </mc:Choice>
        <mc:Fallback xmlns="">
          <p:sp>
            <p:nvSpPr>
              <p:cNvPr id="25" name="文本框 3">
                <a:extLst>
                  <a:ext uri="{FF2B5EF4-FFF2-40B4-BE49-F238E27FC236}">
                    <a16:creationId xmlns:a16="http://schemas.microsoft.com/office/drawing/2014/main" id="{A8F1EC14-11FF-CDE6-6A60-B400EA6649CF}"/>
                  </a:ext>
                </a:extLst>
              </p:cNvPr>
              <p:cNvSpPr txBox="1">
                <a:spLocks noRot="1" noChangeAspect="1" noMove="1" noResize="1" noEditPoints="1" noAdjustHandles="1" noChangeArrowheads="1" noChangeShapeType="1" noTextEdit="1"/>
              </p:cNvSpPr>
              <p:nvPr/>
            </p:nvSpPr>
            <p:spPr>
              <a:xfrm>
                <a:off x="5943600" y="1556792"/>
                <a:ext cx="876970" cy="400110"/>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6" name="!!TextBox 2">
                <a:extLst>
                  <a:ext uri="{FF2B5EF4-FFF2-40B4-BE49-F238E27FC236}">
                    <a16:creationId xmlns:a16="http://schemas.microsoft.com/office/drawing/2014/main" id="{B1727F05-A214-198A-3FF9-3E74502E0C8A}"/>
                  </a:ext>
                </a:extLst>
              </p:cNvPr>
              <p:cNvSpPr txBox="1"/>
              <p:nvPr/>
            </p:nvSpPr>
            <p:spPr>
              <a:xfrm>
                <a:off x="8307566" y="1694996"/>
                <a:ext cx="3225800" cy="6685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000" b="1" i="1" dirty="0" smtClean="0">
                              <a:latin typeface="Cambria Math" panose="02040503050406030204" pitchFamily="18" charset="0"/>
                              <a:ea typeface="Cambria Math" panose="02040503050406030204" pitchFamily="18" charset="0"/>
                            </a:rPr>
                          </m:ctrlPr>
                        </m:dPr>
                        <m:e>
                          <m:sSub>
                            <m:sSubPr>
                              <m:ctrlPr>
                                <a:rPr lang="en-US" altLang="zh-CN" sz="2000" b="0" i="1" dirty="0" smtClean="0">
                                  <a:latin typeface="Cambria Math" panose="02040503050406030204" pitchFamily="18" charset="0"/>
                                  <a:ea typeface="Cambria Math" panose="02040503050406030204" pitchFamily="18" charset="0"/>
                                </a:rPr>
                              </m:ctrlPr>
                            </m:sSubPr>
                            <m:e>
                              <m:r>
                                <a:rPr lang="en-US" altLang="zh-CN" sz="2000" b="0" i="1" dirty="0" smtClean="0">
                                  <a:latin typeface="Cambria Math" panose="02040503050406030204" pitchFamily="18" charset="0"/>
                                  <a:ea typeface="Cambria Math" panose="02040503050406030204" pitchFamily="18" charset="0"/>
                                </a:rPr>
                                <m:t>𝑓</m:t>
                              </m:r>
                            </m:e>
                            <m:sub>
                              <m:r>
                                <a:rPr lang="en-US" altLang="zh-CN" sz="2000" b="0" i="1" dirty="0" smtClean="0">
                                  <a:latin typeface="Cambria Math" panose="02040503050406030204" pitchFamily="18" charset="0"/>
                                  <a:ea typeface="Cambria Math" panose="02040503050406030204" pitchFamily="18" charset="0"/>
                                </a:rPr>
                                <m:t>𝑖</m:t>
                              </m:r>
                            </m:sub>
                          </m:sSub>
                          <m:r>
                            <a:rPr lang="en-US" altLang="zh-CN" sz="2000" b="0" i="1" dirty="0" smtClean="0">
                              <a:latin typeface="Cambria Math" panose="02040503050406030204" pitchFamily="18" charset="0"/>
                              <a:ea typeface="Cambria Math" panose="02040503050406030204" pitchFamily="18" charset="0"/>
                            </a:rPr>
                            <m:t>−</m:t>
                          </m:r>
                          <m:acc>
                            <m:accPr>
                              <m:chr m:val="̂"/>
                              <m:ctrlPr>
                                <a:rPr lang="en-US" altLang="zh-CN" sz="2000" b="0" i="1" dirty="0" smtClean="0">
                                  <a:latin typeface="Cambria Math" panose="02040503050406030204" pitchFamily="18" charset="0"/>
                                  <a:ea typeface="Cambria Math" panose="02040503050406030204" pitchFamily="18" charset="0"/>
                                </a:rPr>
                              </m:ctrlPr>
                            </m:accPr>
                            <m:e>
                              <m:sSub>
                                <m:sSubPr>
                                  <m:ctrlPr>
                                    <a:rPr lang="en-US" altLang="zh-CN" sz="2000" b="0" i="1" dirty="0" smtClean="0">
                                      <a:latin typeface="Cambria Math" panose="02040503050406030204" pitchFamily="18" charset="0"/>
                                      <a:ea typeface="Cambria Math" panose="02040503050406030204" pitchFamily="18" charset="0"/>
                                    </a:rPr>
                                  </m:ctrlPr>
                                </m:sSubPr>
                                <m:e>
                                  <m:r>
                                    <a:rPr lang="en-US" altLang="zh-CN" sz="2000" b="0" i="1" dirty="0" smtClean="0">
                                      <a:latin typeface="Cambria Math" panose="02040503050406030204" pitchFamily="18" charset="0"/>
                                      <a:ea typeface="Cambria Math" panose="02040503050406030204" pitchFamily="18" charset="0"/>
                                    </a:rPr>
                                    <m:t>𝑓</m:t>
                                  </m:r>
                                </m:e>
                                <m:sub>
                                  <m:r>
                                    <a:rPr lang="en-US" altLang="zh-CN" sz="2000" b="0" i="1" dirty="0" smtClean="0">
                                      <a:latin typeface="Cambria Math" panose="02040503050406030204" pitchFamily="18" charset="0"/>
                                      <a:ea typeface="Cambria Math" panose="02040503050406030204" pitchFamily="18" charset="0"/>
                                    </a:rPr>
                                    <m:t>𝑖</m:t>
                                  </m:r>
                                </m:sub>
                              </m:sSub>
                            </m:e>
                          </m:acc>
                        </m:e>
                      </m:d>
                      <m:r>
                        <a:rPr lang="en-US" altLang="zh-CN" sz="2000" i="1" dirty="0">
                          <a:latin typeface="Cambria Math" panose="02040503050406030204" pitchFamily="18" charset="0"/>
                          <a:ea typeface="Cambria Math" panose="02040503050406030204" pitchFamily="18" charset="0"/>
                        </a:rPr>
                        <m:t>≤</m:t>
                      </m:r>
                      <m:f>
                        <m:fPr>
                          <m:ctrlPr>
                            <a:rPr lang="en-US" altLang="zh-CN" sz="2000" i="1" dirty="0">
                              <a:solidFill>
                                <a:schemeClr val="tx1"/>
                              </a:solidFill>
                              <a:latin typeface="Cambria Math" panose="02040503050406030204" pitchFamily="18" charset="0"/>
                            </a:rPr>
                          </m:ctrlPr>
                        </m:fPr>
                        <m:num>
                          <m:r>
                            <a:rPr lang="en-US" altLang="zh-CN" sz="2000" b="0" i="1" dirty="0" smtClean="0">
                              <a:solidFill>
                                <a:schemeClr val="tx1"/>
                              </a:solidFill>
                              <a:latin typeface="Cambria Math" panose="02040503050406030204" pitchFamily="18" charset="0"/>
                            </a:rPr>
                            <m:t>𝑁</m:t>
                          </m:r>
                        </m:num>
                        <m:den>
                          <m:r>
                            <a:rPr lang="en-US" altLang="zh-CN" sz="2000" b="0" i="1" dirty="0" smtClean="0">
                              <a:solidFill>
                                <a:schemeClr val="tx1"/>
                              </a:solidFill>
                              <a:latin typeface="Cambria Math" panose="02040503050406030204" pitchFamily="18" charset="0"/>
                            </a:rPr>
                            <m:t>ℓ</m:t>
                          </m:r>
                        </m:den>
                      </m:f>
                    </m:oMath>
                  </m:oMathPara>
                </a14:m>
                <a:endParaRPr lang="zh-CN" altLang="en-US" sz="2000" dirty="0"/>
              </a:p>
            </p:txBody>
          </p:sp>
        </mc:Choice>
        <mc:Fallback xmlns="">
          <p:sp>
            <p:nvSpPr>
              <p:cNvPr id="86" name="!!TextBox 2">
                <a:extLst>
                  <a:ext uri="{FF2B5EF4-FFF2-40B4-BE49-F238E27FC236}">
                    <a16:creationId xmlns:a16="http://schemas.microsoft.com/office/drawing/2014/main" id="{B1727F05-A214-198A-3FF9-3E74502E0C8A}"/>
                  </a:ext>
                </a:extLst>
              </p:cNvPr>
              <p:cNvSpPr txBox="1">
                <a:spLocks noRot="1" noChangeAspect="1" noMove="1" noResize="1" noEditPoints="1" noAdjustHandles="1" noChangeArrowheads="1" noChangeShapeType="1" noTextEdit="1"/>
              </p:cNvSpPr>
              <p:nvPr/>
            </p:nvSpPr>
            <p:spPr>
              <a:xfrm>
                <a:off x="8307566" y="1694996"/>
                <a:ext cx="3225800" cy="668516"/>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7" name="!!TextBox 24">
                <a:extLst>
                  <a:ext uri="{FF2B5EF4-FFF2-40B4-BE49-F238E27FC236}">
                    <a16:creationId xmlns:a16="http://schemas.microsoft.com/office/drawing/2014/main" id="{A0420DD4-5E63-29BF-425A-2D4E619EB5E3}"/>
                  </a:ext>
                </a:extLst>
              </p:cNvPr>
              <p:cNvSpPr txBox="1"/>
              <p:nvPr/>
            </p:nvSpPr>
            <p:spPr>
              <a:xfrm>
                <a:off x="8307566" y="3864920"/>
                <a:ext cx="3225800" cy="7148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2000" i="1" dirty="0" smtClean="0">
                              <a:latin typeface="Cambria Math" panose="02040503050406030204" pitchFamily="18" charset="0"/>
                              <a:ea typeface="Cambria Math" panose="02040503050406030204" pitchFamily="18" charset="0"/>
                            </a:rPr>
                          </m:ctrlPr>
                        </m:sSupPr>
                        <m:e>
                          <m:r>
                            <a:rPr lang="en-US" altLang="zh-CN" sz="2000" b="1" i="1" dirty="0" smtClean="0">
                              <a:latin typeface="Cambria Math" panose="02040503050406030204" pitchFamily="18" charset="0"/>
                              <a:ea typeface="Cambria Math" panose="02040503050406030204" pitchFamily="18" charset="0"/>
                            </a:rPr>
                            <m:t>|</m:t>
                          </m:r>
                          <m:d>
                            <m:dPr>
                              <m:begChr m:val="‖"/>
                              <m:endChr m:val="‖"/>
                              <m:ctrlPr>
                                <a:rPr lang="en-US" altLang="zh-CN" sz="2000" i="1" dirty="0">
                                  <a:latin typeface="Cambria Math" panose="02040503050406030204" pitchFamily="18" charset="0"/>
                                  <a:ea typeface="Cambria Math" panose="02040503050406030204" pitchFamily="18" charset="0"/>
                                </a:rPr>
                              </m:ctrlPr>
                            </m:dPr>
                            <m:e>
                              <m:r>
                                <a:rPr lang="en-US" altLang="zh-CN" sz="2000" i="1" dirty="0">
                                  <a:latin typeface="Cambria Math" panose="02040503050406030204" pitchFamily="18" charset="0"/>
                                  <a:ea typeface="Cambria Math" panose="02040503050406030204" pitchFamily="18" charset="0"/>
                                </a:rPr>
                                <m:t>𝑨</m:t>
                              </m:r>
                              <m:sSub>
                                <m:sSubPr>
                                  <m:ctrlPr>
                                    <a:rPr lang="en-US" altLang="zh-CN" sz="2000" i="1" dirty="0">
                                      <a:latin typeface="Cambria Math" panose="02040503050406030204" pitchFamily="18" charset="0"/>
                                      <a:ea typeface="Cambria Math" panose="02040503050406030204" pitchFamily="18" charset="0"/>
                                    </a:rPr>
                                  </m:ctrlPr>
                                </m:sSubPr>
                                <m:e>
                                  <m:r>
                                    <a:rPr lang="en-US" altLang="zh-CN" sz="2000" i="1" dirty="0">
                                      <a:latin typeface="Cambria Math" panose="02040503050406030204" pitchFamily="18" charset="0"/>
                                      <a:ea typeface="Cambria Math" panose="02040503050406030204" pitchFamily="18" charset="0"/>
                                    </a:rPr>
                                    <m:t>𝒆</m:t>
                                  </m:r>
                                </m:e>
                                <m:sub>
                                  <m:r>
                                    <a:rPr lang="en-US" altLang="zh-CN" sz="2000" b="0" i="1" dirty="0">
                                      <a:latin typeface="Cambria Math" panose="02040503050406030204" pitchFamily="18" charset="0"/>
                                      <a:ea typeface="Cambria Math" panose="02040503050406030204" pitchFamily="18" charset="0"/>
                                    </a:rPr>
                                    <m:t>𝑖</m:t>
                                  </m:r>
                                </m:sub>
                              </m:sSub>
                            </m:e>
                          </m:d>
                        </m:e>
                        <m:sup>
                          <m:r>
                            <a:rPr lang="en-US" altLang="zh-CN" sz="2000" b="0" i="1" dirty="0">
                              <a:latin typeface="Cambria Math" panose="02040503050406030204" pitchFamily="18" charset="0"/>
                              <a:ea typeface="Cambria Math" panose="02040503050406030204" pitchFamily="18" charset="0"/>
                            </a:rPr>
                            <m:t>2</m:t>
                          </m:r>
                        </m:sup>
                      </m:sSup>
                      <m:r>
                        <a:rPr lang="en-US" altLang="zh-CN" sz="2000" i="1" dirty="0">
                          <a:latin typeface="Cambria Math" panose="02040503050406030204" pitchFamily="18" charset="0"/>
                          <a:ea typeface="Cambria Math" panose="02040503050406030204" pitchFamily="18" charset="0"/>
                        </a:rPr>
                        <m:t>−</m:t>
                      </m:r>
                      <m:sSup>
                        <m:sSupPr>
                          <m:ctrlPr>
                            <a:rPr lang="en-US" altLang="zh-CN" sz="2000" b="1" i="1" dirty="0" smtClean="0">
                              <a:latin typeface="Cambria Math" panose="02040503050406030204" pitchFamily="18" charset="0"/>
                              <a:ea typeface="Cambria Math" panose="02040503050406030204" pitchFamily="18" charset="0"/>
                            </a:rPr>
                          </m:ctrlPr>
                        </m:sSupPr>
                        <m:e>
                          <m:d>
                            <m:dPr>
                              <m:begChr m:val="‖"/>
                              <m:endChr m:val="‖"/>
                              <m:ctrlPr>
                                <a:rPr lang="en-US" altLang="zh-CN" sz="2000" b="1" i="1" dirty="0" smtClean="0">
                                  <a:latin typeface="Cambria Math" panose="02040503050406030204" pitchFamily="18" charset="0"/>
                                  <a:ea typeface="Cambria Math" panose="02040503050406030204" pitchFamily="18" charset="0"/>
                                </a:rPr>
                              </m:ctrlPr>
                            </m:dPr>
                            <m:e>
                              <m:r>
                                <a:rPr lang="en-US" altLang="zh-CN" sz="2000" i="1" dirty="0">
                                  <a:latin typeface="Cambria Math" panose="02040503050406030204" pitchFamily="18" charset="0"/>
                                  <a:ea typeface="Cambria Math" panose="02040503050406030204" pitchFamily="18" charset="0"/>
                                </a:rPr>
                                <m:t>𝑩</m:t>
                              </m:r>
                              <m:sSub>
                                <m:sSubPr>
                                  <m:ctrlPr>
                                    <a:rPr lang="en-US" altLang="zh-CN" sz="2000" i="1" dirty="0">
                                      <a:latin typeface="Cambria Math" panose="02040503050406030204" pitchFamily="18" charset="0"/>
                                      <a:ea typeface="Cambria Math" panose="02040503050406030204" pitchFamily="18" charset="0"/>
                                    </a:rPr>
                                  </m:ctrlPr>
                                </m:sSubPr>
                                <m:e>
                                  <m:r>
                                    <a:rPr lang="en-US" altLang="zh-CN" sz="2000" i="1" dirty="0">
                                      <a:latin typeface="Cambria Math" panose="02040503050406030204" pitchFamily="18" charset="0"/>
                                      <a:ea typeface="Cambria Math" panose="02040503050406030204" pitchFamily="18" charset="0"/>
                                    </a:rPr>
                                    <m:t>𝒆</m:t>
                                  </m:r>
                                </m:e>
                                <m:sub>
                                  <m:r>
                                    <a:rPr lang="en-US" altLang="zh-CN" sz="2000" b="0" i="1" dirty="0">
                                      <a:latin typeface="Cambria Math" panose="02040503050406030204" pitchFamily="18" charset="0"/>
                                      <a:ea typeface="Cambria Math" panose="02040503050406030204" pitchFamily="18" charset="0"/>
                                    </a:rPr>
                                    <m:t>𝑖</m:t>
                                  </m:r>
                                </m:sub>
                              </m:sSub>
                            </m:e>
                          </m:d>
                        </m:e>
                        <m:sup>
                          <m:r>
                            <a:rPr lang="en-US" altLang="zh-CN" sz="2000" b="0" i="1" dirty="0" smtClean="0">
                              <a:latin typeface="Cambria Math" panose="02040503050406030204" pitchFamily="18" charset="0"/>
                              <a:ea typeface="Cambria Math" panose="02040503050406030204" pitchFamily="18" charset="0"/>
                            </a:rPr>
                            <m:t>2</m:t>
                          </m:r>
                        </m:sup>
                      </m:sSup>
                      <m:r>
                        <a:rPr lang="en-US" altLang="zh-CN" sz="2000" b="1" i="1" dirty="0" smtClean="0">
                          <a:latin typeface="Cambria Math" panose="02040503050406030204" pitchFamily="18" charset="0"/>
                          <a:ea typeface="Cambria Math" panose="02040503050406030204" pitchFamily="18" charset="0"/>
                        </a:rPr>
                        <m:t>|</m:t>
                      </m:r>
                      <m:r>
                        <a:rPr lang="en-US" altLang="zh-CN" sz="2000" i="1" dirty="0">
                          <a:latin typeface="Cambria Math" panose="02040503050406030204" pitchFamily="18" charset="0"/>
                          <a:ea typeface="Cambria Math" panose="02040503050406030204" pitchFamily="18" charset="0"/>
                        </a:rPr>
                        <m:t>≤</m:t>
                      </m:r>
                      <m:f>
                        <m:fPr>
                          <m:ctrlPr>
                            <a:rPr lang="en-US" altLang="zh-CN" sz="2000" i="1" dirty="0">
                              <a:solidFill>
                                <a:schemeClr val="tx1"/>
                              </a:solidFill>
                              <a:latin typeface="Cambria Math" panose="02040503050406030204" pitchFamily="18" charset="0"/>
                            </a:rPr>
                          </m:ctrlPr>
                        </m:fPr>
                        <m:num>
                          <m:sSubSup>
                            <m:sSubSupPr>
                              <m:ctrlPr>
                                <a:rPr lang="en-US" altLang="zh-CN" sz="2000" b="0" i="1" dirty="0" smtClean="0">
                                  <a:solidFill>
                                    <a:schemeClr val="tx1"/>
                                  </a:solidFill>
                                  <a:latin typeface="Cambria Math" panose="02040503050406030204" pitchFamily="18" charset="0"/>
                                </a:rPr>
                              </m:ctrlPr>
                            </m:sSubSupPr>
                            <m:e>
                              <m:d>
                                <m:dPr>
                                  <m:begChr m:val="‖"/>
                                  <m:endChr m:val="‖"/>
                                  <m:ctrlPr>
                                    <a:rPr lang="en-US" altLang="zh-CN" sz="2000" b="0" i="1" dirty="0" smtClean="0">
                                      <a:solidFill>
                                        <a:schemeClr val="tx1"/>
                                      </a:solidFill>
                                      <a:latin typeface="Cambria Math" panose="02040503050406030204" pitchFamily="18" charset="0"/>
                                    </a:rPr>
                                  </m:ctrlPr>
                                </m:dPr>
                                <m:e>
                                  <m:r>
                                    <a:rPr lang="en-US" altLang="zh-CN" sz="2000" b="1" i="1" dirty="0" smtClean="0">
                                      <a:solidFill>
                                        <a:schemeClr val="tx1"/>
                                      </a:solidFill>
                                      <a:latin typeface="Cambria Math" panose="02040503050406030204" pitchFamily="18" charset="0"/>
                                    </a:rPr>
                                    <m:t>𝑨</m:t>
                                  </m:r>
                                </m:e>
                              </m:d>
                            </m:e>
                            <m:sub>
                              <m:r>
                                <a:rPr lang="en-US" altLang="zh-CN" sz="2000" b="0" i="1" dirty="0" smtClean="0">
                                  <a:solidFill>
                                    <a:schemeClr val="tx1"/>
                                  </a:solidFill>
                                  <a:latin typeface="Cambria Math" panose="02040503050406030204" pitchFamily="18" charset="0"/>
                                </a:rPr>
                                <m:t>𝐹</m:t>
                              </m:r>
                            </m:sub>
                            <m:sup>
                              <m:r>
                                <a:rPr lang="en-US" altLang="zh-CN" sz="2000" b="0" i="1" dirty="0" smtClean="0">
                                  <a:solidFill>
                                    <a:schemeClr val="tx1"/>
                                  </a:solidFill>
                                  <a:latin typeface="Cambria Math" panose="02040503050406030204" pitchFamily="18" charset="0"/>
                                </a:rPr>
                                <m:t>2</m:t>
                              </m:r>
                            </m:sup>
                          </m:sSubSup>
                        </m:num>
                        <m:den>
                          <m:r>
                            <a:rPr lang="en-US" altLang="zh-CN" sz="2000" b="0" i="1" dirty="0" smtClean="0">
                              <a:solidFill>
                                <a:schemeClr val="tx1"/>
                              </a:solidFill>
                              <a:latin typeface="Cambria Math" panose="02040503050406030204" pitchFamily="18" charset="0"/>
                            </a:rPr>
                            <m:t>ℓ</m:t>
                          </m:r>
                        </m:den>
                      </m:f>
                    </m:oMath>
                  </m:oMathPara>
                </a14:m>
                <a:endParaRPr lang="zh-CN" altLang="en-US" sz="2000" dirty="0"/>
              </a:p>
            </p:txBody>
          </p:sp>
        </mc:Choice>
        <mc:Fallback xmlns="">
          <p:sp>
            <p:nvSpPr>
              <p:cNvPr id="87" name="!!TextBox 24">
                <a:extLst>
                  <a:ext uri="{FF2B5EF4-FFF2-40B4-BE49-F238E27FC236}">
                    <a16:creationId xmlns:a16="http://schemas.microsoft.com/office/drawing/2014/main" id="{A0420DD4-5E63-29BF-425A-2D4E619EB5E3}"/>
                  </a:ext>
                </a:extLst>
              </p:cNvPr>
              <p:cNvSpPr txBox="1">
                <a:spLocks noRot="1" noChangeAspect="1" noMove="1" noResize="1" noEditPoints="1" noAdjustHandles="1" noChangeArrowheads="1" noChangeShapeType="1" noTextEdit="1"/>
              </p:cNvSpPr>
              <p:nvPr/>
            </p:nvSpPr>
            <p:spPr>
              <a:xfrm>
                <a:off x="8307566" y="3864920"/>
                <a:ext cx="3225800" cy="714811"/>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8" name="!!TextBox 27">
                <a:extLst>
                  <a:ext uri="{FF2B5EF4-FFF2-40B4-BE49-F238E27FC236}">
                    <a16:creationId xmlns:a16="http://schemas.microsoft.com/office/drawing/2014/main" id="{1F44A248-C281-5280-33BC-480D8F8615E0}"/>
                  </a:ext>
                </a:extLst>
              </p:cNvPr>
              <p:cNvSpPr txBox="1"/>
              <p:nvPr/>
            </p:nvSpPr>
            <p:spPr>
              <a:xfrm>
                <a:off x="2252138" y="4201070"/>
                <a:ext cx="60580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i="1" dirty="0" smtClean="0">
                          <a:latin typeface="Cambria Math" panose="02040503050406030204" pitchFamily="18" charset="0"/>
                          <a:ea typeface="Cambria Math" panose="02040503050406030204" pitchFamily="18" charset="0"/>
                        </a:rPr>
                        <m:t>𝑨</m:t>
                      </m:r>
                    </m:oMath>
                  </m:oMathPara>
                </a14:m>
                <a:endParaRPr lang="zh-CN" altLang="en-US" sz="2400" dirty="0"/>
              </a:p>
            </p:txBody>
          </p:sp>
        </mc:Choice>
        <mc:Fallback xmlns="">
          <p:sp>
            <p:nvSpPr>
              <p:cNvPr id="88" name="!!TextBox 27">
                <a:extLst>
                  <a:ext uri="{FF2B5EF4-FFF2-40B4-BE49-F238E27FC236}">
                    <a16:creationId xmlns:a16="http://schemas.microsoft.com/office/drawing/2014/main" id="{1F44A248-C281-5280-33BC-480D8F8615E0}"/>
                  </a:ext>
                </a:extLst>
              </p:cNvPr>
              <p:cNvSpPr txBox="1">
                <a:spLocks noRot="1" noChangeAspect="1" noMove="1" noResize="1" noEditPoints="1" noAdjustHandles="1" noChangeArrowheads="1" noChangeShapeType="1" noTextEdit="1"/>
              </p:cNvSpPr>
              <p:nvPr/>
            </p:nvSpPr>
            <p:spPr>
              <a:xfrm>
                <a:off x="2252138" y="4201070"/>
                <a:ext cx="605808" cy="461665"/>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5" name="!!TextBox 2a">
                <a:extLst>
                  <a:ext uri="{FF2B5EF4-FFF2-40B4-BE49-F238E27FC236}">
                    <a16:creationId xmlns:a16="http://schemas.microsoft.com/office/drawing/2014/main" id="{8A61D442-99CF-B658-D970-6BA2C055F4E0}"/>
                  </a:ext>
                </a:extLst>
              </p:cNvPr>
              <p:cNvSpPr txBox="1"/>
              <p:nvPr/>
            </p:nvSpPr>
            <p:spPr>
              <a:xfrm>
                <a:off x="4651992" y="4201069"/>
                <a:ext cx="60580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𝑩</m:t>
                      </m:r>
                    </m:oMath>
                  </m:oMathPara>
                </a14:m>
                <a:endParaRPr lang="zh-CN" altLang="en-US" sz="2400" dirty="0"/>
              </a:p>
            </p:txBody>
          </p:sp>
        </mc:Choice>
        <mc:Fallback xmlns="">
          <p:sp>
            <p:nvSpPr>
              <p:cNvPr id="95" name="!!TextBox 2a">
                <a:extLst>
                  <a:ext uri="{FF2B5EF4-FFF2-40B4-BE49-F238E27FC236}">
                    <a16:creationId xmlns:a16="http://schemas.microsoft.com/office/drawing/2014/main" id="{8A61D442-99CF-B658-D970-6BA2C055F4E0}"/>
                  </a:ext>
                </a:extLst>
              </p:cNvPr>
              <p:cNvSpPr txBox="1">
                <a:spLocks noRot="1" noChangeAspect="1" noMove="1" noResize="1" noEditPoints="1" noAdjustHandles="1" noChangeArrowheads="1" noChangeShapeType="1" noTextEdit="1"/>
              </p:cNvSpPr>
              <p:nvPr/>
            </p:nvSpPr>
            <p:spPr>
              <a:xfrm>
                <a:off x="4651992" y="4201069"/>
                <a:ext cx="605808" cy="461665"/>
              </a:xfrm>
              <a:prstGeom prst="rect">
                <a:avLst/>
              </a:prstGeom>
              <a:blipFill>
                <a:blip r:embed="rId12"/>
                <a:stretch>
                  <a:fillRect/>
                </a:stretch>
              </a:blipFill>
            </p:spPr>
            <p:txBody>
              <a:bodyPr/>
              <a:lstStyle/>
              <a:p>
                <a:r>
                  <a:rPr lang="zh-CN" altLang="en-US">
                    <a:noFill/>
                  </a:rPr>
                  <a:t> </a:t>
                </a:r>
              </a:p>
            </p:txBody>
          </p:sp>
        </mc:Fallback>
      </mc:AlternateContent>
      <p:sp>
        <p:nvSpPr>
          <p:cNvPr id="370" name="!!TextBox 5">
            <a:extLst>
              <a:ext uri="{FF2B5EF4-FFF2-40B4-BE49-F238E27FC236}">
                <a16:creationId xmlns:a16="http://schemas.microsoft.com/office/drawing/2014/main" id="{FCEEE09B-B7A5-54E8-E8ED-EDC8A7D558D7}"/>
              </a:ext>
            </a:extLst>
          </p:cNvPr>
          <p:cNvSpPr txBox="1">
            <a:spLocks noChangeAspect="1" noChangeArrowheads="1"/>
          </p:cNvSpPr>
          <p:nvPr/>
        </p:nvSpPr>
        <p:spPr bwMode="auto">
          <a:xfrm>
            <a:off x="1535681" y="4561786"/>
            <a:ext cx="2117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400" dirty="0">
                <a:solidFill>
                  <a:prstClr val="black"/>
                </a:solidFill>
                <a:latin typeface="Courier New" panose="02070309020205020404" pitchFamily="49" charset="0"/>
                <a:cs typeface="Courier New" panose="02070309020205020404" pitchFamily="49" charset="0"/>
              </a:rPr>
              <a:t>1 2 3 4 5 6 7 8 9 </a:t>
            </a:r>
          </a:p>
        </p:txBody>
      </p:sp>
    </p:spTree>
    <p:extLst>
      <p:ext uri="{BB962C8B-B14F-4D97-AF65-F5344CB8AC3E}">
        <p14:creationId xmlns:p14="http://schemas.microsoft.com/office/powerpoint/2010/main" val="85002975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314705-1126-00FC-A76D-402C152D1D2B}"/>
              </a:ext>
            </a:extLst>
          </p:cNvPr>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频率估计 </a:t>
            </a:r>
            <a:r>
              <a:rPr lang="en-CN" altLang="zh-CN" dirty="0">
                <a:latin typeface="黑体" panose="02010609060101010101" pitchFamily="49" charset="-122"/>
                <a:ea typeface="黑体" panose="02010609060101010101" pitchFamily="49" charset="-122"/>
              </a:rPr>
              <a:t>v.s.</a:t>
            </a:r>
            <a:r>
              <a:rPr lang="zh-CN" altLang="en-US" dirty="0">
                <a:latin typeface="黑体" panose="02010609060101010101" pitchFamily="49" charset="-122"/>
                <a:ea typeface="黑体" panose="02010609060101010101" pitchFamily="49" charset="-122"/>
              </a:rPr>
              <a:t> 矩阵略图</a:t>
            </a:r>
            <a:endParaRPr kumimoji="1" lang="zh-CN" altLang="en-US" dirty="0"/>
          </a:p>
        </p:txBody>
      </p:sp>
      <p:sp>
        <p:nvSpPr>
          <p:cNvPr id="3" name="!!内容占位符 2">
            <a:extLst>
              <a:ext uri="{FF2B5EF4-FFF2-40B4-BE49-F238E27FC236}">
                <a16:creationId xmlns:a16="http://schemas.microsoft.com/office/drawing/2014/main" id="{07FD6A94-006D-2CEA-036A-B8FB14A586B0}"/>
              </a:ext>
            </a:extLst>
          </p:cNvPr>
          <p:cNvSpPr>
            <a:spLocks noGrp="1"/>
          </p:cNvSpPr>
          <p:nvPr>
            <p:ph idx="1"/>
          </p:nvPr>
        </p:nvSpPr>
        <p:spPr>
          <a:xfrm>
            <a:off x="1981202" y="1828801"/>
            <a:ext cx="3879561" cy="4467733"/>
          </a:xfrm>
        </p:spPr>
        <p:txBody>
          <a:bodyPr>
            <a:normAutofit/>
          </a:bodyPr>
          <a:lstStyle/>
          <a:p>
            <a:r>
              <a:rPr kumimoji="1" lang="zh-CN" altLang="en-US" sz="2800" dirty="0"/>
              <a:t>频率估计</a:t>
            </a:r>
            <a:endParaRPr kumimoji="1" lang="en-US" altLang="zh-CN" sz="2800" dirty="0"/>
          </a:p>
          <a:p>
            <a:endParaRPr kumimoji="1" lang="en-US" altLang="zh-CN" sz="2800" dirty="0"/>
          </a:p>
          <a:p>
            <a:endParaRPr kumimoji="1" lang="en-US" altLang="zh-CN" sz="2800" dirty="0"/>
          </a:p>
          <a:p>
            <a:endParaRPr kumimoji="1" lang="en-US" altLang="zh-CN" sz="2800" dirty="0"/>
          </a:p>
          <a:p>
            <a:r>
              <a:rPr kumimoji="1" lang="zh-CN" altLang="en-US" sz="2800" dirty="0"/>
              <a:t>矩阵略图</a:t>
            </a:r>
            <a:endParaRPr kumimoji="1" lang="en-US" altLang="zh-CN" sz="2800" dirty="0"/>
          </a:p>
        </p:txBody>
      </p:sp>
      <p:sp>
        <p:nvSpPr>
          <p:cNvPr id="34" name="!!TextBox 5">
            <a:extLst>
              <a:ext uri="{FF2B5EF4-FFF2-40B4-BE49-F238E27FC236}">
                <a16:creationId xmlns:a16="http://schemas.microsoft.com/office/drawing/2014/main" id="{CB01ADE2-A10B-464F-B9C4-A39AC5B83FE6}"/>
              </a:ext>
            </a:extLst>
          </p:cNvPr>
          <p:cNvSpPr txBox="1">
            <a:spLocks noChangeAspect="1" noChangeArrowheads="1"/>
          </p:cNvSpPr>
          <p:nvPr/>
        </p:nvSpPr>
        <p:spPr bwMode="auto">
          <a:xfrm>
            <a:off x="1535681" y="4561786"/>
            <a:ext cx="2117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400" dirty="0">
                <a:solidFill>
                  <a:prstClr val="black"/>
                </a:solidFill>
                <a:latin typeface="Courier New" panose="02070309020205020404" pitchFamily="49" charset="0"/>
                <a:cs typeface="Courier New" panose="02070309020205020404" pitchFamily="49" charset="0"/>
              </a:rPr>
              <a:t>1 2 3 4 5 6 7 8 9 </a:t>
            </a:r>
          </a:p>
        </p:txBody>
      </p:sp>
      <p:grpSp>
        <p:nvGrpSpPr>
          <p:cNvPr id="43" name="Group 42">
            <a:extLst>
              <a:ext uri="{FF2B5EF4-FFF2-40B4-BE49-F238E27FC236}">
                <a16:creationId xmlns:a16="http://schemas.microsoft.com/office/drawing/2014/main" id="{96310ED5-386F-4FA5-A36F-93C1883D966E}"/>
              </a:ext>
            </a:extLst>
          </p:cNvPr>
          <p:cNvGrpSpPr>
            <a:grpSpLocks noChangeAspect="1"/>
          </p:cNvGrpSpPr>
          <p:nvPr/>
        </p:nvGrpSpPr>
        <p:grpSpPr>
          <a:xfrm>
            <a:off x="1602985" y="4926444"/>
            <a:ext cx="1929875" cy="214431"/>
            <a:chOff x="3816821" y="4248199"/>
            <a:chExt cx="1645920" cy="182880"/>
          </a:xfrm>
        </p:grpSpPr>
        <p:sp>
          <p:nvSpPr>
            <p:cNvPr id="23" name="矩形 70">
              <a:extLst>
                <a:ext uri="{FF2B5EF4-FFF2-40B4-BE49-F238E27FC236}">
                  <a16:creationId xmlns:a16="http://schemas.microsoft.com/office/drawing/2014/main" id="{2EF89221-0EB1-4600-AD1A-5BE1A1A3C522}"/>
                </a:ext>
              </a:extLst>
            </p:cNvPr>
            <p:cNvSpPr/>
            <p:nvPr/>
          </p:nvSpPr>
          <p:spPr>
            <a:xfrm>
              <a:off x="381682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35" name="矩形 70">
              <a:extLst>
                <a:ext uri="{FF2B5EF4-FFF2-40B4-BE49-F238E27FC236}">
                  <a16:creationId xmlns:a16="http://schemas.microsoft.com/office/drawing/2014/main" id="{389429A5-EA2A-441B-BD3C-35649EAF4430}"/>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6" name="矩形 70">
              <a:extLst>
                <a:ext uri="{FF2B5EF4-FFF2-40B4-BE49-F238E27FC236}">
                  <a16:creationId xmlns:a16="http://schemas.microsoft.com/office/drawing/2014/main" id="{9FC65A86-FD98-49FC-9200-DD635B266046}"/>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7" name="矩形 70">
              <a:extLst>
                <a:ext uri="{FF2B5EF4-FFF2-40B4-BE49-F238E27FC236}">
                  <a16:creationId xmlns:a16="http://schemas.microsoft.com/office/drawing/2014/main" id="{2875C6A5-B7D2-41BF-99E0-0FAA6D8ED760}"/>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8" name="矩形 70">
              <a:extLst>
                <a:ext uri="{FF2B5EF4-FFF2-40B4-BE49-F238E27FC236}">
                  <a16:creationId xmlns:a16="http://schemas.microsoft.com/office/drawing/2014/main" id="{C76D628B-C544-40E7-BAA5-EC6BC63D6A4F}"/>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9" name="矩形 70">
              <a:extLst>
                <a:ext uri="{FF2B5EF4-FFF2-40B4-BE49-F238E27FC236}">
                  <a16:creationId xmlns:a16="http://schemas.microsoft.com/office/drawing/2014/main" id="{D5F67565-18E5-4326-8897-FFC2137F4861}"/>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0" name="矩形 70">
              <a:extLst>
                <a:ext uri="{FF2B5EF4-FFF2-40B4-BE49-F238E27FC236}">
                  <a16:creationId xmlns:a16="http://schemas.microsoft.com/office/drawing/2014/main" id="{D0E06B7A-F8DC-492E-9372-6E0783F8C98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1" name="矩形 70">
              <a:extLst>
                <a:ext uri="{FF2B5EF4-FFF2-40B4-BE49-F238E27FC236}">
                  <a16:creationId xmlns:a16="http://schemas.microsoft.com/office/drawing/2014/main" id="{C9D67938-DF8C-48CD-9376-B687AE68DA8C}"/>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2" name="矩形 70">
              <a:extLst>
                <a:ext uri="{FF2B5EF4-FFF2-40B4-BE49-F238E27FC236}">
                  <a16:creationId xmlns:a16="http://schemas.microsoft.com/office/drawing/2014/main" id="{A1CFC9AB-D5E0-45CE-BC81-8FCC37272019}"/>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44" name="!!Group 43">
            <a:extLst>
              <a:ext uri="{FF2B5EF4-FFF2-40B4-BE49-F238E27FC236}">
                <a16:creationId xmlns:a16="http://schemas.microsoft.com/office/drawing/2014/main" id="{65C993AC-C9A4-41B5-832C-ABCFA10EAF2F}"/>
              </a:ext>
            </a:extLst>
          </p:cNvPr>
          <p:cNvGrpSpPr>
            <a:grpSpLocks noChangeAspect="1"/>
          </p:cNvGrpSpPr>
          <p:nvPr/>
        </p:nvGrpSpPr>
        <p:grpSpPr>
          <a:xfrm>
            <a:off x="1602985" y="5134170"/>
            <a:ext cx="1929875" cy="214431"/>
            <a:chOff x="3816821" y="4248199"/>
            <a:chExt cx="1645920" cy="182880"/>
          </a:xfrm>
        </p:grpSpPr>
        <p:sp>
          <p:nvSpPr>
            <p:cNvPr id="45" name="矩形 70">
              <a:extLst>
                <a:ext uri="{FF2B5EF4-FFF2-40B4-BE49-F238E27FC236}">
                  <a16:creationId xmlns:a16="http://schemas.microsoft.com/office/drawing/2014/main" id="{96A04344-1A64-4EE3-9AC1-C47EE1CC635D}"/>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46" name="矩形 70">
              <a:extLst>
                <a:ext uri="{FF2B5EF4-FFF2-40B4-BE49-F238E27FC236}">
                  <a16:creationId xmlns:a16="http://schemas.microsoft.com/office/drawing/2014/main" id="{5DA9CFAA-0BB5-4041-BA18-EB96B263D577}"/>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7" name="矩形 70">
              <a:extLst>
                <a:ext uri="{FF2B5EF4-FFF2-40B4-BE49-F238E27FC236}">
                  <a16:creationId xmlns:a16="http://schemas.microsoft.com/office/drawing/2014/main" id="{4BE51D66-4760-480F-8DD9-4BDD69E1668D}"/>
                </a:ext>
              </a:extLst>
            </p:cNvPr>
            <p:cNvSpPr/>
            <p:nvPr/>
          </p:nvSpPr>
          <p:spPr>
            <a:xfrm>
              <a:off x="418258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4400" dirty="0">
                <a:solidFill>
                  <a:prstClr val="white"/>
                </a:solidFill>
                <a:latin typeface="Lucida Sans"/>
                <a:ea typeface="黑体"/>
              </a:endParaRPr>
            </a:p>
          </p:txBody>
        </p:sp>
        <p:sp>
          <p:nvSpPr>
            <p:cNvPr id="48" name="矩形 70">
              <a:extLst>
                <a:ext uri="{FF2B5EF4-FFF2-40B4-BE49-F238E27FC236}">
                  <a16:creationId xmlns:a16="http://schemas.microsoft.com/office/drawing/2014/main" id="{B977BAE8-F7B9-4203-8707-F121DB1A993A}"/>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9" name="矩形 70">
              <a:extLst>
                <a:ext uri="{FF2B5EF4-FFF2-40B4-BE49-F238E27FC236}">
                  <a16:creationId xmlns:a16="http://schemas.microsoft.com/office/drawing/2014/main" id="{81363CF1-AB8D-4300-9EDF-30CE283F6536}"/>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0" name="矩形 70">
              <a:extLst>
                <a:ext uri="{FF2B5EF4-FFF2-40B4-BE49-F238E27FC236}">
                  <a16:creationId xmlns:a16="http://schemas.microsoft.com/office/drawing/2014/main" id="{325BEE5C-CC30-46C9-AB41-2CC98CA9E8F8}"/>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1" name="矩形 70">
              <a:extLst>
                <a:ext uri="{FF2B5EF4-FFF2-40B4-BE49-F238E27FC236}">
                  <a16:creationId xmlns:a16="http://schemas.microsoft.com/office/drawing/2014/main" id="{CA0B9EB8-6A39-412A-8491-69DF888AB0D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2" name="矩形 70">
              <a:extLst>
                <a:ext uri="{FF2B5EF4-FFF2-40B4-BE49-F238E27FC236}">
                  <a16:creationId xmlns:a16="http://schemas.microsoft.com/office/drawing/2014/main" id="{90C52285-DBD1-41BE-B085-ADEC83FE6EFD}"/>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3" name="矩形 70">
              <a:extLst>
                <a:ext uri="{FF2B5EF4-FFF2-40B4-BE49-F238E27FC236}">
                  <a16:creationId xmlns:a16="http://schemas.microsoft.com/office/drawing/2014/main" id="{8C998C1A-E0EA-44A2-AF64-7000C05EEECD}"/>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54" name="!!Group 53">
            <a:extLst>
              <a:ext uri="{FF2B5EF4-FFF2-40B4-BE49-F238E27FC236}">
                <a16:creationId xmlns:a16="http://schemas.microsoft.com/office/drawing/2014/main" id="{A022B229-041B-4343-B515-6733460B4043}"/>
              </a:ext>
            </a:extLst>
          </p:cNvPr>
          <p:cNvGrpSpPr>
            <a:grpSpLocks noChangeAspect="1"/>
          </p:cNvGrpSpPr>
          <p:nvPr/>
        </p:nvGrpSpPr>
        <p:grpSpPr>
          <a:xfrm>
            <a:off x="1602985" y="5783868"/>
            <a:ext cx="1929875" cy="214431"/>
            <a:chOff x="3816821" y="4248199"/>
            <a:chExt cx="1645920" cy="182880"/>
          </a:xfrm>
        </p:grpSpPr>
        <p:sp>
          <p:nvSpPr>
            <p:cNvPr id="55" name="矩形 70">
              <a:extLst>
                <a:ext uri="{FF2B5EF4-FFF2-40B4-BE49-F238E27FC236}">
                  <a16:creationId xmlns:a16="http://schemas.microsoft.com/office/drawing/2014/main" id="{BFCB6DC3-E7F1-4C6A-89D0-8149EA32F92C}"/>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56" name="矩形 70">
              <a:extLst>
                <a:ext uri="{FF2B5EF4-FFF2-40B4-BE49-F238E27FC236}">
                  <a16:creationId xmlns:a16="http://schemas.microsoft.com/office/drawing/2014/main" id="{7B2299C9-B0A4-46B5-81B1-B3D1338DBD63}"/>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7" name="矩形 70">
              <a:extLst>
                <a:ext uri="{FF2B5EF4-FFF2-40B4-BE49-F238E27FC236}">
                  <a16:creationId xmlns:a16="http://schemas.microsoft.com/office/drawing/2014/main" id="{6E8E483B-3283-42C5-AFD6-26254918D2A5}"/>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58" name="矩形 70">
              <a:extLst>
                <a:ext uri="{FF2B5EF4-FFF2-40B4-BE49-F238E27FC236}">
                  <a16:creationId xmlns:a16="http://schemas.microsoft.com/office/drawing/2014/main" id="{C072D74D-228A-4161-9876-BF7B5CEE47A5}"/>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9" name="矩形 70">
              <a:extLst>
                <a:ext uri="{FF2B5EF4-FFF2-40B4-BE49-F238E27FC236}">
                  <a16:creationId xmlns:a16="http://schemas.microsoft.com/office/drawing/2014/main" id="{C4ECBD4F-77AA-4D11-92A5-78ECB1A1FF80}"/>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0" name="矩形 70">
              <a:extLst>
                <a:ext uri="{FF2B5EF4-FFF2-40B4-BE49-F238E27FC236}">
                  <a16:creationId xmlns:a16="http://schemas.microsoft.com/office/drawing/2014/main" id="{E76B1ED8-8E8D-4BE5-B12A-B6E5EEEDE053}"/>
                </a:ext>
              </a:extLst>
            </p:cNvPr>
            <p:cNvSpPr/>
            <p:nvPr/>
          </p:nvSpPr>
          <p:spPr>
            <a:xfrm>
              <a:off x="473122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4400" dirty="0">
                <a:solidFill>
                  <a:prstClr val="white"/>
                </a:solidFill>
                <a:latin typeface="Lucida Sans"/>
                <a:ea typeface="黑体"/>
              </a:endParaRPr>
            </a:p>
          </p:txBody>
        </p:sp>
        <p:sp>
          <p:nvSpPr>
            <p:cNvPr id="61" name="矩形 70">
              <a:extLst>
                <a:ext uri="{FF2B5EF4-FFF2-40B4-BE49-F238E27FC236}">
                  <a16:creationId xmlns:a16="http://schemas.microsoft.com/office/drawing/2014/main" id="{D6461D24-FAB5-40B5-BDFD-5BC9B81AC2F4}"/>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2" name="矩形 70">
              <a:extLst>
                <a:ext uri="{FF2B5EF4-FFF2-40B4-BE49-F238E27FC236}">
                  <a16:creationId xmlns:a16="http://schemas.microsoft.com/office/drawing/2014/main" id="{20546C72-F009-4D36-95A4-97290F630AF5}"/>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3" name="矩形 70">
              <a:extLst>
                <a:ext uri="{FF2B5EF4-FFF2-40B4-BE49-F238E27FC236}">
                  <a16:creationId xmlns:a16="http://schemas.microsoft.com/office/drawing/2014/main" id="{1FC1CCDA-7E4E-42A0-AFD4-08C23E8319A8}"/>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sp>
        <p:nvSpPr>
          <p:cNvPr id="64" name="TextBox 63">
            <a:extLst>
              <a:ext uri="{FF2B5EF4-FFF2-40B4-BE49-F238E27FC236}">
                <a16:creationId xmlns:a16="http://schemas.microsoft.com/office/drawing/2014/main" id="{24B9A16D-FB1D-45CC-8C0E-D4F89BB57C01}"/>
              </a:ext>
            </a:extLst>
          </p:cNvPr>
          <p:cNvSpPr txBox="1">
            <a:spLocks noChangeAspect="1"/>
          </p:cNvSpPr>
          <p:nvPr/>
        </p:nvSpPr>
        <p:spPr>
          <a:xfrm rot="5400000">
            <a:off x="2441726" y="5334644"/>
            <a:ext cx="492443" cy="461665"/>
          </a:xfrm>
          <a:prstGeom prst="rect">
            <a:avLst/>
          </a:prstGeom>
          <a:noFill/>
        </p:spPr>
        <p:txBody>
          <a:bodyPr wrap="none" rtlCol="0">
            <a:spAutoFit/>
          </a:bodyPr>
          <a:lstStyle/>
          <a:p>
            <a:pPr defTabSz="914140"/>
            <a:r>
              <a:rPr lang="en-US" altLang="zh-CN" sz="2400" dirty="0">
                <a:solidFill>
                  <a:prstClr val="black"/>
                </a:solidFill>
                <a:latin typeface="Lucida Sans"/>
                <a:ea typeface="黑体"/>
              </a:rPr>
              <a:t>…</a:t>
            </a:r>
            <a:endParaRPr lang="zh-CN" altLang="en-US" sz="2400" dirty="0">
              <a:solidFill>
                <a:prstClr val="black"/>
              </a:solidFill>
              <a:latin typeface="Lucida Sans"/>
              <a:ea typeface="黑体"/>
            </a:endParaRPr>
          </a:p>
        </p:txBody>
      </p:sp>
      <p:sp>
        <p:nvSpPr>
          <p:cNvPr id="65" name="TextBox 5">
            <a:extLst>
              <a:ext uri="{FF2B5EF4-FFF2-40B4-BE49-F238E27FC236}">
                <a16:creationId xmlns:a16="http://schemas.microsoft.com/office/drawing/2014/main" id="{D1FA8AD9-64A0-47FD-9236-D42D715166D0}"/>
              </a:ext>
            </a:extLst>
          </p:cNvPr>
          <p:cNvSpPr txBox="1">
            <a:spLocks noChangeAspect="1" noChangeArrowheads="1"/>
          </p:cNvSpPr>
          <p:nvPr/>
        </p:nvSpPr>
        <p:spPr bwMode="auto">
          <a:xfrm>
            <a:off x="3961719" y="4563290"/>
            <a:ext cx="2117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400" dirty="0">
                <a:solidFill>
                  <a:prstClr val="black"/>
                </a:solidFill>
                <a:latin typeface="Courier New" panose="02070309020205020404" pitchFamily="49" charset="0"/>
                <a:cs typeface="Courier New" panose="02070309020205020404" pitchFamily="49" charset="0"/>
              </a:rPr>
              <a:t>1 2 3 4 5 6 7 8 9 </a:t>
            </a:r>
          </a:p>
        </p:txBody>
      </p:sp>
      <p:grpSp>
        <p:nvGrpSpPr>
          <p:cNvPr id="66" name="!!Group 65">
            <a:extLst>
              <a:ext uri="{FF2B5EF4-FFF2-40B4-BE49-F238E27FC236}">
                <a16:creationId xmlns:a16="http://schemas.microsoft.com/office/drawing/2014/main" id="{B4F93FF6-9246-47F4-9ECA-37436AA4E063}"/>
              </a:ext>
            </a:extLst>
          </p:cNvPr>
          <p:cNvGrpSpPr>
            <a:grpSpLocks noChangeAspect="1"/>
          </p:cNvGrpSpPr>
          <p:nvPr/>
        </p:nvGrpSpPr>
        <p:grpSpPr>
          <a:xfrm>
            <a:off x="4029022" y="4927949"/>
            <a:ext cx="1929875" cy="214431"/>
            <a:chOff x="3816821" y="4248199"/>
            <a:chExt cx="1645920" cy="182880"/>
          </a:xfrm>
        </p:grpSpPr>
        <p:sp>
          <p:nvSpPr>
            <p:cNvPr id="67" name="矩形 70">
              <a:extLst>
                <a:ext uri="{FF2B5EF4-FFF2-40B4-BE49-F238E27FC236}">
                  <a16:creationId xmlns:a16="http://schemas.microsoft.com/office/drawing/2014/main" id="{F207E9D8-B91C-42E6-816A-B8AE252B3142}"/>
                </a:ext>
              </a:extLst>
            </p:cNvPr>
            <p:cNvSpPr/>
            <p:nvPr/>
          </p:nvSpPr>
          <p:spPr>
            <a:xfrm>
              <a:off x="3816821" y="4248199"/>
              <a:ext cx="182880" cy="182880"/>
            </a:xfrm>
            <a:prstGeom prst="rect">
              <a:avLst/>
            </a:prstGeom>
            <a:solidFill>
              <a:schemeClr val="accent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white"/>
                  </a:solidFill>
                  <a:latin typeface="Times New Roman" panose="02020603050405020304" pitchFamily="18" charset="0"/>
                  <a:ea typeface="Sans Serif Collection" panose="020B0502040504020204" pitchFamily="34" charset="0"/>
                  <a:cs typeface="Times New Roman" panose="02020603050405020304" pitchFamily="18" charset="0"/>
                </a:rPr>
                <a:t>5</a:t>
              </a:r>
              <a:endParaRPr lang="zh-CN" altLang="en-US" sz="1400" b="1" dirty="0">
                <a:solidFill>
                  <a:prstClr val="white"/>
                </a:solidFill>
                <a:latin typeface="Times New Roman" panose="02020603050405020304" pitchFamily="18" charset="0"/>
                <a:ea typeface="黑体"/>
                <a:cs typeface="Times New Roman" panose="02020603050405020304" pitchFamily="18" charset="0"/>
              </a:endParaRPr>
            </a:p>
          </p:txBody>
        </p:sp>
        <p:sp>
          <p:nvSpPr>
            <p:cNvPr id="68" name="矩形 70">
              <a:extLst>
                <a:ext uri="{FF2B5EF4-FFF2-40B4-BE49-F238E27FC236}">
                  <a16:creationId xmlns:a16="http://schemas.microsoft.com/office/drawing/2014/main" id="{85CE02FC-594F-4869-8228-2D3D1952CD04}"/>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9" name="矩形 70">
              <a:extLst>
                <a:ext uri="{FF2B5EF4-FFF2-40B4-BE49-F238E27FC236}">
                  <a16:creationId xmlns:a16="http://schemas.microsoft.com/office/drawing/2014/main" id="{62EF5917-7162-4FF1-A370-DF325F910FE6}"/>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0" name="矩形 70">
              <a:extLst>
                <a:ext uri="{FF2B5EF4-FFF2-40B4-BE49-F238E27FC236}">
                  <a16:creationId xmlns:a16="http://schemas.microsoft.com/office/drawing/2014/main" id="{256B2054-DBD2-4832-878A-2F4152F5F6DC}"/>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1" name="矩形 70">
              <a:extLst>
                <a:ext uri="{FF2B5EF4-FFF2-40B4-BE49-F238E27FC236}">
                  <a16:creationId xmlns:a16="http://schemas.microsoft.com/office/drawing/2014/main" id="{F5531ED1-6C2F-4E38-9117-E3C4BA0917E8}"/>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2" name="矩形 70">
              <a:extLst>
                <a:ext uri="{FF2B5EF4-FFF2-40B4-BE49-F238E27FC236}">
                  <a16:creationId xmlns:a16="http://schemas.microsoft.com/office/drawing/2014/main" id="{BDA1BCD2-28F8-49BE-B204-4864DD64FD8A}"/>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3" name="矩形 70">
              <a:extLst>
                <a:ext uri="{FF2B5EF4-FFF2-40B4-BE49-F238E27FC236}">
                  <a16:creationId xmlns:a16="http://schemas.microsoft.com/office/drawing/2014/main" id="{FAD61162-E89A-4FF4-9BAD-36BBCC9B3DC0}"/>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4" name="矩形 70">
              <a:extLst>
                <a:ext uri="{FF2B5EF4-FFF2-40B4-BE49-F238E27FC236}">
                  <a16:creationId xmlns:a16="http://schemas.microsoft.com/office/drawing/2014/main" id="{18A110D5-22DF-4A6E-B8F6-738C4D06E133}"/>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5" name="矩形 70">
              <a:extLst>
                <a:ext uri="{FF2B5EF4-FFF2-40B4-BE49-F238E27FC236}">
                  <a16:creationId xmlns:a16="http://schemas.microsoft.com/office/drawing/2014/main" id="{0A1619E8-F17E-45DF-A6F9-CA4158E309F8}"/>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76" name="!!Group 75">
            <a:extLst>
              <a:ext uri="{FF2B5EF4-FFF2-40B4-BE49-F238E27FC236}">
                <a16:creationId xmlns:a16="http://schemas.microsoft.com/office/drawing/2014/main" id="{8289FD45-B037-4B4F-A71C-9F8DD545D2BE}"/>
              </a:ext>
            </a:extLst>
          </p:cNvPr>
          <p:cNvGrpSpPr>
            <a:grpSpLocks noChangeAspect="1"/>
          </p:cNvGrpSpPr>
          <p:nvPr/>
        </p:nvGrpSpPr>
        <p:grpSpPr>
          <a:xfrm>
            <a:off x="4029022" y="5135674"/>
            <a:ext cx="1929875" cy="214431"/>
            <a:chOff x="3816821" y="4248199"/>
            <a:chExt cx="1645920" cy="182880"/>
          </a:xfrm>
        </p:grpSpPr>
        <p:sp>
          <p:nvSpPr>
            <p:cNvPr id="77" name="矩形 70">
              <a:extLst>
                <a:ext uri="{FF2B5EF4-FFF2-40B4-BE49-F238E27FC236}">
                  <a16:creationId xmlns:a16="http://schemas.microsoft.com/office/drawing/2014/main" id="{E04EA633-851B-4AC1-A013-4AA38B81D6F7}"/>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78" name="矩形 70">
              <a:extLst>
                <a:ext uri="{FF2B5EF4-FFF2-40B4-BE49-F238E27FC236}">
                  <a16:creationId xmlns:a16="http://schemas.microsoft.com/office/drawing/2014/main" id="{57D2C635-7928-4D19-8D8D-58686ECA58B2}"/>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9" name="矩形 70">
              <a:extLst>
                <a:ext uri="{FF2B5EF4-FFF2-40B4-BE49-F238E27FC236}">
                  <a16:creationId xmlns:a16="http://schemas.microsoft.com/office/drawing/2014/main" id="{08DEEBD9-984D-4B19-B56F-BE9C7FAC19D1}"/>
                </a:ext>
              </a:extLst>
            </p:cNvPr>
            <p:cNvSpPr/>
            <p:nvPr/>
          </p:nvSpPr>
          <p:spPr>
            <a:xfrm>
              <a:off x="4182581" y="4248199"/>
              <a:ext cx="182880" cy="182880"/>
            </a:xfrm>
            <a:prstGeom prst="rect">
              <a:avLst/>
            </a:prstGeom>
            <a:solidFill>
              <a:schemeClr val="tx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defRPr/>
              </a:pPr>
              <a:r>
                <a:rPr lang="en-US" altLang="zh-CN" sz="1400" b="1" dirty="0">
                  <a:solidFill>
                    <a:prstClr val="white"/>
                  </a:solidFill>
                  <a:latin typeface="Times New Roman" panose="02020603050405020304" pitchFamily="18" charset="0"/>
                  <a:ea typeface="Sans Serif Collection" panose="020B0502040504020204" pitchFamily="34" charset="0"/>
                  <a:cs typeface="Times New Roman" panose="02020603050405020304" pitchFamily="18" charset="0"/>
                </a:rPr>
                <a:t>6</a:t>
              </a:r>
              <a:endParaRPr lang="zh-CN" altLang="en-US" sz="1400" b="1" dirty="0">
                <a:solidFill>
                  <a:prstClr val="white"/>
                </a:solidFill>
                <a:latin typeface="Times New Roman" panose="02020603050405020304" pitchFamily="18" charset="0"/>
                <a:ea typeface="黑体"/>
                <a:cs typeface="Times New Roman" panose="02020603050405020304" pitchFamily="18" charset="0"/>
              </a:endParaRPr>
            </a:p>
          </p:txBody>
        </p:sp>
        <p:sp>
          <p:nvSpPr>
            <p:cNvPr id="80" name="矩形 70">
              <a:extLst>
                <a:ext uri="{FF2B5EF4-FFF2-40B4-BE49-F238E27FC236}">
                  <a16:creationId xmlns:a16="http://schemas.microsoft.com/office/drawing/2014/main" id="{A4DD941B-D13A-4ACC-ACCE-AEC0E20E1DEA}"/>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1" name="矩形 70">
              <a:extLst>
                <a:ext uri="{FF2B5EF4-FFF2-40B4-BE49-F238E27FC236}">
                  <a16:creationId xmlns:a16="http://schemas.microsoft.com/office/drawing/2014/main" id="{0482AE9E-E4F9-45AF-841F-F9A5881814D1}"/>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2" name="矩形 70">
              <a:extLst>
                <a:ext uri="{FF2B5EF4-FFF2-40B4-BE49-F238E27FC236}">
                  <a16:creationId xmlns:a16="http://schemas.microsoft.com/office/drawing/2014/main" id="{6A2CC3D3-5AF3-4D0C-AFF3-780C4EDF073D}"/>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3" name="矩形 70">
              <a:extLst>
                <a:ext uri="{FF2B5EF4-FFF2-40B4-BE49-F238E27FC236}">
                  <a16:creationId xmlns:a16="http://schemas.microsoft.com/office/drawing/2014/main" id="{9C4A6BE2-83DD-431D-89BA-D79F68C4ED4B}"/>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4" name="矩形 70">
              <a:extLst>
                <a:ext uri="{FF2B5EF4-FFF2-40B4-BE49-F238E27FC236}">
                  <a16:creationId xmlns:a16="http://schemas.microsoft.com/office/drawing/2014/main" id="{9AFE2AE7-AED3-4B61-AE88-1D12AF04A5DC}"/>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5" name="矩形 70">
              <a:extLst>
                <a:ext uri="{FF2B5EF4-FFF2-40B4-BE49-F238E27FC236}">
                  <a16:creationId xmlns:a16="http://schemas.microsoft.com/office/drawing/2014/main" id="{A0596E08-9D05-4913-9B17-6DE829BE7A38}"/>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97" name="!!Group 96">
            <a:extLst>
              <a:ext uri="{FF2B5EF4-FFF2-40B4-BE49-F238E27FC236}">
                <a16:creationId xmlns:a16="http://schemas.microsoft.com/office/drawing/2014/main" id="{40788038-7B5C-4D7E-A091-3C011CD0A957}"/>
              </a:ext>
            </a:extLst>
          </p:cNvPr>
          <p:cNvGrpSpPr>
            <a:grpSpLocks noChangeAspect="1"/>
          </p:cNvGrpSpPr>
          <p:nvPr/>
        </p:nvGrpSpPr>
        <p:grpSpPr>
          <a:xfrm>
            <a:off x="4029022" y="5569437"/>
            <a:ext cx="1929875" cy="214431"/>
            <a:chOff x="3816821" y="4248199"/>
            <a:chExt cx="1645920" cy="182880"/>
          </a:xfrm>
        </p:grpSpPr>
        <p:sp>
          <p:nvSpPr>
            <p:cNvPr id="98" name="矩形 70">
              <a:extLst>
                <a:ext uri="{FF2B5EF4-FFF2-40B4-BE49-F238E27FC236}">
                  <a16:creationId xmlns:a16="http://schemas.microsoft.com/office/drawing/2014/main" id="{81FE498A-7383-4C99-986D-7AEB135E5834}"/>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99" name="矩形 70">
              <a:extLst>
                <a:ext uri="{FF2B5EF4-FFF2-40B4-BE49-F238E27FC236}">
                  <a16:creationId xmlns:a16="http://schemas.microsoft.com/office/drawing/2014/main" id="{D65D3431-DFB0-4E17-BA54-1A1004D5497F}"/>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0" name="矩形 70">
              <a:extLst>
                <a:ext uri="{FF2B5EF4-FFF2-40B4-BE49-F238E27FC236}">
                  <a16:creationId xmlns:a16="http://schemas.microsoft.com/office/drawing/2014/main" id="{7A3309CC-8DF7-4FEE-9F5C-EADA4FD41AC5}"/>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01" name="矩形 70">
              <a:extLst>
                <a:ext uri="{FF2B5EF4-FFF2-40B4-BE49-F238E27FC236}">
                  <a16:creationId xmlns:a16="http://schemas.microsoft.com/office/drawing/2014/main" id="{5A9DE052-316F-4128-9112-1C49A5CA9FB2}"/>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2" name="矩形 70">
              <a:extLst>
                <a:ext uri="{FF2B5EF4-FFF2-40B4-BE49-F238E27FC236}">
                  <a16:creationId xmlns:a16="http://schemas.microsoft.com/office/drawing/2014/main" id="{04E4F39B-F01F-478A-83E4-665B2D1266B9}"/>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3" name="矩形 70">
              <a:extLst>
                <a:ext uri="{FF2B5EF4-FFF2-40B4-BE49-F238E27FC236}">
                  <a16:creationId xmlns:a16="http://schemas.microsoft.com/office/drawing/2014/main" id="{93110B8C-33A0-4558-8E4F-2B05F6A35C8C}"/>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04" name="矩形 70">
              <a:extLst>
                <a:ext uri="{FF2B5EF4-FFF2-40B4-BE49-F238E27FC236}">
                  <a16:creationId xmlns:a16="http://schemas.microsoft.com/office/drawing/2014/main" id="{6644FA43-E3B6-4E0E-AA4E-8B12FBDFE22C}"/>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5" name="矩形 70">
              <a:extLst>
                <a:ext uri="{FF2B5EF4-FFF2-40B4-BE49-F238E27FC236}">
                  <a16:creationId xmlns:a16="http://schemas.microsoft.com/office/drawing/2014/main" id="{E2633A6D-3E69-48FF-A02A-2BF63C3AA45C}"/>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6" name="矩形 70">
              <a:extLst>
                <a:ext uri="{FF2B5EF4-FFF2-40B4-BE49-F238E27FC236}">
                  <a16:creationId xmlns:a16="http://schemas.microsoft.com/office/drawing/2014/main" id="{FB1F5CDF-041A-4E29-821B-B3F5E390FD79}"/>
                </a:ext>
              </a:extLst>
            </p:cNvPr>
            <p:cNvSpPr/>
            <p:nvPr/>
          </p:nvSpPr>
          <p:spPr>
            <a:xfrm>
              <a:off x="5279861" y="4248199"/>
              <a:ext cx="182880" cy="182880"/>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3</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grpSp>
      <p:sp>
        <p:nvSpPr>
          <p:cNvPr id="129" name="!!Left Brace 128">
            <a:extLst>
              <a:ext uri="{FF2B5EF4-FFF2-40B4-BE49-F238E27FC236}">
                <a16:creationId xmlns:a16="http://schemas.microsoft.com/office/drawing/2014/main" id="{2277FABE-CFBB-46C7-8842-3846B0047C74}"/>
              </a:ext>
            </a:extLst>
          </p:cNvPr>
          <p:cNvSpPr>
            <a:spLocks noChangeAspect="1"/>
          </p:cNvSpPr>
          <p:nvPr/>
        </p:nvSpPr>
        <p:spPr>
          <a:xfrm>
            <a:off x="1130213" y="4926443"/>
            <a:ext cx="253292" cy="1719679"/>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FBCF2E0D-BE2D-4DDA-9D40-03379FF908F2}"/>
                  </a:ext>
                </a:extLst>
              </p:cNvPr>
              <p:cNvSpPr txBox="1">
                <a:spLocks noChangeAspect="1"/>
              </p:cNvSpPr>
              <p:nvPr/>
            </p:nvSpPr>
            <p:spPr>
              <a:xfrm>
                <a:off x="609600" y="5553033"/>
                <a:ext cx="515975"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𝑁</m:t>
                      </m:r>
                    </m:oMath>
                  </m:oMathPara>
                </a14:m>
                <a:endParaRPr lang="zh-CN" altLang="en-US" sz="2400" dirty="0">
                  <a:solidFill>
                    <a:prstClr val="black"/>
                  </a:solidFill>
                  <a:latin typeface="Lucida Sans"/>
                  <a:ea typeface="黑体"/>
                </a:endParaRPr>
              </a:p>
            </p:txBody>
          </p:sp>
        </mc:Choice>
        <mc:Fallback xmlns="">
          <p:sp>
            <p:nvSpPr>
              <p:cNvPr id="130" name="!!TextBox 129">
                <a:extLst>
                  <a:ext uri="{FF2B5EF4-FFF2-40B4-BE49-F238E27FC236}">
                    <a16:creationId xmlns:a16="http://schemas.microsoft.com/office/drawing/2014/main" id="{FBCF2E0D-BE2D-4DDA-9D40-03379FF908F2}"/>
                  </a:ext>
                </a:extLst>
              </p:cNvPr>
              <p:cNvSpPr txBox="1">
                <a:spLocks noRot="1" noChangeAspect="1" noMove="1" noResize="1" noEditPoints="1" noAdjustHandles="1" noChangeArrowheads="1" noChangeShapeType="1" noTextEdit="1"/>
              </p:cNvSpPr>
              <p:nvPr/>
            </p:nvSpPr>
            <p:spPr>
              <a:xfrm>
                <a:off x="609600" y="5553033"/>
                <a:ext cx="515975" cy="461665"/>
              </a:xfrm>
              <a:prstGeom prst="rect">
                <a:avLst/>
              </a:prstGeom>
              <a:blipFill>
                <a:blip r:embed="rId3"/>
                <a:stretch>
                  <a:fillRect/>
                </a:stretch>
              </a:blipFill>
            </p:spPr>
            <p:txBody>
              <a:bodyPr/>
              <a:lstStyle/>
              <a:p>
                <a:r>
                  <a:rPr lang="zh-CN" altLang="en-US">
                    <a:noFill/>
                  </a:rPr>
                  <a:t> </a:t>
                </a:r>
              </a:p>
            </p:txBody>
          </p:sp>
        </mc:Fallback>
      </mc:AlternateContent>
      <p:sp>
        <p:nvSpPr>
          <p:cNvPr id="24" name="TextBox 23">
            <a:extLst>
              <a:ext uri="{FF2B5EF4-FFF2-40B4-BE49-F238E27FC236}">
                <a16:creationId xmlns:a16="http://schemas.microsoft.com/office/drawing/2014/main" id="{5FC516EF-7F8E-4EF4-AEED-9C58D99B3F7D}"/>
              </a:ext>
            </a:extLst>
          </p:cNvPr>
          <p:cNvSpPr txBox="1"/>
          <p:nvPr/>
        </p:nvSpPr>
        <p:spPr>
          <a:xfrm>
            <a:off x="1993556" y="1100703"/>
            <a:ext cx="5188220" cy="400110"/>
          </a:xfrm>
          <a:prstGeom prst="rect">
            <a:avLst/>
          </a:prstGeom>
          <a:noFill/>
        </p:spPr>
        <p:txBody>
          <a:bodyPr wrap="square" rtlCol="0">
            <a:spAutoFit/>
          </a:bodyPr>
          <a:lstStyle/>
          <a:p>
            <a:pPr defTabSz="914140"/>
            <a:r>
              <a:rPr kumimoji="1" lang="zh-CN" altLang="en-US" sz="2000" dirty="0">
                <a:solidFill>
                  <a:prstClr val="white">
                    <a:lumMod val="50000"/>
                  </a:prstClr>
                </a:solidFill>
                <a:latin typeface="Lucida Sans"/>
                <a:ea typeface="黑体"/>
              </a:rPr>
              <a:t>频率估计可视为一种特殊的矩阵略图</a:t>
            </a:r>
            <a:endParaRPr lang="zh-CN" altLang="en-US" sz="2000" dirty="0">
              <a:solidFill>
                <a:prstClr val="white">
                  <a:lumMod val="50000"/>
                </a:prstClr>
              </a:solidFill>
              <a:latin typeface="Lucida Sans"/>
              <a:ea typeface="黑体"/>
            </a:endParaRPr>
          </a:p>
        </p:txBody>
      </p:sp>
      <p:grpSp>
        <p:nvGrpSpPr>
          <p:cNvPr id="131" name="!!Group 131">
            <a:extLst>
              <a:ext uri="{FF2B5EF4-FFF2-40B4-BE49-F238E27FC236}">
                <a16:creationId xmlns:a16="http://schemas.microsoft.com/office/drawing/2014/main" id="{E0A6B7D2-88F4-4D8D-B627-C6FEEC9E99E5}"/>
              </a:ext>
            </a:extLst>
          </p:cNvPr>
          <p:cNvGrpSpPr>
            <a:grpSpLocks noChangeAspect="1"/>
          </p:cNvGrpSpPr>
          <p:nvPr/>
        </p:nvGrpSpPr>
        <p:grpSpPr>
          <a:xfrm>
            <a:off x="1602985" y="6000316"/>
            <a:ext cx="1929875" cy="214431"/>
            <a:chOff x="3816821" y="4248199"/>
            <a:chExt cx="1645920" cy="182880"/>
          </a:xfrm>
        </p:grpSpPr>
        <p:sp>
          <p:nvSpPr>
            <p:cNvPr id="132" name="矩形 70">
              <a:extLst>
                <a:ext uri="{FF2B5EF4-FFF2-40B4-BE49-F238E27FC236}">
                  <a16:creationId xmlns:a16="http://schemas.microsoft.com/office/drawing/2014/main" id="{77494D20-F607-425D-A38C-B72E3E56D421}"/>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33" name="矩形 70">
              <a:extLst>
                <a:ext uri="{FF2B5EF4-FFF2-40B4-BE49-F238E27FC236}">
                  <a16:creationId xmlns:a16="http://schemas.microsoft.com/office/drawing/2014/main" id="{E66AB3EF-DD8E-4DD5-9C08-016167152D86}"/>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34" name="矩形 70">
              <a:extLst>
                <a:ext uri="{FF2B5EF4-FFF2-40B4-BE49-F238E27FC236}">
                  <a16:creationId xmlns:a16="http://schemas.microsoft.com/office/drawing/2014/main" id="{9889DFFE-309F-4479-8069-ADCC22B5B186}"/>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35" name="矩形 70">
              <a:extLst>
                <a:ext uri="{FF2B5EF4-FFF2-40B4-BE49-F238E27FC236}">
                  <a16:creationId xmlns:a16="http://schemas.microsoft.com/office/drawing/2014/main" id="{B2990BDB-5E31-434E-8177-1A4386FFD2AF}"/>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36" name="矩形 70">
              <a:extLst>
                <a:ext uri="{FF2B5EF4-FFF2-40B4-BE49-F238E27FC236}">
                  <a16:creationId xmlns:a16="http://schemas.microsoft.com/office/drawing/2014/main" id="{D0FFB2C6-38DB-441A-B851-5C118064B1B1}"/>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37" name="矩形 70">
              <a:extLst>
                <a:ext uri="{FF2B5EF4-FFF2-40B4-BE49-F238E27FC236}">
                  <a16:creationId xmlns:a16="http://schemas.microsoft.com/office/drawing/2014/main" id="{96D662E2-700E-4344-B385-00012F8DE02A}"/>
                </a:ext>
              </a:extLst>
            </p:cNvPr>
            <p:cNvSpPr/>
            <p:nvPr/>
          </p:nvSpPr>
          <p:spPr>
            <a:xfrm>
              <a:off x="473122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4400" dirty="0">
                <a:solidFill>
                  <a:prstClr val="white"/>
                </a:solidFill>
                <a:latin typeface="Lucida Sans"/>
                <a:ea typeface="黑体"/>
              </a:endParaRPr>
            </a:p>
          </p:txBody>
        </p:sp>
        <p:sp>
          <p:nvSpPr>
            <p:cNvPr id="138" name="矩形 70">
              <a:extLst>
                <a:ext uri="{FF2B5EF4-FFF2-40B4-BE49-F238E27FC236}">
                  <a16:creationId xmlns:a16="http://schemas.microsoft.com/office/drawing/2014/main" id="{D7C353C0-FF3D-4401-AD02-51F86FC9311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39" name="矩形 70">
              <a:extLst>
                <a:ext uri="{FF2B5EF4-FFF2-40B4-BE49-F238E27FC236}">
                  <a16:creationId xmlns:a16="http://schemas.microsoft.com/office/drawing/2014/main" id="{630FBA74-02B3-498E-914A-D43182B4E0E4}"/>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40" name="矩形 70">
              <a:extLst>
                <a:ext uri="{FF2B5EF4-FFF2-40B4-BE49-F238E27FC236}">
                  <a16:creationId xmlns:a16="http://schemas.microsoft.com/office/drawing/2014/main" id="{569791BF-73B1-483D-A5A4-8C309E5F982D}"/>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152" name="!!Group 131">
            <a:extLst>
              <a:ext uri="{FF2B5EF4-FFF2-40B4-BE49-F238E27FC236}">
                <a16:creationId xmlns:a16="http://schemas.microsoft.com/office/drawing/2014/main" id="{4C628266-CB7F-405E-A5F3-A283B8636912}"/>
              </a:ext>
            </a:extLst>
          </p:cNvPr>
          <p:cNvGrpSpPr/>
          <p:nvPr/>
        </p:nvGrpSpPr>
        <p:grpSpPr>
          <a:xfrm>
            <a:off x="1601430" y="6217921"/>
            <a:ext cx="1929878" cy="214431"/>
            <a:chOff x="3816821" y="4248199"/>
            <a:chExt cx="1645920" cy="182880"/>
          </a:xfrm>
        </p:grpSpPr>
        <p:sp>
          <p:nvSpPr>
            <p:cNvPr id="153" name="矩形 70">
              <a:extLst>
                <a:ext uri="{FF2B5EF4-FFF2-40B4-BE49-F238E27FC236}">
                  <a16:creationId xmlns:a16="http://schemas.microsoft.com/office/drawing/2014/main" id="{81891D83-2073-4453-9A70-B57F877C776C}"/>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54" name="矩形 70">
              <a:extLst>
                <a:ext uri="{FF2B5EF4-FFF2-40B4-BE49-F238E27FC236}">
                  <a16:creationId xmlns:a16="http://schemas.microsoft.com/office/drawing/2014/main" id="{D3221C88-5CB4-42BB-A259-7F2A73BDE64C}"/>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55" name="矩形 70">
              <a:extLst>
                <a:ext uri="{FF2B5EF4-FFF2-40B4-BE49-F238E27FC236}">
                  <a16:creationId xmlns:a16="http://schemas.microsoft.com/office/drawing/2014/main" id="{E41A9F55-80B0-45DE-8209-8EF8C2D60192}"/>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56" name="矩形 70">
              <a:extLst>
                <a:ext uri="{FF2B5EF4-FFF2-40B4-BE49-F238E27FC236}">
                  <a16:creationId xmlns:a16="http://schemas.microsoft.com/office/drawing/2014/main" id="{526BCEBA-2655-47B3-A3CC-E732D6809473}"/>
                </a:ext>
              </a:extLst>
            </p:cNvPr>
            <p:cNvSpPr/>
            <p:nvPr/>
          </p:nvSpPr>
          <p:spPr>
            <a:xfrm>
              <a:off x="436546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1</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157" name="矩形 70">
              <a:extLst>
                <a:ext uri="{FF2B5EF4-FFF2-40B4-BE49-F238E27FC236}">
                  <a16:creationId xmlns:a16="http://schemas.microsoft.com/office/drawing/2014/main" id="{C9A4BB06-6CF5-4E40-8170-B0CCE05484F3}"/>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58" name="矩形 70">
              <a:extLst>
                <a:ext uri="{FF2B5EF4-FFF2-40B4-BE49-F238E27FC236}">
                  <a16:creationId xmlns:a16="http://schemas.microsoft.com/office/drawing/2014/main" id="{2DAD93B8-5965-4207-84F9-3ED6209D44E1}"/>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59" name="矩形 70">
              <a:extLst>
                <a:ext uri="{FF2B5EF4-FFF2-40B4-BE49-F238E27FC236}">
                  <a16:creationId xmlns:a16="http://schemas.microsoft.com/office/drawing/2014/main" id="{7EF17CF7-5FA5-4BB8-8238-91CD6ACDB6D2}"/>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60" name="矩形 70">
              <a:extLst>
                <a:ext uri="{FF2B5EF4-FFF2-40B4-BE49-F238E27FC236}">
                  <a16:creationId xmlns:a16="http://schemas.microsoft.com/office/drawing/2014/main" id="{FD0A64D5-4FBF-4EED-B017-761DF67F936F}"/>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61" name="矩形 70">
              <a:extLst>
                <a:ext uri="{FF2B5EF4-FFF2-40B4-BE49-F238E27FC236}">
                  <a16:creationId xmlns:a16="http://schemas.microsoft.com/office/drawing/2014/main" id="{75728A3E-3E73-4ACF-8BD0-A7357A9B8F0C}"/>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grpSp>
      <p:grpSp>
        <p:nvGrpSpPr>
          <p:cNvPr id="162" name="!!Group 106">
            <a:extLst>
              <a:ext uri="{FF2B5EF4-FFF2-40B4-BE49-F238E27FC236}">
                <a16:creationId xmlns:a16="http://schemas.microsoft.com/office/drawing/2014/main" id="{DE4B76C5-B6B2-4323-80B3-5821122E27E9}"/>
              </a:ext>
            </a:extLst>
          </p:cNvPr>
          <p:cNvGrpSpPr/>
          <p:nvPr/>
        </p:nvGrpSpPr>
        <p:grpSpPr>
          <a:xfrm>
            <a:off x="4029018" y="5783865"/>
            <a:ext cx="1929384" cy="219456"/>
            <a:chOff x="3816821" y="4248199"/>
            <a:chExt cx="1645920" cy="182880"/>
          </a:xfrm>
        </p:grpSpPr>
        <p:sp>
          <p:nvSpPr>
            <p:cNvPr id="163" name="矩形 70">
              <a:extLst>
                <a:ext uri="{FF2B5EF4-FFF2-40B4-BE49-F238E27FC236}">
                  <a16:creationId xmlns:a16="http://schemas.microsoft.com/office/drawing/2014/main" id="{7CD1EE96-D62B-4870-BDF4-584CBCD21BBE}"/>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64" name="矩形 70">
              <a:extLst>
                <a:ext uri="{FF2B5EF4-FFF2-40B4-BE49-F238E27FC236}">
                  <a16:creationId xmlns:a16="http://schemas.microsoft.com/office/drawing/2014/main" id="{561B6F3B-BEF2-443A-B194-0C3922C81172}"/>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65" name="矩形 70">
              <a:extLst>
                <a:ext uri="{FF2B5EF4-FFF2-40B4-BE49-F238E27FC236}">
                  <a16:creationId xmlns:a16="http://schemas.microsoft.com/office/drawing/2014/main" id="{E78DEC90-010C-46F1-AF20-4D3DC6D5D07F}"/>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66" name="矩形 70">
              <a:extLst>
                <a:ext uri="{FF2B5EF4-FFF2-40B4-BE49-F238E27FC236}">
                  <a16:creationId xmlns:a16="http://schemas.microsoft.com/office/drawing/2014/main" id="{39789A98-5DF5-4186-BD7D-E2C985F0128A}"/>
                </a:ext>
              </a:extLst>
            </p:cNvPr>
            <p:cNvSpPr/>
            <p:nvPr/>
          </p:nvSpPr>
          <p:spPr>
            <a:xfrm>
              <a:off x="436546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1</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167" name="矩形 70">
              <a:extLst>
                <a:ext uri="{FF2B5EF4-FFF2-40B4-BE49-F238E27FC236}">
                  <a16:creationId xmlns:a16="http://schemas.microsoft.com/office/drawing/2014/main" id="{2FFE79F6-E0DF-4E34-A7B0-0F092764F870}"/>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68" name="矩形 70">
              <a:extLst>
                <a:ext uri="{FF2B5EF4-FFF2-40B4-BE49-F238E27FC236}">
                  <a16:creationId xmlns:a16="http://schemas.microsoft.com/office/drawing/2014/main" id="{F5CF09CB-9A21-46F6-9583-7AEFBDC9A15C}"/>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69" name="矩形 70">
              <a:extLst>
                <a:ext uri="{FF2B5EF4-FFF2-40B4-BE49-F238E27FC236}">
                  <a16:creationId xmlns:a16="http://schemas.microsoft.com/office/drawing/2014/main" id="{779D0129-58B3-4798-B268-BDE8B71F4B96}"/>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70" name="矩形 70">
              <a:extLst>
                <a:ext uri="{FF2B5EF4-FFF2-40B4-BE49-F238E27FC236}">
                  <a16:creationId xmlns:a16="http://schemas.microsoft.com/office/drawing/2014/main" id="{704ED30F-7565-4486-8EFD-66045DFE8D7E}"/>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71" name="矩形 70">
              <a:extLst>
                <a:ext uri="{FF2B5EF4-FFF2-40B4-BE49-F238E27FC236}">
                  <a16:creationId xmlns:a16="http://schemas.microsoft.com/office/drawing/2014/main" id="{03972EEA-AFC0-425D-B4CE-1A537B4BF59B}"/>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grpSp>
      <p:grpSp>
        <p:nvGrpSpPr>
          <p:cNvPr id="143" name="!!Group 131">
            <a:extLst>
              <a:ext uri="{FF2B5EF4-FFF2-40B4-BE49-F238E27FC236}">
                <a16:creationId xmlns:a16="http://schemas.microsoft.com/office/drawing/2014/main" id="{6F0B193C-AAF7-455E-925F-E8D7DE2A0B7E}"/>
              </a:ext>
            </a:extLst>
          </p:cNvPr>
          <p:cNvGrpSpPr/>
          <p:nvPr/>
        </p:nvGrpSpPr>
        <p:grpSpPr>
          <a:xfrm>
            <a:off x="1605111" y="6431692"/>
            <a:ext cx="1929878" cy="214431"/>
            <a:chOff x="3816821" y="4248199"/>
            <a:chExt cx="1645920" cy="182880"/>
          </a:xfrm>
        </p:grpSpPr>
        <p:sp>
          <p:nvSpPr>
            <p:cNvPr id="144" name="矩形 70">
              <a:extLst>
                <a:ext uri="{FF2B5EF4-FFF2-40B4-BE49-F238E27FC236}">
                  <a16:creationId xmlns:a16="http://schemas.microsoft.com/office/drawing/2014/main" id="{DE91FAE4-F48F-42E4-B237-C9DC472C3995}"/>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45" name="矩形 70">
              <a:extLst>
                <a:ext uri="{FF2B5EF4-FFF2-40B4-BE49-F238E27FC236}">
                  <a16:creationId xmlns:a16="http://schemas.microsoft.com/office/drawing/2014/main" id="{F5897703-5920-48B1-B826-0DDE2E33DEF2}"/>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46" name="矩形 70">
              <a:extLst>
                <a:ext uri="{FF2B5EF4-FFF2-40B4-BE49-F238E27FC236}">
                  <a16:creationId xmlns:a16="http://schemas.microsoft.com/office/drawing/2014/main" id="{3A5B3DA0-B881-46B9-A1EC-6E49B6A71649}"/>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47" name="矩形 70">
              <a:extLst>
                <a:ext uri="{FF2B5EF4-FFF2-40B4-BE49-F238E27FC236}">
                  <a16:creationId xmlns:a16="http://schemas.microsoft.com/office/drawing/2014/main" id="{3F19535C-9406-4DC0-9319-EFB01D8BCDF3}"/>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714" b="1" dirty="0">
                <a:solidFill>
                  <a:prstClr val="black"/>
                </a:solidFill>
                <a:latin typeface="Times New Roman" panose="02020603050405020304" pitchFamily="18" charset="0"/>
                <a:ea typeface="黑体"/>
                <a:cs typeface="Times New Roman" panose="02020603050405020304" pitchFamily="18" charset="0"/>
              </a:endParaRPr>
            </a:p>
          </p:txBody>
        </p:sp>
        <p:sp>
          <p:nvSpPr>
            <p:cNvPr id="148" name="矩形 70">
              <a:extLst>
                <a:ext uri="{FF2B5EF4-FFF2-40B4-BE49-F238E27FC236}">
                  <a16:creationId xmlns:a16="http://schemas.microsoft.com/office/drawing/2014/main" id="{BECBF581-82DE-410D-8AC6-139833A10AF2}"/>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49" name="矩形 70">
              <a:extLst>
                <a:ext uri="{FF2B5EF4-FFF2-40B4-BE49-F238E27FC236}">
                  <a16:creationId xmlns:a16="http://schemas.microsoft.com/office/drawing/2014/main" id="{FCB96334-6C60-45D7-A6A5-576E8FBDD34C}"/>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50" name="矩形 70">
              <a:extLst>
                <a:ext uri="{FF2B5EF4-FFF2-40B4-BE49-F238E27FC236}">
                  <a16:creationId xmlns:a16="http://schemas.microsoft.com/office/drawing/2014/main" id="{AB5A3831-608F-4F96-AB17-373730ADB184}"/>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51" name="矩形 70">
              <a:extLst>
                <a:ext uri="{FF2B5EF4-FFF2-40B4-BE49-F238E27FC236}">
                  <a16:creationId xmlns:a16="http://schemas.microsoft.com/office/drawing/2014/main" id="{2268E9E7-B91A-4A1B-BE8F-0E2E8A5A05E5}"/>
                </a:ext>
              </a:extLst>
            </p:cNvPr>
            <p:cNvSpPr/>
            <p:nvPr/>
          </p:nvSpPr>
          <p:spPr>
            <a:xfrm>
              <a:off x="509698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1</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172" name="矩形 70">
              <a:extLst>
                <a:ext uri="{FF2B5EF4-FFF2-40B4-BE49-F238E27FC236}">
                  <a16:creationId xmlns:a16="http://schemas.microsoft.com/office/drawing/2014/main" id="{3F4EEDE6-C970-415E-8A0E-662107C97EDB}"/>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grpSp>
      <p:grpSp>
        <p:nvGrpSpPr>
          <p:cNvPr id="173" name="!!Group 116">
            <a:extLst>
              <a:ext uri="{FF2B5EF4-FFF2-40B4-BE49-F238E27FC236}">
                <a16:creationId xmlns:a16="http://schemas.microsoft.com/office/drawing/2014/main" id="{2FD4A6FE-C01C-4F57-828D-E3465EF6C602}"/>
              </a:ext>
            </a:extLst>
          </p:cNvPr>
          <p:cNvGrpSpPr/>
          <p:nvPr/>
        </p:nvGrpSpPr>
        <p:grpSpPr>
          <a:xfrm>
            <a:off x="4028271" y="6004661"/>
            <a:ext cx="1930131" cy="214459"/>
            <a:chOff x="3816821" y="4248199"/>
            <a:chExt cx="1645920" cy="182880"/>
          </a:xfrm>
        </p:grpSpPr>
        <p:sp>
          <p:nvSpPr>
            <p:cNvPr id="174" name="矩形 70">
              <a:extLst>
                <a:ext uri="{FF2B5EF4-FFF2-40B4-BE49-F238E27FC236}">
                  <a16:creationId xmlns:a16="http://schemas.microsoft.com/office/drawing/2014/main" id="{77274D53-9E20-43C1-9167-42ABE63660E6}"/>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75" name="矩形 70">
              <a:extLst>
                <a:ext uri="{FF2B5EF4-FFF2-40B4-BE49-F238E27FC236}">
                  <a16:creationId xmlns:a16="http://schemas.microsoft.com/office/drawing/2014/main" id="{D02DD438-E21D-4B1C-831B-7593D4E5D161}"/>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76" name="矩形 70">
              <a:extLst>
                <a:ext uri="{FF2B5EF4-FFF2-40B4-BE49-F238E27FC236}">
                  <a16:creationId xmlns:a16="http://schemas.microsoft.com/office/drawing/2014/main" id="{A8B890EE-1D2E-40DF-B682-216A22B9314F}"/>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77" name="矩形 70">
              <a:extLst>
                <a:ext uri="{FF2B5EF4-FFF2-40B4-BE49-F238E27FC236}">
                  <a16:creationId xmlns:a16="http://schemas.microsoft.com/office/drawing/2014/main" id="{419EEED5-556A-4247-ADC2-7B62AEDC8B3A}"/>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78" name="矩形 70">
              <a:extLst>
                <a:ext uri="{FF2B5EF4-FFF2-40B4-BE49-F238E27FC236}">
                  <a16:creationId xmlns:a16="http://schemas.microsoft.com/office/drawing/2014/main" id="{DDA87024-7BBF-4382-81B6-F80E745933EC}"/>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79" name="矩形 70">
              <a:extLst>
                <a:ext uri="{FF2B5EF4-FFF2-40B4-BE49-F238E27FC236}">
                  <a16:creationId xmlns:a16="http://schemas.microsoft.com/office/drawing/2014/main" id="{1552D476-8132-4B8D-A6EF-20B9F5CCE5DC}"/>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80" name="矩形 70">
              <a:extLst>
                <a:ext uri="{FF2B5EF4-FFF2-40B4-BE49-F238E27FC236}">
                  <a16:creationId xmlns:a16="http://schemas.microsoft.com/office/drawing/2014/main" id="{C4083332-AF59-43D8-96D5-D7E532A2F9E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81" name="矩形 70">
              <a:extLst>
                <a:ext uri="{FF2B5EF4-FFF2-40B4-BE49-F238E27FC236}">
                  <a16:creationId xmlns:a16="http://schemas.microsoft.com/office/drawing/2014/main" id="{28F97772-9EDC-49C8-AE63-B1B7DACC5598}"/>
                </a:ext>
              </a:extLst>
            </p:cNvPr>
            <p:cNvSpPr/>
            <p:nvPr/>
          </p:nvSpPr>
          <p:spPr>
            <a:xfrm>
              <a:off x="509698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1</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182" name="矩形 70">
              <a:extLst>
                <a:ext uri="{FF2B5EF4-FFF2-40B4-BE49-F238E27FC236}">
                  <a16:creationId xmlns:a16="http://schemas.microsoft.com/office/drawing/2014/main" id="{779DAB7B-7853-4FA0-A6BA-F3F1EF5A4075}"/>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grpSp>
      <p:grpSp>
        <p:nvGrpSpPr>
          <p:cNvPr id="206" name="!!Group 85">
            <a:extLst>
              <a:ext uri="{FF2B5EF4-FFF2-40B4-BE49-F238E27FC236}">
                <a16:creationId xmlns:a16="http://schemas.microsoft.com/office/drawing/2014/main" id="{8A9879BA-321F-C030-8953-3D5D4943FACF}"/>
              </a:ext>
            </a:extLst>
          </p:cNvPr>
          <p:cNvGrpSpPr>
            <a:grpSpLocks noChangeAspect="1"/>
          </p:cNvGrpSpPr>
          <p:nvPr/>
        </p:nvGrpSpPr>
        <p:grpSpPr>
          <a:xfrm>
            <a:off x="4029075" y="5352548"/>
            <a:ext cx="1929875" cy="214431"/>
            <a:chOff x="3816821" y="4248199"/>
            <a:chExt cx="1645920" cy="182880"/>
          </a:xfrm>
        </p:grpSpPr>
        <p:sp>
          <p:nvSpPr>
            <p:cNvPr id="207" name="矩形 70">
              <a:extLst>
                <a:ext uri="{FF2B5EF4-FFF2-40B4-BE49-F238E27FC236}">
                  <a16:creationId xmlns:a16="http://schemas.microsoft.com/office/drawing/2014/main" id="{326151B2-643D-DFBC-A2E8-3155345AA1A2}"/>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208" name="矩形 70">
              <a:extLst>
                <a:ext uri="{FF2B5EF4-FFF2-40B4-BE49-F238E27FC236}">
                  <a16:creationId xmlns:a16="http://schemas.microsoft.com/office/drawing/2014/main" id="{5D019BB4-593D-DB64-AE20-C5AAFEA06850}"/>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09" name="矩形 70">
              <a:extLst>
                <a:ext uri="{FF2B5EF4-FFF2-40B4-BE49-F238E27FC236}">
                  <a16:creationId xmlns:a16="http://schemas.microsoft.com/office/drawing/2014/main" id="{01FBC8ED-C775-DBE6-D89A-353F48FB4DDE}"/>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210" name="矩形 70">
              <a:extLst>
                <a:ext uri="{FF2B5EF4-FFF2-40B4-BE49-F238E27FC236}">
                  <a16:creationId xmlns:a16="http://schemas.microsoft.com/office/drawing/2014/main" id="{DD199C39-82A8-DF64-FBC0-3335044CE1C1}"/>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11" name="矩形 70">
              <a:extLst>
                <a:ext uri="{FF2B5EF4-FFF2-40B4-BE49-F238E27FC236}">
                  <a16:creationId xmlns:a16="http://schemas.microsoft.com/office/drawing/2014/main" id="{3C1F1D93-64A8-0D50-84F5-B8528ADB800E}"/>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12" name="矩形 70">
              <a:extLst>
                <a:ext uri="{FF2B5EF4-FFF2-40B4-BE49-F238E27FC236}">
                  <a16:creationId xmlns:a16="http://schemas.microsoft.com/office/drawing/2014/main" id="{123D0407-4512-ABCC-3122-FD192F8861AB}"/>
                </a:ext>
              </a:extLst>
            </p:cNvPr>
            <p:cNvSpPr/>
            <p:nvPr/>
          </p:nvSpPr>
          <p:spPr>
            <a:xfrm>
              <a:off x="4731221" y="4248199"/>
              <a:ext cx="182880" cy="182880"/>
            </a:xfrm>
            <a:prstGeom prst="rect">
              <a:avLst/>
            </a:prstGeom>
            <a:solidFill>
              <a:schemeClr val="accent1">
                <a:lumMod val="40000"/>
                <a:lumOff val="60000"/>
                <a:alpha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2</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213" name="矩形 70">
              <a:extLst>
                <a:ext uri="{FF2B5EF4-FFF2-40B4-BE49-F238E27FC236}">
                  <a16:creationId xmlns:a16="http://schemas.microsoft.com/office/drawing/2014/main" id="{2E871A47-A00E-3679-7B07-7AB32D5E7D6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14" name="矩形 70">
              <a:extLst>
                <a:ext uri="{FF2B5EF4-FFF2-40B4-BE49-F238E27FC236}">
                  <a16:creationId xmlns:a16="http://schemas.microsoft.com/office/drawing/2014/main" id="{9C49038B-1650-1AC3-7C61-4DFEFAFB6B2B}"/>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15" name="矩形 70">
              <a:extLst>
                <a:ext uri="{FF2B5EF4-FFF2-40B4-BE49-F238E27FC236}">
                  <a16:creationId xmlns:a16="http://schemas.microsoft.com/office/drawing/2014/main" id="{E16FBDFB-644B-7671-FD24-61519590A50E}"/>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mc:AlternateContent xmlns:mc="http://schemas.openxmlformats.org/markup-compatibility/2006" xmlns:a14="http://schemas.microsoft.com/office/drawing/2010/main">
        <mc:Choice Requires="a14">
          <p:sp>
            <p:nvSpPr>
              <p:cNvPr id="278" name="TextBox 277">
                <a:extLst>
                  <a:ext uri="{FF2B5EF4-FFF2-40B4-BE49-F238E27FC236}">
                    <a16:creationId xmlns:a16="http://schemas.microsoft.com/office/drawing/2014/main" id="{53FDE8A6-6B76-76D8-C6CE-35694CCEBD3E}"/>
                  </a:ext>
                </a:extLst>
              </p:cNvPr>
              <p:cNvSpPr txBox="1"/>
              <p:nvPr/>
            </p:nvSpPr>
            <p:spPr>
              <a:xfrm>
                <a:off x="6864727" y="5308458"/>
                <a:ext cx="79201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𝑼</m:t>
                      </m:r>
                      <m:r>
                        <a:rPr lang="en-US" altLang="zh-CN" b="1" i="1" smtClean="0">
                          <a:latin typeface="Cambria Math" panose="02040503050406030204" pitchFamily="18" charset="0"/>
                        </a:rPr>
                        <m:t>⋅</m:t>
                      </m:r>
                    </m:oMath>
                  </m:oMathPara>
                </a14:m>
                <a:endParaRPr lang="zh-CN" altLang="en-US" dirty="0"/>
              </a:p>
            </p:txBody>
          </p:sp>
        </mc:Choice>
        <mc:Fallback xmlns="">
          <p:sp>
            <p:nvSpPr>
              <p:cNvPr id="278" name="TextBox 277">
                <a:extLst>
                  <a:ext uri="{FF2B5EF4-FFF2-40B4-BE49-F238E27FC236}">
                    <a16:creationId xmlns:a16="http://schemas.microsoft.com/office/drawing/2014/main" id="{53FDE8A6-6B76-76D8-C6CE-35694CCEBD3E}"/>
                  </a:ext>
                </a:extLst>
              </p:cNvPr>
              <p:cNvSpPr txBox="1">
                <a:spLocks noRot="1" noChangeAspect="1" noMove="1" noResize="1" noEditPoints="1" noAdjustHandles="1" noChangeArrowheads="1" noChangeShapeType="1" noTextEdit="1"/>
              </p:cNvSpPr>
              <p:nvPr/>
            </p:nvSpPr>
            <p:spPr>
              <a:xfrm>
                <a:off x="6864727" y="5308458"/>
                <a:ext cx="792012" cy="584775"/>
              </a:xfrm>
              <a:prstGeom prst="rect">
                <a:avLst/>
              </a:prstGeom>
              <a:blipFill>
                <a:blip r:embed="rId5"/>
                <a:stretch>
                  <a:fillRect/>
                </a:stretch>
              </a:blipFill>
            </p:spPr>
            <p:txBody>
              <a:bodyPr/>
              <a:lstStyle/>
              <a:p>
                <a:r>
                  <a:rPr lang="zh-CN" altLang="en-US">
                    <a:noFill/>
                  </a:rPr>
                  <a:t> </a:t>
                </a:r>
              </a:p>
            </p:txBody>
          </p:sp>
        </mc:Fallback>
      </mc:AlternateContent>
      <p:sp>
        <p:nvSpPr>
          <p:cNvPr id="227" name="!!TextBx 6">
            <a:extLst>
              <a:ext uri="{FF2B5EF4-FFF2-40B4-BE49-F238E27FC236}">
                <a16:creationId xmlns:a16="http://schemas.microsoft.com/office/drawing/2014/main" id="{4967712D-AACB-361A-DB30-D87E5F380F17}"/>
              </a:ext>
            </a:extLst>
          </p:cNvPr>
          <p:cNvSpPr txBox="1">
            <a:spLocks noChangeAspect="1" noChangeArrowheads="1"/>
          </p:cNvSpPr>
          <p:nvPr/>
        </p:nvSpPr>
        <p:spPr bwMode="auto">
          <a:xfrm>
            <a:off x="9826095" y="4563290"/>
            <a:ext cx="2117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400" dirty="0">
                <a:solidFill>
                  <a:prstClr val="black"/>
                </a:solidFill>
                <a:latin typeface="Courier New" panose="02070309020205020404" pitchFamily="49" charset="0"/>
                <a:cs typeface="Courier New" panose="02070309020205020404" pitchFamily="49" charset="0"/>
              </a:rPr>
              <a:t>1 2 3 4 5 6 7 8 9 </a:t>
            </a:r>
          </a:p>
        </p:txBody>
      </p:sp>
      <mc:AlternateContent xmlns:mc="http://schemas.openxmlformats.org/markup-compatibility/2006" xmlns:a14="http://schemas.microsoft.com/office/drawing/2010/main">
        <mc:Choice Requires="a14">
          <p:sp>
            <p:nvSpPr>
              <p:cNvPr id="279" name="TextBox 278">
                <a:extLst>
                  <a:ext uri="{FF2B5EF4-FFF2-40B4-BE49-F238E27FC236}">
                    <a16:creationId xmlns:a16="http://schemas.microsoft.com/office/drawing/2014/main" id="{43B74326-F4C9-14A1-75E4-05ABD6CA82B4}"/>
                  </a:ext>
                </a:extLst>
              </p:cNvPr>
              <p:cNvSpPr txBox="1"/>
              <p:nvPr/>
            </p:nvSpPr>
            <p:spPr>
              <a:xfrm>
                <a:off x="8314697" y="6172200"/>
                <a:ext cx="52450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0" smtClean="0">
                          <a:latin typeface="Cambria Math" panose="02040503050406030204" pitchFamily="18" charset="0"/>
                        </a:rPr>
                        <m:t>𝚺</m:t>
                      </m:r>
                    </m:oMath>
                  </m:oMathPara>
                </a14:m>
                <a:endParaRPr lang="zh-CN" altLang="en-US" dirty="0"/>
              </a:p>
            </p:txBody>
          </p:sp>
        </mc:Choice>
        <mc:Fallback xmlns="">
          <p:sp>
            <p:nvSpPr>
              <p:cNvPr id="279" name="TextBox 278">
                <a:extLst>
                  <a:ext uri="{FF2B5EF4-FFF2-40B4-BE49-F238E27FC236}">
                    <a16:creationId xmlns:a16="http://schemas.microsoft.com/office/drawing/2014/main" id="{43B74326-F4C9-14A1-75E4-05ABD6CA82B4}"/>
                  </a:ext>
                </a:extLst>
              </p:cNvPr>
              <p:cNvSpPr txBox="1">
                <a:spLocks noRot="1" noChangeAspect="1" noMove="1" noResize="1" noEditPoints="1" noAdjustHandles="1" noChangeArrowheads="1" noChangeShapeType="1" noTextEdit="1"/>
              </p:cNvSpPr>
              <p:nvPr/>
            </p:nvSpPr>
            <p:spPr>
              <a:xfrm>
                <a:off x="8314697" y="6172200"/>
                <a:ext cx="524503" cy="584775"/>
              </a:xfrm>
              <a:prstGeom prst="rect">
                <a:avLst/>
              </a:prstGeom>
              <a:blipFill>
                <a:blip r:embed="rId6"/>
                <a:stretch>
                  <a:fillRect/>
                </a:stretch>
              </a:blipFill>
            </p:spPr>
            <p:txBody>
              <a:bodyPr/>
              <a:lstStyle/>
              <a:p>
                <a:r>
                  <a:rPr lang="zh-CN" altLang="en-US">
                    <a:noFill/>
                  </a:rPr>
                  <a:t> </a:t>
                </a:r>
              </a:p>
            </p:txBody>
          </p:sp>
        </mc:Fallback>
      </mc:AlternateContent>
      <p:grpSp>
        <p:nvGrpSpPr>
          <p:cNvPr id="184" name="!!Group 282">
            <a:extLst>
              <a:ext uri="{FF2B5EF4-FFF2-40B4-BE49-F238E27FC236}">
                <a16:creationId xmlns:a16="http://schemas.microsoft.com/office/drawing/2014/main" id="{26B5E22E-13DA-F0B5-2227-47E0FBCEF2AC}"/>
              </a:ext>
            </a:extLst>
          </p:cNvPr>
          <p:cNvGrpSpPr/>
          <p:nvPr/>
        </p:nvGrpSpPr>
        <p:grpSpPr>
          <a:xfrm>
            <a:off x="7926703" y="4887562"/>
            <a:ext cx="3859747" cy="1295615"/>
            <a:chOff x="7926703" y="4887562"/>
            <a:chExt cx="3859747" cy="1295615"/>
          </a:xfrm>
        </p:grpSpPr>
        <p:grpSp>
          <p:nvGrpSpPr>
            <p:cNvPr id="128" name="Group 127">
              <a:extLst>
                <a:ext uri="{FF2B5EF4-FFF2-40B4-BE49-F238E27FC236}">
                  <a16:creationId xmlns:a16="http://schemas.microsoft.com/office/drawing/2014/main" id="{255421E6-A663-CC45-8CD8-0A11B65C67EA}"/>
                </a:ext>
              </a:extLst>
            </p:cNvPr>
            <p:cNvGrpSpPr/>
            <p:nvPr/>
          </p:nvGrpSpPr>
          <p:grpSpPr>
            <a:xfrm>
              <a:off x="7926703" y="4887563"/>
              <a:ext cx="1286747" cy="1295614"/>
              <a:chOff x="7926703" y="4887563"/>
              <a:chExt cx="1286747" cy="1295614"/>
            </a:xfrm>
          </p:grpSpPr>
          <p:grpSp>
            <p:nvGrpSpPr>
              <p:cNvPr id="196" name="!!Group 195">
                <a:extLst>
                  <a:ext uri="{FF2B5EF4-FFF2-40B4-BE49-F238E27FC236}">
                    <a16:creationId xmlns:a16="http://schemas.microsoft.com/office/drawing/2014/main" id="{CA676D94-6645-FBB9-9A97-8677D850A5A6}"/>
                  </a:ext>
                </a:extLst>
              </p:cNvPr>
              <p:cNvGrpSpPr/>
              <p:nvPr/>
            </p:nvGrpSpPr>
            <p:grpSpPr>
              <a:xfrm>
                <a:off x="7926703" y="5531286"/>
                <a:ext cx="1286584" cy="214431"/>
                <a:chOff x="7528528" y="5537835"/>
                <a:chExt cx="1286584" cy="214431"/>
              </a:xfrm>
            </p:grpSpPr>
            <p:sp>
              <p:nvSpPr>
                <p:cNvPr id="89" name="矩形 70">
                  <a:extLst>
                    <a:ext uri="{FF2B5EF4-FFF2-40B4-BE49-F238E27FC236}">
                      <a16:creationId xmlns:a16="http://schemas.microsoft.com/office/drawing/2014/main" id="{81DDB924-53C8-447F-B048-92ADC520A397}"/>
                    </a:ext>
                  </a:extLst>
                </p:cNvPr>
                <p:cNvSpPr/>
                <p:nvPr/>
              </p:nvSpPr>
              <p:spPr>
                <a:xfrm>
                  <a:off x="7528528" y="5537835"/>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90" name="矩形 70">
                  <a:extLst>
                    <a:ext uri="{FF2B5EF4-FFF2-40B4-BE49-F238E27FC236}">
                      <a16:creationId xmlns:a16="http://schemas.microsoft.com/office/drawing/2014/main" id="{FF8E4BAA-4BD6-4271-8093-B09007046E44}"/>
                    </a:ext>
                  </a:extLst>
                </p:cNvPr>
                <p:cNvSpPr/>
                <p:nvPr/>
              </p:nvSpPr>
              <p:spPr>
                <a:xfrm>
                  <a:off x="7742959" y="5537835"/>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91" name="矩形 70">
                  <a:extLst>
                    <a:ext uri="{FF2B5EF4-FFF2-40B4-BE49-F238E27FC236}">
                      <a16:creationId xmlns:a16="http://schemas.microsoft.com/office/drawing/2014/main" id="{F6295A0D-777F-4DBB-9927-F2D918377806}"/>
                    </a:ext>
                  </a:extLst>
                </p:cNvPr>
                <p:cNvSpPr/>
                <p:nvPr/>
              </p:nvSpPr>
              <p:spPr>
                <a:xfrm>
                  <a:off x="7957389" y="5537835"/>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92" name="矩形 70">
                  <a:extLst>
                    <a:ext uri="{FF2B5EF4-FFF2-40B4-BE49-F238E27FC236}">
                      <a16:creationId xmlns:a16="http://schemas.microsoft.com/office/drawing/2014/main" id="{4F1452F4-C482-417F-B085-A85F8AF590D1}"/>
                    </a:ext>
                  </a:extLst>
                </p:cNvPr>
                <p:cNvSpPr/>
                <p:nvPr/>
              </p:nvSpPr>
              <p:spPr>
                <a:xfrm>
                  <a:off x="8171820" y="5537835"/>
                  <a:ext cx="214431" cy="214431"/>
                </a:xfrm>
                <a:prstGeom prst="rect">
                  <a:avLst/>
                </a:prstGeom>
                <a:solidFill>
                  <a:schemeClr val="accent1">
                    <a:lumMod val="20000"/>
                    <a:lumOff val="80000"/>
                    <a:alpha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dirty="0">
                      <a:solidFill>
                        <a:prstClr val="black"/>
                      </a:solidFill>
                      <a:latin typeface="Times New Roman" panose="02020603050405020304" pitchFamily="18" charset="0"/>
                      <a:ea typeface="黑体"/>
                      <a:cs typeface="Times New Roman" panose="02020603050405020304" pitchFamily="18" charset="0"/>
                    </a:rPr>
                    <a:t>1</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93" name="矩形 70">
                  <a:extLst>
                    <a:ext uri="{FF2B5EF4-FFF2-40B4-BE49-F238E27FC236}">
                      <a16:creationId xmlns:a16="http://schemas.microsoft.com/office/drawing/2014/main" id="{F56F75CC-9D79-4F9A-93EE-FEF57F0F2091}"/>
                    </a:ext>
                  </a:extLst>
                </p:cNvPr>
                <p:cNvSpPr/>
                <p:nvPr/>
              </p:nvSpPr>
              <p:spPr>
                <a:xfrm>
                  <a:off x="8386250" y="5537835"/>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94" name="矩形 70">
                  <a:extLst>
                    <a:ext uri="{FF2B5EF4-FFF2-40B4-BE49-F238E27FC236}">
                      <a16:creationId xmlns:a16="http://schemas.microsoft.com/office/drawing/2014/main" id="{38668BE7-3F9D-4FAA-97E6-C3D67BA01241}"/>
                    </a:ext>
                  </a:extLst>
                </p:cNvPr>
                <p:cNvSpPr/>
                <p:nvPr/>
              </p:nvSpPr>
              <p:spPr>
                <a:xfrm>
                  <a:off x="8600681" y="5537835"/>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26" name="!!Group a">
                <a:extLst>
                  <a:ext uri="{FF2B5EF4-FFF2-40B4-BE49-F238E27FC236}">
                    <a16:creationId xmlns:a16="http://schemas.microsoft.com/office/drawing/2014/main" id="{87EF9883-115D-7B86-DA53-65F671DAF2E9}"/>
                  </a:ext>
                </a:extLst>
              </p:cNvPr>
              <p:cNvGrpSpPr>
                <a:grpSpLocks noChangeAspect="1"/>
              </p:cNvGrpSpPr>
              <p:nvPr/>
            </p:nvGrpSpPr>
            <p:grpSpPr>
              <a:xfrm>
                <a:off x="7926710" y="5102931"/>
                <a:ext cx="1286740" cy="216324"/>
                <a:chOff x="3815065" y="4248193"/>
                <a:chExt cx="1097411" cy="184494"/>
              </a:xfrm>
            </p:grpSpPr>
            <p:sp>
              <p:nvSpPr>
                <p:cNvPr id="27" name="矩形 70">
                  <a:extLst>
                    <a:ext uri="{FF2B5EF4-FFF2-40B4-BE49-F238E27FC236}">
                      <a16:creationId xmlns:a16="http://schemas.microsoft.com/office/drawing/2014/main" id="{F8CA3D10-28DC-4DB6-697A-F44DD9986BF6}"/>
                    </a:ext>
                  </a:extLst>
                </p:cNvPr>
                <p:cNvSpPr/>
                <p:nvPr/>
              </p:nvSpPr>
              <p:spPr>
                <a:xfrm>
                  <a:off x="3994835" y="4248209"/>
                  <a:ext cx="182880" cy="182880"/>
                </a:xfrm>
                <a:prstGeom prst="rect">
                  <a:avLst/>
                </a:prstGeom>
                <a:solidFill>
                  <a:schemeClr val="accent1">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dirty="0">
                      <a:solidFill>
                        <a:prstClr val="white"/>
                      </a:solidFill>
                      <a:latin typeface="Times New Roman" panose="02020603050405020304" pitchFamily="18" charset="0"/>
                      <a:ea typeface="Sans Serif Collection" panose="020B0502040504020204" pitchFamily="34" charset="0"/>
                      <a:cs typeface="Times New Roman" panose="02020603050405020304" pitchFamily="18" charset="0"/>
                    </a:rPr>
                    <a:t>4</a:t>
                  </a:r>
                  <a:endParaRPr lang="zh-CN" altLang="en-US" sz="1400" b="1" dirty="0">
                    <a:solidFill>
                      <a:prstClr val="white"/>
                    </a:solidFill>
                    <a:latin typeface="Times New Roman" panose="02020603050405020304" pitchFamily="18" charset="0"/>
                    <a:ea typeface="黑体"/>
                    <a:cs typeface="Times New Roman" panose="02020603050405020304" pitchFamily="18" charset="0"/>
                  </a:endParaRPr>
                </a:p>
              </p:txBody>
            </p:sp>
            <p:sp>
              <p:nvSpPr>
                <p:cNvPr id="28" name="矩形 70">
                  <a:extLst>
                    <a:ext uri="{FF2B5EF4-FFF2-40B4-BE49-F238E27FC236}">
                      <a16:creationId xmlns:a16="http://schemas.microsoft.com/office/drawing/2014/main" id="{663280C1-FA8E-9571-BB24-F438A247E5A1}"/>
                    </a:ext>
                  </a:extLst>
                </p:cNvPr>
                <p:cNvSpPr/>
                <p:nvPr/>
              </p:nvSpPr>
              <p:spPr>
                <a:xfrm>
                  <a:off x="3815065" y="4249807"/>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9" name="矩形 70">
                  <a:extLst>
                    <a:ext uri="{FF2B5EF4-FFF2-40B4-BE49-F238E27FC236}">
                      <a16:creationId xmlns:a16="http://schemas.microsoft.com/office/drawing/2014/main" id="{FBAFEA46-CC72-5CF1-FCC5-DE07CB9D1179}"/>
                    </a:ext>
                  </a:extLst>
                </p:cNvPr>
                <p:cNvSpPr/>
                <p:nvPr/>
              </p:nvSpPr>
              <p:spPr>
                <a:xfrm>
                  <a:off x="4182569" y="4248194"/>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0" name="矩形 70">
                  <a:extLst>
                    <a:ext uri="{FF2B5EF4-FFF2-40B4-BE49-F238E27FC236}">
                      <a16:creationId xmlns:a16="http://schemas.microsoft.com/office/drawing/2014/main" id="{FDCABE10-2288-2113-726C-6053C53932F4}"/>
                    </a:ext>
                  </a:extLst>
                </p:cNvPr>
                <p:cNvSpPr/>
                <p:nvPr/>
              </p:nvSpPr>
              <p:spPr>
                <a:xfrm>
                  <a:off x="4365447" y="4248194"/>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1" name="矩形 70">
                  <a:extLst>
                    <a:ext uri="{FF2B5EF4-FFF2-40B4-BE49-F238E27FC236}">
                      <a16:creationId xmlns:a16="http://schemas.microsoft.com/office/drawing/2014/main" id="{27897BFD-7F1A-CF3C-3DA5-2A91E93429C3}"/>
                    </a:ext>
                  </a:extLst>
                </p:cNvPr>
                <p:cNvSpPr/>
                <p:nvPr/>
              </p:nvSpPr>
              <p:spPr>
                <a:xfrm>
                  <a:off x="4548332" y="4248193"/>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2" name="矩形 70">
                  <a:extLst>
                    <a:ext uri="{FF2B5EF4-FFF2-40B4-BE49-F238E27FC236}">
                      <a16:creationId xmlns:a16="http://schemas.microsoft.com/office/drawing/2014/main" id="{E797FA39-8E28-670F-71E6-1E4441831D5E}"/>
                    </a:ext>
                  </a:extLst>
                </p:cNvPr>
                <p:cNvSpPr/>
                <p:nvPr/>
              </p:nvSpPr>
              <p:spPr>
                <a:xfrm>
                  <a:off x="4729596"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194" name="!!Group 193">
                <a:extLst>
                  <a:ext uri="{FF2B5EF4-FFF2-40B4-BE49-F238E27FC236}">
                    <a16:creationId xmlns:a16="http://schemas.microsoft.com/office/drawing/2014/main" id="{649D50CB-20C3-12CD-1F95-4DC100863F24}"/>
                  </a:ext>
                </a:extLst>
              </p:cNvPr>
              <p:cNvGrpSpPr/>
              <p:nvPr/>
            </p:nvGrpSpPr>
            <p:grpSpPr>
              <a:xfrm>
                <a:off x="7926705" y="4887563"/>
                <a:ext cx="1286584" cy="214431"/>
                <a:chOff x="7528530" y="4887563"/>
                <a:chExt cx="1286584" cy="214431"/>
              </a:xfrm>
            </p:grpSpPr>
            <p:sp>
              <p:nvSpPr>
                <p:cNvPr id="111" name="矩形 70">
                  <a:extLst>
                    <a:ext uri="{FF2B5EF4-FFF2-40B4-BE49-F238E27FC236}">
                      <a16:creationId xmlns:a16="http://schemas.microsoft.com/office/drawing/2014/main" id="{077F6E6F-58D7-C058-84D6-E680BA863BF6}"/>
                    </a:ext>
                  </a:extLst>
                </p:cNvPr>
                <p:cNvSpPr/>
                <p:nvPr/>
              </p:nvSpPr>
              <p:spPr>
                <a:xfrm>
                  <a:off x="7528530" y="4887563"/>
                  <a:ext cx="214431" cy="214431"/>
                </a:xfrm>
                <a:prstGeom prst="rect">
                  <a:avLst/>
                </a:prstGeom>
                <a:solidFill>
                  <a:schemeClr val="accent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defRPr/>
                  </a:pPr>
                  <a:r>
                    <a:rPr lang="en-US" altLang="zh-CN" sz="1400" dirty="0">
                      <a:solidFill>
                        <a:prstClr val="white"/>
                      </a:solidFill>
                      <a:latin typeface="Times New Roman" panose="02020603050405020304" pitchFamily="18" charset="0"/>
                      <a:ea typeface="Sans Serif Collection" panose="020B0502040504020204" pitchFamily="34" charset="0"/>
                      <a:cs typeface="Times New Roman" panose="02020603050405020304" pitchFamily="18" charset="0"/>
                    </a:rPr>
                    <a:t>5</a:t>
                  </a:r>
                  <a:endParaRPr lang="zh-CN" altLang="en-US" sz="1400" b="1" dirty="0">
                    <a:solidFill>
                      <a:prstClr val="white"/>
                    </a:solidFill>
                    <a:latin typeface="Times New Roman" panose="02020603050405020304" pitchFamily="18" charset="0"/>
                    <a:ea typeface="黑体"/>
                    <a:cs typeface="Times New Roman" panose="02020603050405020304" pitchFamily="18" charset="0"/>
                  </a:endParaRPr>
                </a:p>
              </p:txBody>
            </p:sp>
            <p:sp>
              <p:nvSpPr>
                <p:cNvPr id="112" name="矩形 70">
                  <a:extLst>
                    <a:ext uri="{FF2B5EF4-FFF2-40B4-BE49-F238E27FC236}">
                      <a16:creationId xmlns:a16="http://schemas.microsoft.com/office/drawing/2014/main" id="{8804BA9C-378F-BB13-2211-7ED0B4D7D016}"/>
                    </a:ext>
                  </a:extLst>
                </p:cNvPr>
                <p:cNvSpPr/>
                <p:nvPr/>
              </p:nvSpPr>
              <p:spPr>
                <a:xfrm>
                  <a:off x="7742961" y="4887563"/>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13" name="矩形 70">
                  <a:extLst>
                    <a:ext uri="{FF2B5EF4-FFF2-40B4-BE49-F238E27FC236}">
                      <a16:creationId xmlns:a16="http://schemas.microsoft.com/office/drawing/2014/main" id="{B2FEC9CC-49D1-694C-AD3C-6EEDA401C299}"/>
                    </a:ext>
                  </a:extLst>
                </p:cNvPr>
                <p:cNvSpPr/>
                <p:nvPr/>
              </p:nvSpPr>
              <p:spPr>
                <a:xfrm>
                  <a:off x="7957391" y="4887563"/>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14" name="矩形 70">
                  <a:extLst>
                    <a:ext uri="{FF2B5EF4-FFF2-40B4-BE49-F238E27FC236}">
                      <a16:creationId xmlns:a16="http://schemas.microsoft.com/office/drawing/2014/main" id="{1170D3FB-4D0A-B332-ECA7-F786036A58BC}"/>
                    </a:ext>
                  </a:extLst>
                </p:cNvPr>
                <p:cNvSpPr/>
                <p:nvPr/>
              </p:nvSpPr>
              <p:spPr>
                <a:xfrm>
                  <a:off x="8171822" y="4887563"/>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15" name="矩形 70">
                  <a:extLst>
                    <a:ext uri="{FF2B5EF4-FFF2-40B4-BE49-F238E27FC236}">
                      <a16:creationId xmlns:a16="http://schemas.microsoft.com/office/drawing/2014/main" id="{108612AE-BEDB-9318-93B8-88DFFCDB3083}"/>
                    </a:ext>
                  </a:extLst>
                </p:cNvPr>
                <p:cNvSpPr/>
                <p:nvPr/>
              </p:nvSpPr>
              <p:spPr>
                <a:xfrm>
                  <a:off x="8386252" y="4887563"/>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16" name="矩形 70">
                  <a:extLst>
                    <a:ext uri="{FF2B5EF4-FFF2-40B4-BE49-F238E27FC236}">
                      <a16:creationId xmlns:a16="http://schemas.microsoft.com/office/drawing/2014/main" id="{D14540D3-F387-251A-53A1-E86A9001DC8C}"/>
                    </a:ext>
                  </a:extLst>
                </p:cNvPr>
                <p:cNvSpPr/>
                <p:nvPr/>
              </p:nvSpPr>
              <p:spPr>
                <a:xfrm>
                  <a:off x="8600683" y="4887563"/>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197" name="!!Group 196">
                <a:extLst>
                  <a:ext uri="{FF2B5EF4-FFF2-40B4-BE49-F238E27FC236}">
                    <a16:creationId xmlns:a16="http://schemas.microsoft.com/office/drawing/2014/main" id="{9002884C-4BE8-A570-609B-BC1F0D97B8E2}"/>
                  </a:ext>
                </a:extLst>
              </p:cNvPr>
              <p:cNvGrpSpPr/>
              <p:nvPr/>
            </p:nvGrpSpPr>
            <p:grpSpPr>
              <a:xfrm>
                <a:off x="7926735" y="5747020"/>
                <a:ext cx="1286445" cy="219456"/>
                <a:chOff x="7528560" y="5753569"/>
                <a:chExt cx="1286445" cy="219456"/>
              </a:xfrm>
            </p:grpSpPr>
            <p:sp>
              <p:nvSpPr>
                <p:cNvPr id="119" name="矩形 70">
                  <a:extLst>
                    <a:ext uri="{FF2B5EF4-FFF2-40B4-BE49-F238E27FC236}">
                      <a16:creationId xmlns:a16="http://schemas.microsoft.com/office/drawing/2014/main" id="{2DDCE297-5FBF-71F4-D593-4BD104845AD6}"/>
                    </a:ext>
                  </a:extLst>
                </p:cNvPr>
                <p:cNvSpPr/>
                <p:nvPr/>
              </p:nvSpPr>
              <p:spPr>
                <a:xfrm>
                  <a:off x="7743125" y="5753569"/>
                  <a:ext cx="214376" cy="2194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20" name="矩形 70">
                  <a:extLst>
                    <a:ext uri="{FF2B5EF4-FFF2-40B4-BE49-F238E27FC236}">
                      <a16:creationId xmlns:a16="http://schemas.microsoft.com/office/drawing/2014/main" id="{D44606E7-DE3A-E301-862A-FC734BB44F15}"/>
                    </a:ext>
                  </a:extLst>
                </p:cNvPr>
                <p:cNvSpPr/>
                <p:nvPr/>
              </p:nvSpPr>
              <p:spPr>
                <a:xfrm>
                  <a:off x="7957501" y="5753569"/>
                  <a:ext cx="214376" cy="2194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21" name="矩形 70">
                  <a:extLst>
                    <a:ext uri="{FF2B5EF4-FFF2-40B4-BE49-F238E27FC236}">
                      <a16:creationId xmlns:a16="http://schemas.microsoft.com/office/drawing/2014/main" id="{5C1C1D0E-BC1A-9850-A855-A9510378EFC7}"/>
                    </a:ext>
                  </a:extLst>
                </p:cNvPr>
                <p:cNvSpPr/>
                <p:nvPr/>
              </p:nvSpPr>
              <p:spPr>
                <a:xfrm>
                  <a:off x="8171877" y="5753569"/>
                  <a:ext cx="214376" cy="2194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22" name="矩形 70">
                  <a:extLst>
                    <a:ext uri="{FF2B5EF4-FFF2-40B4-BE49-F238E27FC236}">
                      <a16:creationId xmlns:a16="http://schemas.microsoft.com/office/drawing/2014/main" id="{20C0A7F8-31B9-7625-82C0-885B2EEAB402}"/>
                    </a:ext>
                  </a:extLst>
                </p:cNvPr>
                <p:cNvSpPr/>
                <p:nvPr/>
              </p:nvSpPr>
              <p:spPr>
                <a:xfrm>
                  <a:off x="8386253" y="5753569"/>
                  <a:ext cx="214376" cy="2194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123" name="矩形 70">
                  <a:extLst>
                    <a:ext uri="{FF2B5EF4-FFF2-40B4-BE49-F238E27FC236}">
                      <a16:creationId xmlns:a16="http://schemas.microsoft.com/office/drawing/2014/main" id="{D8DE6B57-CC97-8402-D474-D0CC8941DFCA}"/>
                    </a:ext>
                  </a:extLst>
                </p:cNvPr>
                <p:cNvSpPr/>
                <p:nvPr/>
              </p:nvSpPr>
              <p:spPr>
                <a:xfrm>
                  <a:off x="8600629" y="5753569"/>
                  <a:ext cx="214376" cy="2194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24" name="矩形 70">
                  <a:extLst>
                    <a:ext uri="{FF2B5EF4-FFF2-40B4-BE49-F238E27FC236}">
                      <a16:creationId xmlns:a16="http://schemas.microsoft.com/office/drawing/2014/main" id="{E05E1834-E076-A2A4-BA82-CB774A9DE824}"/>
                    </a:ext>
                  </a:extLst>
                </p:cNvPr>
                <p:cNvSpPr/>
                <p:nvPr/>
              </p:nvSpPr>
              <p:spPr>
                <a:xfrm>
                  <a:off x="7528560" y="5753569"/>
                  <a:ext cx="214376" cy="2194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grpSp>
          <p:grpSp>
            <p:nvGrpSpPr>
              <p:cNvPr id="195" name="!!Group 194">
                <a:extLst>
                  <a:ext uri="{FF2B5EF4-FFF2-40B4-BE49-F238E27FC236}">
                    <a16:creationId xmlns:a16="http://schemas.microsoft.com/office/drawing/2014/main" id="{6E7425FB-5A83-777E-8555-55B92AFED427}"/>
                  </a:ext>
                </a:extLst>
              </p:cNvPr>
              <p:cNvGrpSpPr/>
              <p:nvPr/>
            </p:nvGrpSpPr>
            <p:grpSpPr>
              <a:xfrm>
                <a:off x="7926853" y="5316855"/>
                <a:ext cx="1286436" cy="214431"/>
                <a:chOff x="7526773" y="5333969"/>
                <a:chExt cx="1286436" cy="214431"/>
              </a:xfrm>
            </p:grpSpPr>
            <p:sp>
              <p:nvSpPr>
                <p:cNvPr id="188" name="矩形 70">
                  <a:extLst>
                    <a:ext uri="{FF2B5EF4-FFF2-40B4-BE49-F238E27FC236}">
                      <a16:creationId xmlns:a16="http://schemas.microsoft.com/office/drawing/2014/main" id="{F15AC9C4-0EC3-2697-4DB9-709C51CB6B7A}"/>
                    </a:ext>
                  </a:extLst>
                </p:cNvPr>
                <p:cNvSpPr/>
                <p:nvPr/>
              </p:nvSpPr>
              <p:spPr>
                <a:xfrm>
                  <a:off x="8171822" y="5333969"/>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89" name="矩形 70">
                  <a:extLst>
                    <a:ext uri="{FF2B5EF4-FFF2-40B4-BE49-F238E27FC236}">
                      <a16:creationId xmlns:a16="http://schemas.microsoft.com/office/drawing/2014/main" id="{5F17BD87-5BA8-1F45-7F17-B23758C1049F}"/>
                    </a:ext>
                  </a:extLst>
                </p:cNvPr>
                <p:cNvSpPr/>
                <p:nvPr/>
              </p:nvSpPr>
              <p:spPr>
                <a:xfrm>
                  <a:off x="8386252" y="5333969"/>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90" name="矩形 70">
                  <a:extLst>
                    <a:ext uri="{FF2B5EF4-FFF2-40B4-BE49-F238E27FC236}">
                      <a16:creationId xmlns:a16="http://schemas.microsoft.com/office/drawing/2014/main" id="{1BB1DF59-6E64-4151-61A5-7182E0D5CDB2}"/>
                    </a:ext>
                  </a:extLst>
                </p:cNvPr>
                <p:cNvSpPr/>
                <p:nvPr/>
              </p:nvSpPr>
              <p:spPr>
                <a:xfrm>
                  <a:off x="8598778" y="5333969"/>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91" name="矩形 70">
                  <a:extLst>
                    <a:ext uri="{FF2B5EF4-FFF2-40B4-BE49-F238E27FC236}">
                      <a16:creationId xmlns:a16="http://schemas.microsoft.com/office/drawing/2014/main" id="{39482A3E-F973-E6F8-AD45-0240C2EEC9C3}"/>
                    </a:ext>
                  </a:extLst>
                </p:cNvPr>
                <p:cNvSpPr/>
                <p:nvPr/>
              </p:nvSpPr>
              <p:spPr>
                <a:xfrm>
                  <a:off x="7526773" y="5333969"/>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92" name="矩形 70">
                  <a:extLst>
                    <a:ext uri="{FF2B5EF4-FFF2-40B4-BE49-F238E27FC236}">
                      <a16:creationId xmlns:a16="http://schemas.microsoft.com/office/drawing/2014/main" id="{2B8E901C-F481-E5FE-2DED-BB80D0A44A75}"/>
                    </a:ext>
                  </a:extLst>
                </p:cNvPr>
                <p:cNvSpPr/>
                <p:nvPr/>
              </p:nvSpPr>
              <p:spPr>
                <a:xfrm>
                  <a:off x="7741204" y="5333969"/>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93" name="矩形 70">
                  <a:extLst>
                    <a:ext uri="{FF2B5EF4-FFF2-40B4-BE49-F238E27FC236}">
                      <a16:creationId xmlns:a16="http://schemas.microsoft.com/office/drawing/2014/main" id="{883C550C-C09C-7048-8AEC-0B960BD1E337}"/>
                    </a:ext>
                  </a:extLst>
                </p:cNvPr>
                <p:cNvSpPr/>
                <p:nvPr/>
              </p:nvSpPr>
              <p:spPr>
                <a:xfrm>
                  <a:off x="7955634" y="5333969"/>
                  <a:ext cx="214431" cy="214431"/>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dirty="0">
                      <a:solidFill>
                        <a:prstClr val="black"/>
                      </a:solidFill>
                      <a:latin typeface="Times New Roman" panose="02020603050405020304" pitchFamily="18" charset="0"/>
                      <a:ea typeface="黑体"/>
                      <a:cs typeface="Times New Roman" panose="02020603050405020304" pitchFamily="18" charset="0"/>
                    </a:rPr>
                    <a:t>2</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grpSp>
          <p:grpSp>
            <p:nvGrpSpPr>
              <p:cNvPr id="205" name="!!Group 204">
                <a:extLst>
                  <a:ext uri="{FF2B5EF4-FFF2-40B4-BE49-F238E27FC236}">
                    <a16:creationId xmlns:a16="http://schemas.microsoft.com/office/drawing/2014/main" id="{7DF0D0C8-70EA-C383-1791-7F0176E0E346}"/>
                  </a:ext>
                </a:extLst>
              </p:cNvPr>
              <p:cNvGrpSpPr/>
              <p:nvPr/>
            </p:nvGrpSpPr>
            <p:grpSpPr>
              <a:xfrm>
                <a:off x="7926735" y="5963721"/>
                <a:ext cx="1284986" cy="219456"/>
                <a:chOff x="7528560" y="5970270"/>
                <a:chExt cx="1284986" cy="219456"/>
              </a:xfrm>
            </p:grpSpPr>
            <p:sp>
              <p:nvSpPr>
                <p:cNvPr id="199" name="矩形 70">
                  <a:extLst>
                    <a:ext uri="{FF2B5EF4-FFF2-40B4-BE49-F238E27FC236}">
                      <a16:creationId xmlns:a16="http://schemas.microsoft.com/office/drawing/2014/main" id="{486EB7BA-6B2A-9FD6-BB39-F9ED0FFA0BF8}"/>
                    </a:ext>
                  </a:extLst>
                </p:cNvPr>
                <p:cNvSpPr/>
                <p:nvPr/>
              </p:nvSpPr>
              <p:spPr>
                <a:xfrm>
                  <a:off x="7743125" y="5970270"/>
                  <a:ext cx="214376" cy="2194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200" name="矩形 70">
                  <a:extLst>
                    <a:ext uri="{FF2B5EF4-FFF2-40B4-BE49-F238E27FC236}">
                      <a16:creationId xmlns:a16="http://schemas.microsoft.com/office/drawing/2014/main" id="{26C49E7C-32B2-F455-DD7E-A9819A93A588}"/>
                    </a:ext>
                  </a:extLst>
                </p:cNvPr>
                <p:cNvSpPr/>
                <p:nvPr/>
              </p:nvSpPr>
              <p:spPr>
                <a:xfrm>
                  <a:off x="7957501" y="5970270"/>
                  <a:ext cx="214376" cy="2194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201" name="矩形 70">
                  <a:extLst>
                    <a:ext uri="{FF2B5EF4-FFF2-40B4-BE49-F238E27FC236}">
                      <a16:creationId xmlns:a16="http://schemas.microsoft.com/office/drawing/2014/main" id="{5E921082-7378-A456-7EA1-1B6D8AEC84E8}"/>
                    </a:ext>
                  </a:extLst>
                </p:cNvPr>
                <p:cNvSpPr/>
                <p:nvPr/>
              </p:nvSpPr>
              <p:spPr>
                <a:xfrm>
                  <a:off x="8171877" y="5970270"/>
                  <a:ext cx="214376" cy="2194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202" name="矩形 70">
                  <a:extLst>
                    <a:ext uri="{FF2B5EF4-FFF2-40B4-BE49-F238E27FC236}">
                      <a16:creationId xmlns:a16="http://schemas.microsoft.com/office/drawing/2014/main" id="{C3F60997-FFC1-031D-51ED-8803FC1ADE01}"/>
                    </a:ext>
                  </a:extLst>
                </p:cNvPr>
                <p:cNvSpPr/>
                <p:nvPr/>
              </p:nvSpPr>
              <p:spPr>
                <a:xfrm>
                  <a:off x="8599170" y="5970270"/>
                  <a:ext cx="214376" cy="2194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203" name="矩形 70">
                  <a:extLst>
                    <a:ext uri="{FF2B5EF4-FFF2-40B4-BE49-F238E27FC236}">
                      <a16:creationId xmlns:a16="http://schemas.microsoft.com/office/drawing/2014/main" id="{4FA7B11C-A00A-3FAF-6D7D-BEC55027BBA0}"/>
                    </a:ext>
                  </a:extLst>
                </p:cNvPr>
                <p:cNvSpPr/>
                <p:nvPr/>
              </p:nvSpPr>
              <p:spPr>
                <a:xfrm>
                  <a:off x="8385810" y="5970270"/>
                  <a:ext cx="214376" cy="2194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204" name="矩形 70">
                  <a:extLst>
                    <a:ext uri="{FF2B5EF4-FFF2-40B4-BE49-F238E27FC236}">
                      <a16:creationId xmlns:a16="http://schemas.microsoft.com/office/drawing/2014/main" id="{A1036FFB-5CD6-4C15-5DE7-6D584A7E80E4}"/>
                    </a:ext>
                  </a:extLst>
                </p:cNvPr>
                <p:cNvSpPr/>
                <p:nvPr/>
              </p:nvSpPr>
              <p:spPr>
                <a:xfrm>
                  <a:off x="7528560" y="5970270"/>
                  <a:ext cx="214376" cy="2194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grpSp>
        </p:grpSp>
        <p:grpSp>
          <p:nvGrpSpPr>
            <p:cNvPr id="226" name="!!Group 225">
              <a:extLst>
                <a:ext uri="{FF2B5EF4-FFF2-40B4-BE49-F238E27FC236}">
                  <a16:creationId xmlns:a16="http://schemas.microsoft.com/office/drawing/2014/main" id="{4EF1BF24-6D68-9CB5-3B30-8A2BF8C0ADB6}"/>
                </a:ext>
              </a:extLst>
            </p:cNvPr>
            <p:cNvGrpSpPr/>
            <p:nvPr/>
          </p:nvGrpSpPr>
          <p:grpSpPr>
            <a:xfrm>
              <a:off x="9856575" y="4887562"/>
              <a:ext cx="1929875" cy="214431"/>
              <a:chOff x="9856575" y="4887562"/>
              <a:chExt cx="1929875" cy="214431"/>
            </a:xfrm>
          </p:grpSpPr>
          <p:sp>
            <p:nvSpPr>
              <p:cNvPr id="217" name="矩形 70">
                <a:extLst>
                  <a:ext uri="{FF2B5EF4-FFF2-40B4-BE49-F238E27FC236}">
                    <a16:creationId xmlns:a16="http://schemas.microsoft.com/office/drawing/2014/main" id="{08E80CF0-9C5C-0824-248A-3BC9A2ADC314}"/>
                  </a:ext>
                </a:extLst>
              </p:cNvPr>
              <p:cNvSpPr/>
              <p:nvPr/>
            </p:nvSpPr>
            <p:spPr>
              <a:xfrm>
                <a:off x="9856575"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218" name="矩形 70">
                <a:extLst>
                  <a:ext uri="{FF2B5EF4-FFF2-40B4-BE49-F238E27FC236}">
                    <a16:creationId xmlns:a16="http://schemas.microsoft.com/office/drawing/2014/main" id="{EFC66734-F7EF-A154-E1B7-B405357F8EBF}"/>
                  </a:ext>
                </a:extLst>
              </p:cNvPr>
              <p:cNvSpPr/>
              <p:nvPr/>
            </p:nvSpPr>
            <p:spPr>
              <a:xfrm>
                <a:off x="10071006"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19" name="矩形 70">
                <a:extLst>
                  <a:ext uri="{FF2B5EF4-FFF2-40B4-BE49-F238E27FC236}">
                    <a16:creationId xmlns:a16="http://schemas.microsoft.com/office/drawing/2014/main" id="{23FA3DB8-5912-1A95-50FF-A300069AA1CD}"/>
                  </a:ext>
                </a:extLst>
              </p:cNvPr>
              <p:cNvSpPr/>
              <p:nvPr/>
            </p:nvSpPr>
            <p:spPr>
              <a:xfrm>
                <a:off x="10285436" y="4887562"/>
                <a:ext cx="214431" cy="214431"/>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defRPr/>
                </a:pPr>
                <a:r>
                  <a:rPr lang="en-US" altLang="zh-CN" sz="1400" dirty="0">
                    <a:solidFill>
                      <a:schemeClr val="tx1"/>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1400" b="1" dirty="0">
                  <a:solidFill>
                    <a:schemeClr val="tx1"/>
                  </a:solidFill>
                  <a:latin typeface="Times New Roman" panose="02020603050405020304" pitchFamily="18" charset="0"/>
                  <a:ea typeface="黑体"/>
                  <a:cs typeface="Times New Roman" panose="02020603050405020304" pitchFamily="18" charset="0"/>
                </a:endParaRPr>
              </a:p>
            </p:txBody>
          </p:sp>
          <p:sp>
            <p:nvSpPr>
              <p:cNvPr id="220" name="矩形 70">
                <a:extLst>
                  <a:ext uri="{FF2B5EF4-FFF2-40B4-BE49-F238E27FC236}">
                    <a16:creationId xmlns:a16="http://schemas.microsoft.com/office/drawing/2014/main" id="{8A570AFE-33BE-B70C-DAB6-247CA6089978}"/>
                  </a:ext>
                </a:extLst>
              </p:cNvPr>
              <p:cNvSpPr/>
              <p:nvPr/>
            </p:nvSpPr>
            <p:spPr>
              <a:xfrm>
                <a:off x="10499867"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21" name="矩形 70">
                <a:extLst>
                  <a:ext uri="{FF2B5EF4-FFF2-40B4-BE49-F238E27FC236}">
                    <a16:creationId xmlns:a16="http://schemas.microsoft.com/office/drawing/2014/main" id="{23EEACA1-20E2-F049-C405-B99950BD80EF}"/>
                  </a:ext>
                </a:extLst>
              </p:cNvPr>
              <p:cNvSpPr/>
              <p:nvPr/>
            </p:nvSpPr>
            <p:spPr>
              <a:xfrm>
                <a:off x="10714297"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22" name="矩形 70">
                <a:extLst>
                  <a:ext uri="{FF2B5EF4-FFF2-40B4-BE49-F238E27FC236}">
                    <a16:creationId xmlns:a16="http://schemas.microsoft.com/office/drawing/2014/main" id="{E8BD6038-FD8B-7E04-A012-6923E8B52DE4}"/>
                  </a:ext>
                </a:extLst>
              </p:cNvPr>
              <p:cNvSpPr/>
              <p:nvPr/>
            </p:nvSpPr>
            <p:spPr>
              <a:xfrm>
                <a:off x="10928728"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23" name="矩形 70">
                <a:extLst>
                  <a:ext uri="{FF2B5EF4-FFF2-40B4-BE49-F238E27FC236}">
                    <a16:creationId xmlns:a16="http://schemas.microsoft.com/office/drawing/2014/main" id="{02A4F4B4-83FE-7144-25ED-A4589E99773E}"/>
                  </a:ext>
                </a:extLst>
              </p:cNvPr>
              <p:cNvSpPr/>
              <p:nvPr/>
            </p:nvSpPr>
            <p:spPr>
              <a:xfrm>
                <a:off x="11143158"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24" name="矩形 70">
                <a:extLst>
                  <a:ext uri="{FF2B5EF4-FFF2-40B4-BE49-F238E27FC236}">
                    <a16:creationId xmlns:a16="http://schemas.microsoft.com/office/drawing/2014/main" id="{2ACC8E4C-70C5-47DF-20DC-C2EF63564D40}"/>
                  </a:ext>
                </a:extLst>
              </p:cNvPr>
              <p:cNvSpPr/>
              <p:nvPr/>
            </p:nvSpPr>
            <p:spPr>
              <a:xfrm>
                <a:off x="11357589"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25" name="矩形 70">
                <a:extLst>
                  <a:ext uri="{FF2B5EF4-FFF2-40B4-BE49-F238E27FC236}">
                    <a16:creationId xmlns:a16="http://schemas.microsoft.com/office/drawing/2014/main" id="{AEB4AC7E-A277-09E9-9C91-81344F51274F}"/>
                  </a:ext>
                </a:extLst>
              </p:cNvPr>
              <p:cNvSpPr/>
              <p:nvPr/>
            </p:nvSpPr>
            <p:spPr>
              <a:xfrm>
                <a:off x="11572019"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228" name="!!Group 225">
              <a:extLst>
                <a:ext uri="{FF2B5EF4-FFF2-40B4-BE49-F238E27FC236}">
                  <a16:creationId xmlns:a16="http://schemas.microsoft.com/office/drawing/2014/main" id="{51F1AFD6-4F0E-181C-5885-CD4E989DC088}"/>
                </a:ext>
              </a:extLst>
            </p:cNvPr>
            <p:cNvGrpSpPr/>
            <p:nvPr/>
          </p:nvGrpSpPr>
          <p:grpSpPr>
            <a:xfrm>
              <a:off x="9856575" y="5101590"/>
              <a:ext cx="1929875" cy="214431"/>
              <a:chOff x="9856575" y="4887562"/>
              <a:chExt cx="1929875" cy="214431"/>
            </a:xfrm>
          </p:grpSpPr>
          <p:sp>
            <p:nvSpPr>
              <p:cNvPr id="229" name="矩形 70">
                <a:extLst>
                  <a:ext uri="{FF2B5EF4-FFF2-40B4-BE49-F238E27FC236}">
                    <a16:creationId xmlns:a16="http://schemas.microsoft.com/office/drawing/2014/main" id="{6243038C-A73F-76E1-E4FA-26D1011B4C05}"/>
                  </a:ext>
                </a:extLst>
              </p:cNvPr>
              <p:cNvSpPr/>
              <p:nvPr/>
            </p:nvSpPr>
            <p:spPr>
              <a:xfrm>
                <a:off x="9856575" y="4887562"/>
                <a:ext cx="214431" cy="214431"/>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dirty="0">
                    <a:solidFill>
                      <a:schemeClr val="tx1"/>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4400" dirty="0">
                  <a:solidFill>
                    <a:prstClr val="white"/>
                  </a:solidFill>
                  <a:latin typeface="Lucida Sans"/>
                  <a:ea typeface="黑体"/>
                </a:endParaRPr>
              </a:p>
            </p:txBody>
          </p:sp>
          <p:sp>
            <p:nvSpPr>
              <p:cNvPr id="230" name="矩形 70">
                <a:extLst>
                  <a:ext uri="{FF2B5EF4-FFF2-40B4-BE49-F238E27FC236}">
                    <a16:creationId xmlns:a16="http://schemas.microsoft.com/office/drawing/2014/main" id="{D20C7D83-27B7-1163-6931-D0F6F0C18BD7}"/>
                  </a:ext>
                </a:extLst>
              </p:cNvPr>
              <p:cNvSpPr/>
              <p:nvPr/>
            </p:nvSpPr>
            <p:spPr>
              <a:xfrm>
                <a:off x="10071006"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31" name="矩形 70">
                <a:extLst>
                  <a:ext uri="{FF2B5EF4-FFF2-40B4-BE49-F238E27FC236}">
                    <a16:creationId xmlns:a16="http://schemas.microsoft.com/office/drawing/2014/main" id="{86A324F6-DBE0-204F-6F65-5CA4BE41C75F}"/>
                  </a:ext>
                </a:extLst>
              </p:cNvPr>
              <p:cNvSpPr/>
              <p:nvPr/>
            </p:nvSpPr>
            <p:spPr>
              <a:xfrm>
                <a:off x="10285436"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defRPr/>
                </a:pPr>
                <a:endParaRPr lang="zh-CN" altLang="en-US" sz="1400" b="1" dirty="0">
                  <a:solidFill>
                    <a:schemeClr val="tx1"/>
                  </a:solidFill>
                  <a:latin typeface="Times New Roman" panose="02020603050405020304" pitchFamily="18" charset="0"/>
                  <a:ea typeface="黑体"/>
                  <a:cs typeface="Times New Roman" panose="02020603050405020304" pitchFamily="18" charset="0"/>
                </a:endParaRPr>
              </a:p>
            </p:txBody>
          </p:sp>
          <p:sp>
            <p:nvSpPr>
              <p:cNvPr id="232" name="矩形 70">
                <a:extLst>
                  <a:ext uri="{FF2B5EF4-FFF2-40B4-BE49-F238E27FC236}">
                    <a16:creationId xmlns:a16="http://schemas.microsoft.com/office/drawing/2014/main" id="{7461F984-ECD5-01F4-0400-76E1A24F44F7}"/>
                  </a:ext>
                </a:extLst>
              </p:cNvPr>
              <p:cNvSpPr/>
              <p:nvPr/>
            </p:nvSpPr>
            <p:spPr>
              <a:xfrm>
                <a:off x="10499867"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33" name="矩形 70">
                <a:extLst>
                  <a:ext uri="{FF2B5EF4-FFF2-40B4-BE49-F238E27FC236}">
                    <a16:creationId xmlns:a16="http://schemas.microsoft.com/office/drawing/2014/main" id="{7332563D-5D7B-2181-71AE-76FE38C7C792}"/>
                  </a:ext>
                </a:extLst>
              </p:cNvPr>
              <p:cNvSpPr/>
              <p:nvPr/>
            </p:nvSpPr>
            <p:spPr>
              <a:xfrm>
                <a:off x="10714297"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34" name="矩形 70">
                <a:extLst>
                  <a:ext uri="{FF2B5EF4-FFF2-40B4-BE49-F238E27FC236}">
                    <a16:creationId xmlns:a16="http://schemas.microsoft.com/office/drawing/2014/main" id="{64910177-D598-B6DB-E911-85BE411FCA19}"/>
                  </a:ext>
                </a:extLst>
              </p:cNvPr>
              <p:cNvSpPr/>
              <p:nvPr/>
            </p:nvSpPr>
            <p:spPr>
              <a:xfrm>
                <a:off x="10928728"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35" name="矩形 70">
                <a:extLst>
                  <a:ext uri="{FF2B5EF4-FFF2-40B4-BE49-F238E27FC236}">
                    <a16:creationId xmlns:a16="http://schemas.microsoft.com/office/drawing/2014/main" id="{7E607844-968D-89FF-0CC6-36552046E74C}"/>
                  </a:ext>
                </a:extLst>
              </p:cNvPr>
              <p:cNvSpPr/>
              <p:nvPr/>
            </p:nvSpPr>
            <p:spPr>
              <a:xfrm>
                <a:off x="11143158"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36" name="矩形 70">
                <a:extLst>
                  <a:ext uri="{FF2B5EF4-FFF2-40B4-BE49-F238E27FC236}">
                    <a16:creationId xmlns:a16="http://schemas.microsoft.com/office/drawing/2014/main" id="{8DB1F6FB-A609-0167-785E-17A3F92F1F7E}"/>
                  </a:ext>
                </a:extLst>
              </p:cNvPr>
              <p:cNvSpPr/>
              <p:nvPr/>
            </p:nvSpPr>
            <p:spPr>
              <a:xfrm>
                <a:off x="11357589"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37" name="矩形 70">
                <a:extLst>
                  <a:ext uri="{FF2B5EF4-FFF2-40B4-BE49-F238E27FC236}">
                    <a16:creationId xmlns:a16="http://schemas.microsoft.com/office/drawing/2014/main" id="{3A6A7A7E-C14A-6E2A-CA7E-EA092DFC25E2}"/>
                  </a:ext>
                </a:extLst>
              </p:cNvPr>
              <p:cNvSpPr/>
              <p:nvPr/>
            </p:nvSpPr>
            <p:spPr>
              <a:xfrm>
                <a:off x="11572019"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238" name="!!Group 225">
              <a:extLst>
                <a:ext uri="{FF2B5EF4-FFF2-40B4-BE49-F238E27FC236}">
                  <a16:creationId xmlns:a16="http://schemas.microsoft.com/office/drawing/2014/main" id="{652B7F45-7F24-CFD5-0064-AB54884FEB27}"/>
                </a:ext>
              </a:extLst>
            </p:cNvPr>
            <p:cNvGrpSpPr/>
            <p:nvPr/>
          </p:nvGrpSpPr>
          <p:grpSpPr>
            <a:xfrm>
              <a:off x="9856575" y="5317689"/>
              <a:ext cx="1929875" cy="214431"/>
              <a:chOff x="9856575" y="4887562"/>
              <a:chExt cx="1929875" cy="214431"/>
            </a:xfrm>
          </p:grpSpPr>
          <p:sp>
            <p:nvSpPr>
              <p:cNvPr id="239" name="矩形 70">
                <a:extLst>
                  <a:ext uri="{FF2B5EF4-FFF2-40B4-BE49-F238E27FC236}">
                    <a16:creationId xmlns:a16="http://schemas.microsoft.com/office/drawing/2014/main" id="{51DEEE35-C435-3099-4D77-9C682E345448}"/>
                  </a:ext>
                </a:extLst>
              </p:cNvPr>
              <p:cNvSpPr/>
              <p:nvPr/>
            </p:nvSpPr>
            <p:spPr>
              <a:xfrm>
                <a:off x="9856575"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240" name="矩形 70">
                <a:extLst>
                  <a:ext uri="{FF2B5EF4-FFF2-40B4-BE49-F238E27FC236}">
                    <a16:creationId xmlns:a16="http://schemas.microsoft.com/office/drawing/2014/main" id="{C4D86511-E4ED-B136-F8B5-2831765744E1}"/>
                  </a:ext>
                </a:extLst>
              </p:cNvPr>
              <p:cNvSpPr/>
              <p:nvPr/>
            </p:nvSpPr>
            <p:spPr>
              <a:xfrm>
                <a:off x="10071006"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41" name="矩形 70">
                <a:extLst>
                  <a:ext uri="{FF2B5EF4-FFF2-40B4-BE49-F238E27FC236}">
                    <a16:creationId xmlns:a16="http://schemas.microsoft.com/office/drawing/2014/main" id="{44F147F1-9035-4A77-10A3-9B50CACA1C8F}"/>
                  </a:ext>
                </a:extLst>
              </p:cNvPr>
              <p:cNvSpPr/>
              <p:nvPr/>
            </p:nvSpPr>
            <p:spPr>
              <a:xfrm>
                <a:off x="10285436"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defRPr/>
                </a:pPr>
                <a:endParaRPr lang="zh-CN" altLang="en-US" sz="1400" b="1" dirty="0">
                  <a:solidFill>
                    <a:schemeClr val="tx1"/>
                  </a:solidFill>
                  <a:latin typeface="Times New Roman" panose="02020603050405020304" pitchFamily="18" charset="0"/>
                  <a:ea typeface="黑体"/>
                  <a:cs typeface="Times New Roman" panose="02020603050405020304" pitchFamily="18" charset="0"/>
                </a:endParaRPr>
              </a:p>
            </p:txBody>
          </p:sp>
          <p:sp>
            <p:nvSpPr>
              <p:cNvPr id="242" name="矩形 70">
                <a:extLst>
                  <a:ext uri="{FF2B5EF4-FFF2-40B4-BE49-F238E27FC236}">
                    <a16:creationId xmlns:a16="http://schemas.microsoft.com/office/drawing/2014/main" id="{69950D70-5C00-6FB3-F5CE-A55BE7F52797}"/>
                  </a:ext>
                </a:extLst>
              </p:cNvPr>
              <p:cNvSpPr/>
              <p:nvPr/>
            </p:nvSpPr>
            <p:spPr>
              <a:xfrm>
                <a:off x="10499867"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43" name="矩形 70">
                <a:extLst>
                  <a:ext uri="{FF2B5EF4-FFF2-40B4-BE49-F238E27FC236}">
                    <a16:creationId xmlns:a16="http://schemas.microsoft.com/office/drawing/2014/main" id="{C6552235-5C1D-11F0-B265-5664238A45B0}"/>
                  </a:ext>
                </a:extLst>
              </p:cNvPr>
              <p:cNvSpPr/>
              <p:nvPr/>
            </p:nvSpPr>
            <p:spPr>
              <a:xfrm>
                <a:off x="10714297"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44" name="矩形 70">
                <a:extLst>
                  <a:ext uri="{FF2B5EF4-FFF2-40B4-BE49-F238E27FC236}">
                    <a16:creationId xmlns:a16="http://schemas.microsoft.com/office/drawing/2014/main" id="{52BECD09-F4AB-292F-04CA-7D729B98C52E}"/>
                  </a:ext>
                </a:extLst>
              </p:cNvPr>
              <p:cNvSpPr/>
              <p:nvPr/>
            </p:nvSpPr>
            <p:spPr>
              <a:xfrm>
                <a:off x="10928728"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45" name="矩形 70">
                <a:extLst>
                  <a:ext uri="{FF2B5EF4-FFF2-40B4-BE49-F238E27FC236}">
                    <a16:creationId xmlns:a16="http://schemas.microsoft.com/office/drawing/2014/main" id="{22A01303-6D64-75D6-BEEF-27CBF7F6FB3D}"/>
                  </a:ext>
                </a:extLst>
              </p:cNvPr>
              <p:cNvSpPr/>
              <p:nvPr/>
            </p:nvSpPr>
            <p:spPr>
              <a:xfrm>
                <a:off x="11143158"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46" name="矩形 70">
                <a:extLst>
                  <a:ext uri="{FF2B5EF4-FFF2-40B4-BE49-F238E27FC236}">
                    <a16:creationId xmlns:a16="http://schemas.microsoft.com/office/drawing/2014/main" id="{588111F6-2FBE-F523-30ED-47F0A21A9F7C}"/>
                  </a:ext>
                </a:extLst>
              </p:cNvPr>
              <p:cNvSpPr/>
              <p:nvPr/>
            </p:nvSpPr>
            <p:spPr>
              <a:xfrm>
                <a:off x="11357589"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47" name="矩形 70">
                <a:extLst>
                  <a:ext uri="{FF2B5EF4-FFF2-40B4-BE49-F238E27FC236}">
                    <a16:creationId xmlns:a16="http://schemas.microsoft.com/office/drawing/2014/main" id="{C53DED1C-C077-9771-86DF-E76D7888B7C9}"/>
                  </a:ext>
                </a:extLst>
              </p:cNvPr>
              <p:cNvSpPr/>
              <p:nvPr/>
            </p:nvSpPr>
            <p:spPr>
              <a:xfrm>
                <a:off x="11572019" y="4887562"/>
                <a:ext cx="214431" cy="214431"/>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kumimoji="0" lang="en-US" altLang="zh-CN" sz="1400" b="1" i="0" u="none" strike="noStrike" kern="1200" cap="none" spc="0" normalizeH="0" baseline="0" noProof="0" dirty="0">
                    <a:ln>
                      <a:noFill/>
                    </a:ln>
                    <a:solidFill>
                      <a:srgbClr val="000000"/>
                    </a:solidFill>
                    <a:effectLst/>
                    <a:uLnTx/>
                    <a:uFillTx/>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4400" dirty="0">
                  <a:solidFill>
                    <a:prstClr val="white"/>
                  </a:solidFill>
                  <a:latin typeface="Lucida Sans"/>
                  <a:ea typeface="黑体"/>
                </a:endParaRPr>
              </a:p>
            </p:txBody>
          </p:sp>
        </p:grpSp>
        <p:grpSp>
          <p:nvGrpSpPr>
            <p:cNvPr id="248" name="!!Group 225">
              <a:extLst>
                <a:ext uri="{FF2B5EF4-FFF2-40B4-BE49-F238E27FC236}">
                  <a16:creationId xmlns:a16="http://schemas.microsoft.com/office/drawing/2014/main" id="{8EB70979-E70A-1FD8-51C3-91AE2E0FA320}"/>
                </a:ext>
              </a:extLst>
            </p:cNvPr>
            <p:cNvGrpSpPr/>
            <p:nvPr/>
          </p:nvGrpSpPr>
          <p:grpSpPr>
            <a:xfrm>
              <a:off x="9856575" y="5531954"/>
              <a:ext cx="1929875" cy="214431"/>
              <a:chOff x="9856575" y="4887562"/>
              <a:chExt cx="1929875" cy="214431"/>
            </a:xfrm>
          </p:grpSpPr>
          <p:sp>
            <p:nvSpPr>
              <p:cNvPr id="249" name="矩形 70">
                <a:extLst>
                  <a:ext uri="{FF2B5EF4-FFF2-40B4-BE49-F238E27FC236}">
                    <a16:creationId xmlns:a16="http://schemas.microsoft.com/office/drawing/2014/main" id="{ACAD34DE-E4B6-67B2-2F74-9ACEFEC58A95}"/>
                  </a:ext>
                </a:extLst>
              </p:cNvPr>
              <p:cNvSpPr/>
              <p:nvPr/>
            </p:nvSpPr>
            <p:spPr>
              <a:xfrm>
                <a:off x="9856575"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250" name="矩形 70">
                <a:extLst>
                  <a:ext uri="{FF2B5EF4-FFF2-40B4-BE49-F238E27FC236}">
                    <a16:creationId xmlns:a16="http://schemas.microsoft.com/office/drawing/2014/main" id="{5FD28C26-48F3-5C5C-E826-B52F158EF010}"/>
                  </a:ext>
                </a:extLst>
              </p:cNvPr>
              <p:cNvSpPr/>
              <p:nvPr/>
            </p:nvSpPr>
            <p:spPr>
              <a:xfrm>
                <a:off x="10071006"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51" name="矩形 70">
                <a:extLst>
                  <a:ext uri="{FF2B5EF4-FFF2-40B4-BE49-F238E27FC236}">
                    <a16:creationId xmlns:a16="http://schemas.microsoft.com/office/drawing/2014/main" id="{7E6D2FE9-EBF0-4D59-7A33-663B76BFB33B}"/>
                  </a:ext>
                </a:extLst>
              </p:cNvPr>
              <p:cNvSpPr/>
              <p:nvPr/>
            </p:nvSpPr>
            <p:spPr>
              <a:xfrm>
                <a:off x="10285436"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defRPr/>
                </a:pPr>
                <a:endParaRPr lang="zh-CN" altLang="en-US" sz="1400" b="1" dirty="0">
                  <a:solidFill>
                    <a:schemeClr val="tx1"/>
                  </a:solidFill>
                  <a:latin typeface="Times New Roman" panose="02020603050405020304" pitchFamily="18" charset="0"/>
                  <a:ea typeface="黑体"/>
                  <a:cs typeface="Times New Roman" panose="02020603050405020304" pitchFamily="18" charset="0"/>
                </a:endParaRPr>
              </a:p>
            </p:txBody>
          </p:sp>
          <p:sp>
            <p:nvSpPr>
              <p:cNvPr id="252" name="矩形 70">
                <a:extLst>
                  <a:ext uri="{FF2B5EF4-FFF2-40B4-BE49-F238E27FC236}">
                    <a16:creationId xmlns:a16="http://schemas.microsoft.com/office/drawing/2014/main" id="{763256E2-9198-3EE9-CC91-4A6CE4961718}"/>
                  </a:ext>
                </a:extLst>
              </p:cNvPr>
              <p:cNvSpPr/>
              <p:nvPr/>
            </p:nvSpPr>
            <p:spPr>
              <a:xfrm>
                <a:off x="10499867"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53" name="矩形 70">
                <a:extLst>
                  <a:ext uri="{FF2B5EF4-FFF2-40B4-BE49-F238E27FC236}">
                    <a16:creationId xmlns:a16="http://schemas.microsoft.com/office/drawing/2014/main" id="{C89DEB81-C9FF-80CF-C112-910F9BD8472D}"/>
                  </a:ext>
                </a:extLst>
              </p:cNvPr>
              <p:cNvSpPr/>
              <p:nvPr/>
            </p:nvSpPr>
            <p:spPr>
              <a:xfrm>
                <a:off x="10714297"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54" name="矩形 70">
                <a:extLst>
                  <a:ext uri="{FF2B5EF4-FFF2-40B4-BE49-F238E27FC236}">
                    <a16:creationId xmlns:a16="http://schemas.microsoft.com/office/drawing/2014/main" id="{37DC64B5-6392-EED3-567C-1EDDF3E1709C}"/>
                  </a:ext>
                </a:extLst>
              </p:cNvPr>
              <p:cNvSpPr/>
              <p:nvPr/>
            </p:nvSpPr>
            <p:spPr>
              <a:xfrm>
                <a:off x="10928728" y="4887562"/>
                <a:ext cx="214431" cy="214431"/>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kumimoji="0" lang="en-US" altLang="zh-CN" sz="1400" b="1" i="0" u="none" strike="noStrike" kern="1200" cap="none" spc="0" normalizeH="0" baseline="0" noProof="0" dirty="0">
                    <a:ln>
                      <a:noFill/>
                    </a:ln>
                    <a:solidFill>
                      <a:srgbClr val="000000"/>
                    </a:solidFill>
                    <a:effectLst/>
                    <a:uLnTx/>
                    <a:uFillTx/>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4400" dirty="0">
                  <a:solidFill>
                    <a:prstClr val="white"/>
                  </a:solidFill>
                  <a:latin typeface="Lucida Sans"/>
                  <a:ea typeface="黑体"/>
                </a:endParaRPr>
              </a:p>
            </p:txBody>
          </p:sp>
          <p:sp>
            <p:nvSpPr>
              <p:cNvPr id="255" name="矩形 70">
                <a:extLst>
                  <a:ext uri="{FF2B5EF4-FFF2-40B4-BE49-F238E27FC236}">
                    <a16:creationId xmlns:a16="http://schemas.microsoft.com/office/drawing/2014/main" id="{D3589A7F-08A5-AA39-98CE-CE820FC12D03}"/>
                  </a:ext>
                </a:extLst>
              </p:cNvPr>
              <p:cNvSpPr/>
              <p:nvPr/>
            </p:nvSpPr>
            <p:spPr>
              <a:xfrm>
                <a:off x="11143158"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56" name="矩形 70">
                <a:extLst>
                  <a:ext uri="{FF2B5EF4-FFF2-40B4-BE49-F238E27FC236}">
                    <a16:creationId xmlns:a16="http://schemas.microsoft.com/office/drawing/2014/main" id="{B60E39C7-C6E1-2620-0BCB-6656FA5E704A}"/>
                  </a:ext>
                </a:extLst>
              </p:cNvPr>
              <p:cNvSpPr/>
              <p:nvPr/>
            </p:nvSpPr>
            <p:spPr>
              <a:xfrm>
                <a:off x="11357589"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57" name="矩形 70">
                <a:extLst>
                  <a:ext uri="{FF2B5EF4-FFF2-40B4-BE49-F238E27FC236}">
                    <a16:creationId xmlns:a16="http://schemas.microsoft.com/office/drawing/2014/main" id="{9228752B-E000-7F1C-BDBB-E0236A0C6D52}"/>
                  </a:ext>
                </a:extLst>
              </p:cNvPr>
              <p:cNvSpPr/>
              <p:nvPr/>
            </p:nvSpPr>
            <p:spPr>
              <a:xfrm>
                <a:off x="11572019"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258" name="!!Group 225">
              <a:extLst>
                <a:ext uri="{FF2B5EF4-FFF2-40B4-BE49-F238E27FC236}">
                  <a16:creationId xmlns:a16="http://schemas.microsoft.com/office/drawing/2014/main" id="{436D5735-2829-D0CF-7D20-9FFECD4D6A88}"/>
                </a:ext>
              </a:extLst>
            </p:cNvPr>
            <p:cNvGrpSpPr/>
            <p:nvPr/>
          </p:nvGrpSpPr>
          <p:grpSpPr>
            <a:xfrm>
              <a:off x="9856575" y="5746104"/>
              <a:ext cx="1929875" cy="214431"/>
              <a:chOff x="9856575" y="4887562"/>
              <a:chExt cx="1929875" cy="214431"/>
            </a:xfrm>
          </p:grpSpPr>
          <p:sp>
            <p:nvSpPr>
              <p:cNvPr id="259" name="矩形 70">
                <a:extLst>
                  <a:ext uri="{FF2B5EF4-FFF2-40B4-BE49-F238E27FC236}">
                    <a16:creationId xmlns:a16="http://schemas.microsoft.com/office/drawing/2014/main" id="{D88F7EDA-4E6B-85A1-2D88-0DCCA62FF607}"/>
                  </a:ext>
                </a:extLst>
              </p:cNvPr>
              <p:cNvSpPr/>
              <p:nvPr/>
            </p:nvSpPr>
            <p:spPr>
              <a:xfrm>
                <a:off x="9856575"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260" name="矩形 70">
                <a:extLst>
                  <a:ext uri="{FF2B5EF4-FFF2-40B4-BE49-F238E27FC236}">
                    <a16:creationId xmlns:a16="http://schemas.microsoft.com/office/drawing/2014/main" id="{0BB035AD-2E3E-8ED8-A495-029C4CD1A525}"/>
                  </a:ext>
                </a:extLst>
              </p:cNvPr>
              <p:cNvSpPr/>
              <p:nvPr/>
            </p:nvSpPr>
            <p:spPr>
              <a:xfrm>
                <a:off x="10071006"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61" name="矩形 70">
                <a:extLst>
                  <a:ext uri="{FF2B5EF4-FFF2-40B4-BE49-F238E27FC236}">
                    <a16:creationId xmlns:a16="http://schemas.microsoft.com/office/drawing/2014/main" id="{0A31B0D4-A2EC-8718-FD92-A1D4E92D74F1}"/>
                  </a:ext>
                </a:extLst>
              </p:cNvPr>
              <p:cNvSpPr/>
              <p:nvPr/>
            </p:nvSpPr>
            <p:spPr>
              <a:xfrm>
                <a:off x="10285436"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defRPr/>
                </a:pPr>
                <a:endParaRPr lang="zh-CN" altLang="en-US" sz="1400" b="1" dirty="0">
                  <a:solidFill>
                    <a:schemeClr val="tx1"/>
                  </a:solidFill>
                  <a:latin typeface="Times New Roman" panose="02020603050405020304" pitchFamily="18" charset="0"/>
                  <a:ea typeface="黑体"/>
                  <a:cs typeface="Times New Roman" panose="02020603050405020304" pitchFamily="18" charset="0"/>
                </a:endParaRPr>
              </a:p>
            </p:txBody>
          </p:sp>
          <p:sp>
            <p:nvSpPr>
              <p:cNvPr id="262" name="矩形 70">
                <a:extLst>
                  <a:ext uri="{FF2B5EF4-FFF2-40B4-BE49-F238E27FC236}">
                    <a16:creationId xmlns:a16="http://schemas.microsoft.com/office/drawing/2014/main" id="{00D6282B-8AA5-C955-841C-A62564E67C71}"/>
                  </a:ext>
                </a:extLst>
              </p:cNvPr>
              <p:cNvSpPr/>
              <p:nvPr/>
            </p:nvSpPr>
            <p:spPr>
              <a:xfrm>
                <a:off x="10499867"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263" name="矩形 70">
                <a:extLst>
                  <a:ext uri="{FF2B5EF4-FFF2-40B4-BE49-F238E27FC236}">
                    <a16:creationId xmlns:a16="http://schemas.microsoft.com/office/drawing/2014/main" id="{3B56C114-1FF7-1365-CB6C-4F21607AB742}"/>
                  </a:ext>
                </a:extLst>
              </p:cNvPr>
              <p:cNvSpPr/>
              <p:nvPr/>
            </p:nvSpPr>
            <p:spPr>
              <a:xfrm>
                <a:off x="10714297"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64" name="矩形 70">
                <a:extLst>
                  <a:ext uri="{FF2B5EF4-FFF2-40B4-BE49-F238E27FC236}">
                    <a16:creationId xmlns:a16="http://schemas.microsoft.com/office/drawing/2014/main" id="{ACE6DABA-06F2-CE6E-B24D-54A5F5FF4D1A}"/>
                  </a:ext>
                </a:extLst>
              </p:cNvPr>
              <p:cNvSpPr/>
              <p:nvPr/>
            </p:nvSpPr>
            <p:spPr>
              <a:xfrm>
                <a:off x="10928728"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65" name="矩形 70">
                <a:extLst>
                  <a:ext uri="{FF2B5EF4-FFF2-40B4-BE49-F238E27FC236}">
                    <a16:creationId xmlns:a16="http://schemas.microsoft.com/office/drawing/2014/main" id="{66FCF675-8BC5-F883-2996-F947B0C2AE48}"/>
                  </a:ext>
                </a:extLst>
              </p:cNvPr>
              <p:cNvSpPr/>
              <p:nvPr/>
            </p:nvSpPr>
            <p:spPr>
              <a:xfrm>
                <a:off x="11143158"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66" name="矩形 70">
                <a:extLst>
                  <a:ext uri="{FF2B5EF4-FFF2-40B4-BE49-F238E27FC236}">
                    <a16:creationId xmlns:a16="http://schemas.microsoft.com/office/drawing/2014/main" id="{67B7493F-93F7-99EF-4872-CA8073BA1707}"/>
                  </a:ext>
                </a:extLst>
              </p:cNvPr>
              <p:cNvSpPr/>
              <p:nvPr/>
            </p:nvSpPr>
            <p:spPr>
              <a:xfrm>
                <a:off x="11357589"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67" name="矩形 70">
                <a:extLst>
                  <a:ext uri="{FF2B5EF4-FFF2-40B4-BE49-F238E27FC236}">
                    <a16:creationId xmlns:a16="http://schemas.microsoft.com/office/drawing/2014/main" id="{C2FEA7D6-ED93-4798-BDAE-80D13AED3068}"/>
                  </a:ext>
                </a:extLst>
              </p:cNvPr>
              <p:cNvSpPr/>
              <p:nvPr/>
            </p:nvSpPr>
            <p:spPr>
              <a:xfrm>
                <a:off x="11572019"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268" name="!!Group 225">
              <a:extLst>
                <a:ext uri="{FF2B5EF4-FFF2-40B4-BE49-F238E27FC236}">
                  <a16:creationId xmlns:a16="http://schemas.microsoft.com/office/drawing/2014/main" id="{30EF599E-FCA3-3D35-EE83-127D9C8619FB}"/>
                </a:ext>
              </a:extLst>
            </p:cNvPr>
            <p:cNvGrpSpPr/>
            <p:nvPr/>
          </p:nvGrpSpPr>
          <p:grpSpPr>
            <a:xfrm>
              <a:off x="9856575" y="5961314"/>
              <a:ext cx="1929875" cy="214431"/>
              <a:chOff x="9856575" y="4887562"/>
              <a:chExt cx="1929875" cy="214431"/>
            </a:xfrm>
          </p:grpSpPr>
          <p:sp>
            <p:nvSpPr>
              <p:cNvPr id="269" name="矩形 70">
                <a:extLst>
                  <a:ext uri="{FF2B5EF4-FFF2-40B4-BE49-F238E27FC236}">
                    <a16:creationId xmlns:a16="http://schemas.microsoft.com/office/drawing/2014/main" id="{23855A0B-874E-0FF3-C898-FD91DEAB3BE5}"/>
                  </a:ext>
                </a:extLst>
              </p:cNvPr>
              <p:cNvSpPr/>
              <p:nvPr/>
            </p:nvSpPr>
            <p:spPr>
              <a:xfrm>
                <a:off x="9856575"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270" name="矩形 70">
                <a:extLst>
                  <a:ext uri="{FF2B5EF4-FFF2-40B4-BE49-F238E27FC236}">
                    <a16:creationId xmlns:a16="http://schemas.microsoft.com/office/drawing/2014/main" id="{DC8E5105-8B35-A577-38C4-7581F85C0F2E}"/>
                  </a:ext>
                </a:extLst>
              </p:cNvPr>
              <p:cNvSpPr/>
              <p:nvPr/>
            </p:nvSpPr>
            <p:spPr>
              <a:xfrm>
                <a:off x="10071006"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71" name="矩形 70">
                <a:extLst>
                  <a:ext uri="{FF2B5EF4-FFF2-40B4-BE49-F238E27FC236}">
                    <a16:creationId xmlns:a16="http://schemas.microsoft.com/office/drawing/2014/main" id="{A54C0C0B-EFE5-A6AD-7FE4-8B52B288AC6D}"/>
                  </a:ext>
                </a:extLst>
              </p:cNvPr>
              <p:cNvSpPr/>
              <p:nvPr/>
            </p:nvSpPr>
            <p:spPr>
              <a:xfrm>
                <a:off x="10285436"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defRPr/>
                </a:pPr>
                <a:endParaRPr lang="zh-CN" altLang="en-US" sz="1400" b="1" dirty="0">
                  <a:solidFill>
                    <a:schemeClr val="tx1"/>
                  </a:solidFill>
                  <a:latin typeface="Times New Roman" panose="02020603050405020304" pitchFamily="18" charset="0"/>
                  <a:ea typeface="黑体"/>
                  <a:cs typeface="Times New Roman" panose="02020603050405020304" pitchFamily="18" charset="0"/>
                </a:endParaRPr>
              </a:p>
            </p:txBody>
          </p:sp>
          <p:sp>
            <p:nvSpPr>
              <p:cNvPr id="272" name="矩形 70">
                <a:extLst>
                  <a:ext uri="{FF2B5EF4-FFF2-40B4-BE49-F238E27FC236}">
                    <a16:creationId xmlns:a16="http://schemas.microsoft.com/office/drawing/2014/main" id="{BA35CBEE-0C9A-586E-1D0B-B0173AF4DA56}"/>
                  </a:ext>
                </a:extLst>
              </p:cNvPr>
              <p:cNvSpPr/>
              <p:nvPr/>
            </p:nvSpPr>
            <p:spPr>
              <a:xfrm>
                <a:off x="10499867"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73" name="矩形 70">
                <a:extLst>
                  <a:ext uri="{FF2B5EF4-FFF2-40B4-BE49-F238E27FC236}">
                    <a16:creationId xmlns:a16="http://schemas.microsoft.com/office/drawing/2014/main" id="{A84FFCD3-6346-9EE5-842C-3C1FD3A45A5E}"/>
                  </a:ext>
                </a:extLst>
              </p:cNvPr>
              <p:cNvSpPr/>
              <p:nvPr/>
            </p:nvSpPr>
            <p:spPr>
              <a:xfrm>
                <a:off x="10714297"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74" name="矩形 70">
                <a:extLst>
                  <a:ext uri="{FF2B5EF4-FFF2-40B4-BE49-F238E27FC236}">
                    <a16:creationId xmlns:a16="http://schemas.microsoft.com/office/drawing/2014/main" id="{7E0F7DF4-9FEE-31CE-35DE-461FACB7C4C5}"/>
                  </a:ext>
                </a:extLst>
              </p:cNvPr>
              <p:cNvSpPr/>
              <p:nvPr/>
            </p:nvSpPr>
            <p:spPr>
              <a:xfrm>
                <a:off x="10928728"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75" name="矩形 70">
                <a:extLst>
                  <a:ext uri="{FF2B5EF4-FFF2-40B4-BE49-F238E27FC236}">
                    <a16:creationId xmlns:a16="http://schemas.microsoft.com/office/drawing/2014/main" id="{781FF499-340B-DACF-6364-B99DD3BD7784}"/>
                  </a:ext>
                </a:extLst>
              </p:cNvPr>
              <p:cNvSpPr/>
              <p:nvPr/>
            </p:nvSpPr>
            <p:spPr>
              <a:xfrm>
                <a:off x="11143158"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276" name="矩形 70">
                <a:extLst>
                  <a:ext uri="{FF2B5EF4-FFF2-40B4-BE49-F238E27FC236}">
                    <a16:creationId xmlns:a16="http://schemas.microsoft.com/office/drawing/2014/main" id="{D0A18138-CFF2-E2CF-BF39-265B68824F87}"/>
                  </a:ext>
                </a:extLst>
              </p:cNvPr>
              <p:cNvSpPr/>
              <p:nvPr/>
            </p:nvSpPr>
            <p:spPr>
              <a:xfrm>
                <a:off x="11357589"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277" name="矩形 70">
                <a:extLst>
                  <a:ext uri="{FF2B5EF4-FFF2-40B4-BE49-F238E27FC236}">
                    <a16:creationId xmlns:a16="http://schemas.microsoft.com/office/drawing/2014/main" id="{8855D432-EC58-D491-E13C-08C6DA186D25}"/>
                  </a:ext>
                </a:extLst>
              </p:cNvPr>
              <p:cNvSpPr/>
              <p:nvPr/>
            </p:nvSpPr>
            <p:spPr>
              <a:xfrm>
                <a:off x="11572019" y="4887562"/>
                <a:ext cx="214431" cy="21443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mc:AlternateContent xmlns:mc="http://schemas.openxmlformats.org/markup-compatibility/2006" xmlns:a14="http://schemas.microsoft.com/office/drawing/2010/main">
          <mc:Choice Requires="a14">
            <p:sp>
              <p:nvSpPr>
                <p:cNvPr id="280" name="TextBox 279">
                  <a:extLst>
                    <a:ext uri="{FF2B5EF4-FFF2-40B4-BE49-F238E27FC236}">
                      <a16:creationId xmlns:a16="http://schemas.microsoft.com/office/drawing/2014/main" id="{D58F2116-9D18-21A6-692C-CCF14CDBA565}"/>
                    </a:ext>
                  </a:extLst>
                </p:cNvPr>
                <p:cNvSpPr txBox="1"/>
                <p:nvPr/>
              </p:nvSpPr>
              <p:spPr>
                <a:xfrm>
                  <a:off x="9328619" y="5308458"/>
                  <a:ext cx="40267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m:t>
                        </m:r>
                      </m:oMath>
                    </m:oMathPara>
                  </a14:m>
                  <a:endParaRPr lang="zh-CN" altLang="en-US" dirty="0"/>
                </a:p>
              </p:txBody>
            </p:sp>
          </mc:Choice>
          <mc:Fallback xmlns="">
            <p:sp>
              <p:nvSpPr>
                <p:cNvPr id="280" name="TextBox 279">
                  <a:extLst>
                    <a:ext uri="{FF2B5EF4-FFF2-40B4-BE49-F238E27FC236}">
                      <a16:creationId xmlns:a16="http://schemas.microsoft.com/office/drawing/2014/main" id="{D58F2116-9D18-21A6-692C-CCF14CDBA565}"/>
                    </a:ext>
                  </a:extLst>
                </p:cNvPr>
                <p:cNvSpPr txBox="1">
                  <a:spLocks noRot="1" noChangeAspect="1" noMove="1" noResize="1" noEditPoints="1" noAdjustHandles="1" noChangeArrowheads="1" noChangeShapeType="1" noTextEdit="1"/>
                </p:cNvSpPr>
                <p:nvPr/>
              </p:nvSpPr>
              <p:spPr>
                <a:xfrm>
                  <a:off x="9328619" y="5308458"/>
                  <a:ext cx="402674" cy="584775"/>
                </a:xfrm>
                <a:prstGeom prst="rect">
                  <a:avLst/>
                </a:prstGeom>
                <a:blipFill>
                  <a:blip r:embed="rId7"/>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81" name="TextBox 280">
                <a:extLst>
                  <a:ext uri="{FF2B5EF4-FFF2-40B4-BE49-F238E27FC236}">
                    <a16:creationId xmlns:a16="http://schemas.microsoft.com/office/drawing/2014/main" id="{9221C2D4-E286-386B-C93C-EDEC735B37E6}"/>
                  </a:ext>
                </a:extLst>
              </p:cNvPr>
              <p:cNvSpPr txBox="1"/>
              <p:nvPr/>
            </p:nvSpPr>
            <p:spPr>
              <a:xfrm>
                <a:off x="10568120" y="6172200"/>
                <a:ext cx="78200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𝑽</m:t>
                          </m:r>
                        </m:e>
                        <m:sup>
                          <m:r>
                            <a:rPr lang="en-US" altLang="zh-CN" b="1" i="1" smtClean="0">
                              <a:latin typeface="Cambria Math" panose="02040503050406030204" pitchFamily="18" charset="0"/>
                            </a:rPr>
                            <m:t>⊤</m:t>
                          </m:r>
                        </m:sup>
                      </m:sSup>
                    </m:oMath>
                  </m:oMathPara>
                </a14:m>
                <a:endParaRPr lang="zh-CN" altLang="en-US" dirty="0"/>
              </a:p>
            </p:txBody>
          </p:sp>
        </mc:Choice>
        <mc:Fallback xmlns="">
          <p:sp>
            <p:nvSpPr>
              <p:cNvPr id="281" name="TextBox 280">
                <a:extLst>
                  <a:ext uri="{FF2B5EF4-FFF2-40B4-BE49-F238E27FC236}">
                    <a16:creationId xmlns:a16="http://schemas.microsoft.com/office/drawing/2014/main" id="{9221C2D4-E286-386B-C93C-EDEC735B37E6}"/>
                  </a:ext>
                </a:extLst>
              </p:cNvPr>
              <p:cNvSpPr txBox="1">
                <a:spLocks noRot="1" noChangeAspect="1" noMove="1" noResize="1" noEditPoints="1" noAdjustHandles="1" noChangeArrowheads="1" noChangeShapeType="1" noTextEdit="1"/>
              </p:cNvSpPr>
              <p:nvPr/>
            </p:nvSpPr>
            <p:spPr>
              <a:xfrm>
                <a:off x="10568120" y="6172200"/>
                <a:ext cx="782009" cy="584775"/>
              </a:xfrm>
              <a:prstGeom prst="rect">
                <a:avLst/>
              </a:prstGeom>
              <a:blipFill>
                <a:blip r:embed="rId8"/>
                <a:stretch>
                  <a:fillRect/>
                </a:stretch>
              </a:blipFill>
            </p:spPr>
            <p:txBody>
              <a:bodyPr/>
              <a:lstStyle/>
              <a:p>
                <a:r>
                  <a:rPr lang="zh-CN" altLang="en-US">
                    <a:noFill/>
                  </a:rPr>
                  <a:t> </a:t>
                </a:r>
              </a:p>
            </p:txBody>
          </p:sp>
        </mc:Fallback>
      </mc:AlternateContent>
      <p:cxnSp>
        <p:nvCxnSpPr>
          <p:cNvPr id="33" name="Straight Connector 2">
            <a:extLst>
              <a:ext uri="{FF2B5EF4-FFF2-40B4-BE49-F238E27FC236}">
                <a16:creationId xmlns:a16="http://schemas.microsoft.com/office/drawing/2014/main" id="{D1584912-E2A3-1253-0DB5-796E3A1E97E7}"/>
              </a:ext>
            </a:extLst>
          </p:cNvPr>
          <p:cNvCxnSpPr>
            <a:cxnSpLocks noChangeAspect="1" noChangeShapeType="1"/>
          </p:cNvCxnSpPr>
          <p:nvPr/>
        </p:nvCxnSpPr>
        <p:spPr bwMode="auto">
          <a:xfrm flipV="1">
            <a:off x="4811874" y="3653001"/>
            <a:ext cx="2954831" cy="8795"/>
          </a:xfrm>
          <a:prstGeom prst="line">
            <a:avLst/>
          </a:prstGeom>
          <a:noFill/>
          <a:ln w="38100" algn="ctr">
            <a:solidFill>
              <a:schemeClr val="tx1"/>
            </a:solidFill>
            <a:round/>
            <a:headEnd/>
            <a:tailEnd/>
          </a:ln>
        </p:spPr>
      </p:cxnSp>
      <p:sp>
        <p:nvSpPr>
          <p:cNvPr id="86" name="Rectangle 23">
            <a:extLst>
              <a:ext uri="{FF2B5EF4-FFF2-40B4-BE49-F238E27FC236}">
                <a16:creationId xmlns:a16="http://schemas.microsoft.com/office/drawing/2014/main" id="{DB4B8CA4-7BB5-C055-8EC3-B501A34FAD96}"/>
              </a:ext>
            </a:extLst>
          </p:cNvPr>
          <p:cNvSpPr>
            <a:spLocks noChangeAspect="1" noChangeArrowheads="1"/>
          </p:cNvSpPr>
          <p:nvPr/>
        </p:nvSpPr>
        <p:spPr bwMode="auto">
          <a:xfrm>
            <a:off x="5003815" y="3146457"/>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87" name="Rectangle 24">
            <a:extLst>
              <a:ext uri="{FF2B5EF4-FFF2-40B4-BE49-F238E27FC236}">
                <a16:creationId xmlns:a16="http://schemas.microsoft.com/office/drawing/2014/main" id="{E0BEFCF0-8372-C1EE-2645-1BF4FA060132}"/>
              </a:ext>
            </a:extLst>
          </p:cNvPr>
          <p:cNvSpPr>
            <a:spLocks noChangeAspect="1" noChangeArrowheads="1"/>
          </p:cNvSpPr>
          <p:nvPr/>
        </p:nvSpPr>
        <p:spPr bwMode="auto">
          <a:xfrm>
            <a:off x="5003815" y="2893185"/>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88" name="Rectangle 25">
            <a:extLst>
              <a:ext uri="{FF2B5EF4-FFF2-40B4-BE49-F238E27FC236}">
                <a16:creationId xmlns:a16="http://schemas.microsoft.com/office/drawing/2014/main" id="{66EEAC29-8599-1C6D-FFE5-B1EE0F8B457E}"/>
              </a:ext>
            </a:extLst>
          </p:cNvPr>
          <p:cNvSpPr>
            <a:spLocks noChangeAspect="1" noChangeArrowheads="1"/>
          </p:cNvSpPr>
          <p:nvPr/>
        </p:nvSpPr>
        <p:spPr bwMode="auto">
          <a:xfrm>
            <a:off x="5003815" y="2639915"/>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95" name="Rectangle 26">
            <a:extLst>
              <a:ext uri="{FF2B5EF4-FFF2-40B4-BE49-F238E27FC236}">
                <a16:creationId xmlns:a16="http://schemas.microsoft.com/office/drawing/2014/main" id="{2391CE7F-3C17-5C86-E66B-D9355685F4A8}"/>
              </a:ext>
            </a:extLst>
          </p:cNvPr>
          <p:cNvSpPr>
            <a:spLocks noChangeAspect="1" noChangeArrowheads="1"/>
          </p:cNvSpPr>
          <p:nvPr/>
        </p:nvSpPr>
        <p:spPr bwMode="auto">
          <a:xfrm>
            <a:off x="5003815" y="2383126"/>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96" name="Rectangle 35">
            <a:extLst>
              <a:ext uri="{FF2B5EF4-FFF2-40B4-BE49-F238E27FC236}">
                <a16:creationId xmlns:a16="http://schemas.microsoft.com/office/drawing/2014/main" id="{D484796B-2500-C42B-C2CC-56DAB3AC05C5}"/>
              </a:ext>
            </a:extLst>
          </p:cNvPr>
          <p:cNvSpPr>
            <a:spLocks noChangeAspect="1" noChangeArrowheads="1"/>
          </p:cNvSpPr>
          <p:nvPr/>
        </p:nvSpPr>
        <p:spPr bwMode="auto">
          <a:xfrm>
            <a:off x="5555143" y="3141357"/>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07" name="Rectangle 36">
            <a:extLst>
              <a:ext uri="{FF2B5EF4-FFF2-40B4-BE49-F238E27FC236}">
                <a16:creationId xmlns:a16="http://schemas.microsoft.com/office/drawing/2014/main" id="{E604B968-A004-825A-AD20-F7EBEA67E725}"/>
              </a:ext>
            </a:extLst>
          </p:cNvPr>
          <p:cNvSpPr>
            <a:spLocks noChangeAspect="1" noChangeArrowheads="1"/>
          </p:cNvSpPr>
          <p:nvPr/>
        </p:nvSpPr>
        <p:spPr bwMode="auto">
          <a:xfrm>
            <a:off x="5555143" y="2888085"/>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08" name="Rectangle 37">
            <a:extLst>
              <a:ext uri="{FF2B5EF4-FFF2-40B4-BE49-F238E27FC236}">
                <a16:creationId xmlns:a16="http://schemas.microsoft.com/office/drawing/2014/main" id="{09E422D6-0990-EAC0-C4B3-3FFD24C37FF5}"/>
              </a:ext>
            </a:extLst>
          </p:cNvPr>
          <p:cNvSpPr>
            <a:spLocks noChangeAspect="1" noChangeArrowheads="1"/>
          </p:cNvSpPr>
          <p:nvPr/>
        </p:nvSpPr>
        <p:spPr bwMode="auto">
          <a:xfrm>
            <a:off x="5555143" y="2634814"/>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09" name="Rectangle 38">
            <a:extLst>
              <a:ext uri="{FF2B5EF4-FFF2-40B4-BE49-F238E27FC236}">
                <a16:creationId xmlns:a16="http://schemas.microsoft.com/office/drawing/2014/main" id="{A8DBE8BE-6156-79DD-DEE3-52DDE21BF41A}"/>
              </a:ext>
            </a:extLst>
          </p:cNvPr>
          <p:cNvSpPr>
            <a:spLocks noChangeAspect="1" noChangeArrowheads="1"/>
          </p:cNvSpPr>
          <p:nvPr/>
        </p:nvSpPr>
        <p:spPr bwMode="auto">
          <a:xfrm>
            <a:off x="5555143" y="2378026"/>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10" name="Rectangle 39">
            <a:extLst>
              <a:ext uri="{FF2B5EF4-FFF2-40B4-BE49-F238E27FC236}">
                <a16:creationId xmlns:a16="http://schemas.microsoft.com/office/drawing/2014/main" id="{B85D0A4A-A124-731E-76AF-7B90D24C54C2}"/>
              </a:ext>
            </a:extLst>
          </p:cNvPr>
          <p:cNvSpPr>
            <a:spLocks noChangeAspect="1" noChangeArrowheads="1"/>
          </p:cNvSpPr>
          <p:nvPr/>
        </p:nvSpPr>
        <p:spPr bwMode="auto">
          <a:xfrm>
            <a:off x="5555143" y="2124754"/>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17" name="TextBox 5">
            <a:extLst>
              <a:ext uri="{FF2B5EF4-FFF2-40B4-BE49-F238E27FC236}">
                <a16:creationId xmlns:a16="http://schemas.microsoft.com/office/drawing/2014/main" id="{C5D38ACD-AE28-9D31-8A70-32C83B6E1C9D}"/>
              </a:ext>
            </a:extLst>
          </p:cNvPr>
          <p:cNvSpPr txBox="1">
            <a:spLocks noChangeAspect="1" noChangeArrowheads="1"/>
          </p:cNvSpPr>
          <p:nvPr/>
        </p:nvSpPr>
        <p:spPr bwMode="auto">
          <a:xfrm>
            <a:off x="4946340" y="3692344"/>
            <a:ext cx="26661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800" dirty="0">
                <a:solidFill>
                  <a:prstClr val="black"/>
                </a:solidFill>
                <a:latin typeface="Courier New" panose="02070309020205020404" pitchFamily="49" charset="0"/>
                <a:cs typeface="Courier New" panose="02070309020205020404" pitchFamily="49" charset="0"/>
              </a:rPr>
              <a:t>1 2 3 4 5 6 7 8 9 </a:t>
            </a:r>
          </a:p>
        </p:txBody>
      </p:sp>
      <p:sp>
        <p:nvSpPr>
          <p:cNvPr id="118" name="Rectangle 44">
            <a:extLst>
              <a:ext uri="{FF2B5EF4-FFF2-40B4-BE49-F238E27FC236}">
                <a16:creationId xmlns:a16="http://schemas.microsoft.com/office/drawing/2014/main" id="{CE1115DB-5E32-A200-E1C2-0208F59D979F}"/>
              </a:ext>
            </a:extLst>
          </p:cNvPr>
          <p:cNvSpPr>
            <a:spLocks noChangeAspect="1" noChangeArrowheads="1"/>
          </p:cNvSpPr>
          <p:nvPr/>
        </p:nvSpPr>
        <p:spPr bwMode="auto">
          <a:xfrm>
            <a:off x="7175738" y="3142940"/>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25" name="Rectangle 45">
            <a:extLst>
              <a:ext uri="{FF2B5EF4-FFF2-40B4-BE49-F238E27FC236}">
                <a16:creationId xmlns:a16="http://schemas.microsoft.com/office/drawing/2014/main" id="{8D8943A4-7708-422C-4114-B8A729EE6130}"/>
              </a:ext>
            </a:extLst>
          </p:cNvPr>
          <p:cNvSpPr>
            <a:spLocks noChangeAspect="1" noChangeArrowheads="1"/>
          </p:cNvSpPr>
          <p:nvPr/>
        </p:nvSpPr>
        <p:spPr bwMode="auto">
          <a:xfrm>
            <a:off x="7175738" y="2889669"/>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26" name="!!Rectangle 47">
            <a:extLst>
              <a:ext uri="{FF2B5EF4-FFF2-40B4-BE49-F238E27FC236}">
                <a16:creationId xmlns:a16="http://schemas.microsoft.com/office/drawing/2014/main" id="{310C38B5-9A6B-057B-907F-AD34A6041F17}"/>
              </a:ext>
            </a:extLst>
          </p:cNvPr>
          <p:cNvSpPr>
            <a:spLocks noChangeAspect="1" noChangeArrowheads="1"/>
          </p:cNvSpPr>
          <p:nvPr/>
        </p:nvSpPr>
        <p:spPr bwMode="auto">
          <a:xfrm>
            <a:off x="6394664" y="3175728"/>
            <a:ext cx="253272" cy="253272"/>
          </a:xfrm>
          <a:prstGeom prst="rect">
            <a:avLst/>
          </a:prstGeom>
          <a:solidFill>
            <a:schemeClr val="accent1">
              <a:lumMod val="40000"/>
              <a:lumOff val="60000"/>
            </a:schemeClr>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pic>
        <p:nvPicPr>
          <p:cNvPr id="4" name="Picture 3">
            <a:extLst>
              <a:ext uri="{FF2B5EF4-FFF2-40B4-BE49-F238E27FC236}">
                <a16:creationId xmlns:a16="http://schemas.microsoft.com/office/drawing/2014/main" id="{BABD86A4-867D-C0E3-2FF7-A633DD112EBB}"/>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240667" y="5315671"/>
            <a:ext cx="536494" cy="475529"/>
          </a:xfrm>
          <a:prstGeom prst="rect">
            <a:avLst/>
          </a:prstGeom>
        </p:spPr>
      </p:pic>
      <mc:AlternateContent xmlns:mc="http://schemas.openxmlformats.org/markup-compatibility/2006" xmlns:a14="http://schemas.microsoft.com/office/drawing/2010/main">
        <mc:Choice Requires="a14">
          <p:sp>
            <p:nvSpPr>
              <p:cNvPr id="5" name="文本框 3">
                <a:extLst>
                  <a:ext uri="{FF2B5EF4-FFF2-40B4-BE49-F238E27FC236}">
                    <a16:creationId xmlns:a16="http://schemas.microsoft.com/office/drawing/2014/main" id="{9A27344D-327A-A819-539D-217ACF16947A}"/>
                  </a:ext>
                </a:extLst>
              </p:cNvPr>
              <p:cNvSpPr txBox="1">
                <a:spLocks noChangeAspect="1"/>
              </p:cNvSpPr>
              <p:nvPr/>
            </p:nvSpPr>
            <p:spPr>
              <a:xfrm>
                <a:off x="5943600" y="1556792"/>
                <a:ext cx="876970" cy="40011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smtClean="0">
                          <a:solidFill>
                            <a:prstClr val="black"/>
                          </a:solidFill>
                          <a:latin typeface="Cambria Math" panose="02040503050406030204" pitchFamily="18" charset="0"/>
                          <a:ea typeface="黑体"/>
                        </a:rPr>
                        <m:t>ℓ=</m:t>
                      </m:r>
                      <m:r>
                        <a:rPr lang="en-US" altLang="zh-CN" sz="2000" b="0" i="1" smtClean="0">
                          <a:solidFill>
                            <a:prstClr val="black"/>
                          </a:solidFill>
                          <a:latin typeface="Cambria Math" panose="02040503050406030204" pitchFamily="18" charset="0"/>
                          <a:ea typeface="黑体"/>
                        </a:rPr>
                        <m:t>6</m:t>
                      </m:r>
                    </m:oMath>
                  </m:oMathPara>
                </a14:m>
                <a:endParaRPr lang="zh-CN" altLang="en-US" sz="2000" b="0" dirty="0">
                  <a:solidFill>
                    <a:prstClr val="black"/>
                  </a:solidFill>
                  <a:latin typeface="Lucida Sans"/>
                  <a:ea typeface="黑体"/>
                </a:endParaRPr>
              </a:p>
            </p:txBody>
          </p:sp>
        </mc:Choice>
        <mc:Fallback xmlns="">
          <p:sp>
            <p:nvSpPr>
              <p:cNvPr id="5" name="文本框 3">
                <a:extLst>
                  <a:ext uri="{FF2B5EF4-FFF2-40B4-BE49-F238E27FC236}">
                    <a16:creationId xmlns:a16="http://schemas.microsoft.com/office/drawing/2014/main" id="{9A27344D-327A-A819-539D-217ACF16947A}"/>
                  </a:ext>
                </a:extLst>
              </p:cNvPr>
              <p:cNvSpPr txBox="1">
                <a:spLocks noRot="1" noChangeAspect="1" noMove="1" noResize="1" noEditPoints="1" noAdjustHandles="1" noChangeArrowheads="1" noChangeShapeType="1" noTextEdit="1"/>
              </p:cNvSpPr>
              <p:nvPr/>
            </p:nvSpPr>
            <p:spPr>
              <a:xfrm>
                <a:off x="5943600" y="1556792"/>
                <a:ext cx="876970" cy="400110"/>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TextBox 2">
                <a:extLst>
                  <a:ext uri="{FF2B5EF4-FFF2-40B4-BE49-F238E27FC236}">
                    <a16:creationId xmlns:a16="http://schemas.microsoft.com/office/drawing/2014/main" id="{0B96FA5B-C12D-B686-F8A0-03C12698D5A3}"/>
                  </a:ext>
                </a:extLst>
              </p:cNvPr>
              <p:cNvSpPr txBox="1"/>
              <p:nvPr/>
            </p:nvSpPr>
            <p:spPr>
              <a:xfrm>
                <a:off x="8307566" y="1694996"/>
                <a:ext cx="3225800" cy="6685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000" b="1" i="1" dirty="0" smtClean="0">
                              <a:latin typeface="Cambria Math" panose="02040503050406030204" pitchFamily="18" charset="0"/>
                              <a:ea typeface="Cambria Math" panose="02040503050406030204" pitchFamily="18" charset="0"/>
                            </a:rPr>
                          </m:ctrlPr>
                        </m:dPr>
                        <m:e>
                          <m:sSub>
                            <m:sSubPr>
                              <m:ctrlPr>
                                <a:rPr lang="en-US" altLang="zh-CN" sz="2000" b="0" i="1" dirty="0" smtClean="0">
                                  <a:latin typeface="Cambria Math" panose="02040503050406030204" pitchFamily="18" charset="0"/>
                                  <a:ea typeface="Cambria Math" panose="02040503050406030204" pitchFamily="18" charset="0"/>
                                </a:rPr>
                              </m:ctrlPr>
                            </m:sSubPr>
                            <m:e>
                              <m:r>
                                <a:rPr lang="en-US" altLang="zh-CN" sz="2000" b="0" i="1" dirty="0" smtClean="0">
                                  <a:latin typeface="Cambria Math" panose="02040503050406030204" pitchFamily="18" charset="0"/>
                                  <a:ea typeface="Cambria Math" panose="02040503050406030204" pitchFamily="18" charset="0"/>
                                </a:rPr>
                                <m:t>𝑓</m:t>
                              </m:r>
                            </m:e>
                            <m:sub>
                              <m:r>
                                <a:rPr lang="en-US" altLang="zh-CN" sz="2000" b="0" i="1" dirty="0" smtClean="0">
                                  <a:latin typeface="Cambria Math" panose="02040503050406030204" pitchFamily="18" charset="0"/>
                                  <a:ea typeface="Cambria Math" panose="02040503050406030204" pitchFamily="18" charset="0"/>
                                </a:rPr>
                                <m:t>𝑖</m:t>
                              </m:r>
                            </m:sub>
                          </m:sSub>
                          <m:r>
                            <a:rPr lang="en-US" altLang="zh-CN" sz="2000" b="0" i="1" dirty="0" smtClean="0">
                              <a:latin typeface="Cambria Math" panose="02040503050406030204" pitchFamily="18" charset="0"/>
                              <a:ea typeface="Cambria Math" panose="02040503050406030204" pitchFamily="18" charset="0"/>
                            </a:rPr>
                            <m:t>−</m:t>
                          </m:r>
                          <m:acc>
                            <m:accPr>
                              <m:chr m:val="̂"/>
                              <m:ctrlPr>
                                <a:rPr lang="en-US" altLang="zh-CN" sz="2000" b="0" i="1" dirty="0" smtClean="0">
                                  <a:latin typeface="Cambria Math" panose="02040503050406030204" pitchFamily="18" charset="0"/>
                                  <a:ea typeface="Cambria Math" panose="02040503050406030204" pitchFamily="18" charset="0"/>
                                </a:rPr>
                              </m:ctrlPr>
                            </m:accPr>
                            <m:e>
                              <m:sSub>
                                <m:sSubPr>
                                  <m:ctrlPr>
                                    <a:rPr lang="en-US" altLang="zh-CN" sz="2000" b="0" i="1" dirty="0" smtClean="0">
                                      <a:latin typeface="Cambria Math" panose="02040503050406030204" pitchFamily="18" charset="0"/>
                                      <a:ea typeface="Cambria Math" panose="02040503050406030204" pitchFamily="18" charset="0"/>
                                    </a:rPr>
                                  </m:ctrlPr>
                                </m:sSubPr>
                                <m:e>
                                  <m:r>
                                    <a:rPr lang="en-US" altLang="zh-CN" sz="2000" b="0" i="1" dirty="0" smtClean="0">
                                      <a:latin typeface="Cambria Math" panose="02040503050406030204" pitchFamily="18" charset="0"/>
                                      <a:ea typeface="Cambria Math" panose="02040503050406030204" pitchFamily="18" charset="0"/>
                                    </a:rPr>
                                    <m:t>𝑓</m:t>
                                  </m:r>
                                </m:e>
                                <m:sub>
                                  <m:r>
                                    <a:rPr lang="en-US" altLang="zh-CN" sz="2000" b="0" i="1" dirty="0" smtClean="0">
                                      <a:latin typeface="Cambria Math" panose="02040503050406030204" pitchFamily="18" charset="0"/>
                                      <a:ea typeface="Cambria Math" panose="02040503050406030204" pitchFamily="18" charset="0"/>
                                    </a:rPr>
                                    <m:t>𝑖</m:t>
                                  </m:r>
                                </m:sub>
                              </m:sSub>
                            </m:e>
                          </m:acc>
                        </m:e>
                      </m:d>
                      <m:r>
                        <a:rPr lang="en-US" altLang="zh-CN" sz="2000" i="1" dirty="0">
                          <a:latin typeface="Cambria Math" panose="02040503050406030204" pitchFamily="18" charset="0"/>
                          <a:ea typeface="Cambria Math" panose="02040503050406030204" pitchFamily="18" charset="0"/>
                        </a:rPr>
                        <m:t>≤</m:t>
                      </m:r>
                      <m:f>
                        <m:fPr>
                          <m:ctrlPr>
                            <a:rPr lang="en-US" altLang="zh-CN" sz="2000" i="1" dirty="0">
                              <a:solidFill>
                                <a:schemeClr val="tx1"/>
                              </a:solidFill>
                              <a:latin typeface="Cambria Math" panose="02040503050406030204" pitchFamily="18" charset="0"/>
                            </a:rPr>
                          </m:ctrlPr>
                        </m:fPr>
                        <m:num>
                          <m:r>
                            <a:rPr lang="en-US" altLang="zh-CN" sz="2000" b="0" i="1" dirty="0" smtClean="0">
                              <a:solidFill>
                                <a:schemeClr val="tx1"/>
                              </a:solidFill>
                              <a:latin typeface="Cambria Math" panose="02040503050406030204" pitchFamily="18" charset="0"/>
                            </a:rPr>
                            <m:t>𝑁</m:t>
                          </m:r>
                        </m:num>
                        <m:den>
                          <m:r>
                            <a:rPr lang="en-US" altLang="zh-CN" sz="2000" b="0" i="1" dirty="0" smtClean="0">
                              <a:solidFill>
                                <a:schemeClr val="tx1"/>
                              </a:solidFill>
                              <a:latin typeface="Cambria Math" panose="02040503050406030204" pitchFamily="18" charset="0"/>
                            </a:rPr>
                            <m:t>ℓ</m:t>
                          </m:r>
                        </m:den>
                      </m:f>
                    </m:oMath>
                  </m:oMathPara>
                </a14:m>
                <a:endParaRPr lang="zh-CN" altLang="en-US" sz="2000" dirty="0"/>
              </a:p>
            </p:txBody>
          </p:sp>
        </mc:Choice>
        <mc:Fallback xmlns="">
          <p:sp>
            <p:nvSpPr>
              <p:cNvPr id="6" name="!!TextBox 2">
                <a:extLst>
                  <a:ext uri="{FF2B5EF4-FFF2-40B4-BE49-F238E27FC236}">
                    <a16:creationId xmlns:a16="http://schemas.microsoft.com/office/drawing/2014/main" id="{0B96FA5B-C12D-B686-F8A0-03C12698D5A3}"/>
                  </a:ext>
                </a:extLst>
              </p:cNvPr>
              <p:cNvSpPr txBox="1">
                <a:spLocks noRot="1" noChangeAspect="1" noMove="1" noResize="1" noEditPoints="1" noAdjustHandles="1" noChangeArrowheads="1" noChangeShapeType="1" noTextEdit="1"/>
              </p:cNvSpPr>
              <p:nvPr/>
            </p:nvSpPr>
            <p:spPr>
              <a:xfrm>
                <a:off x="8307566" y="1694996"/>
                <a:ext cx="3225800" cy="668516"/>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TextBox 24">
                <a:extLst>
                  <a:ext uri="{FF2B5EF4-FFF2-40B4-BE49-F238E27FC236}">
                    <a16:creationId xmlns:a16="http://schemas.microsoft.com/office/drawing/2014/main" id="{3D6F5BF8-AFD7-92F9-0DB0-148162B33D34}"/>
                  </a:ext>
                </a:extLst>
              </p:cNvPr>
              <p:cNvSpPr txBox="1"/>
              <p:nvPr/>
            </p:nvSpPr>
            <p:spPr>
              <a:xfrm>
                <a:off x="8307566" y="3864920"/>
                <a:ext cx="3225800" cy="7148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2000" i="1" dirty="0" smtClean="0">
                              <a:latin typeface="Cambria Math" panose="02040503050406030204" pitchFamily="18" charset="0"/>
                              <a:ea typeface="Cambria Math" panose="02040503050406030204" pitchFamily="18" charset="0"/>
                            </a:rPr>
                          </m:ctrlPr>
                        </m:sSupPr>
                        <m:e>
                          <m:r>
                            <a:rPr lang="en-US" altLang="zh-CN" sz="2000" b="1" i="1" dirty="0" smtClean="0">
                              <a:latin typeface="Cambria Math" panose="02040503050406030204" pitchFamily="18" charset="0"/>
                              <a:ea typeface="Cambria Math" panose="02040503050406030204" pitchFamily="18" charset="0"/>
                            </a:rPr>
                            <m:t>|</m:t>
                          </m:r>
                          <m:d>
                            <m:dPr>
                              <m:begChr m:val="‖"/>
                              <m:endChr m:val="‖"/>
                              <m:ctrlPr>
                                <a:rPr lang="en-US" altLang="zh-CN" sz="2000" i="1" dirty="0">
                                  <a:latin typeface="Cambria Math" panose="02040503050406030204" pitchFamily="18" charset="0"/>
                                  <a:ea typeface="Cambria Math" panose="02040503050406030204" pitchFamily="18" charset="0"/>
                                </a:rPr>
                              </m:ctrlPr>
                            </m:dPr>
                            <m:e>
                              <m:r>
                                <a:rPr lang="en-US" altLang="zh-CN" sz="2000" i="1" dirty="0">
                                  <a:latin typeface="Cambria Math" panose="02040503050406030204" pitchFamily="18" charset="0"/>
                                  <a:ea typeface="Cambria Math" panose="02040503050406030204" pitchFamily="18" charset="0"/>
                                </a:rPr>
                                <m:t>𝑨</m:t>
                              </m:r>
                              <m:sSub>
                                <m:sSubPr>
                                  <m:ctrlPr>
                                    <a:rPr lang="en-US" altLang="zh-CN" sz="2000" i="1" dirty="0">
                                      <a:latin typeface="Cambria Math" panose="02040503050406030204" pitchFamily="18" charset="0"/>
                                      <a:ea typeface="Cambria Math" panose="02040503050406030204" pitchFamily="18" charset="0"/>
                                    </a:rPr>
                                  </m:ctrlPr>
                                </m:sSubPr>
                                <m:e>
                                  <m:r>
                                    <a:rPr lang="en-US" altLang="zh-CN" sz="2000" i="1" dirty="0">
                                      <a:latin typeface="Cambria Math" panose="02040503050406030204" pitchFamily="18" charset="0"/>
                                      <a:ea typeface="Cambria Math" panose="02040503050406030204" pitchFamily="18" charset="0"/>
                                    </a:rPr>
                                    <m:t>𝒆</m:t>
                                  </m:r>
                                </m:e>
                                <m:sub>
                                  <m:r>
                                    <a:rPr lang="en-US" altLang="zh-CN" sz="2000" b="0" i="1" dirty="0">
                                      <a:latin typeface="Cambria Math" panose="02040503050406030204" pitchFamily="18" charset="0"/>
                                      <a:ea typeface="Cambria Math" panose="02040503050406030204" pitchFamily="18" charset="0"/>
                                    </a:rPr>
                                    <m:t>𝑖</m:t>
                                  </m:r>
                                </m:sub>
                              </m:sSub>
                            </m:e>
                          </m:d>
                        </m:e>
                        <m:sup>
                          <m:r>
                            <a:rPr lang="en-US" altLang="zh-CN" sz="2000" b="0" i="1" dirty="0">
                              <a:latin typeface="Cambria Math" panose="02040503050406030204" pitchFamily="18" charset="0"/>
                              <a:ea typeface="Cambria Math" panose="02040503050406030204" pitchFamily="18" charset="0"/>
                            </a:rPr>
                            <m:t>2</m:t>
                          </m:r>
                        </m:sup>
                      </m:sSup>
                      <m:r>
                        <a:rPr lang="en-US" altLang="zh-CN" sz="2000" i="1" dirty="0">
                          <a:latin typeface="Cambria Math" panose="02040503050406030204" pitchFamily="18" charset="0"/>
                          <a:ea typeface="Cambria Math" panose="02040503050406030204" pitchFamily="18" charset="0"/>
                        </a:rPr>
                        <m:t>−</m:t>
                      </m:r>
                      <m:sSup>
                        <m:sSupPr>
                          <m:ctrlPr>
                            <a:rPr lang="en-US" altLang="zh-CN" sz="2000" b="1" i="1" dirty="0" smtClean="0">
                              <a:latin typeface="Cambria Math" panose="02040503050406030204" pitchFamily="18" charset="0"/>
                              <a:ea typeface="Cambria Math" panose="02040503050406030204" pitchFamily="18" charset="0"/>
                            </a:rPr>
                          </m:ctrlPr>
                        </m:sSupPr>
                        <m:e>
                          <m:d>
                            <m:dPr>
                              <m:begChr m:val="‖"/>
                              <m:endChr m:val="‖"/>
                              <m:ctrlPr>
                                <a:rPr lang="en-US" altLang="zh-CN" sz="2000" b="1" i="1" dirty="0" smtClean="0">
                                  <a:latin typeface="Cambria Math" panose="02040503050406030204" pitchFamily="18" charset="0"/>
                                  <a:ea typeface="Cambria Math" panose="02040503050406030204" pitchFamily="18" charset="0"/>
                                </a:rPr>
                              </m:ctrlPr>
                            </m:dPr>
                            <m:e>
                              <m:r>
                                <a:rPr lang="en-US" altLang="zh-CN" sz="2000" i="1" dirty="0">
                                  <a:latin typeface="Cambria Math" panose="02040503050406030204" pitchFamily="18" charset="0"/>
                                  <a:ea typeface="Cambria Math" panose="02040503050406030204" pitchFamily="18" charset="0"/>
                                </a:rPr>
                                <m:t>𝑩</m:t>
                              </m:r>
                              <m:sSub>
                                <m:sSubPr>
                                  <m:ctrlPr>
                                    <a:rPr lang="en-US" altLang="zh-CN" sz="2000" i="1" dirty="0">
                                      <a:latin typeface="Cambria Math" panose="02040503050406030204" pitchFamily="18" charset="0"/>
                                      <a:ea typeface="Cambria Math" panose="02040503050406030204" pitchFamily="18" charset="0"/>
                                    </a:rPr>
                                  </m:ctrlPr>
                                </m:sSubPr>
                                <m:e>
                                  <m:r>
                                    <a:rPr lang="en-US" altLang="zh-CN" sz="2000" i="1" dirty="0">
                                      <a:latin typeface="Cambria Math" panose="02040503050406030204" pitchFamily="18" charset="0"/>
                                      <a:ea typeface="Cambria Math" panose="02040503050406030204" pitchFamily="18" charset="0"/>
                                    </a:rPr>
                                    <m:t>𝒆</m:t>
                                  </m:r>
                                </m:e>
                                <m:sub>
                                  <m:r>
                                    <a:rPr lang="en-US" altLang="zh-CN" sz="2000" b="0" i="1" dirty="0">
                                      <a:latin typeface="Cambria Math" panose="02040503050406030204" pitchFamily="18" charset="0"/>
                                      <a:ea typeface="Cambria Math" panose="02040503050406030204" pitchFamily="18" charset="0"/>
                                    </a:rPr>
                                    <m:t>𝑖</m:t>
                                  </m:r>
                                </m:sub>
                              </m:sSub>
                            </m:e>
                          </m:d>
                        </m:e>
                        <m:sup>
                          <m:r>
                            <a:rPr lang="en-US" altLang="zh-CN" sz="2000" b="0" i="1" dirty="0" smtClean="0">
                              <a:latin typeface="Cambria Math" panose="02040503050406030204" pitchFamily="18" charset="0"/>
                              <a:ea typeface="Cambria Math" panose="02040503050406030204" pitchFamily="18" charset="0"/>
                            </a:rPr>
                            <m:t>2</m:t>
                          </m:r>
                        </m:sup>
                      </m:sSup>
                      <m:r>
                        <a:rPr lang="en-US" altLang="zh-CN" sz="2000" b="1" i="1" dirty="0" smtClean="0">
                          <a:latin typeface="Cambria Math" panose="02040503050406030204" pitchFamily="18" charset="0"/>
                          <a:ea typeface="Cambria Math" panose="02040503050406030204" pitchFamily="18" charset="0"/>
                        </a:rPr>
                        <m:t>|</m:t>
                      </m:r>
                      <m:r>
                        <a:rPr lang="en-US" altLang="zh-CN" sz="2000" i="1" dirty="0">
                          <a:latin typeface="Cambria Math" panose="02040503050406030204" pitchFamily="18" charset="0"/>
                          <a:ea typeface="Cambria Math" panose="02040503050406030204" pitchFamily="18" charset="0"/>
                        </a:rPr>
                        <m:t>≤</m:t>
                      </m:r>
                      <m:f>
                        <m:fPr>
                          <m:ctrlPr>
                            <a:rPr lang="en-US" altLang="zh-CN" sz="2000" i="1" dirty="0">
                              <a:solidFill>
                                <a:schemeClr val="tx1"/>
                              </a:solidFill>
                              <a:latin typeface="Cambria Math" panose="02040503050406030204" pitchFamily="18" charset="0"/>
                            </a:rPr>
                          </m:ctrlPr>
                        </m:fPr>
                        <m:num>
                          <m:sSubSup>
                            <m:sSubSupPr>
                              <m:ctrlPr>
                                <a:rPr lang="en-US" altLang="zh-CN" sz="2000" b="0" i="1" dirty="0" smtClean="0">
                                  <a:solidFill>
                                    <a:schemeClr val="tx1"/>
                                  </a:solidFill>
                                  <a:latin typeface="Cambria Math" panose="02040503050406030204" pitchFamily="18" charset="0"/>
                                </a:rPr>
                              </m:ctrlPr>
                            </m:sSubSupPr>
                            <m:e>
                              <m:d>
                                <m:dPr>
                                  <m:begChr m:val="‖"/>
                                  <m:endChr m:val="‖"/>
                                  <m:ctrlPr>
                                    <a:rPr lang="en-US" altLang="zh-CN" sz="2000" b="0" i="1" dirty="0" smtClean="0">
                                      <a:solidFill>
                                        <a:schemeClr val="tx1"/>
                                      </a:solidFill>
                                      <a:latin typeface="Cambria Math" panose="02040503050406030204" pitchFamily="18" charset="0"/>
                                    </a:rPr>
                                  </m:ctrlPr>
                                </m:dPr>
                                <m:e>
                                  <m:r>
                                    <a:rPr lang="en-US" altLang="zh-CN" sz="2000" b="1" i="1" dirty="0" smtClean="0">
                                      <a:solidFill>
                                        <a:schemeClr val="tx1"/>
                                      </a:solidFill>
                                      <a:latin typeface="Cambria Math" panose="02040503050406030204" pitchFamily="18" charset="0"/>
                                    </a:rPr>
                                    <m:t>𝑨</m:t>
                                  </m:r>
                                </m:e>
                              </m:d>
                            </m:e>
                            <m:sub>
                              <m:r>
                                <a:rPr lang="en-US" altLang="zh-CN" sz="2000" b="0" i="1" dirty="0" smtClean="0">
                                  <a:solidFill>
                                    <a:schemeClr val="tx1"/>
                                  </a:solidFill>
                                  <a:latin typeface="Cambria Math" panose="02040503050406030204" pitchFamily="18" charset="0"/>
                                </a:rPr>
                                <m:t>𝐹</m:t>
                              </m:r>
                            </m:sub>
                            <m:sup>
                              <m:r>
                                <a:rPr lang="en-US" altLang="zh-CN" sz="2000" b="0" i="1" dirty="0" smtClean="0">
                                  <a:solidFill>
                                    <a:schemeClr val="tx1"/>
                                  </a:solidFill>
                                  <a:latin typeface="Cambria Math" panose="02040503050406030204" pitchFamily="18" charset="0"/>
                                </a:rPr>
                                <m:t>2</m:t>
                              </m:r>
                            </m:sup>
                          </m:sSubSup>
                        </m:num>
                        <m:den>
                          <m:r>
                            <a:rPr lang="en-US" altLang="zh-CN" sz="2000" b="0" i="1" dirty="0" smtClean="0">
                              <a:solidFill>
                                <a:schemeClr val="tx1"/>
                              </a:solidFill>
                              <a:latin typeface="Cambria Math" panose="02040503050406030204" pitchFamily="18" charset="0"/>
                            </a:rPr>
                            <m:t>ℓ</m:t>
                          </m:r>
                        </m:den>
                      </m:f>
                    </m:oMath>
                  </m:oMathPara>
                </a14:m>
                <a:endParaRPr lang="zh-CN" altLang="en-US" sz="2000" dirty="0"/>
              </a:p>
            </p:txBody>
          </p:sp>
        </mc:Choice>
        <mc:Fallback xmlns="">
          <p:sp>
            <p:nvSpPr>
              <p:cNvPr id="7" name="!!TextBox 24">
                <a:extLst>
                  <a:ext uri="{FF2B5EF4-FFF2-40B4-BE49-F238E27FC236}">
                    <a16:creationId xmlns:a16="http://schemas.microsoft.com/office/drawing/2014/main" id="{3D6F5BF8-AFD7-92F9-0DB0-148162B33D34}"/>
                  </a:ext>
                </a:extLst>
              </p:cNvPr>
              <p:cNvSpPr txBox="1">
                <a:spLocks noRot="1" noChangeAspect="1" noMove="1" noResize="1" noEditPoints="1" noAdjustHandles="1" noChangeArrowheads="1" noChangeShapeType="1" noTextEdit="1"/>
              </p:cNvSpPr>
              <p:nvPr/>
            </p:nvSpPr>
            <p:spPr>
              <a:xfrm>
                <a:off x="8307566" y="3864920"/>
                <a:ext cx="3225800" cy="714811"/>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27">
                <a:extLst>
                  <a:ext uri="{FF2B5EF4-FFF2-40B4-BE49-F238E27FC236}">
                    <a16:creationId xmlns:a16="http://schemas.microsoft.com/office/drawing/2014/main" id="{268CD02A-4C14-E22E-B2C4-0588FCF91D76}"/>
                  </a:ext>
                </a:extLst>
              </p:cNvPr>
              <p:cNvSpPr txBox="1"/>
              <p:nvPr/>
            </p:nvSpPr>
            <p:spPr>
              <a:xfrm>
                <a:off x="2252138" y="4201070"/>
                <a:ext cx="60580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i="1" dirty="0" smtClean="0">
                          <a:latin typeface="Cambria Math" panose="02040503050406030204" pitchFamily="18" charset="0"/>
                          <a:ea typeface="Cambria Math" panose="02040503050406030204" pitchFamily="18" charset="0"/>
                        </a:rPr>
                        <m:t>𝑨</m:t>
                      </m:r>
                    </m:oMath>
                  </m:oMathPara>
                </a14:m>
                <a:endParaRPr lang="zh-CN" altLang="en-US" sz="2400" dirty="0"/>
              </a:p>
            </p:txBody>
          </p:sp>
        </mc:Choice>
        <mc:Fallback xmlns="">
          <p:sp>
            <p:nvSpPr>
              <p:cNvPr id="8" name="!!TextBox 27">
                <a:extLst>
                  <a:ext uri="{FF2B5EF4-FFF2-40B4-BE49-F238E27FC236}">
                    <a16:creationId xmlns:a16="http://schemas.microsoft.com/office/drawing/2014/main" id="{268CD02A-4C14-E22E-B2C4-0588FCF91D76}"/>
                  </a:ext>
                </a:extLst>
              </p:cNvPr>
              <p:cNvSpPr txBox="1">
                <a:spLocks noRot="1" noChangeAspect="1" noMove="1" noResize="1" noEditPoints="1" noAdjustHandles="1" noChangeArrowheads="1" noChangeShapeType="1" noTextEdit="1"/>
              </p:cNvSpPr>
              <p:nvPr/>
            </p:nvSpPr>
            <p:spPr>
              <a:xfrm>
                <a:off x="2252138" y="4201070"/>
                <a:ext cx="605808" cy="461665"/>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TextBox 2a">
                <a:extLst>
                  <a:ext uri="{FF2B5EF4-FFF2-40B4-BE49-F238E27FC236}">
                    <a16:creationId xmlns:a16="http://schemas.microsoft.com/office/drawing/2014/main" id="{D1195032-AF51-493E-4B4A-38E88B1C3198}"/>
                  </a:ext>
                </a:extLst>
              </p:cNvPr>
              <p:cNvSpPr txBox="1"/>
              <p:nvPr/>
            </p:nvSpPr>
            <p:spPr>
              <a:xfrm>
                <a:off x="4651992" y="4201069"/>
                <a:ext cx="60580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𝑩</m:t>
                      </m:r>
                    </m:oMath>
                  </m:oMathPara>
                </a14:m>
                <a:endParaRPr lang="zh-CN" altLang="en-US" sz="2400" dirty="0"/>
              </a:p>
            </p:txBody>
          </p:sp>
        </mc:Choice>
        <mc:Fallback xmlns="">
          <p:sp>
            <p:nvSpPr>
              <p:cNvPr id="9" name="!!TextBox 2a">
                <a:extLst>
                  <a:ext uri="{FF2B5EF4-FFF2-40B4-BE49-F238E27FC236}">
                    <a16:creationId xmlns:a16="http://schemas.microsoft.com/office/drawing/2014/main" id="{D1195032-AF51-493E-4B4A-38E88B1C3198}"/>
                  </a:ext>
                </a:extLst>
              </p:cNvPr>
              <p:cNvSpPr txBox="1">
                <a:spLocks noRot="1" noChangeAspect="1" noMove="1" noResize="1" noEditPoints="1" noAdjustHandles="1" noChangeArrowheads="1" noChangeShapeType="1" noTextEdit="1"/>
              </p:cNvSpPr>
              <p:nvPr/>
            </p:nvSpPr>
            <p:spPr>
              <a:xfrm>
                <a:off x="4651992" y="4201069"/>
                <a:ext cx="605808" cy="461665"/>
              </a:xfrm>
              <a:prstGeom prst="rect">
                <a:avLst/>
              </a:prstGeom>
              <a:blipFill>
                <a:blip r:embed="rId1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0412822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314705-1126-00FC-A76D-402C152D1D2B}"/>
              </a:ext>
            </a:extLst>
          </p:cNvPr>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频率估计 </a:t>
            </a:r>
            <a:r>
              <a:rPr lang="en-CN" altLang="zh-CN" dirty="0">
                <a:latin typeface="黑体" panose="02010609060101010101" pitchFamily="49" charset="-122"/>
                <a:ea typeface="黑体" panose="02010609060101010101" pitchFamily="49" charset="-122"/>
              </a:rPr>
              <a:t>v.s.</a:t>
            </a:r>
            <a:r>
              <a:rPr lang="zh-CN" altLang="en-US" dirty="0">
                <a:latin typeface="黑体" panose="02010609060101010101" pitchFamily="49" charset="-122"/>
                <a:ea typeface="黑体" panose="02010609060101010101" pitchFamily="49" charset="-122"/>
              </a:rPr>
              <a:t> 矩阵略图</a:t>
            </a:r>
            <a:endParaRPr kumimoji="1" lang="zh-CN" altLang="en-US" dirty="0"/>
          </a:p>
        </p:txBody>
      </p:sp>
      <p:sp>
        <p:nvSpPr>
          <p:cNvPr id="3" name="!!内容占位符 2">
            <a:extLst>
              <a:ext uri="{FF2B5EF4-FFF2-40B4-BE49-F238E27FC236}">
                <a16:creationId xmlns:a16="http://schemas.microsoft.com/office/drawing/2014/main" id="{07FD6A94-006D-2CEA-036A-B8FB14A586B0}"/>
              </a:ext>
            </a:extLst>
          </p:cNvPr>
          <p:cNvSpPr>
            <a:spLocks noGrp="1"/>
          </p:cNvSpPr>
          <p:nvPr>
            <p:ph idx="1"/>
          </p:nvPr>
        </p:nvSpPr>
        <p:spPr>
          <a:xfrm>
            <a:off x="1981202" y="1828801"/>
            <a:ext cx="3879561" cy="4467733"/>
          </a:xfrm>
        </p:spPr>
        <p:txBody>
          <a:bodyPr>
            <a:normAutofit/>
          </a:bodyPr>
          <a:lstStyle/>
          <a:p>
            <a:r>
              <a:rPr kumimoji="1" lang="zh-CN" altLang="en-US" sz="2800" dirty="0"/>
              <a:t>频率估计</a:t>
            </a:r>
            <a:endParaRPr kumimoji="1" lang="en-US" altLang="zh-CN" sz="2800" dirty="0"/>
          </a:p>
          <a:p>
            <a:endParaRPr kumimoji="1" lang="en-US" altLang="zh-CN" sz="2800" dirty="0"/>
          </a:p>
          <a:p>
            <a:endParaRPr kumimoji="1" lang="en-US" altLang="zh-CN" sz="2800" dirty="0"/>
          </a:p>
          <a:p>
            <a:endParaRPr kumimoji="1" lang="en-US" altLang="zh-CN" sz="2800" dirty="0"/>
          </a:p>
          <a:p>
            <a:r>
              <a:rPr kumimoji="1" lang="zh-CN" altLang="en-US" sz="2800" dirty="0"/>
              <a:t>矩阵略图</a:t>
            </a:r>
            <a:endParaRPr kumimoji="1" lang="en-US" altLang="zh-CN" sz="2800" dirty="0"/>
          </a:p>
        </p:txBody>
      </p:sp>
      <p:cxnSp>
        <p:nvCxnSpPr>
          <p:cNvPr id="5" name="Straight Connector 2">
            <a:extLst>
              <a:ext uri="{FF2B5EF4-FFF2-40B4-BE49-F238E27FC236}">
                <a16:creationId xmlns:a16="http://schemas.microsoft.com/office/drawing/2014/main" id="{7362FC81-EB09-4282-814F-6411BAE6B9F6}"/>
              </a:ext>
            </a:extLst>
          </p:cNvPr>
          <p:cNvCxnSpPr>
            <a:cxnSpLocks noChangeAspect="1" noChangeShapeType="1"/>
          </p:cNvCxnSpPr>
          <p:nvPr/>
        </p:nvCxnSpPr>
        <p:spPr bwMode="auto">
          <a:xfrm flipV="1">
            <a:off x="4811874" y="3653001"/>
            <a:ext cx="2954831" cy="8795"/>
          </a:xfrm>
          <a:prstGeom prst="line">
            <a:avLst/>
          </a:prstGeom>
          <a:noFill/>
          <a:ln w="38100" algn="ctr">
            <a:solidFill>
              <a:schemeClr val="tx1"/>
            </a:solidFill>
            <a:round/>
            <a:headEnd/>
            <a:tailEnd/>
          </a:ln>
        </p:spPr>
      </p:cxnSp>
      <p:sp>
        <p:nvSpPr>
          <p:cNvPr id="6" name="Rectangle 23">
            <a:extLst>
              <a:ext uri="{FF2B5EF4-FFF2-40B4-BE49-F238E27FC236}">
                <a16:creationId xmlns:a16="http://schemas.microsoft.com/office/drawing/2014/main" id="{4485315C-91D9-4A04-974B-43984D57BD3C}"/>
              </a:ext>
            </a:extLst>
          </p:cNvPr>
          <p:cNvSpPr>
            <a:spLocks noChangeAspect="1" noChangeArrowheads="1"/>
          </p:cNvSpPr>
          <p:nvPr/>
        </p:nvSpPr>
        <p:spPr bwMode="auto">
          <a:xfrm>
            <a:off x="5003815" y="3401276"/>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7" name="Rectangle 24">
            <a:extLst>
              <a:ext uri="{FF2B5EF4-FFF2-40B4-BE49-F238E27FC236}">
                <a16:creationId xmlns:a16="http://schemas.microsoft.com/office/drawing/2014/main" id="{E59EBB99-6976-46B1-A8BF-C5C05A23258F}"/>
              </a:ext>
            </a:extLst>
          </p:cNvPr>
          <p:cNvSpPr>
            <a:spLocks noChangeAspect="1" noChangeArrowheads="1"/>
          </p:cNvSpPr>
          <p:nvPr/>
        </p:nvSpPr>
        <p:spPr bwMode="auto">
          <a:xfrm>
            <a:off x="5003815" y="3148004"/>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8" name="Rectangle 25">
            <a:extLst>
              <a:ext uri="{FF2B5EF4-FFF2-40B4-BE49-F238E27FC236}">
                <a16:creationId xmlns:a16="http://schemas.microsoft.com/office/drawing/2014/main" id="{2B507EF1-E645-483B-ABE4-ACC6EE7622F3}"/>
              </a:ext>
            </a:extLst>
          </p:cNvPr>
          <p:cNvSpPr>
            <a:spLocks noChangeAspect="1" noChangeArrowheads="1"/>
          </p:cNvSpPr>
          <p:nvPr/>
        </p:nvSpPr>
        <p:spPr bwMode="auto">
          <a:xfrm>
            <a:off x="5003815" y="2894734"/>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9" name="Rectangle 26">
            <a:extLst>
              <a:ext uri="{FF2B5EF4-FFF2-40B4-BE49-F238E27FC236}">
                <a16:creationId xmlns:a16="http://schemas.microsoft.com/office/drawing/2014/main" id="{688BE711-7421-4353-8198-C3029D0098A2}"/>
              </a:ext>
            </a:extLst>
          </p:cNvPr>
          <p:cNvSpPr>
            <a:spLocks noChangeAspect="1" noChangeArrowheads="1"/>
          </p:cNvSpPr>
          <p:nvPr/>
        </p:nvSpPr>
        <p:spPr bwMode="auto">
          <a:xfrm>
            <a:off x="5003815" y="2637945"/>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1" name="Rectangle 35">
            <a:extLst>
              <a:ext uri="{FF2B5EF4-FFF2-40B4-BE49-F238E27FC236}">
                <a16:creationId xmlns:a16="http://schemas.microsoft.com/office/drawing/2014/main" id="{E59EEEFA-0CE2-4513-988F-DBC909EDCB95}"/>
              </a:ext>
            </a:extLst>
          </p:cNvPr>
          <p:cNvSpPr>
            <a:spLocks noChangeAspect="1" noChangeArrowheads="1"/>
          </p:cNvSpPr>
          <p:nvPr/>
        </p:nvSpPr>
        <p:spPr bwMode="auto">
          <a:xfrm>
            <a:off x="5555143" y="3396176"/>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2" name="Rectangle 36">
            <a:extLst>
              <a:ext uri="{FF2B5EF4-FFF2-40B4-BE49-F238E27FC236}">
                <a16:creationId xmlns:a16="http://schemas.microsoft.com/office/drawing/2014/main" id="{59EEF3B3-8568-4ADA-A472-4399B8C72F4F}"/>
              </a:ext>
            </a:extLst>
          </p:cNvPr>
          <p:cNvSpPr>
            <a:spLocks noChangeAspect="1" noChangeArrowheads="1"/>
          </p:cNvSpPr>
          <p:nvPr/>
        </p:nvSpPr>
        <p:spPr bwMode="auto">
          <a:xfrm>
            <a:off x="5555143" y="3142904"/>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3" name="Rectangle 37">
            <a:extLst>
              <a:ext uri="{FF2B5EF4-FFF2-40B4-BE49-F238E27FC236}">
                <a16:creationId xmlns:a16="http://schemas.microsoft.com/office/drawing/2014/main" id="{FA10438E-E7CB-4BA7-8C83-899C64D3E640}"/>
              </a:ext>
            </a:extLst>
          </p:cNvPr>
          <p:cNvSpPr>
            <a:spLocks noChangeAspect="1" noChangeArrowheads="1"/>
          </p:cNvSpPr>
          <p:nvPr/>
        </p:nvSpPr>
        <p:spPr bwMode="auto">
          <a:xfrm>
            <a:off x="5555143" y="2889633"/>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4" name="Rectangle 38">
            <a:extLst>
              <a:ext uri="{FF2B5EF4-FFF2-40B4-BE49-F238E27FC236}">
                <a16:creationId xmlns:a16="http://schemas.microsoft.com/office/drawing/2014/main" id="{2579D3E4-A26E-49AA-BB54-D53167FB9013}"/>
              </a:ext>
            </a:extLst>
          </p:cNvPr>
          <p:cNvSpPr>
            <a:spLocks noChangeAspect="1" noChangeArrowheads="1"/>
          </p:cNvSpPr>
          <p:nvPr/>
        </p:nvSpPr>
        <p:spPr bwMode="auto">
          <a:xfrm>
            <a:off x="5555143" y="2632845"/>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5" name="Rectangle 39">
            <a:extLst>
              <a:ext uri="{FF2B5EF4-FFF2-40B4-BE49-F238E27FC236}">
                <a16:creationId xmlns:a16="http://schemas.microsoft.com/office/drawing/2014/main" id="{970FDF30-62A3-43DD-AF7B-2F9FFFBBC74F}"/>
              </a:ext>
            </a:extLst>
          </p:cNvPr>
          <p:cNvSpPr>
            <a:spLocks noChangeAspect="1" noChangeArrowheads="1"/>
          </p:cNvSpPr>
          <p:nvPr/>
        </p:nvSpPr>
        <p:spPr bwMode="auto">
          <a:xfrm>
            <a:off x="5555143" y="2379573"/>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16" name="TextBox 5">
            <a:extLst>
              <a:ext uri="{FF2B5EF4-FFF2-40B4-BE49-F238E27FC236}">
                <a16:creationId xmlns:a16="http://schemas.microsoft.com/office/drawing/2014/main" id="{4EF5B941-023B-4A0F-BCE0-4012A99D8923}"/>
              </a:ext>
            </a:extLst>
          </p:cNvPr>
          <p:cNvSpPr txBox="1">
            <a:spLocks noChangeAspect="1" noChangeArrowheads="1"/>
          </p:cNvSpPr>
          <p:nvPr/>
        </p:nvSpPr>
        <p:spPr bwMode="auto">
          <a:xfrm>
            <a:off x="4946340" y="3692344"/>
            <a:ext cx="26661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800" dirty="0">
                <a:solidFill>
                  <a:prstClr val="black"/>
                </a:solidFill>
                <a:latin typeface="Courier New" panose="02070309020205020404" pitchFamily="49" charset="0"/>
                <a:cs typeface="Courier New" panose="02070309020205020404" pitchFamily="49" charset="0"/>
              </a:rPr>
              <a:t>1 2 3 4 5 6 7 8 9 </a:t>
            </a:r>
          </a:p>
        </p:txBody>
      </p:sp>
      <p:sp>
        <p:nvSpPr>
          <p:cNvPr id="19" name="Rectangle 44">
            <a:extLst>
              <a:ext uri="{FF2B5EF4-FFF2-40B4-BE49-F238E27FC236}">
                <a16:creationId xmlns:a16="http://schemas.microsoft.com/office/drawing/2014/main" id="{96FC221F-C15C-46E2-89CE-8F5C893654BF}"/>
              </a:ext>
            </a:extLst>
          </p:cNvPr>
          <p:cNvSpPr>
            <a:spLocks noChangeAspect="1" noChangeArrowheads="1"/>
          </p:cNvSpPr>
          <p:nvPr/>
        </p:nvSpPr>
        <p:spPr bwMode="auto">
          <a:xfrm>
            <a:off x="7175738" y="3397759"/>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20" name="Rectangle 45">
            <a:extLst>
              <a:ext uri="{FF2B5EF4-FFF2-40B4-BE49-F238E27FC236}">
                <a16:creationId xmlns:a16="http://schemas.microsoft.com/office/drawing/2014/main" id="{5DD190CC-DA67-4511-8102-713E67F7A429}"/>
              </a:ext>
            </a:extLst>
          </p:cNvPr>
          <p:cNvSpPr>
            <a:spLocks noChangeAspect="1" noChangeArrowheads="1"/>
          </p:cNvSpPr>
          <p:nvPr/>
        </p:nvSpPr>
        <p:spPr bwMode="auto">
          <a:xfrm>
            <a:off x="7175738" y="3144488"/>
            <a:ext cx="253272" cy="253272"/>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21" name="!!Rectangle 47">
            <a:extLst>
              <a:ext uri="{FF2B5EF4-FFF2-40B4-BE49-F238E27FC236}">
                <a16:creationId xmlns:a16="http://schemas.microsoft.com/office/drawing/2014/main" id="{764BF180-2F8E-42AE-8F55-BC62BFEC074E}"/>
              </a:ext>
            </a:extLst>
          </p:cNvPr>
          <p:cNvSpPr>
            <a:spLocks noChangeAspect="1" noChangeArrowheads="1"/>
          </p:cNvSpPr>
          <p:nvPr/>
        </p:nvSpPr>
        <p:spPr bwMode="auto">
          <a:xfrm>
            <a:off x="6394664" y="3396176"/>
            <a:ext cx="253272" cy="253272"/>
          </a:xfrm>
          <a:prstGeom prst="rect">
            <a:avLst/>
          </a:prstGeom>
          <a:solidFill>
            <a:schemeClr val="accent1">
              <a:lumMod val="40000"/>
              <a:lumOff val="60000"/>
            </a:schemeClr>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endParaRPr lang="en-US" altLang="zh-CN" sz="1600">
              <a:solidFill>
                <a:prstClr val="black"/>
              </a:solidFill>
            </a:endParaRPr>
          </a:p>
        </p:txBody>
      </p:sp>
      <p:sp>
        <p:nvSpPr>
          <p:cNvPr id="34" name="!!TextBox 5">
            <a:extLst>
              <a:ext uri="{FF2B5EF4-FFF2-40B4-BE49-F238E27FC236}">
                <a16:creationId xmlns:a16="http://schemas.microsoft.com/office/drawing/2014/main" id="{CB01ADE2-A10B-464F-B9C4-A39AC5B83FE6}"/>
              </a:ext>
            </a:extLst>
          </p:cNvPr>
          <p:cNvSpPr txBox="1">
            <a:spLocks noChangeAspect="1" noChangeArrowheads="1"/>
          </p:cNvSpPr>
          <p:nvPr/>
        </p:nvSpPr>
        <p:spPr bwMode="auto">
          <a:xfrm>
            <a:off x="4069754" y="4561786"/>
            <a:ext cx="2117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400" dirty="0">
                <a:solidFill>
                  <a:prstClr val="black"/>
                </a:solidFill>
                <a:latin typeface="Courier New" panose="02070309020205020404" pitchFamily="49" charset="0"/>
                <a:cs typeface="Courier New" panose="02070309020205020404" pitchFamily="49" charset="0"/>
              </a:rPr>
              <a:t>1 2 3 4 5 6 7 8 9 </a:t>
            </a:r>
          </a:p>
        </p:txBody>
      </p:sp>
      <p:grpSp>
        <p:nvGrpSpPr>
          <p:cNvPr id="43" name="Group 42">
            <a:extLst>
              <a:ext uri="{FF2B5EF4-FFF2-40B4-BE49-F238E27FC236}">
                <a16:creationId xmlns:a16="http://schemas.microsoft.com/office/drawing/2014/main" id="{96310ED5-386F-4FA5-A36F-93C1883D966E}"/>
              </a:ext>
            </a:extLst>
          </p:cNvPr>
          <p:cNvGrpSpPr>
            <a:grpSpLocks noChangeAspect="1"/>
          </p:cNvGrpSpPr>
          <p:nvPr/>
        </p:nvGrpSpPr>
        <p:grpSpPr>
          <a:xfrm>
            <a:off x="4137058" y="4926444"/>
            <a:ext cx="1929875" cy="214431"/>
            <a:chOff x="3816821" y="4248199"/>
            <a:chExt cx="1645920" cy="182880"/>
          </a:xfrm>
        </p:grpSpPr>
        <p:sp>
          <p:nvSpPr>
            <p:cNvPr id="23" name="矩形 70">
              <a:extLst>
                <a:ext uri="{FF2B5EF4-FFF2-40B4-BE49-F238E27FC236}">
                  <a16:creationId xmlns:a16="http://schemas.microsoft.com/office/drawing/2014/main" id="{2EF89221-0EB1-4600-AD1A-5BE1A1A3C522}"/>
                </a:ext>
              </a:extLst>
            </p:cNvPr>
            <p:cNvSpPr/>
            <p:nvPr/>
          </p:nvSpPr>
          <p:spPr>
            <a:xfrm>
              <a:off x="381682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35" name="矩形 70">
              <a:extLst>
                <a:ext uri="{FF2B5EF4-FFF2-40B4-BE49-F238E27FC236}">
                  <a16:creationId xmlns:a16="http://schemas.microsoft.com/office/drawing/2014/main" id="{389429A5-EA2A-441B-BD3C-35649EAF4430}"/>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6" name="矩形 70">
              <a:extLst>
                <a:ext uri="{FF2B5EF4-FFF2-40B4-BE49-F238E27FC236}">
                  <a16:creationId xmlns:a16="http://schemas.microsoft.com/office/drawing/2014/main" id="{9FC65A86-FD98-49FC-9200-DD635B266046}"/>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7" name="矩形 70">
              <a:extLst>
                <a:ext uri="{FF2B5EF4-FFF2-40B4-BE49-F238E27FC236}">
                  <a16:creationId xmlns:a16="http://schemas.microsoft.com/office/drawing/2014/main" id="{2875C6A5-B7D2-41BF-99E0-0FAA6D8ED760}"/>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8" name="矩形 70">
              <a:extLst>
                <a:ext uri="{FF2B5EF4-FFF2-40B4-BE49-F238E27FC236}">
                  <a16:creationId xmlns:a16="http://schemas.microsoft.com/office/drawing/2014/main" id="{C76D628B-C544-40E7-BAA5-EC6BC63D6A4F}"/>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39" name="矩形 70">
              <a:extLst>
                <a:ext uri="{FF2B5EF4-FFF2-40B4-BE49-F238E27FC236}">
                  <a16:creationId xmlns:a16="http://schemas.microsoft.com/office/drawing/2014/main" id="{D5F67565-18E5-4326-8897-FFC2137F4861}"/>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0" name="矩形 70">
              <a:extLst>
                <a:ext uri="{FF2B5EF4-FFF2-40B4-BE49-F238E27FC236}">
                  <a16:creationId xmlns:a16="http://schemas.microsoft.com/office/drawing/2014/main" id="{D0E06B7A-F8DC-492E-9372-6E0783F8C98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1" name="矩形 70">
              <a:extLst>
                <a:ext uri="{FF2B5EF4-FFF2-40B4-BE49-F238E27FC236}">
                  <a16:creationId xmlns:a16="http://schemas.microsoft.com/office/drawing/2014/main" id="{C9D67938-DF8C-48CD-9376-B687AE68DA8C}"/>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2" name="矩形 70">
              <a:extLst>
                <a:ext uri="{FF2B5EF4-FFF2-40B4-BE49-F238E27FC236}">
                  <a16:creationId xmlns:a16="http://schemas.microsoft.com/office/drawing/2014/main" id="{A1CFC9AB-D5E0-45CE-BC81-8FCC37272019}"/>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44" name="!!Group 43">
            <a:extLst>
              <a:ext uri="{FF2B5EF4-FFF2-40B4-BE49-F238E27FC236}">
                <a16:creationId xmlns:a16="http://schemas.microsoft.com/office/drawing/2014/main" id="{65C993AC-C9A4-41B5-832C-ABCFA10EAF2F}"/>
              </a:ext>
            </a:extLst>
          </p:cNvPr>
          <p:cNvGrpSpPr>
            <a:grpSpLocks noChangeAspect="1"/>
          </p:cNvGrpSpPr>
          <p:nvPr/>
        </p:nvGrpSpPr>
        <p:grpSpPr>
          <a:xfrm>
            <a:off x="4137058" y="5134170"/>
            <a:ext cx="1929875" cy="214431"/>
            <a:chOff x="3816821" y="4248199"/>
            <a:chExt cx="1645920" cy="182880"/>
          </a:xfrm>
        </p:grpSpPr>
        <p:sp>
          <p:nvSpPr>
            <p:cNvPr id="45" name="矩形 70">
              <a:extLst>
                <a:ext uri="{FF2B5EF4-FFF2-40B4-BE49-F238E27FC236}">
                  <a16:creationId xmlns:a16="http://schemas.microsoft.com/office/drawing/2014/main" id="{96A04344-1A64-4EE3-9AC1-C47EE1CC635D}"/>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46" name="矩形 70">
              <a:extLst>
                <a:ext uri="{FF2B5EF4-FFF2-40B4-BE49-F238E27FC236}">
                  <a16:creationId xmlns:a16="http://schemas.microsoft.com/office/drawing/2014/main" id="{5DA9CFAA-0BB5-4041-BA18-EB96B263D577}"/>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7" name="矩形 70">
              <a:extLst>
                <a:ext uri="{FF2B5EF4-FFF2-40B4-BE49-F238E27FC236}">
                  <a16:creationId xmlns:a16="http://schemas.microsoft.com/office/drawing/2014/main" id="{4BE51D66-4760-480F-8DD9-4BDD69E1668D}"/>
                </a:ext>
              </a:extLst>
            </p:cNvPr>
            <p:cNvSpPr/>
            <p:nvPr/>
          </p:nvSpPr>
          <p:spPr>
            <a:xfrm>
              <a:off x="418258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4400" dirty="0">
                <a:solidFill>
                  <a:prstClr val="white"/>
                </a:solidFill>
                <a:latin typeface="Lucida Sans"/>
                <a:ea typeface="黑体"/>
              </a:endParaRPr>
            </a:p>
          </p:txBody>
        </p:sp>
        <p:sp>
          <p:nvSpPr>
            <p:cNvPr id="48" name="矩形 70">
              <a:extLst>
                <a:ext uri="{FF2B5EF4-FFF2-40B4-BE49-F238E27FC236}">
                  <a16:creationId xmlns:a16="http://schemas.microsoft.com/office/drawing/2014/main" id="{B977BAE8-F7B9-4203-8707-F121DB1A993A}"/>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49" name="矩形 70">
              <a:extLst>
                <a:ext uri="{FF2B5EF4-FFF2-40B4-BE49-F238E27FC236}">
                  <a16:creationId xmlns:a16="http://schemas.microsoft.com/office/drawing/2014/main" id="{81363CF1-AB8D-4300-9EDF-30CE283F6536}"/>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0" name="矩形 70">
              <a:extLst>
                <a:ext uri="{FF2B5EF4-FFF2-40B4-BE49-F238E27FC236}">
                  <a16:creationId xmlns:a16="http://schemas.microsoft.com/office/drawing/2014/main" id="{325BEE5C-CC30-46C9-AB41-2CC98CA9E8F8}"/>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1" name="矩形 70">
              <a:extLst>
                <a:ext uri="{FF2B5EF4-FFF2-40B4-BE49-F238E27FC236}">
                  <a16:creationId xmlns:a16="http://schemas.microsoft.com/office/drawing/2014/main" id="{CA0B9EB8-6A39-412A-8491-69DF888AB0D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2" name="矩形 70">
              <a:extLst>
                <a:ext uri="{FF2B5EF4-FFF2-40B4-BE49-F238E27FC236}">
                  <a16:creationId xmlns:a16="http://schemas.microsoft.com/office/drawing/2014/main" id="{90C52285-DBD1-41BE-B085-ADEC83FE6EFD}"/>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3" name="矩形 70">
              <a:extLst>
                <a:ext uri="{FF2B5EF4-FFF2-40B4-BE49-F238E27FC236}">
                  <a16:creationId xmlns:a16="http://schemas.microsoft.com/office/drawing/2014/main" id="{8C998C1A-E0EA-44A2-AF64-7000C05EEECD}"/>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54" name="!!Group 53">
            <a:extLst>
              <a:ext uri="{FF2B5EF4-FFF2-40B4-BE49-F238E27FC236}">
                <a16:creationId xmlns:a16="http://schemas.microsoft.com/office/drawing/2014/main" id="{A022B229-041B-4343-B515-6733460B4043}"/>
              </a:ext>
            </a:extLst>
          </p:cNvPr>
          <p:cNvGrpSpPr>
            <a:grpSpLocks noChangeAspect="1"/>
          </p:cNvGrpSpPr>
          <p:nvPr/>
        </p:nvGrpSpPr>
        <p:grpSpPr>
          <a:xfrm>
            <a:off x="4137058" y="5783868"/>
            <a:ext cx="1929875" cy="214431"/>
            <a:chOff x="3816821" y="4248199"/>
            <a:chExt cx="1645920" cy="182880"/>
          </a:xfrm>
        </p:grpSpPr>
        <p:sp>
          <p:nvSpPr>
            <p:cNvPr id="55" name="矩形 70">
              <a:extLst>
                <a:ext uri="{FF2B5EF4-FFF2-40B4-BE49-F238E27FC236}">
                  <a16:creationId xmlns:a16="http://schemas.microsoft.com/office/drawing/2014/main" id="{BFCB6DC3-E7F1-4C6A-89D0-8149EA32F92C}"/>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56" name="矩形 70">
              <a:extLst>
                <a:ext uri="{FF2B5EF4-FFF2-40B4-BE49-F238E27FC236}">
                  <a16:creationId xmlns:a16="http://schemas.microsoft.com/office/drawing/2014/main" id="{7B2299C9-B0A4-46B5-81B1-B3D1338DBD63}"/>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7" name="矩形 70">
              <a:extLst>
                <a:ext uri="{FF2B5EF4-FFF2-40B4-BE49-F238E27FC236}">
                  <a16:creationId xmlns:a16="http://schemas.microsoft.com/office/drawing/2014/main" id="{6E8E483B-3283-42C5-AFD6-26254918D2A5}"/>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58" name="矩形 70">
              <a:extLst>
                <a:ext uri="{FF2B5EF4-FFF2-40B4-BE49-F238E27FC236}">
                  <a16:creationId xmlns:a16="http://schemas.microsoft.com/office/drawing/2014/main" id="{C072D74D-228A-4161-9876-BF7B5CEE47A5}"/>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59" name="矩形 70">
              <a:extLst>
                <a:ext uri="{FF2B5EF4-FFF2-40B4-BE49-F238E27FC236}">
                  <a16:creationId xmlns:a16="http://schemas.microsoft.com/office/drawing/2014/main" id="{C4ECBD4F-77AA-4D11-92A5-78ECB1A1FF80}"/>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0" name="矩形 70">
              <a:extLst>
                <a:ext uri="{FF2B5EF4-FFF2-40B4-BE49-F238E27FC236}">
                  <a16:creationId xmlns:a16="http://schemas.microsoft.com/office/drawing/2014/main" id="{E76B1ED8-8E8D-4BE5-B12A-B6E5EEEDE053}"/>
                </a:ext>
              </a:extLst>
            </p:cNvPr>
            <p:cNvSpPr/>
            <p:nvPr/>
          </p:nvSpPr>
          <p:spPr>
            <a:xfrm>
              <a:off x="473122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4400" dirty="0">
                <a:solidFill>
                  <a:prstClr val="white"/>
                </a:solidFill>
                <a:latin typeface="Lucida Sans"/>
                <a:ea typeface="黑体"/>
              </a:endParaRPr>
            </a:p>
          </p:txBody>
        </p:sp>
        <p:sp>
          <p:nvSpPr>
            <p:cNvPr id="61" name="矩形 70">
              <a:extLst>
                <a:ext uri="{FF2B5EF4-FFF2-40B4-BE49-F238E27FC236}">
                  <a16:creationId xmlns:a16="http://schemas.microsoft.com/office/drawing/2014/main" id="{D6461D24-FAB5-40B5-BDFD-5BC9B81AC2F4}"/>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2" name="矩形 70">
              <a:extLst>
                <a:ext uri="{FF2B5EF4-FFF2-40B4-BE49-F238E27FC236}">
                  <a16:creationId xmlns:a16="http://schemas.microsoft.com/office/drawing/2014/main" id="{20546C72-F009-4D36-95A4-97290F630AF5}"/>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3" name="矩形 70">
              <a:extLst>
                <a:ext uri="{FF2B5EF4-FFF2-40B4-BE49-F238E27FC236}">
                  <a16:creationId xmlns:a16="http://schemas.microsoft.com/office/drawing/2014/main" id="{1FC1CCDA-7E4E-42A0-AFD4-08C23E8319A8}"/>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sp>
        <p:nvSpPr>
          <p:cNvPr id="64" name="TextBox 63">
            <a:extLst>
              <a:ext uri="{FF2B5EF4-FFF2-40B4-BE49-F238E27FC236}">
                <a16:creationId xmlns:a16="http://schemas.microsoft.com/office/drawing/2014/main" id="{24B9A16D-FB1D-45CC-8C0E-D4F89BB57C01}"/>
              </a:ext>
            </a:extLst>
          </p:cNvPr>
          <p:cNvSpPr txBox="1">
            <a:spLocks noChangeAspect="1"/>
          </p:cNvSpPr>
          <p:nvPr/>
        </p:nvSpPr>
        <p:spPr>
          <a:xfrm rot="5400000">
            <a:off x="4975799" y="5334644"/>
            <a:ext cx="492443" cy="461665"/>
          </a:xfrm>
          <a:prstGeom prst="rect">
            <a:avLst/>
          </a:prstGeom>
          <a:noFill/>
        </p:spPr>
        <p:txBody>
          <a:bodyPr wrap="none" rtlCol="0">
            <a:spAutoFit/>
          </a:bodyPr>
          <a:lstStyle/>
          <a:p>
            <a:pPr defTabSz="914140"/>
            <a:r>
              <a:rPr lang="en-US" altLang="zh-CN" sz="2400" dirty="0">
                <a:solidFill>
                  <a:prstClr val="black"/>
                </a:solidFill>
                <a:latin typeface="Lucida Sans"/>
                <a:ea typeface="黑体"/>
              </a:rPr>
              <a:t>…</a:t>
            </a:r>
            <a:endParaRPr lang="zh-CN" altLang="en-US" sz="2400" dirty="0">
              <a:solidFill>
                <a:prstClr val="black"/>
              </a:solidFill>
              <a:latin typeface="Lucida Sans"/>
              <a:ea typeface="黑体"/>
            </a:endParaRPr>
          </a:p>
        </p:txBody>
      </p:sp>
      <p:sp>
        <p:nvSpPr>
          <p:cNvPr id="65" name="!!TextBx 6">
            <a:extLst>
              <a:ext uri="{FF2B5EF4-FFF2-40B4-BE49-F238E27FC236}">
                <a16:creationId xmlns:a16="http://schemas.microsoft.com/office/drawing/2014/main" id="{D1FA8AD9-64A0-47FD-9236-D42D715166D0}"/>
              </a:ext>
            </a:extLst>
          </p:cNvPr>
          <p:cNvSpPr txBox="1">
            <a:spLocks noChangeAspect="1" noChangeArrowheads="1"/>
          </p:cNvSpPr>
          <p:nvPr/>
        </p:nvSpPr>
        <p:spPr bwMode="auto">
          <a:xfrm>
            <a:off x="6495792" y="4563290"/>
            <a:ext cx="2117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a:r>
              <a:rPr lang="en-US" altLang="zh-CN" sz="1400" dirty="0">
                <a:solidFill>
                  <a:prstClr val="black"/>
                </a:solidFill>
                <a:latin typeface="Courier New" panose="02070309020205020404" pitchFamily="49" charset="0"/>
                <a:cs typeface="Courier New" panose="02070309020205020404" pitchFamily="49" charset="0"/>
              </a:rPr>
              <a:t>1 2 3 4 5 6 7 8 9 </a:t>
            </a:r>
          </a:p>
        </p:txBody>
      </p:sp>
      <p:sp>
        <p:nvSpPr>
          <p:cNvPr id="127" name="Left Brace 126">
            <a:extLst>
              <a:ext uri="{FF2B5EF4-FFF2-40B4-BE49-F238E27FC236}">
                <a16:creationId xmlns:a16="http://schemas.microsoft.com/office/drawing/2014/main" id="{C5145062-301B-4C0D-A7E6-7EAE29228007}"/>
              </a:ext>
            </a:extLst>
          </p:cNvPr>
          <p:cNvSpPr>
            <a:spLocks noChangeAspect="1"/>
          </p:cNvSpPr>
          <p:nvPr/>
        </p:nvSpPr>
        <p:spPr>
          <a:xfrm rot="10800000">
            <a:off x="8594238" y="4927947"/>
            <a:ext cx="253292" cy="1280121"/>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AA709F73-1568-4460-AEDE-FD0E4DA72BF1}"/>
                  </a:ext>
                </a:extLst>
              </p:cNvPr>
              <p:cNvSpPr txBox="1">
                <a:spLocks noChangeAspect="1"/>
              </p:cNvSpPr>
              <p:nvPr/>
            </p:nvSpPr>
            <p:spPr>
              <a:xfrm>
                <a:off x="8827496" y="5281918"/>
                <a:ext cx="1011239"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ℓ=6</m:t>
                      </m:r>
                    </m:oMath>
                  </m:oMathPara>
                </a14:m>
                <a:endParaRPr lang="zh-CN" altLang="en-US" sz="2400" dirty="0">
                  <a:solidFill>
                    <a:prstClr val="black"/>
                  </a:solidFill>
                  <a:latin typeface="Lucida Sans"/>
                  <a:ea typeface="黑体"/>
                </a:endParaRPr>
              </a:p>
            </p:txBody>
          </p:sp>
        </mc:Choice>
        <mc:Fallback xmlns="">
          <p:sp>
            <p:nvSpPr>
              <p:cNvPr id="128" name="TextBox 127">
                <a:extLst>
                  <a:ext uri="{FF2B5EF4-FFF2-40B4-BE49-F238E27FC236}">
                    <a16:creationId xmlns:a16="http://schemas.microsoft.com/office/drawing/2014/main" id="{AA709F73-1568-4460-AEDE-FD0E4DA72BF1}"/>
                  </a:ext>
                </a:extLst>
              </p:cNvPr>
              <p:cNvSpPr txBox="1">
                <a:spLocks noRot="1" noChangeAspect="1" noMove="1" noResize="1" noEditPoints="1" noAdjustHandles="1" noChangeArrowheads="1" noChangeShapeType="1" noTextEdit="1"/>
              </p:cNvSpPr>
              <p:nvPr/>
            </p:nvSpPr>
            <p:spPr>
              <a:xfrm>
                <a:off x="8827496" y="5281918"/>
                <a:ext cx="1011239" cy="461665"/>
              </a:xfrm>
              <a:prstGeom prst="rect">
                <a:avLst/>
              </a:prstGeom>
              <a:blipFill>
                <a:blip r:embed="rId3"/>
                <a:stretch>
                  <a:fillRect/>
                </a:stretch>
              </a:blipFill>
            </p:spPr>
            <p:txBody>
              <a:bodyPr/>
              <a:lstStyle/>
              <a:p>
                <a:r>
                  <a:rPr lang="zh-CN" altLang="en-US">
                    <a:noFill/>
                  </a:rPr>
                  <a:t> </a:t>
                </a:r>
              </a:p>
            </p:txBody>
          </p:sp>
        </mc:Fallback>
      </mc:AlternateContent>
      <p:sp>
        <p:nvSpPr>
          <p:cNvPr id="129" name="!!Left Brace 128">
            <a:extLst>
              <a:ext uri="{FF2B5EF4-FFF2-40B4-BE49-F238E27FC236}">
                <a16:creationId xmlns:a16="http://schemas.microsoft.com/office/drawing/2014/main" id="{2277FABE-CFBB-46C7-8842-3846B0047C74}"/>
              </a:ext>
            </a:extLst>
          </p:cNvPr>
          <p:cNvSpPr>
            <a:spLocks noChangeAspect="1"/>
          </p:cNvSpPr>
          <p:nvPr/>
        </p:nvSpPr>
        <p:spPr>
          <a:xfrm>
            <a:off x="3664286" y="4926443"/>
            <a:ext cx="253292" cy="1719679"/>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FBCF2E0D-BE2D-4DDA-9D40-03379FF908F2}"/>
                  </a:ext>
                </a:extLst>
              </p:cNvPr>
              <p:cNvSpPr txBox="1">
                <a:spLocks noChangeAspect="1"/>
              </p:cNvSpPr>
              <p:nvPr/>
            </p:nvSpPr>
            <p:spPr>
              <a:xfrm>
                <a:off x="3143673" y="5553033"/>
                <a:ext cx="515975"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𝑁</m:t>
                      </m:r>
                    </m:oMath>
                  </m:oMathPara>
                </a14:m>
                <a:endParaRPr lang="zh-CN" altLang="en-US" sz="2400" dirty="0">
                  <a:solidFill>
                    <a:prstClr val="black"/>
                  </a:solidFill>
                  <a:latin typeface="Lucida Sans"/>
                  <a:ea typeface="黑体"/>
                </a:endParaRPr>
              </a:p>
            </p:txBody>
          </p:sp>
        </mc:Choice>
        <mc:Fallback xmlns="">
          <p:sp>
            <p:nvSpPr>
              <p:cNvPr id="130" name="!!TextBox 129">
                <a:extLst>
                  <a:ext uri="{FF2B5EF4-FFF2-40B4-BE49-F238E27FC236}">
                    <a16:creationId xmlns:a16="http://schemas.microsoft.com/office/drawing/2014/main" id="{FBCF2E0D-BE2D-4DDA-9D40-03379FF908F2}"/>
                  </a:ext>
                </a:extLst>
              </p:cNvPr>
              <p:cNvSpPr txBox="1">
                <a:spLocks noRot="1" noChangeAspect="1" noMove="1" noResize="1" noEditPoints="1" noAdjustHandles="1" noChangeArrowheads="1" noChangeShapeType="1" noTextEdit="1"/>
              </p:cNvSpPr>
              <p:nvPr/>
            </p:nvSpPr>
            <p:spPr>
              <a:xfrm>
                <a:off x="3143673" y="5553033"/>
                <a:ext cx="515975" cy="461665"/>
              </a:xfrm>
              <a:prstGeom prst="rect">
                <a:avLst/>
              </a:prstGeom>
              <a:blipFill>
                <a:blip r:embed="rId4"/>
                <a:stretch>
                  <a:fillRect/>
                </a:stretch>
              </a:blipFill>
            </p:spPr>
            <p:txBody>
              <a:bodyPr/>
              <a:lstStyle/>
              <a:p>
                <a:r>
                  <a:rPr lang="zh-CN" altLang="en-US">
                    <a:noFill/>
                  </a:rPr>
                  <a:t> </a:t>
                </a:r>
              </a:p>
            </p:txBody>
          </p:sp>
        </mc:Fallback>
      </mc:AlternateContent>
      <p:sp>
        <p:nvSpPr>
          <p:cNvPr id="24" name="TextBox 23">
            <a:extLst>
              <a:ext uri="{FF2B5EF4-FFF2-40B4-BE49-F238E27FC236}">
                <a16:creationId xmlns:a16="http://schemas.microsoft.com/office/drawing/2014/main" id="{5FC516EF-7F8E-4EF4-AEED-9C58D99B3F7D}"/>
              </a:ext>
            </a:extLst>
          </p:cNvPr>
          <p:cNvSpPr txBox="1"/>
          <p:nvPr/>
        </p:nvSpPr>
        <p:spPr>
          <a:xfrm>
            <a:off x="1993556" y="1100703"/>
            <a:ext cx="5188220" cy="400110"/>
          </a:xfrm>
          <a:prstGeom prst="rect">
            <a:avLst/>
          </a:prstGeom>
          <a:noFill/>
        </p:spPr>
        <p:txBody>
          <a:bodyPr wrap="square" rtlCol="0">
            <a:spAutoFit/>
          </a:bodyPr>
          <a:lstStyle/>
          <a:p>
            <a:pPr defTabSz="914140"/>
            <a:r>
              <a:rPr kumimoji="1" lang="zh-CN" altLang="en-US" sz="2000" dirty="0">
                <a:solidFill>
                  <a:prstClr val="white">
                    <a:lumMod val="50000"/>
                  </a:prstClr>
                </a:solidFill>
                <a:latin typeface="Lucida Sans"/>
                <a:ea typeface="黑体"/>
              </a:rPr>
              <a:t>频率估计可视为一种特殊的矩阵略图</a:t>
            </a:r>
            <a:endParaRPr lang="zh-CN" altLang="en-US" sz="2000" dirty="0">
              <a:solidFill>
                <a:prstClr val="white">
                  <a:lumMod val="50000"/>
                </a:prstClr>
              </a:solidFill>
              <a:latin typeface="Lucida Sans"/>
              <a:ea typeface="黑体"/>
            </a:endParaRPr>
          </a:p>
        </p:txBody>
      </p:sp>
      <p:grpSp>
        <p:nvGrpSpPr>
          <p:cNvPr id="131" name="!!Group 131">
            <a:extLst>
              <a:ext uri="{FF2B5EF4-FFF2-40B4-BE49-F238E27FC236}">
                <a16:creationId xmlns:a16="http://schemas.microsoft.com/office/drawing/2014/main" id="{E0A6B7D2-88F4-4D8D-B627-C6FEEC9E99E5}"/>
              </a:ext>
            </a:extLst>
          </p:cNvPr>
          <p:cNvGrpSpPr>
            <a:grpSpLocks noChangeAspect="1"/>
          </p:cNvGrpSpPr>
          <p:nvPr/>
        </p:nvGrpSpPr>
        <p:grpSpPr>
          <a:xfrm>
            <a:off x="4137058" y="6000316"/>
            <a:ext cx="1929875" cy="214431"/>
            <a:chOff x="3816821" y="4248199"/>
            <a:chExt cx="1645920" cy="182880"/>
          </a:xfrm>
        </p:grpSpPr>
        <p:sp>
          <p:nvSpPr>
            <p:cNvPr id="132" name="矩形 70">
              <a:extLst>
                <a:ext uri="{FF2B5EF4-FFF2-40B4-BE49-F238E27FC236}">
                  <a16:creationId xmlns:a16="http://schemas.microsoft.com/office/drawing/2014/main" id="{77494D20-F607-425D-A38C-B72E3E56D421}"/>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33" name="矩形 70">
              <a:extLst>
                <a:ext uri="{FF2B5EF4-FFF2-40B4-BE49-F238E27FC236}">
                  <a16:creationId xmlns:a16="http://schemas.microsoft.com/office/drawing/2014/main" id="{E66AB3EF-DD8E-4DD5-9C08-016167152D86}"/>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34" name="矩形 70">
              <a:extLst>
                <a:ext uri="{FF2B5EF4-FFF2-40B4-BE49-F238E27FC236}">
                  <a16:creationId xmlns:a16="http://schemas.microsoft.com/office/drawing/2014/main" id="{9889DFFE-309F-4479-8069-ADCC22B5B186}"/>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35" name="矩形 70">
              <a:extLst>
                <a:ext uri="{FF2B5EF4-FFF2-40B4-BE49-F238E27FC236}">
                  <a16:creationId xmlns:a16="http://schemas.microsoft.com/office/drawing/2014/main" id="{B2990BDB-5E31-434E-8177-1A4386FFD2AF}"/>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36" name="矩形 70">
              <a:extLst>
                <a:ext uri="{FF2B5EF4-FFF2-40B4-BE49-F238E27FC236}">
                  <a16:creationId xmlns:a16="http://schemas.microsoft.com/office/drawing/2014/main" id="{D0FFB2C6-38DB-441A-B851-5C118064B1B1}"/>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37" name="矩形 70">
              <a:extLst>
                <a:ext uri="{FF2B5EF4-FFF2-40B4-BE49-F238E27FC236}">
                  <a16:creationId xmlns:a16="http://schemas.microsoft.com/office/drawing/2014/main" id="{96D662E2-700E-4344-B385-00012F8DE02A}"/>
                </a:ext>
              </a:extLst>
            </p:cNvPr>
            <p:cNvSpPr/>
            <p:nvPr/>
          </p:nvSpPr>
          <p:spPr>
            <a:xfrm>
              <a:off x="473122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Sans Serif Collection" panose="020B0502040504020204" pitchFamily="34" charset="0"/>
                  <a:cs typeface="Times New Roman" panose="02020603050405020304" pitchFamily="18" charset="0"/>
                </a:rPr>
                <a:t>1</a:t>
              </a:r>
              <a:endParaRPr lang="zh-CN" altLang="en-US" sz="4400" dirty="0">
                <a:solidFill>
                  <a:prstClr val="white"/>
                </a:solidFill>
                <a:latin typeface="Lucida Sans"/>
                <a:ea typeface="黑体"/>
              </a:endParaRPr>
            </a:p>
          </p:txBody>
        </p:sp>
        <p:sp>
          <p:nvSpPr>
            <p:cNvPr id="138" name="矩形 70">
              <a:extLst>
                <a:ext uri="{FF2B5EF4-FFF2-40B4-BE49-F238E27FC236}">
                  <a16:creationId xmlns:a16="http://schemas.microsoft.com/office/drawing/2014/main" id="{D7C353C0-FF3D-4401-AD02-51F86FC9311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39" name="矩形 70">
              <a:extLst>
                <a:ext uri="{FF2B5EF4-FFF2-40B4-BE49-F238E27FC236}">
                  <a16:creationId xmlns:a16="http://schemas.microsoft.com/office/drawing/2014/main" id="{630FBA74-02B3-498E-914A-D43182B4E0E4}"/>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40" name="矩形 70">
              <a:extLst>
                <a:ext uri="{FF2B5EF4-FFF2-40B4-BE49-F238E27FC236}">
                  <a16:creationId xmlns:a16="http://schemas.microsoft.com/office/drawing/2014/main" id="{569791BF-73B1-483D-A5A4-8C309E5F982D}"/>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152" name="!!Group 131">
            <a:extLst>
              <a:ext uri="{FF2B5EF4-FFF2-40B4-BE49-F238E27FC236}">
                <a16:creationId xmlns:a16="http://schemas.microsoft.com/office/drawing/2014/main" id="{4C628266-CB7F-405E-A5F3-A283B8636912}"/>
              </a:ext>
            </a:extLst>
          </p:cNvPr>
          <p:cNvGrpSpPr/>
          <p:nvPr/>
        </p:nvGrpSpPr>
        <p:grpSpPr>
          <a:xfrm>
            <a:off x="4135503" y="6217921"/>
            <a:ext cx="1929878" cy="214431"/>
            <a:chOff x="3816821" y="4248199"/>
            <a:chExt cx="1645920" cy="182880"/>
          </a:xfrm>
        </p:grpSpPr>
        <p:sp>
          <p:nvSpPr>
            <p:cNvPr id="153" name="矩形 70">
              <a:extLst>
                <a:ext uri="{FF2B5EF4-FFF2-40B4-BE49-F238E27FC236}">
                  <a16:creationId xmlns:a16="http://schemas.microsoft.com/office/drawing/2014/main" id="{81891D83-2073-4453-9A70-B57F877C776C}"/>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54" name="矩形 70">
              <a:extLst>
                <a:ext uri="{FF2B5EF4-FFF2-40B4-BE49-F238E27FC236}">
                  <a16:creationId xmlns:a16="http://schemas.microsoft.com/office/drawing/2014/main" id="{D3221C88-5CB4-42BB-A259-7F2A73BDE64C}"/>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55" name="矩形 70">
              <a:extLst>
                <a:ext uri="{FF2B5EF4-FFF2-40B4-BE49-F238E27FC236}">
                  <a16:creationId xmlns:a16="http://schemas.microsoft.com/office/drawing/2014/main" id="{E41A9F55-80B0-45DE-8209-8EF8C2D60192}"/>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56" name="矩形 70">
              <a:extLst>
                <a:ext uri="{FF2B5EF4-FFF2-40B4-BE49-F238E27FC236}">
                  <a16:creationId xmlns:a16="http://schemas.microsoft.com/office/drawing/2014/main" id="{526BCEBA-2655-47B3-A3CC-E732D6809473}"/>
                </a:ext>
              </a:extLst>
            </p:cNvPr>
            <p:cNvSpPr/>
            <p:nvPr/>
          </p:nvSpPr>
          <p:spPr>
            <a:xfrm>
              <a:off x="436546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1</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157" name="矩形 70">
              <a:extLst>
                <a:ext uri="{FF2B5EF4-FFF2-40B4-BE49-F238E27FC236}">
                  <a16:creationId xmlns:a16="http://schemas.microsoft.com/office/drawing/2014/main" id="{C9A4BB06-6CF5-4E40-8170-B0CCE05484F3}"/>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58" name="矩形 70">
              <a:extLst>
                <a:ext uri="{FF2B5EF4-FFF2-40B4-BE49-F238E27FC236}">
                  <a16:creationId xmlns:a16="http://schemas.microsoft.com/office/drawing/2014/main" id="{2DAD93B8-5965-4207-84F9-3ED6209D44E1}"/>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59" name="矩形 70">
              <a:extLst>
                <a:ext uri="{FF2B5EF4-FFF2-40B4-BE49-F238E27FC236}">
                  <a16:creationId xmlns:a16="http://schemas.microsoft.com/office/drawing/2014/main" id="{7EF17CF7-5FA5-4BB8-8238-91CD6ACDB6D2}"/>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60" name="矩形 70">
              <a:extLst>
                <a:ext uri="{FF2B5EF4-FFF2-40B4-BE49-F238E27FC236}">
                  <a16:creationId xmlns:a16="http://schemas.microsoft.com/office/drawing/2014/main" id="{FD0A64D5-4FBF-4EED-B017-761DF67F936F}"/>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61" name="矩形 70">
              <a:extLst>
                <a:ext uri="{FF2B5EF4-FFF2-40B4-BE49-F238E27FC236}">
                  <a16:creationId xmlns:a16="http://schemas.microsoft.com/office/drawing/2014/main" id="{75728A3E-3E73-4ACF-8BD0-A7357A9B8F0C}"/>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grpSp>
      <p:grpSp>
        <p:nvGrpSpPr>
          <p:cNvPr id="143" name="!!Group 131">
            <a:extLst>
              <a:ext uri="{FF2B5EF4-FFF2-40B4-BE49-F238E27FC236}">
                <a16:creationId xmlns:a16="http://schemas.microsoft.com/office/drawing/2014/main" id="{6F0B193C-AAF7-455E-925F-E8D7DE2A0B7E}"/>
              </a:ext>
            </a:extLst>
          </p:cNvPr>
          <p:cNvGrpSpPr/>
          <p:nvPr/>
        </p:nvGrpSpPr>
        <p:grpSpPr>
          <a:xfrm>
            <a:off x="4139184" y="6431692"/>
            <a:ext cx="1929878" cy="214431"/>
            <a:chOff x="3816821" y="4248199"/>
            <a:chExt cx="1645920" cy="182880"/>
          </a:xfrm>
        </p:grpSpPr>
        <p:sp>
          <p:nvSpPr>
            <p:cNvPr id="144" name="矩形 70">
              <a:extLst>
                <a:ext uri="{FF2B5EF4-FFF2-40B4-BE49-F238E27FC236}">
                  <a16:creationId xmlns:a16="http://schemas.microsoft.com/office/drawing/2014/main" id="{DE91FAE4-F48F-42E4-B237-C9DC472C3995}"/>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45" name="矩形 70">
              <a:extLst>
                <a:ext uri="{FF2B5EF4-FFF2-40B4-BE49-F238E27FC236}">
                  <a16:creationId xmlns:a16="http://schemas.microsoft.com/office/drawing/2014/main" id="{F5897703-5920-48B1-B826-0DDE2E33DEF2}"/>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46" name="矩形 70">
              <a:extLst>
                <a:ext uri="{FF2B5EF4-FFF2-40B4-BE49-F238E27FC236}">
                  <a16:creationId xmlns:a16="http://schemas.microsoft.com/office/drawing/2014/main" id="{3A5B3DA0-B881-46B9-A1EC-6E49B6A71649}"/>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47" name="矩形 70">
              <a:extLst>
                <a:ext uri="{FF2B5EF4-FFF2-40B4-BE49-F238E27FC236}">
                  <a16:creationId xmlns:a16="http://schemas.microsoft.com/office/drawing/2014/main" id="{3F19535C-9406-4DC0-9319-EFB01D8BCDF3}"/>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714" b="1" dirty="0">
                <a:solidFill>
                  <a:prstClr val="black"/>
                </a:solidFill>
                <a:latin typeface="Times New Roman" panose="02020603050405020304" pitchFamily="18" charset="0"/>
                <a:ea typeface="黑体"/>
                <a:cs typeface="Times New Roman" panose="02020603050405020304" pitchFamily="18" charset="0"/>
              </a:endParaRPr>
            </a:p>
          </p:txBody>
        </p:sp>
        <p:sp>
          <p:nvSpPr>
            <p:cNvPr id="148" name="矩形 70">
              <a:extLst>
                <a:ext uri="{FF2B5EF4-FFF2-40B4-BE49-F238E27FC236}">
                  <a16:creationId xmlns:a16="http://schemas.microsoft.com/office/drawing/2014/main" id="{BECBF581-82DE-410D-8AC6-139833A10AF2}"/>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49" name="矩形 70">
              <a:extLst>
                <a:ext uri="{FF2B5EF4-FFF2-40B4-BE49-F238E27FC236}">
                  <a16:creationId xmlns:a16="http://schemas.microsoft.com/office/drawing/2014/main" id="{FCB96334-6C60-45D7-A6A5-576E8FBDD34C}"/>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50" name="矩形 70">
              <a:extLst>
                <a:ext uri="{FF2B5EF4-FFF2-40B4-BE49-F238E27FC236}">
                  <a16:creationId xmlns:a16="http://schemas.microsoft.com/office/drawing/2014/main" id="{AB5A3831-608F-4F96-AB17-373730ADB184}"/>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51" name="矩形 70">
              <a:extLst>
                <a:ext uri="{FF2B5EF4-FFF2-40B4-BE49-F238E27FC236}">
                  <a16:creationId xmlns:a16="http://schemas.microsoft.com/office/drawing/2014/main" id="{2268E9E7-B91A-4A1B-BE8F-0E2E8A5A05E5}"/>
                </a:ext>
              </a:extLst>
            </p:cNvPr>
            <p:cNvSpPr/>
            <p:nvPr/>
          </p:nvSpPr>
          <p:spPr>
            <a:xfrm>
              <a:off x="5096981" y="4248199"/>
              <a:ext cx="182880" cy="18288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1</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172" name="矩形 70">
              <a:extLst>
                <a:ext uri="{FF2B5EF4-FFF2-40B4-BE49-F238E27FC236}">
                  <a16:creationId xmlns:a16="http://schemas.microsoft.com/office/drawing/2014/main" id="{3F4EEDE6-C970-415E-8A0E-662107C97EDB}"/>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grpSp>
      <p:grpSp>
        <p:nvGrpSpPr>
          <p:cNvPr id="4" name="!!Group 282">
            <a:extLst>
              <a:ext uri="{FF2B5EF4-FFF2-40B4-BE49-F238E27FC236}">
                <a16:creationId xmlns:a16="http://schemas.microsoft.com/office/drawing/2014/main" id="{8B361539-72AA-99AB-9B49-E0445DE85FE2}"/>
              </a:ext>
            </a:extLst>
          </p:cNvPr>
          <p:cNvGrpSpPr/>
          <p:nvPr/>
        </p:nvGrpSpPr>
        <p:grpSpPr>
          <a:xfrm>
            <a:off x="6562344" y="4927949"/>
            <a:ext cx="1930626" cy="1291171"/>
            <a:chOff x="6562344" y="4927949"/>
            <a:chExt cx="1930626" cy="1291171"/>
          </a:xfrm>
        </p:grpSpPr>
        <p:grpSp>
          <p:nvGrpSpPr>
            <p:cNvPr id="66" name="!!Group 65">
              <a:extLst>
                <a:ext uri="{FF2B5EF4-FFF2-40B4-BE49-F238E27FC236}">
                  <a16:creationId xmlns:a16="http://schemas.microsoft.com/office/drawing/2014/main" id="{B4F93FF6-9246-47F4-9ECA-37436AA4E063}"/>
                </a:ext>
              </a:extLst>
            </p:cNvPr>
            <p:cNvGrpSpPr>
              <a:grpSpLocks noChangeAspect="1"/>
            </p:cNvGrpSpPr>
            <p:nvPr/>
          </p:nvGrpSpPr>
          <p:grpSpPr>
            <a:xfrm>
              <a:off x="6563095" y="4927949"/>
              <a:ext cx="1929875" cy="214431"/>
              <a:chOff x="3816821" y="4248199"/>
              <a:chExt cx="1645920" cy="182880"/>
            </a:xfrm>
          </p:grpSpPr>
          <p:sp>
            <p:nvSpPr>
              <p:cNvPr id="67" name="矩形 70">
                <a:extLst>
                  <a:ext uri="{FF2B5EF4-FFF2-40B4-BE49-F238E27FC236}">
                    <a16:creationId xmlns:a16="http://schemas.microsoft.com/office/drawing/2014/main" id="{F207E9D8-B91C-42E6-816A-B8AE252B3142}"/>
                  </a:ext>
                </a:extLst>
              </p:cNvPr>
              <p:cNvSpPr/>
              <p:nvPr/>
            </p:nvSpPr>
            <p:spPr>
              <a:xfrm>
                <a:off x="3816821" y="4248199"/>
                <a:ext cx="182880" cy="182880"/>
              </a:xfrm>
              <a:prstGeom prst="rect">
                <a:avLst/>
              </a:prstGeom>
              <a:solidFill>
                <a:schemeClr val="accent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white"/>
                    </a:solidFill>
                    <a:latin typeface="Times New Roman" panose="02020603050405020304" pitchFamily="18" charset="0"/>
                    <a:ea typeface="Sans Serif Collection" panose="020B0502040504020204" pitchFamily="34" charset="0"/>
                    <a:cs typeface="Times New Roman" panose="02020603050405020304" pitchFamily="18" charset="0"/>
                  </a:rPr>
                  <a:t>4</a:t>
                </a:r>
                <a:endParaRPr lang="zh-CN" altLang="en-US" sz="1400" b="1" dirty="0">
                  <a:solidFill>
                    <a:prstClr val="white"/>
                  </a:solidFill>
                  <a:latin typeface="Times New Roman" panose="02020603050405020304" pitchFamily="18" charset="0"/>
                  <a:ea typeface="黑体"/>
                  <a:cs typeface="Times New Roman" panose="02020603050405020304" pitchFamily="18" charset="0"/>
                </a:endParaRPr>
              </a:p>
            </p:txBody>
          </p:sp>
          <p:sp>
            <p:nvSpPr>
              <p:cNvPr id="68" name="矩形 70">
                <a:extLst>
                  <a:ext uri="{FF2B5EF4-FFF2-40B4-BE49-F238E27FC236}">
                    <a16:creationId xmlns:a16="http://schemas.microsoft.com/office/drawing/2014/main" id="{85CE02FC-594F-4869-8228-2D3D1952CD04}"/>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69" name="矩形 70">
                <a:extLst>
                  <a:ext uri="{FF2B5EF4-FFF2-40B4-BE49-F238E27FC236}">
                    <a16:creationId xmlns:a16="http://schemas.microsoft.com/office/drawing/2014/main" id="{62EF5917-7162-4FF1-A370-DF325F910FE6}"/>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0" name="矩形 70">
                <a:extLst>
                  <a:ext uri="{FF2B5EF4-FFF2-40B4-BE49-F238E27FC236}">
                    <a16:creationId xmlns:a16="http://schemas.microsoft.com/office/drawing/2014/main" id="{256B2054-DBD2-4832-878A-2F4152F5F6DC}"/>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1" name="矩形 70">
                <a:extLst>
                  <a:ext uri="{FF2B5EF4-FFF2-40B4-BE49-F238E27FC236}">
                    <a16:creationId xmlns:a16="http://schemas.microsoft.com/office/drawing/2014/main" id="{F5531ED1-6C2F-4E38-9117-E3C4BA0917E8}"/>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2" name="矩形 70">
                <a:extLst>
                  <a:ext uri="{FF2B5EF4-FFF2-40B4-BE49-F238E27FC236}">
                    <a16:creationId xmlns:a16="http://schemas.microsoft.com/office/drawing/2014/main" id="{BDA1BCD2-28F8-49BE-B204-4864DD64FD8A}"/>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3" name="矩形 70">
                <a:extLst>
                  <a:ext uri="{FF2B5EF4-FFF2-40B4-BE49-F238E27FC236}">
                    <a16:creationId xmlns:a16="http://schemas.microsoft.com/office/drawing/2014/main" id="{FAD61162-E89A-4FF4-9BAD-36BBCC9B3DC0}"/>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4" name="矩形 70">
                <a:extLst>
                  <a:ext uri="{FF2B5EF4-FFF2-40B4-BE49-F238E27FC236}">
                    <a16:creationId xmlns:a16="http://schemas.microsoft.com/office/drawing/2014/main" id="{18A110D5-22DF-4A6E-B8F6-738C4D06E133}"/>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5" name="矩形 70">
                <a:extLst>
                  <a:ext uri="{FF2B5EF4-FFF2-40B4-BE49-F238E27FC236}">
                    <a16:creationId xmlns:a16="http://schemas.microsoft.com/office/drawing/2014/main" id="{0A1619E8-F17E-45DF-A6F9-CA4158E309F8}"/>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76" name="!!Group 75">
              <a:extLst>
                <a:ext uri="{FF2B5EF4-FFF2-40B4-BE49-F238E27FC236}">
                  <a16:creationId xmlns:a16="http://schemas.microsoft.com/office/drawing/2014/main" id="{8289FD45-B037-4B4F-A71C-9F8DD545D2BE}"/>
                </a:ext>
              </a:extLst>
            </p:cNvPr>
            <p:cNvGrpSpPr>
              <a:grpSpLocks noChangeAspect="1"/>
            </p:cNvGrpSpPr>
            <p:nvPr/>
          </p:nvGrpSpPr>
          <p:grpSpPr>
            <a:xfrm>
              <a:off x="6563095" y="5135674"/>
              <a:ext cx="1929875" cy="214431"/>
              <a:chOff x="3816821" y="4248199"/>
              <a:chExt cx="1645920" cy="182880"/>
            </a:xfrm>
          </p:grpSpPr>
          <p:sp>
            <p:nvSpPr>
              <p:cNvPr id="77" name="矩形 70">
                <a:extLst>
                  <a:ext uri="{FF2B5EF4-FFF2-40B4-BE49-F238E27FC236}">
                    <a16:creationId xmlns:a16="http://schemas.microsoft.com/office/drawing/2014/main" id="{E04EA633-851B-4AC1-A013-4AA38B81D6F7}"/>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78" name="矩形 70">
                <a:extLst>
                  <a:ext uri="{FF2B5EF4-FFF2-40B4-BE49-F238E27FC236}">
                    <a16:creationId xmlns:a16="http://schemas.microsoft.com/office/drawing/2014/main" id="{57D2C635-7928-4D19-8D8D-58686ECA58B2}"/>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79" name="矩形 70">
                <a:extLst>
                  <a:ext uri="{FF2B5EF4-FFF2-40B4-BE49-F238E27FC236}">
                    <a16:creationId xmlns:a16="http://schemas.microsoft.com/office/drawing/2014/main" id="{08DEEBD9-984D-4B19-B56F-BE9C7FAC19D1}"/>
                  </a:ext>
                </a:extLst>
              </p:cNvPr>
              <p:cNvSpPr/>
              <p:nvPr/>
            </p:nvSpPr>
            <p:spPr>
              <a:xfrm>
                <a:off x="4182581" y="4248199"/>
                <a:ext cx="182880" cy="182880"/>
              </a:xfrm>
              <a:prstGeom prst="rect">
                <a:avLst/>
              </a:prstGeom>
              <a:solidFill>
                <a:schemeClr val="tx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defRPr/>
                </a:pPr>
                <a:r>
                  <a:rPr lang="en-US" altLang="zh-CN" sz="1400" b="1" dirty="0">
                    <a:solidFill>
                      <a:prstClr val="white"/>
                    </a:solidFill>
                    <a:latin typeface="Times New Roman" panose="02020603050405020304" pitchFamily="18" charset="0"/>
                    <a:ea typeface="黑体"/>
                    <a:cs typeface="Times New Roman" panose="02020603050405020304" pitchFamily="18" charset="0"/>
                  </a:rPr>
                  <a:t>5</a:t>
                </a:r>
                <a:endParaRPr lang="zh-CN" altLang="en-US" sz="1400" b="1" dirty="0">
                  <a:solidFill>
                    <a:prstClr val="white"/>
                  </a:solidFill>
                  <a:latin typeface="Times New Roman" panose="02020603050405020304" pitchFamily="18" charset="0"/>
                  <a:ea typeface="黑体"/>
                  <a:cs typeface="Times New Roman" panose="02020603050405020304" pitchFamily="18" charset="0"/>
                </a:endParaRPr>
              </a:p>
            </p:txBody>
          </p:sp>
          <p:sp>
            <p:nvSpPr>
              <p:cNvPr id="80" name="矩形 70">
                <a:extLst>
                  <a:ext uri="{FF2B5EF4-FFF2-40B4-BE49-F238E27FC236}">
                    <a16:creationId xmlns:a16="http://schemas.microsoft.com/office/drawing/2014/main" id="{A4DD941B-D13A-4ACC-ACCE-AEC0E20E1DEA}"/>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1" name="矩形 70">
                <a:extLst>
                  <a:ext uri="{FF2B5EF4-FFF2-40B4-BE49-F238E27FC236}">
                    <a16:creationId xmlns:a16="http://schemas.microsoft.com/office/drawing/2014/main" id="{0482AE9E-E4F9-45AF-841F-F9A5881814D1}"/>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2" name="矩形 70">
                <a:extLst>
                  <a:ext uri="{FF2B5EF4-FFF2-40B4-BE49-F238E27FC236}">
                    <a16:creationId xmlns:a16="http://schemas.microsoft.com/office/drawing/2014/main" id="{6A2CC3D3-5AF3-4D0C-AFF3-780C4EDF073D}"/>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3" name="矩形 70">
                <a:extLst>
                  <a:ext uri="{FF2B5EF4-FFF2-40B4-BE49-F238E27FC236}">
                    <a16:creationId xmlns:a16="http://schemas.microsoft.com/office/drawing/2014/main" id="{9C4A6BE2-83DD-431D-89BA-D79F68C4ED4B}"/>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4" name="矩形 70">
                <a:extLst>
                  <a:ext uri="{FF2B5EF4-FFF2-40B4-BE49-F238E27FC236}">
                    <a16:creationId xmlns:a16="http://schemas.microsoft.com/office/drawing/2014/main" id="{9AFE2AE7-AED3-4B61-AE88-1D12AF04A5DC}"/>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5" name="矩形 70">
                <a:extLst>
                  <a:ext uri="{FF2B5EF4-FFF2-40B4-BE49-F238E27FC236}">
                    <a16:creationId xmlns:a16="http://schemas.microsoft.com/office/drawing/2014/main" id="{A0596E08-9D05-4913-9B17-6DE829BE7A38}"/>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86" name="!!Group 85">
              <a:extLst>
                <a:ext uri="{FF2B5EF4-FFF2-40B4-BE49-F238E27FC236}">
                  <a16:creationId xmlns:a16="http://schemas.microsoft.com/office/drawing/2014/main" id="{6F3A16B6-3E37-4DCE-87A6-1D590A02D00E}"/>
                </a:ext>
              </a:extLst>
            </p:cNvPr>
            <p:cNvGrpSpPr>
              <a:grpSpLocks noChangeAspect="1"/>
            </p:cNvGrpSpPr>
            <p:nvPr/>
          </p:nvGrpSpPr>
          <p:grpSpPr>
            <a:xfrm>
              <a:off x="6563095" y="5352548"/>
              <a:ext cx="1929875" cy="214431"/>
              <a:chOff x="3816821" y="4248199"/>
              <a:chExt cx="1645920" cy="182880"/>
            </a:xfrm>
          </p:grpSpPr>
          <p:sp>
            <p:nvSpPr>
              <p:cNvPr id="87" name="矩形 70">
                <a:extLst>
                  <a:ext uri="{FF2B5EF4-FFF2-40B4-BE49-F238E27FC236}">
                    <a16:creationId xmlns:a16="http://schemas.microsoft.com/office/drawing/2014/main" id="{A04E9F45-0940-4426-B801-1D62CB1DB3AF}"/>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88" name="矩形 70">
                <a:extLst>
                  <a:ext uri="{FF2B5EF4-FFF2-40B4-BE49-F238E27FC236}">
                    <a16:creationId xmlns:a16="http://schemas.microsoft.com/office/drawing/2014/main" id="{F0570F02-6884-43C1-A0B6-2DB75BE3E43C}"/>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89" name="矩形 70">
                <a:extLst>
                  <a:ext uri="{FF2B5EF4-FFF2-40B4-BE49-F238E27FC236}">
                    <a16:creationId xmlns:a16="http://schemas.microsoft.com/office/drawing/2014/main" id="{81DDB924-53C8-447F-B048-92ADC520A397}"/>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90" name="矩形 70">
                <a:extLst>
                  <a:ext uri="{FF2B5EF4-FFF2-40B4-BE49-F238E27FC236}">
                    <a16:creationId xmlns:a16="http://schemas.microsoft.com/office/drawing/2014/main" id="{FF8E4BAA-4BD6-4271-8093-B09007046E44}"/>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91" name="矩形 70">
                <a:extLst>
                  <a:ext uri="{FF2B5EF4-FFF2-40B4-BE49-F238E27FC236}">
                    <a16:creationId xmlns:a16="http://schemas.microsoft.com/office/drawing/2014/main" id="{F6295A0D-777F-4DBB-9927-F2D918377806}"/>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92" name="矩形 70">
                <a:extLst>
                  <a:ext uri="{FF2B5EF4-FFF2-40B4-BE49-F238E27FC236}">
                    <a16:creationId xmlns:a16="http://schemas.microsoft.com/office/drawing/2014/main" id="{4F1452F4-C482-417F-B085-A85F8AF590D1}"/>
                  </a:ext>
                </a:extLst>
              </p:cNvPr>
              <p:cNvSpPr/>
              <p:nvPr/>
            </p:nvSpPr>
            <p:spPr>
              <a:xfrm>
                <a:off x="4731221" y="4248199"/>
                <a:ext cx="182880" cy="182880"/>
              </a:xfrm>
              <a:prstGeom prst="rect">
                <a:avLst/>
              </a:prstGeom>
              <a:solidFill>
                <a:schemeClr val="accent1">
                  <a:lumMod val="20000"/>
                  <a:lumOff val="80000"/>
                  <a:alpha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1</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93" name="矩形 70">
                <a:extLst>
                  <a:ext uri="{FF2B5EF4-FFF2-40B4-BE49-F238E27FC236}">
                    <a16:creationId xmlns:a16="http://schemas.microsoft.com/office/drawing/2014/main" id="{F56F75CC-9D79-4F9A-93EE-FEF57F0F209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94" name="矩形 70">
                <a:extLst>
                  <a:ext uri="{FF2B5EF4-FFF2-40B4-BE49-F238E27FC236}">
                    <a16:creationId xmlns:a16="http://schemas.microsoft.com/office/drawing/2014/main" id="{38668BE7-3F9D-4FAA-97E6-C3D67BA01241}"/>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95" name="矩形 70">
                <a:extLst>
                  <a:ext uri="{FF2B5EF4-FFF2-40B4-BE49-F238E27FC236}">
                    <a16:creationId xmlns:a16="http://schemas.microsoft.com/office/drawing/2014/main" id="{5EA53843-C959-44AC-B0A4-7055E675D74E}"/>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grpSp>
        <p:grpSp>
          <p:nvGrpSpPr>
            <p:cNvPr id="97" name="!!Group 96">
              <a:extLst>
                <a:ext uri="{FF2B5EF4-FFF2-40B4-BE49-F238E27FC236}">
                  <a16:creationId xmlns:a16="http://schemas.microsoft.com/office/drawing/2014/main" id="{40788038-7B5C-4D7E-A091-3C011CD0A957}"/>
                </a:ext>
              </a:extLst>
            </p:cNvPr>
            <p:cNvGrpSpPr>
              <a:grpSpLocks noChangeAspect="1"/>
            </p:cNvGrpSpPr>
            <p:nvPr/>
          </p:nvGrpSpPr>
          <p:grpSpPr>
            <a:xfrm>
              <a:off x="6563095" y="5569437"/>
              <a:ext cx="1929875" cy="214431"/>
              <a:chOff x="3816821" y="4248199"/>
              <a:chExt cx="1645920" cy="182880"/>
            </a:xfrm>
          </p:grpSpPr>
          <p:sp>
            <p:nvSpPr>
              <p:cNvPr id="98" name="矩形 70">
                <a:extLst>
                  <a:ext uri="{FF2B5EF4-FFF2-40B4-BE49-F238E27FC236}">
                    <a16:creationId xmlns:a16="http://schemas.microsoft.com/office/drawing/2014/main" id="{81FE498A-7383-4C99-986D-7AEB135E5834}"/>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99" name="矩形 70">
                <a:extLst>
                  <a:ext uri="{FF2B5EF4-FFF2-40B4-BE49-F238E27FC236}">
                    <a16:creationId xmlns:a16="http://schemas.microsoft.com/office/drawing/2014/main" id="{D65D3431-DFB0-4E17-BA54-1A1004D5497F}"/>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0" name="矩形 70">
                <a:extLst>
                  <a:ext uri="{FF2B5EF4-FFF2-40B4-BE49-F238E27FC236}">
                    <a16:creationId xmlns:a16="http://schemas.microsoft.com/office/drawing/2014/main" id="{7A3309CC-8DF7-4FEE-9F5C-EADA4FD41AC5}"/>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01" name="矩形 70">
                <a:extLst>
                  <a:ext uri="{FF2B5EF4-FFF2-40B4-BE49-F238E27FC236}">
                    <a16:creationId xmlns:a16="http://schemas.microsoft.com/office/drawing/2014/main" id="{5A9DE052-316F-4128-9112-1C49A5CA9FB2}"/>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2" name="矩形 70">
                <a:extLst>
                  <a:ext uri="{FF2B5EF4-FFF2-40B4-BE49-F238E27FC236}">
                    <a16:creationId xmlns:a16="http://schemas.microsoft.com/office/drawing/2014/main" id="{04E4F39B-F01F-478A-83E4-665B2D1266B9}"/>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3" name="矩形 70">
                <a:extLst>
                  <a:ext uri="{FF2B5EF4-FFF2-40B4-BE49-F238E27FC236}">
                    <a16:creationId xmlns:a16="http://schemas.microsoft.com/office/drawing/2014/main" id="{93110B8C-33A0-4558-8E4F-2B05F6A35C8C}"/>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dirty="0">
                  <a:solidFill>
                    <a:prstClr val="white"/>
                  </a:solidFill>
                  <a:latin typeface="Lucida Sans"/>
                  <a:ea typeface="黑体"/>
                </a:endParaRPr>
              </a:p>
            </p:txBody>
          </p:sp>
          <p:sp>
            <p:nvSpPr>
              <p:cNvPr id="104" name="矩形 70">
                <a:extLst>
                  <a:ext uri="{FF2B5EF4-FFF2-40B4-BE49-F238E27FC236}">
                    <a16:creationId xmlns:a16="http://schemas.microsoft.com/office/drawing/2014/main" id="{6644FA43-E3B6-4E0E-AA4E-8B12FBDFE22C}"/>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5" name="矩形 70">
                <a:extLst>
                  <a:ext uri="{FF2B5EF4-FFF2-40B4-BE49-F238E27FC236}">
                    <a16:creationId xmlns:a16="http://schemas.microsoft.com/office/drawing/2014/main" id="{E2633A6D-3E69-48FF-A02A-2BF63C3AA45C}"/>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4400">
                  <a:solidFill>
                    <a:prstClr val="white"/>
                  </a:solidFill>
                  <a:latin typeface="Lucida Sans"/>
                  <a:ea typeface="黑体"/>
                </a:endParaRPr>
              </a:p>
            </p:txBody>
          </p:sp>
          <p:sp>
            <p:nvSpPr>
              <p:cNvPr id="106" name="矩形 70">
                <a:extLst>
                  <a:ext uri="{FF2B5EF4-FFF2-40B4-BE49-F238E27FC236}">
                    <a16:creationId xmlns:a16="http://schemas.microsoft.com/office/drawing/2014/main" id="{FB1F5CDF-041A-4E29-821B-B3F5E390FD79}"/>
                  </a:ext>
                </a:extLst>
              </p:cNvPr>
              <p:cNvSpPr/>
              <p:nvPr/>
            </p:nvSpPr>
            <p:spPr>
              <a:xfrm>
                <a:off x="5279861" y="4248199"/>
                <a:ext cx="182880" cy="182880"/>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r>
                  <a:rPr lang="en-US" altLang="zh-CN" sz="1400" b="1" dirty="0">
                    <a:solidFill>
                      <a:prstClr val="black"/>
                    </a:solidFill>
                    <a:latin typeface="Times New Roman" panose="02020603050405020304" pitchFamily="18" charset="0"/>
                    <a:ea typeface="黑体"/>
                    <a:cs typeface="Times New Roman" panose="02020603050405020304" pitchFamily="18" charset="0"/>
                  </a:rPr>
                  <a:t>2</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grpSp>
        <p:grpSp>
          <p:nvGrpSpPr>
            <p:cNvPr id="162" name="!!Group 106">
              <a:extLst>
                <a:ext uri="{FF2B5EF4-FFF2-40B4-BE49-F238E27FC236}">
                  <a16:creationId xmlns:a16="http://schemas.microsoft.com/office/drawing/2014/main" id="{DE4B76C5-B6B2-4323-80B3-5821122E27E9}"/>
                </a:ext>
              </a:extLst>
            </p:cNvPr>
            <p:cNvGrpSpPr/>
            <p:nvPr/>
          </p:nvGrpSpPr>
          <p:grpSpPr>
            <a:xfrm>
              <a:off x="6563091" y="5783865"/>
              <a:ext cx="1929384" cy="219456"/>
              <a:chOff x="3816821" y="4248199"/>
              <a:chExt cx="1645920" cy="182880"/>
            </a:xfrm>
          </p:grpSpPr>
          <p:sp>
            <p:nvSpPr>
              <p:cNvPr id="163" name="矩形 70">
                <a:extLst>
                  <a:ext uri="{FF2B5EF4-FFF2-40B4-BE49-F238E27FC236}">
                    <a16:creationId xmlns:a16="http://schemas.microsoft.com/office/drawing/2014/main" id="{7CD1EE96-D62B-4870-BDF4-584CBCD21BBE}"/>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64" name="矩形 70">
                <a:extLst>
                  <a:ext uri="{FF2B5EF4-FFF2-40B4-BE49-F238E27FC236}">
                    <a16:creationId xmlns:a16="http://schemas.microsoft.com/office/drawing/2014/main" id="{561B6F3B-BEF2-443A-B194-0C3922C81172}"/>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65" name="矩形 70">
                <a:extLst>
                  <a:ext uri="{FF2B5EF4-FFF2-40B4-BE49-F238E27FC236}">
                    <a16:creationId xmlns:a16="http://schemas.microsoft.com/office/drawing/2014/main" id="{E78DEC90-010C-46F1-AF20-4D3DC6D5D07F}"/>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66" name="矩形 70">
                <a:extLst>
                  <a:ext uri="{FF2B5EF4-FFF2-40B4-BE49-F238E27FC236}">
                    <a16:creationId xmlns:a16="http://schemas.microsoft.com/office/drawing/2014/main" id="{39789A98-5DF5-4186-BD7D-E2C985F0128A}"/>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167" name="矩形 70">
                <a:extLst>
                  <a:ext uri="{FF2B5EF4-FFF2-40B4-BE49-F238E27FC236}">
                    <a16:creationId xmlns:a16="http://schemas.microsoft.com/office/drawing/2014/main" id="{2FFE79F6-E0DF-4E34-A7B0-0F092764F870}"/>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68" name="矩形 70">
                <a:extLst>
                  <a:ext uri="{FF2B5EF4-FFF2-40B4-BE49-F238E27FC236}">
                    <a16:creationId xmlns:a16="http://schemas.microsoft.com/office/drawing/2014/main" id="{F5CF09CB-9A21-46F6-9583-7AEFBDC9A15C}"/>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69" name="矩形 70">
                <a:extLst>
                  <a:ext uri="{FF2B5EF4-FFF2-40B4-BE49-F238E27FC236}">
                    <a16:creationId xmlns:a16="http://schemas.microsoft.com/office/drawing/2014/main" id="{779D0129-58B3-4798-B268-BDE8B71F4B96}"/>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70" name="矩形 70">
                <a:extLst>
                  <a:ext uri="{FF2B5EF4-FFF2-40B4-BE49-F238E27FC236}">
                    <a16:creationId xmlns:a16="http://schemas.microsoft.com/office/drawing/2014/main" id="{704ED30F-7565-4486-8EFD-66045DFE8D7E}"/>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71" name="矩形 70">
                <a:extLst>
                  <a:ext uri="{FF2B5EF4-FFF2-40B4-BE49-F238E27FC236}">
                    <a16:creationId xmlns:a16="http://schemas.microsoft.com/office/drawing/2014/main" id="{03972EEA-AFC0-425D-B4CE-1A537B4BF59B}"/>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grpSp>
        <p:grpSp>
          <p:nvGrpSpPr>
            <p:cNvPr id="173" name="!!Group 116">
              <a:extLst>
                <a:ext uri="{FF2B5EF4-FFF2-40B4-BE49-F238E27FC236}">
                  <a16:creationId xmlns:a16="http://schemas.microsoft.com/office/drawing/2014/main" id="{2FD4A6FE-C01C-4F57-828D-E3465EF6C602}"/>
                </a:ext>
              </a:extLst>
            </p:cNvPr>
            <p:cNvGrpSpPr/>
            <p:nvPr/>
          </p:nvGrpSpPr>
          <p:grpSpPr>
            <a:xfrm>
              <a:off x="6562344" y="6004661"/>
              <a:ext cx="1930131" cy="214459"/>
              <a:chOff x="3816821" y="4248199"/>
              <a:chExt cx="1645920" cy="182880"/>
            </a:xfrm>
          </p:grpSpPr>
          <p:sp>
            <p:nvSpPr>
              <p:cNvPr id="174" name="矩形 70">
                <a:extLst>
                  <a:ext uri="{FF2B5EF4-FFF2-40B4-BE49-F238E27FC236}">
                    <a16:creationId xmlns:a16="http://schemas.microsoft.com/office/drawing/2014/main" id="{77274D53-9E20-43C1-9167-42ABE63660E6}"/>
                  </a:ext>
                </a:extLst>
              </p:cNvPr>
              <p:cNvSpPr/>
              <p:nvPr/>
            </p:nvSpPr>
            <p:spPr>
              <a:xfrm>
                <a:off x="38168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75" name="矩形 70">
                <a:extLst>
                  <a:ext uri="{FF2B5EF4-FFF2-40B4-BE49-F238E27FC236}">
                    <a16:creationId xmlns:a16="http://schemas.microsoft.com/office/drawing/2014/main" id="{D02DD438-E21D-4B1C-831B-7593D4E5D161}"/>
                  </a:ext>
                </a:extLst>
              </p:cNvPr>
              <p:cNvSpPr/>
              <p:nvPr/>
            </p:nvSpPr>
            <p:spPr>
              <a:xfrm>
                <a:off x="39997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76" name="矩形 70">
                <a:extLst>
                  <a:ext uri="{FF2B5EF4-FFF2-40B4-BE49-F238E27FC236}">
                    <a16:creationId xmlns:a16="http://schemas.microsoft.com/office/drawing/2014/main" id="{A8B890EE-1D2E-40DF-B682-216A22B9314F}"/>
                  </a:ext>
                </a:extLst>
              </p:cNvPr>
              <p:cNvSpPr/>
              <p:nvPr/>
            </p:nvSpPr>
            <p:spPr>
              <a:xfrm>
                <a:off x="41825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77" name="矩形 70">
                <a:extLst>
                  <a:ext uri="{FF2B5EF4-FFF2-40B4-BE49-F238E27FC236}">
                    <a16:creationId xmlns:a16="http://schemas.microsoft.com/office/drawing/2014/main" id="{419EEED5-556A-4247-ADC2-7B62AEDC8B3A}"/>
                  </a:ext>
                </a:extLst>
              </p:cNvPr>
              <p:cNvSpPr/>
              <p:nvPr/>
            </p:nvSpPr>
            <p:spPr>
              <a:xfrm>
                <a:off x="43654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78" name="矩形 70">
                <a:extLst>
                  <a:ext uri="{FF2B5EF4-FFF2-40B4-BE49-F238E27FC236}">
                    <a16:creationId xmlns:a16="http://schemas.microsoft.com/office/drawing/2014/main" id="{DDA87024-7BBF-4382-81B6-F80E745933EC}"/>
                  </a:ext>
                </a:extLst>
              </p:cNvPr>
              <p:cNvSpPr/>
              <p:nvPr/>
            </p:nvSpPr>
            <p:spPr>
              <a:xfrm>
                <a:off x="454834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79" name="矩形 70">
                <a:extLst>
                  <a:ext uri="{FF2B5EF4-FFF2-40B4-BE49-F238E27FC236}">
                    <a16:creationId xmlns:a16="http://schemas.microsoft.com/office/drawing/2014/main" id="{1552D476-8132-4B8D-A6EF-20B9F5CCE5DC}"/>
                  </a:ext>
                </a:extLst>
              </p:cNvPr>
              <p:cNvSpPr/>
              <p:nvPr/>
            </p:nvSpPr>
            <p:spPr>
              <a:xfrm>
                <a:off x="473122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dirty="0">
                  <a:solidFill>
                    <a:prstClr val="white"/>
                  </a:solidFill>
                  <a:latin typeface="Lucida Sans"/>
                  <a:ea typeface="黑体"/>
                </a:endParaRPr>
              </a:p>
            </p:txBody>
          </p:sp>
          <p:sp>
            <p:nvSpPr>
              <p:cNvPr id="180" name="矩形 70">
                <a:extLst>
                  <a:ext uri="{FF2B5EF4-FFF2-40B4-BE49-F238E27FC236}">
                    <a16:creationId xmlns:a16="http://schemas.microsoft.com/office/drawing/2014/main" id="{C4083332-AF59-43D8-96D5-D7E532A2F9E1}"/>
                  </a:ext>
                </a:extLst>
              </p:cNvPr>
              <p:cNvSpPr/>
              <p:nvPr/>
            </p:nvSpPr>
            <p:spPr>
              <a:xfrm>
                <a:off x="491410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sp>
            <p:nvSpPr>
              <p:cNvPr id="181" name="矩形 70">
                <a:extLst>
                  <a:ext uri="{FF2B5EF4-FFF2-40B4-BE49-F238E27FC236}">
                    <a16:creationId xmlns:a16="http://schemas.microsoft.com/office/drawing/2014/main" id="{28F97772-9EDC-49C8-AE63-B1B7DACC5598}"/>
                  </a:ext>
                </a:extLst>
              </p:cNvPr>
              <p:cNvSpPr/>
              <p:nvPr/>
            </p:nvSpPr>
            <p:spPr>
              <a:xfrm>
                <a:off x="509698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p:sp>
            <p:nvSpPr>
              <p:cNvPr id="182" name="矩形 70">
                <a:extLst>
                  <a:ext uri="{FF2B5EF4-FFF2-40B4-BE49-F238E27FC236}">
                    <a16:creationId xmlns:a16="http://schemas.microsoft.com/office/drawing/2014/main" id="{779DAB7B-7853-4FA0-A6BA-F3F1EF5A4075}"/>
                  </a:ext>
                </a:extLst>
              </p:cNvPr>
              <p:cNvSpPr/>
              <p:nvPr/>
            </p:nvSpPr>
            <p:spPr>
              <a:xfrm>
                <a:off x="5279861" y="4248199"/>
                <a:ext cx="182880" cy="1828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1825">
                  <a:solidFill>
                    <a:prstClr val="white"/>
                  </a:solidFill>
                  <a:latin typeface="Lucida Sans"/>
                  <a:ea typeface="黑体"/>
                </a:endParaRPr>
              </a:p>
            </p:txBody>
          </p:sp>
        </p:grpSp>
      </p:grpSp>
      <mc:AlternateContent xmlns:mc="http://schemas.openxmlformats.org/markup-compatibility/2006" xmlns:a14="http://schemas.microsoft.com/office/drawing/2010/main">
        <mc:Choice Requires="a14">
          <p:sp>
            <p:nvSpPr>
              <p:cNvPr id="10" name="文本框 3">
                <a:extLst>
                  <a:ext uri="{FF2B5EF4-FFF2-40B4-BE49-F238E27FC236}">
                    <a16:creationId xmlns:a16="http://schemas.microsoft.com/office/drawing/2014/main" id="{45276250-0002-2442-59F5-CBA462A332A5}"/>
                  </a:ext>
                </a:extLst>
              </p:cNvPr>
              <p:cNvSpPr txBox="1">
                <a:spLocks noChangeAspect="1"/>
              </p:cNvSpPr>
              <p:nvPr/>
            </p:nvSpPr>
            <p:spPr>
              <a:xfrm>
                <a:off x="5943600" y="1556792"/>
                <a:ext cx="876970" cy="40011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smtClean="0">
                          <a:solidFill>
                            <a:prstClr val="black"/>
                          </a:solidFill>
                          <a:latin typeface="Cambria Math" panose="02040503050406030204" pitchFamily="18" charset="0"/>
                          <a:ea typeface="黑体"/>
                        </a:rPr>
                        <m:t>ℓ=</m:t>
                      </m:r>
                      <m:r>
                        <a:rPr lang="en-US" altLang="zh-CN" sz="2000" b="0" i="1" smtClean="0">
                          <a:solidFill>
                            <a:prstClr val="black"/>
                          </a:solidFill>
                          <a:latin typeface="Cambria Math" panose="02040503050406030204" pitchFamily="18" charset="0"/>
                          <a:ea typeface="黑体"/>
                        </a:rPr>
                        <m:t>6</m:t>
                      </m:r>
                    </m:oMath>
                  </m:oMathPara>
                </a14:m>
                <a:endParaRPr lang="zh-CN" altLang="en-US" sz="2000" b="0" dirty="0">
                  <a:solidFill>
                    <a:prstClr val="black"/>
                  </a:solidFill>
                  <a:latin typeface="Lucida Sans"/>
                  <a:ea typeface="黑体"/>
                </a:endParaRPr>
              </a:p>
            </p:txBody>
          </p:sp>
        </mc:Choice>
        <mc:Fallback xmlns="">
          <p:sp>
            <p:nvSpPr>
              <p:cNvPr id="10" name="文本框 3">
                <a:extLst>
                  <a:ext uri="{FF2B5EF4-FFF2-40B4-BE49-F238E27FC236}">
                    <a16:creationId xmlns:a16="http://schemas.microsoft.com/office/drawing/2014/main" id="{45276250-0002-2442-59F5-CBA462A332A5}"/>
                  </a:ext>
                </a:extLst>
              </p:cNvPr>
              <p:cNvSpPr txBox="1">
                <a:spLocks noRot="1" noChangeAspect="1" noMove="1" noResize="1" noEditPoints="1" noAdjustHandles="1" noChangeArrowheads="1" noChangeShapeType="1" noTextEdit="1"/>
              </p:cNvSpPr>
              <p:nvPr/>
            </p:nvSpPr>
            <p:spPr>
              <a:xfrm>
                <a:off x="5943600" y="1556792"/>
                <a:ext cx="876970" cy="40011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TextBox 27">
                <a:extLst>
                  <a:ext uri="{FF2B5EF4-FFF2-40B4-BE49-F238E27FC236}">
                    <a16:creationId xmlns:a16="http://schemas.microsoft.com/office/drawing/2014/main" id="{C287287E-7C64-0D84-D9B0-7DB77A1F445A}"/>
                  </a:ext>
                </a:extLst>
              </p:cNvPr>
              <p:cNvSpPr txBox="1"/>
              <p:nvPr/>
            </p:nvSpPr>
            <p:spPr>
              <a:xfrm>
                <a:off x="4825274" y="4201070"/>
                <a:ext cx="60580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i="1" dirty="0" smtClean="0">
                          <a:latin typeface="Cambria Math" panose="02040503050406030204" pitchFamily="18" charset="0"/>
                          <a:ea typeface="Cambria Math" panose="02040503050406030204" pitchFamily="18" charset="0"/>
                        </a:rPr>
                        <m:t>𝑨</m:t>
                      </m:r>
                    </m:oMath>
                  </m:oMathPara>
                </a14:m>
                <a:endParaRPr lang="zh-CN" altLang="en-US" sz="2400" dirty="0"/>
              </a:p>
            </p:txBody>
          </p:sp>
        </mc:Choice>
        <mc:Fallback xmlns="">
          <p:sp>
            <p:nvSpPr>
              <p:cNvPr id="27" name="!!TextBox 27">
                <a:extLst>
                  <a:ext uri="{FF2B5EF4-FFF2-40B4-BE49-F238E27FC236}">
                    <a16:creationId xmlns:a16="http://schemas.microsoft.com/office/drawing/2014/main" id="{C287287E-7C64-0D84-D9B0-7DB77A1F445A}"/>
                  </a:ext>
                </a:extLst>
              </p:cNvPr>
              <p:cNvSpPr txBox="1">
                <a:spLocks noRot="1" noChangeAspect="1" noMove="1" noResize="1" noEditPoints="1" noAdjustHandles="1" noChangeArrowheads="1" noChangeShapeType="1" noTextEdit="1"/>
              </p:cNvSpPr>
              <p:nvPr/>
            </p:nvSpPr>
            <p:spPr>
              <a:xfrm>
                <a:off x="4825274" y="4201070"/>
                <a:ext cx="605808" cy="461665"/>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TextBox 2a">
                <a:extLst>
                  <a:ext uri="{FF2B5EF4-FFF2-40B4-BE49-F238E27FC236}">
                    <a16:creationId xmlns:a16="http://schemas.microsoft.com/office/drawing/2014/main" id="{C9340AB5-8A52-A27F-0271-2C065AA73E5E}"/>
                  </a:ext>
                </a:extLst>
              </p:cNvPr>
              <p:cNvSpPr txBox="1"/>
              <p:nvPr/>
            </p:nvSpPr>
            <p:spPr>
              <a:xfrm>
                <a:off x="7225128" y="4201069"/>
                <a:ext cx="60580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𝑩</m:t>
                      </m:r>
                    </m:oMath>
                  </m:oMathPara>
                </a14:m>
                <a:endParaRPr lang="zh-CN" altLang="en-US" sz="2400" dirty="0"/>
              </a:p>
            </p:txBody>
          </p:sp>
        </mc:Choice>
        <mc:Fallback xmlns="">
          <p:sp>
            <p:nvSpPr>
              <p:cNvPr id="28" name="!!TextBox 2a">
                <a:extLst>
                  <a:ext uri="{FF2B5EF4-FFF2-40B4-BE49-F238E27FC236}">
                    <a16:creationId xmlns:a16="http://schemas.microsoft.com/office/drawing/2014/main" id="{C9340AB5-8A52-A27F-0271-2C065AA73E5E}"/>
                  </a:ext>
                </a:extLst>
              </p:cNvPr>
              <p:cNvSpPr txBox="1">
                <a:spLocks noRot="1" noChangeAspect="1" noMove="1" noResize="1" noEditPoints="1" noAdjustHandles="1" noChangeArrowheads="1" noChangeShapeType="1" noTextEdit="1"/>
              </p:cNvSpPr>
              <p:nvPr/>
            </p:nvSpPr>
            <p:spPr>
              <a:xfrm>
                <a:off x="7225128" y="4201069"/>
                <a:ext cx="605808" cy="461665"/>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TextBox 2">
                <a:extLst>
                  <a:ext uri="{FF2B5EF4-FFF2-40B4-BE49-F238E27FC236}">
                    <a16:creationId xmlns:a16="http://schemas.microsoft.com/office/drawing/2014/main" id="{B46E910E-78BB-5C53-CC94-C29BD5BD52F4}"/>
                  </a:ext>
                </a:extLst>
              </p:cNvPr>
              <p:cNvSpPr txBox="1"/>
              <p:nvPr/>
            </p:nvSpPr>
            <p:spPr>
              <a:xfrm>
                <a:off x="8307566" y="1694996"/>
                <a:ext cx="3225800" cy="6685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000" b="1" i="1" dirty="0" smtClean="0">
                              <a:latin typeface="Cambria Math" panose="02040503050406030204" pitchFamily="18" charset="0"/>
                              <a:ea typeface="Cambria Math" panose="02040503050406030204" pitchFamily="18" charset="0"/>
                            </a:rPr>
                          </m:ctrlPr>
                        </m:dPr>
                        <m:e>
                          <m:sSub>
                            <m:sSubPr>
                              <m:ctrlPr>
                                <a:rPr lang="en-US" altLang="zh-CN" sz="2000" b="0" i="1" dirty="0" smtClean="0">
                                  <a:latin typeface="Cambria Math" panose="02040503050406030204" pitchFamily="18" charset="0"/>
                                  <a:ea typeface="Cambria Math" panose="02040503050406030204" pitchFamily="18" charset="0"/>
                                </a:rPr>
                              </m:ctrlPr>
                            </m:sSubPr>
                            <m:e>
                              <m:r>
                                <a:rPr lang="en-US" altLang="zh-CN" sz="2000" b="0" i="1" dirty="0" smtClean="0">
                                  <a:latin typeface="Cambria Math" panose="02040503050406030204" pitchFamily="18" charset="0"/>
                                  <a:ea typeface="Cambria Math" panose="02040503050406030204" pitchFamily="18" charset="0"/>
                                </a:rPr>
                                <m:t>𝑓</m:t>
                              </m:r>
                            </m:e>
                            <m:sub>
                              <m:r>
                                <a:rPr lang="en-US" altLang="zh-CN" sz="2000" b="0" i="1" dirty="0" smtClean="0">
                                  <a:latin typeface="Cambria Math" panose="02040503050406030204" pitchFamily="18" charset="0"/>
                                  <a:ea typeface="Cambria Math" panose="02040503050406030204" pitchFamily="18" charset="0"/>
                                </a:rPr>
                                <m:t>𝑖</m:t>
                              </m:r>
                            </m:sub>
                          </m:sSub>
                          <m:r>
                            <a:rPr lang="en-US" altLang="zh-CN" sz="2000" b="0" i="1" dirty="0" smtClean="0">
                              <a:latin typeface="Cambria Math" panose="02040503050406030204" pitchFamily="18" charset="0"/>
                              <a:ea typeface="Cambria Math" panose="02040503050406030204" pitchFamily="18" charset="0"/>
                            </a:rPr>
                            <m:t>−</m:t>
                          </m:r>
                          <m:acc>
                            <m:accPr>
                              <m:chr m:val="̂"/>
                              <m:ctrlPr>
                                <a:rPr lang="en-US" altLang="zh-CN" sz="2000" b="0" i="1" dirty="0" smtClean="0">
                                  <a:latin typeface="Cambria Math" panose="02040503050406030204" pitchFamily="18" charset="0"/>
                                  <a:ea typeface="Cambria Math" panose="02040503050406030204" pitchFamily="18" charset="0"/>
                                </a:rPr>
                              </m:ctrlPr>
                            </m:accPr>
                            <m:e>
                              <m:sSub>
                                <m:sSubPr>
                                  <m:ctrlPr>
                                    <a:rPr lang="en-US" altLang="zh-CN" sz="2000" b="0" i="1" dirty="0" smtClean="0">
                                      <a:latin typeface="Cambria Math" panose="02040503050406030204" pitchFamily="18" charset="0"/>
                                      <a:ea typeface="Cambria Math" panose="02040503050406030204" pitchFamily="18" charset="0"/>
                                    </a:rPr>
                                  </m:ctrlPr>
                                </m:sSubPr>
                                <m:e>
                                  <m:r>
                                    <a:rPr lang="en-US" altLang="zh-CN" sz="2000" b="0" i="1" dirty="0" smtClean="0">
                                      <a:latin typeface="Cambria Math" panose="02040503050406030204" pitchFamily="18" charset="0"/>
                                      <a:ea typeface="Cambria Math" panose="02040503050406030204" pitchFamily="18" charset="0"/>
                                    </a:rPr>
                                    <m:t>𝑓</m:t>
                                  </m:r>
                                </m:e>
                                <m:sub>
                                  <m:r>
                                    <a:rPr lang="en-US" altLang="zh-CN" sz="2000" b="0" i="1" dirty="0" smtClean="0">
                                      <a:latin typeface="Cambria Math" panose="02040503050406030204" pitchFamily="18" charset="0"/>
                                      <a:ea typeface="Cambria Math" panose="02040503050406030204" pitchFamily="18" charset="0"/>
                                    </a:rPr>
                                    <m:t>𝑖</m:t>
                                  </m:r>
                                </m:sub>
                              </m:sSub>
                            </m:e>
                          </m:acc>
                        </m:e>
                      </m:d>
                      <m:r>
                        <a:rPr lang="en-US" altLang="zh-CN" sz="2000" i="1" dirty="0">
                          <a:latin typeface="Cambria Math" panose="02040503050406030204" pitchFamily="18" charset="0"/>
                          <a:ea typeface="Cambria Math" panose="02040503050406030204" pitchFamily="18" charset="0"/>
                        </a:rPr>
                        <m:t>≤</m:t>
                      </m:r>
                      <m:f>
                        <m:fPr>
                          <m:ctrlPr>
                            <a:rPr lang="en-US" altLang="zh-CN" sz="2000" i="1" dirty="0">
                              <a:solidFill>
                                <a:schemeClr val="tx1"/>
                              </a:solidFill>
                              <a:latin typeface="Cambria Math" panose="02040503050406030204" pitchFamily="18" charset="0"/>
                            </a:rPr>
                          </m:ctrlPr>
                        </m:fPr>
                        <m:num>
                          <m:r>
                            <a:rPr lang="en-US" altLang="zh-CN" sz="2000" b="0" i="1" dirty="0" smtClean="0">
                              <a:solidFill>
                                <a:schemeClr val="tx1"/>
                              </a:solidFill>
                              <a:latin typeface="Cambria Math" panose="02040503050406030204" pitchFamily="18" charset="0"/>
                            </a:rPr>
                            <m:t>𝑁</m:t>
                          </m:r>
                        </m:num>
                        <m:den>
                          <m:r>
                            <a:rPr lang="en-US" altLang="zh-CN" sz="2000" b="0" i="1" dirty="0" smtClean="0">
                              <a:solidFill>
                                <a:schemeClr val="tx1"/>
                              </a:solidFill>
                              <a:latin typeface="Cambria Math" panose="02040503050406030204" pitchFamily="18" charset="0"/>
                            </a:rPr>
                            <m:t>ℓ</m:t>
                          </m:r>
                        </m:den>
                      </m:f>
                    </m:oMath>
                  </m:oMathPara>
                </a14:m>
                <a:endParaRPr lang="zh-CN" altLang="en-US" sz="2000" dirty="0"/>
              </a:p>
            </p:txBody>
          </p:sp>
        </mc:Choice>
        <mc:Fallback xmlns="">
          <p:sp>
            <p:nvSpPr>
              <p:cNvPr id="29" name="!!TextBox 2">
                <a:extLst>
                  <a:ext uri="{FF2B5EF4-FFF2-40B4-BE49-F238E27FC236}">
                    <a16:creationId xmlns:a16="http://schemas.microsoft.com/office/drawing/2014/main" id="{B46E910E-78BB-5C53-CC94-C29BD5BD52F4}"/>
                  </a:ext>
                </a:extLst>
              </p:cNvPr>
              <p:cNvSpPr txBox="1">
                <a:spLocks noRot="1" noChangeAspect="1" noMove="1" noResize="1" noEditPoints="1" noAdjustHandles="1" noChangeArrowheads="1" noChangeShapeType="1" noTextEdit="1"/>
              </p:cNvSpPr>
              <p:nvPr/>
            </p:nvSpPr>
            <p:spPr>
              <a:xfrm>
                <a:off x="8307566" y="1694996"/>
                <a:ext cx="3225800" cy="668516"/>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TextBox 24">
                <a:extLst>
                  <a:ext uri="{FF2B5EF4-FFF2-40B4-BE49-F238E27FC236}">
                    <a16:creationId xmlns:a16="http://schemas.microsoft.com/office/drawing/2014/main" id="{87D3806E-AFED-BABA-6A4F-4125C95CB394}"/>
                  </a:ext>
                </a:extLst>
              </p:cNvPr>
              <p:cNvSpPr txBox="1"/>
              <p:nvPr/>
            </p:nvSpPr>
            <p:spPr>
              <a:xfrm>
                <a:off x="8307566" y="3864920"/>
                <a:ext cx="3225800" cy="7148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2000" i="1" dirty="0" smtClean="0">
                              <a:latin typeface="Cambria Math" panose="02040503050406030204" pitchFamily="18" charset="0"/>
                              <a:ea typeface="Cambria Math" panose="02040503050406030204" pitchFamily="18" charset="0"/>
                            </a:rPr>
                          </m:ctrlPr>
                        </m:sSupPr>
                        <m:e>
                          <m:r>
                            <a:rPr lang="en-US" altLang="zh-CN" sz="2000" b="1" i="1" dirty="0" smtClean="0">
                              <a:latin typeface="Cambria Math" panose="02040503050406030204" pitchFamily="18" charset="0"/>
                              <a:ea typeface="Cambria Math" panose="02040503050406030204" pitchFamily="18" charset="0"/>
                            </a:rPr>
                            <m:t>|</m:t>
                          </m:r>
                          <m:d>
                            <m:dPr>
                              <m:begChr m:val="‖"/>
                              <m:endChr m:val="‖"/>
                              <m:ctrlPr>
                                <a:rPr lang="en-US" altLang="zh-CN" sz="2000" i="1" dirty="0">
                                  <a:latin typeface="Cambria Math" panose="02040503050406030204" pitchFamily="18" charset="0"/>
                                  <a:ea typeface="Cambria Math" panose="02040503050406030204" pitchFamily="18" charset="0"/>
                                </a:rPr>
                              </m:ctrlPr>
                            </m:dPr>
                            <m:e>
                              <m:r>
                                <a:rPr lang="en-US" altLang="zh-CN" sz="2000" i="1" dirty="0">
                                  <a:latin typeface="Cambria Math" panose="02040503050406030204" pitchFamily="18" charset="0"/>
                                  <a:ea typeface="Cambria Math" panose="02040503050406030204" pitchFamily="18" charset="0"/>
                                </a:rPr>
                                <m:t>𝑨</m:t>
                              </m:r>
                              <m:sSub>
                                <m:sSubPr>
                                  <m:ctrlPr>
                                    <a:rPr lang="en-US" altLang="zh-CN" sz="2000" i="1" dirty="0">
                                      <a:latin typeface="Cambria Math" panose="02040503050406030204" pitchFamily="18" charset="0"/>
                                      <a:ea typeface="Cambria Math" panose="02040503050406030204" pitchFamily="18" charset="0"/>
                                    </a:rPr>
                                  </m:ctrlPr>
                                </m:sSubPr>
                                <m:e>
                                  <m:r>
                                    <a:rPr lang="en-US" altLang="zh-CN" sz="2000" i="1" dirty="0">
                                      <a:latin typeface="Cambria Math" panose="02040503050406030204" pitchFamily="18" charset="0"/>
                                      <a:ea typeface="Cambria Math" panose="02040503050406030204" pitchFamily="18" charset="0"/>
                                    </a:rPr>
                                    <m:t>𝒆</m:t>
                                  </m:r>
                                </m:e>
                                <m:sub>
                                  <m:r>
                                    <a:rPr lang="en-US" altLang="zh-CN" sz="2000" b="0" i="1" dirty="0">
                                      <a:latin typeface="Cambria Math" panose="02040503050406030204" pitchFamily="18" charset="0"/>
                                      <a:ea typeface="Cambria Math" panose="02040503050406030204" pitchFamily="18" charset="0"/>
                                    </a:rPr>
                                    <m:t>𝑖</m:t>
                                  </m:r>
                                </m:sub>
                              </m:sSub>
                            </m:e>
                          </m:d>
                        </m:e>
                        <m:sup>
                          <m:r>
                            <a:rPr lang="en-US" altLang="zh-CN" sz="2000" b="0" i="1" dirty="0">
                              <a:latin typeface="Cambria Math" panose="02040503050406030204" pitchFamily="18" charset="0"/>
                              <a:ea typeface="Cambria Math" panose="02040503050406030204" pitchFamily="18" charset="0"/>
                            </a:rPr>
                            <m:t>2</m:t>
                          </m:r>
                        </m:sup>
                      </m:sSup>
                      <m:r>
                        <a:rPr lang="en-US" altLang="zh-CN" sz="2000" i="1" dirty="0">
                          <a:latin typeface="Cambria Math" panose="02040503050406030204" pitchFamily="18" charset="0"/>
                          <a:ea typeface="Cambria Math" panose="02040503050406030204" pitchFamily="18" charset="0"/>
                        </a:rPr>
                        <m:t>−</m:t>
                      </m:r>
                      <m:sSup>
                        <m:sSupPr>
                          <m:ctrlPr>
                            <a:rPr lang="en-US" altLang="zh-CN" sz="2000" b="1" i="1" dirty="0" smtClean="0">
                              <a:latin typeface="Cambria Math" panose="02040503050406030204" pitchFamily="18" charset="0"/>
                              <a:ea typeface="Cambria Math" panose="02040503050406030204" pitchFamily="18" charset="0"/>
                            </a:rPr>
                          </m:ctrlPr>
                        </m:sSupPr>
                        <m:e>
                          <m:d>
                            <m:dPr>
                              <m:begChr m:val="‖"/>
                              <m:endChr m:val="‖"/>
                              <m:ctrlPr>
                                <a:rPr lang="en-US" altLang="zh-CN" sz="2000" b="1" i="1" dirty="0" smtClean="0">
                                  <a:latin typeface="Cambria Math" panose="02040503050406030204" pitchFamily="18" charset="0"/>
                                  <a:ea typeface="Cambria Math" panose="02040503050406030204" pitchFamily="18" charset="0"/>
                                </a:rPr>
                              </m:ctrlPr>
                            </m:dPr>
                            <m:e>
                              <m:r>
                                <a:rPr lang="en-US" altLang="zh-CN" sz="2000" i="1" dirty="0">
                                  <a:latin typeface="Cambria Math" panose="02040503050406030204" pitchFamily="18" charset="0"/>
                                  <a:ea typeface="Cambria Math" panose="02040503050406030204" pitchFamily="18" charset="0"/>
                                </a:rPr>
                                <m:t>𝑩</m:t>
                              </m:r>
                              <m:sSub>
                                <m:sSubPr>
                                  <m:ctrlPr>
                                    <a:rPr lang="en-US" altLang="zh-CN" sz="2000" i="1" dirty="0">
                                      <a:latin typeface="Cambria Math" panose="02040503050406030204" pitchFamily="18" charset="0"/>
                                      <a:ea typeface="Cambria Math" panose="02040503050406030204" pitchFamily="18" charset="0"/>
                                    </a:rPr>
                                  </m:ctrlPr>
                                </m:sSubPr>
                                <m:e>
                                  <m:r>
                                    <a:rPr lang="en-US" altLang="zh-CN" sz="2000" i="1" dirty="0">
                                      <a:latin typeface="Cambria Math" panose="02040503050406030204" pitchFamily="18" charset="0"/>
                                      <a:ea typeface="Cambria Math" panose="02040503050406030204" pitchFamily="18" charset="0"/>
                                    </a:rPr>
                                    <m:t>𝒆</m:t>
                                  </m:r>
                                </m:e>
                                <m:sub>
                                  <m:r>
                                    <a:rPr lang="en-US" altLang="zh-CN" sz="2000" b="0" i="1" dirty="0">
                                      <a:latin typeface="Cambria Math" panose="02040503050406030204" pitchFamily="18" charset="0"/>
                                      <a:ea typeface="Cambria Math" panose="02040503050406030204" pitchFamily="18" charset="0"/>
                                    </a:rPr>
                                    <m:t>𝑖</m:t>
                                  </m:r>
                                </m:sub>
                              </m:sSub>
                            </m:e>
                          </m:d>
                        </m:e>
                        <m:sup>
                          <m:r>
                            <a:rPr lang="en-US" altLang="zh-CN" sz="2000" b="0" i="1" dirty="0" smtClean="0">
                              <a:latin typeface="Cambria Math" panose="02040503050406030204" pitchFamily="18" charset="0"/>
                              <a:ea typeface="Cambria Math" panose="02040503050406030204" pitchFamily="18" charset="0"/>
                            </a:rPr>
                            <m:t>2</m:t>
                          </m:r>
                        </m:sup>
                      </m:sSup>
                      <m:r>
                        <a:rPr lang="en-US" altLang="zh-CN" sz="2000" b="1" i="1" dirty="0" smtClean="0">
                          <a:latin typeface="Cambria Math" panose="02040503050406030204" pitchFamily="18" charset="0"/>
                          <a:ea typeface="Cambria Math" panose="02040503050406030204" pitchFamily="18" charset="0"/>
                        </a:rPr>
                        <m:t>|</m:t>
                      </m:r>
                      <m:r>
                        <a:rPr lang="en-US" altLang="zh-CN" sz="2000" i="1" dirty="0">
                          <a:latin typeface="Cambria Math" panose="02040503050406030204" pitchFamily="18" charset="0"/>
                          <a:ea typeface="Cambria Math" panose="02040503050406030204" pitchFamily="18" charset="0"/>
                        </a:rPr>
                        <m:t>≤</m:t>
                      </m:r>
                      <m:f>
                        <m:fPr>
                          <m:ctrlPr>
                            <a:rPr lang="en-US" altLang="zh-CN" sz="2000" i="1" dirty="0">
                              <a:solidFill>
                                <a:schemeClr val="tx1"/>
                              </a:solidFill>
                              <a:latin typeface="Cambria Math" panose="02040503050406030204" pitchFamily="18" charset="0"/>
                            </a:rPr>
                          </m:ctrlPr>
                        </m:fPr>
                        <m:num>
                          <m:sSubSup>
                            <m:sSubSupPr>
                              <m:ctrlPr>
                                <a:rPr lang="en-US" altLang="zh-CN" sz="2000" b="0" i="1" dirty="0" smtClean="0">
                                  <a:solidFill>
                                    <a:schemeClr val="tx1"/>
                                  </a:solidFill>
                                  <a:latin typeface="Cambria Math" panose="02040503050406030204" pitchFamily="18" charset="0"/>
                                </a:rPr>
                              </m:ctrlPr>
                            </m:sSubSupPr>
                            <m:e>
                              <m:d>
                                <m:dPr>
                                  <m:begChr m:val="‖"/>
                                  <m:endChr m:val="‖"/>
                                  <m:ctrlPr>
                                    <a:rPr lang="en-US" altLang="zh-CN" sz="2000" b="0" i="1" dirty="0" smtClean="0">
                                      <a:solidFill>
                                        <a:schemeClr val="tx1"/>
                                      </a:solidFill>
                                      <a:latin typeface="Cambria Math" panose="02040503050406030204" pitchFamily="18" charset="0"/>
                                    </a:rPr>
                                  </m:ctrlPr>
                                </m:dPr>
                                <m:e>
                                  <m:r>
                                    <a:rPr lang="en-US" altLang="zh-CN" sz="2000" b="1" i="1" dirty="0" smtClean="0">
                                      <a:solidFill>
                                        <a:schemeClr val="tx1"/>
                                      </a:solidFill>
                                      <a:latin typeface="Cambria Math" panose="02040503050406030204" pitchFamily="18" charset="0"/>
                                    </a:rPr>
                                    <m:t>𝑨</m:t>
                                  </m:r>
                                </m:e>
                              </m:d>
                            </m:e>
                            <m:sub>
                              <m:r>
                                <a:rPr lang="en-US" altLang="zh-CN" sz="2000" b="0" i="1" dirty="0" smtClean="0">
                                  <a:solidFill>
                                    <a:schemeClr val="tx1"/>
                                  </a:solidFill>
                                  <a:latin typeface="Cambria Math" panose="02040503050406030204" pitchFamily="18" charset="0"/>
                                </a:rPr>
                                <m:t>𝐹</m:t>
                              </m:r>
                            </m:sub>
                            <m:sup>
                              <m:r>
                                <a:rPr lang="en-US" altLang="zh-CN" sz="2000" b="0" i="1" dirty="0" smtClean="0">
                                  <a:solidFill>
                                    <a:schemeClr val="tx1"/>
                                  </a:solidFill>
                                  <a:latin typeface="Cambria Math" panose="02040503050406030204" pitchFamily="18" charset="0"/>
                                </a:rPr>
                                <m:t>2</m:t>
                              </m:r>
                            </m:sup>
                          </m:sSubSup>
                        </m:num>
                        <m:den>
                          <m:r>
                            <a:rPr lang="en-US" altLang="zh-CN" sz="2000" b="0" i="1" dirty="0" smtClean="0">
                              <a:solidFill>
                                <a:schemeClr val="tx1"/>
                              </a:solidFill>
                              <a:latin typeface="Cambria Math" panose="02040503050406030204" pitchFamily="18" charset="0"/>
                            </a:rPr>
                            <m:t>ℓ</m:t>
                          </m:r>
                        </m:den>
                      </m:f>
                    </m:oMath>
                  </m:oMathPara>
                </a14:m>
                <a:endParaRPr lang="zh-CN" altLang="en-US" sz="2000" dirty="0"/>
              </a:p>
            </p:txBody>
          </p:sp>
        </mc:Choice>
        <mc:Fallback xmlns="">
          <p:sp>
            <p:nvSpPr>
              <p:cNvPr id="30" name="!!TextBox 24">
                <a:extLst>
                  <a:ext uri="{FF2B5EF4-FFF2-40B4-BE49-F238E27FC236}">
                    <a16:creationId xmlns:a16="http://schemas.microsoft.com/office/drawing/2014/main" id="{87D3806E-AFED-BABA-6A4F-4125C95CB394}"/>
                  </a:ext>
                </a:extLst>
              </p:cNvPr>
              <p:cNvSpPr txBox="1">
                <a:spLocks noRot="1" noChangeAspect="1" noMove="1" noResize="1" noEditPoints="1" noAdjustHandles="1" noChangeArrowheads="1" noChangeShapeType="1" noTextEdit="1"/>
              </p:cNvSpPr>
              <p:nvPr/>
            </p:nvSpPr>
            <p:spPr>
              <a:xfrm>
                <a:off x="8307566" y="3864920"/>
                <a:ext cx="3225800" cy="714811"/>
              </a:xfrm>
              <a:prstGeom prst="rect">
                <a:avLst/>
              </a:prstGeom>
              <a:blipFill>
                <a:blip r:embed="rId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690276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618488" y="118872"/>
            <a:ext cx="9811512" cy="1124712"/>
          </a:xfrm>
        </p:spPr>
        <p:txBody>
          <a:bodyPr/>
          <a:lstStyle/>
          <a:p>
            <a:pPr eaLnBrk="1" hangingPunct="1"/>
            <a:r>
              <a:rPr lang="en-US" altLang="zh-CN" dirty="0"/>
              <a:t>Frequent Directions</a:t>
            </a:r>
            <a:r>
              <a:rPr lang="zh-CN" altLang="en-US" dirty="0"/>
              <a:t>算法分析</a:t>
            </a:r>
          </a:p>
        </p:txBody>
      </p:sp>
      <mc:AlternateContent xmlns:mc="http://schemas.openxmlformats.org/markup-compatibility/2006" xmlns:a14="http://schemas.microsoft.com/office/drawing/2010/main">
        <mc:Choice Requires="a14">
          <p:sp>
            <p:nvSpPr>
              <p:cNvPr id="14339" name="Rectangle 3"/>
              <p:cNvSpPr>
                <a:spLocks noGrp="1" noChangeArrowheads="1"/>
              </p:cNvSpPr>
              <p:nvPr>
                <p:ph type="body" idx="4294967295"/>
              </p:nvPr>
            </p:nvSpPr>
            <p:spPr>
              <a:xfrm>
                <a:off x="731088" y="1190289"/>
                <a:ext cx="5364911" cy="5165722"/>
              </a:xfrm>
            </p:spPr>
            <p:txBody>
              <a:bodyPr>
                <a:noAutofit/>
              </a:bodyPr>
              <a:lstStyle/>
              <a:p>
                <a:pPr eaLnBrk="1" hangingPunct="1"/>
                <a:r>
                  <a:rPr lang="en-US" altLang="zh-CN" sz="2400" dirty="0"/>
                  <a:t>MG</a:t>
                </a:r>
                <a:r>
                  <a:rPr lang="zh-CN" altLang="en-US" sz="2400" dirty="0"/>
                  <a:t>摘要：设元素</a:t>
                </a:r>
                <a:r>
                  <a:rPr lang="en-US" altLang="zh-CN" sz="2400" dirty="0" err="1"/>
                  <a:t>i</a:t>
                </a:r>
                <a:r>
                  <a:rPr lang="zh-CN" altLang="en-US" sz="2400" dirty="0"/>
                  <a:t>的真实频率为</a:t>
                </a:r>
                <a14:m>
                  <m:oMath xmlns:m="http://schemas.openxmlformats.org/officeDocument/2006/math">
                    <m:r>
                      <a:rPr lang="en-US" altLang="zh-CN" sz="2400" i="1" dirty="0">
                        <a:latin typeface="Cambria Math" panose="02040503050406030204" pitchFamily="18" charset="0"/>
                      </a:rPr>
                      <m:t>𝑓</m:t>
                    </m:r>
                    <m:r>
                      <a:rPr lang="en-US" altLang="zh-CN" sz="2400" i="1" baseline="-25000" dirty="0">
                        <a:latin typeface="Cambria Math" panose="02040503050406030204" pitchFamily="18" charset="0"/>
                      </a:rPr>
                      <m:t>𝑖</m:t>
                    </m:r>
                  </m:oMath>
                </a14:m>
                <a:r>
                  <a:rPr lang="zh-CN" altLang="en-US" sz="2400" dirty="0"/>
                  <a:t>，</a:t>
                </a:r>
                <a:r>
                  <a:rPr lang="en-US" altLang="zh-CN" sz="2400" dirty="0"/>
                  <a:t>MG</a:t>
                </a:r>
                <a:r>
                  <a:rPr lang="zh-CN" altLang="en-US" sz="2400" dirty="0"/>
                  <a:t>的估计值为</a:t>
                </a:r>
                <a14:m>
                  <m:oMath xmlns:m="http://schemas.openxmlformats.org/officeDocument/2006/math">
                    <m:acc>
                      <m:accPr>
                        <m:chr m:val="̂"/>
                        <m:ctrlPr>
                          <a:rPr lang="zh-CN" altLang="en-US" sz="2400" i="1">
                            <a:latin typeface="Cambria Math" panose="02040503050406030204" pitchFamily="18" charset="0"/>
                          </a:rPr>
                        </m:ctrlPr>
                      </m:accPr>
                      <m:e>
                        <m:r>
                          <a:rPr lang="en-US" altLang="zh-CN" sz="2400" i="1">
                            <a:latin typeface="Cambria Math" panose="02040503050406030204" pitchFamily="18" charset="0"/>
                          </a:rPr>
                          <m:t>𝑓</m:t>
                        </m:r>
                        <m:r>
                          <a:rPr lang="en-US" altLang="zh-CN" sz="2400" i="1" baseline="-25000">
                            <a:latin typeface="Cambria Math" panose="02040503050406030204" pitchFamily="18" charset="0"/>
                          </a:rPr>
                          <m:t>𝑖</m:t>
                        </m:r>
                      </m:e>
                    </m:acc>
                  </m:oMath>
                </a14:m>
                <a:r>
                  <a:rPr lang="zh-CN" altLang="en-US" sz="2400" dirty="0"/>
                  <a:t>，则</a:t>
                </a:r>
                <a:endParaRPr lang="en-US" altLang="zh-CN" sz="24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d>
                        <m:dPr>
                          <m:begChr m:val="|"/>
                          <m:endChr m:val="|"/>
                          <m:ctrlPr>
                            <a:rPr lang="en-US" altLang="zh-CN" sz="2800" b="0" i="1" smtClean="0">
                              <a:latin typeface="Cambria Math" panose="02040503050406030204" pitchFamily="18" charset="0"/>
                            </a:rPr>
                          </m:ctrlPr>
                        </m:dPr>
                        <m:e>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𝑓</m:t>
                              </m:r>
                            </m:e>
                            <m:sub>
                              <m:r>
                                <a:rPr lang="en-US" altLang="zh-CN" sz="2800" b="0" i="1" smtClean="0">
                                  <a:latin typeface="Cambria Math" panose="02040503050406030204" pitchFamily="18" charset="0"/>
                                </a:rPr>
                                <m:t>𝑖</m:t>
                              </m:r>
                            </m:sub>
                          </m:sSub>
                          <m:r>
                            <a:rPr lang="en-US" altLang="zh-CN" sz="2800" b="0" i="1" smtClean="0">
                              <a:latin typeface="Cambria Math" panose="02040503050406030204" pitchFamily="18" charset="0"/>
                            </a:rPr>
                            <m:t>−</m:t>
                          </m:r>
                          <m:acc>
                            <m:accPr>
                              <m:chr m:val="̂"/>
                              <m:ctrlPr>
                                <a:rPr lang="en-US" altLang="zh-CN" sz="2800" b="0" i="1" smtClean="0">
                                  <a:latin typeface="Cambria Math" panose="02040503050406030204" pitchFamily="18" charset="0"/>
                                </a:rPr>
                              </m:ctrlPr>
                            </m:accPr>
                            <m:e>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𝑓</m:t>
                                  </m:r>
                                </m:e>
                                <m:sub>
                                  <m:r>
                                    <a:rPr lang="en-US" altLang="zh-CN" sz="2800" b="0" i="1" smtClean="0">
                                      <a:latin typeface="Cambria Math" panose="02040503050406030204" pitchFamily="18" charset="0"/>
                                    </a:rPr>
                                    <m:t>𝑖</m:t>
                                  </m:r>
                                </m:sub>
                              </m:sSub>
                            </m:e>
                          </m:acc>
                        </m:e>
                      </m:d>
                      <m:r>
                        <a:rPr lang="en-US" altLang="zh-CN" sz="2800" b="0" i="1" smtClean="0">
                          <a:latin typeface="Cambria Math" panose="02040503050406030204" pitchFamily="18" charset="0"/>
                        </a:rPr>
                        <m:t>≤</m:t>
                      </m:r>
                      <m:f>
                        <m:fPr>
                          <m:ctrlPr>
                            <a:rPr lang="en-US" altLang="zh-CN" sz="2800" b="0" i="1" smtClean="0">
                              <a:latin typeface="Cambria Math" panose="02040503050406030204" pitchFamily="18" charset="0"/>
                            </a:rPr>
                          </m:ctrlPr>
                        </m:fPr>
                        <m:num>
                          <m:r>
                            <a:rPr lang="en-US" altLang="zh-CN" sz="2800" b="0" i="1" smtClean="0">
                              <a:latin typeface="Cambria Math" panose="02040503050406030204" pitchFamily="18" charset="0"/>
                            </a:rPr>
                            <m:t>𝑁</m:t>
                          </m:r>
                        </m:num>
                        <m:den>
                          <m:r>
                            <a:rPr lang="en-US" altLang="zh-CN" sz="2800" b="0" i="1" smtClean="0">
                              <a:latin typeface="Cambria Math" panose="02040503050406030204" pitchFamily="18" charset="0"/>
                            </a:rPr>
                            <m:t>ℓ</m:t>
                          </m:r>
                        </m:den>
                      </m:f>
                    </m:oMath>
                  </m:oMathPara>
                </a14:m>
                <a:endParaRPr lang="en-US" altLang="zh-CN" sz="2800" dirty="0"/>
              </a:p>
              <a:p>
                <a:pPr lvl="1" eaLnBrk="1" hangingPunct="1"/>
                <a:endParaRPr lang="en-US" altLang="zh-CN" sz="2000" dirty="0"/>
              </a:p>
              <a:p>
                <a:pPr lvl="1" eaLnBrk="1" hangingPunct="1"/>
                <a:r>
                  <a:rPr lang="en-US" altLang="zh-CN" sz="2000" kern="1200" dirty="0">
                    <a:latin typeface="Times New Roman" panose="02020603050405020304" pitchFamily="18" charset="0"/>
                    <a:ea typeface="黑体" panose="02010609060101010101" pitchFamily="49" charset="-122"/>
                    <a:cs typeface="+mn-cs"/>
                  </a:rPr>
                  <a:t>N = </a:t>
                </a:r>
                <a:r>
                  <a:rPr lang="zh-CN" altLang="en-US" sz="2000" kern="1200" dirty="0">
                    <a:latin typeface="Times New Roman" panose="02020603050405020304" pitchFamily="18" charset="0"/>
                    <a:ea typeface="黑体" panose="02010609060101010101" pitchFamily="49" charset="-122"/>
                    <a:cs typeface="+mn-cs"/>
                  </a:rPr>
                  <a:t>数据流中的元素个数</a:t>
                </a:r>
              </a:p>
              <a:p>
                <a:pPr lvl="1" eaLnBrk="1" hangingPunct="1"/>
                <a:r>
                  <a:rPr lang="zh-CN" altLang="en-US" sz="2000" kern="1200" dirty="0">
                    <a:latin typeface="Times New Roman" panose="02020603050405020304" pitchFamily="18" charset="0"/>
                    <a:ea typeface="黑体" panose="02010609060101010101" pitchFamily="49" charset="-122"/>
                    <a:cs typeface="+mn-cs"/>
                  </a:rPr>
                  <a:t>误差 ≤ 所有元素减一出现的次数</a:t>
                </a:r>
              </a:p>
              <a:p>
                <a:pPr lvl="1" eaLnBrk="1" hangingPunct="1"/>
                <a:r>
                  <a:rPr lang="zh-CN" altLang="en-US" sz="2000" kern="1200" dirty="0">
                    <a:latin typeface="Times New Roman" panose="02020603050405020304" pitchFamily="18" charset="0"/>
                    <a:ea typeface="黑体" panose="02010609060101010101" pitchFamily="49" charset="-122"/>
                    <a:cs typeface="+mn-cs"/>
                  </a:rPr>
                  <a:t>每次减一，我们减去了 </a:t>
                </a:r>
                <a14:m>
                  <m:oMath xmlns:m="http://schemas.openxmlformats.org/officeDocument/2006/math">
                    <m:r>
                      <a:rPr lang="en-US" altLang="zh-CN" sz="2000" b="0" i="1" kern="1200" smtClean="0">
                        <a:latin typeface="Cambria Math" panose="02040503050406030204" pitchFamily="18" charset="0"/>
                        <a:ea typeface="黑体" panose="02010609060101010101" pitchFamily="49" charset="-122"/>
                        <a:cs typeface="+mn-cs"/>
                      </a:rPr>
                      <m:t>ℓ</m:t>
                    </m:r>
                  </m:oMath>
                </a14:m>
                <a:r>
                  <a:rPr lang="en-US" altLang="zh-CN" sz="2000" kern="1200" dirty="0">
                    <a:latin typeface="Times New Roman" panose="02020603050405020304" pitchFamily="18" charset="0"/>
                    <a:ea typeface="黑体" panose="02010609060101010101" pitchFamily="49" charset="-122"/>
                    <a:cs typeface="+mn-cs"/>
                  </a:rPr>
                  <a:t> </a:t>
                </a:r>
                <a:r>
                  <a:rPr lang="zh-CN" altLang="en-US" sz="2000" kern="1200" dirty="0">
                    <a:latin typeface="Times New Roman" panose="02020603050405020304" pitchFamily="18" charset="0"/>
                    <a:ea typeface="黑体" panose="02010609060101010101" pitchFamily="49" charset="-122"/>
                    <a:cs typeface="+mn-cs"/>
                  </a:rPr>
                  <a:t>个元素</a:t>
                </a:r>
                <a:r>
                  <a:rPr lang="en-US" altLang="zh-CN" sz="2000" kern="1200" dirty="0">
                    <a:latin typeface="Times New Roman" panose="02020603050405020304" pitchFamily="18" charset="0"/>
                    <a:ea typeface="黑体" panose="02010609060101010101" pitchFamily="49" charset="-122"/>
                    <a:cs typeface="+mn-cs"/>
                  </a:rPr>
                  <a:t>: 1 </a:t>
                </a:r>
                <a:r>
                  <a:rPr lang="zh-CN" altLang="en-US" sz="2000" kern="1200" dirty="0">
                    <a:latin typeface="Times New Roman" panose="02020603050405020304" pitchFamily="18" charset="0"/>
                    <a:ea typeface="黑体" panose="02010609060101010101" pitchFamily="49" charset="-122"/>
                    <a:cs typeface="+mn-cs"/>
                  </a:rPr>
                  <a:t>个新元素和 </a:t>
                </a:r>
                <a14:m>
                  <m:oMath xmlns:m="http://schemas.openxmlformats.org/officeDocument/2006/math">
                    <m:r>
                      <a:rPr lang="en-US" altLang="zh-CN" sz="2000" b="0" i="1" kern="1200" smtClean="0">
                        <a:latin typeface="Cambria Math" panose="02040503050406030204" pitchFamily="18" charset="0"/>
                        <a:ea typeface="黑体" panose="02010609060101010101" pitchFamily="49" charset="-122"/>
                        <a:cs typeface="+mn-cs"/>
                      </a:rPr>
                      <m:t>ℓ−1</m:t>
                    </m:r>
                  </m:oMath>
                </a14:m>
                <a:r>
                  <a:rPr lang="zh-CN" altLang="en-US" sz="2000" kern="1200" dirty="0">
                    <a:latin typeface="Times New Roman" panose="02020603050405020304" pitchFamily="18" charset="0"/>
                    <a:ea typeface="黑体" panose="02010609060101010101" pitchFamily="49" charset="-122"/>
                    <a:cs typeface="+mn-cs"/>
                  </a:rPr>
                  <a:t> 个老元素</a:t>
                </a:r>
              </a:p>
              <a:p>
                <a:pPr lvl="1" eaLnBrk="1" hangingPunct="1"/>
                <a:r>
                  <a:rPr lang="zh-CN" altLang="en-US" sz="2000" kern="1200" dirty="0">
                    <a:latin typeface="Times New Roman" panose="02020603050405020304" pitchFamily="18" charset="0"/>
                    <a:ea typeface="黑体" panose="02010609060101010101" pitchFamily="49" charset="-122"/>
                    <a:cs typeface="+mn-cs"/>
                  </a:rPr>
                  <a:t>最多能减掉 </a:t>
                </a:r>
                <a:r>
                  <a:rPr lang="en-US" altLang="zh-CN" sz="2000" kern="1200" dirty="0">
                    <a:latin typeface="Times New Roman" panose="02020603050405020304" pitchFamily="18" charset="0"/>
                    <a:ea typeface="黑体" panose="02010609060101010101" pitchFamily="49" charset="-122"/>
                    <a:cs typeface="+mn-cs"/>
                  </a:rPr>
                  <a:t>N </a:t>
                </a:r>
                <a:r>
                  <a:rPr lang="zh-CN" altLang="en-US" sz="2000" kern="1200" dirty="0">
                    <a:latin typeface="Times New Roman" panose="02020603050405020304" pitchFamily="18" charset="0"/>
                    <a:ea typeface="黑体" panose="02010609060101010101" pitchFamily="49" charset="-122"/>
                    <a:cs typeface="+mn-cs"/>
                  </a:rPr>
                  <a:t>个元素</a:t>
                </a:r>
              </a:p>
              <a:p>
                <a:pPr lvl="1" eaLnBrk="1" hangingPunct="1"/>
                <a:r>
                  <a:rPr lang="zh-CN" altLang="en-US" sz="2000" kern="1200" dirty="0">
                    <a:latin typeface="Times New Roman" panose="02020603050405020304" pitchFamily="18" charset="0"/>
                    <a:ea typeface="黑体" panose="02010609060101010101" pitchFamily="49" charset="-122"/>
                    <a:cs typeface="+mn-cs"/>
                  </a:rPr>
                  <a:t>最多能产生 </a:t>
                </a:r>
                <a14:m>
                  <m:oMath xmlns:m="http://schemas.openxmlformats.org/officeDocument/2006/math">
                    <m:f>
                      <m:fPr>
                        <m:ctrlPr>
                          <a:rPr lang="en-US" altLang="zh-CN" sz="2000" b="0" i="1" kern="1200" smtClean="0">
                            <a:latin typeface="Cambria Math" panose="02040503050406030204" pitchFamily="18" charset="0"/>
                            <a:ea typeface="黑体" panose="02010609060101010101" pitchFamily="49" charset="-122"/>
                            <a:cs typeface="+mn-cs"/>
                          </a:rPr>
                        </m:ctrlPr>
                      </m:fPr>
                      <m:num>
                        <m:r>
                          <a:rPr lang="en-US" altLang="zh-CN" sz="2000" b="0" i="1" kern="1200" smtClean="0">
                            <a:latin typeface="Cambria Math" panose="02040503050406030204" pitchFamily="18" charset="0"/>
                            <a:ea typeface="黑体" panose="02010609060101010101" pitchFamily="49" charset="-122"/>
                            <a:cs typeface="+mn-cs"/>
                          </a:rPr>
                          <m:t>𝑁</m:t>
                        </m:r>
                      </m:num>
                      <m:den>
                        <m:r>
                          <a:rPr lang="en-US" altLang="zh-CN" sz="2000" b="0" i="1" kern="1200" smtClean="0">
                            <a:latin typeface="Cambria Math" panose="02040503050406030204" pitchFamily="18" charset="0"/>
                            <a:ea typeface="黑体" panose="02010609060101010101" pitchFamily="49" charset="-122"/>
                            <a:cs typeface="+mn-cs"/>
                          </a:rPr>
                          <m:t>ℓ</m:t>
                        </m:r>
                      </m:den>
                    </m:f>
                  </m:oMath>
                </a14:m>
                <a:r>
                  <a:rPr lang="zh-CN" altLang="en-US" sz="2000" kern="1200" dirty="0">
                    <a:latin typeface="Times New Roman" panose="02020603050405020304" pitchFamily="18" charset="0"/>
                    <a:ea typeface="黑体" panose="02010609060101010101" pitchFamily="49" charset="-122"/>
                    <a:cs typeface="+mn-cs"/>
                  </a:rPr>
                  <a:t> 次所有元素减一操作</a:t>
                </a:r>
              </a:p>
              <a:p>
                <a:pPr lvl="1" eaLnBrk="1" hangingPunct="1"/>
                <a:r>
                  <a:rPr lang="en-US" altLang="zh-CN" sz="2000" kern="1200" dirty="0">
                    <a:latin typeface="Times New Roman" panose="02020603050405020304" pitchFamily="18" charset="0"/>
                    <a:ea typeface="黑体" panose="02010609060101010101" pitchFamily="49" charset="-122"/>
                    <a:cs typeface="+mn-cs"/>
                  </a:rPr>
                  <a:t>1% </a:t>
                </a:r>
                <a:r>
                  <a:rPr lang="zh-CN" altLang="en-US" sz="2000" kern="1200" dirty="0">
                    <a:latin typeface="Times New Roman" panose="02020603050405020304" pitchFamily="18" charset="0"/>
                    <a:ea typeface="黑体" panose="02010609060101010101" pitchFamily="49" charset="-122"/>
                    <a:cs typeface="+mn-cs"/>
                  </a:rPr>
                  <a:t>误差 </a:t>
                </a:r>
                <a:r>
                  <a:rPr lang="en-US" altLang="zh-CN" sz="2000" kern="1200" dirty="0">
                    <a:latin typeface="Times New Roman" panose="02020603050405020304" pitchFamily="18" charset="0"/>
                    <a:ea typeface="黑体" panose="02010609060101010101" pitchFamily="49" charset="-122"/>
                    <a:cs typeface="+mn-cs"/>
                  </a:rPr>
                  <a:t>-&gt; 99 </a:t>
                </a:r>
                <a:r>
                  <a:rPr lang="zh-CN" altLang="en-US" sz="2000" kern="1200" dirty="0">
                    <a:latin typeface="Times New Roman" panose="02020603050405020304" pitchFamily="18" charset="0"/>
                    <a:ea typeface="黑体" panose="02010609060101010101" pitchFamily="49" charset="-122"/>
                    <a:cs typeface="+mn-cs"/>
                  </a:rPr>
                  <a:t>个计数器 </a:t>
                </a:r>
                <a:endParaRPr lang="en-US" altLang="zh-CN" sz="2000" kern="1200" dirty="0">
                  <a:latin typeface="Times New Roman" panose="02020603050405020304" pitchFamily="18" charset="0"/>
                  <a:ea typeface="黑体" panose="02010609060101010101" pitchFamily="49" charset="-122"/>
                  <a:cs typeface="+mn-cs"/>
                </a:endParaRPr>
              </a:p>
            </p:txBody>
          </p:sp>
        </mc:Choice>
        <mc:Fallback xmlns="">
          <p:sp>
            <p:nvSpPr>
              <p:cNvPr id="14339" name="Rectangle 3"/>
              <p:cNvSpPr>
                <a:spLocks noGrp="1" noRot="1" noChangeAspect="1" noMove="1" noResize="1" noEditPoints="1" noAdjustHandles="1" noChangeArrowheads="1" noChangeShapeType="1" noTextEdit="1"/>
              </p:cNvSpPr>
              <p:nvPr>
                <p:ph type="body" idx="4294967295"/>
              </p:nvPr>
            </p:nvSpPr>
            <p:spPr>
              <a:xfrm>
                <a:off x="731088" y="1190289"/>
                <a:ext cx="5364911" cy="5165722"/>
              </a:xfrm>
              <a:blipFill>
                <a:blip r:embed="rId3"/>
                <a:stretch>
                  <a:fillRect l="-795" t="-1297" r="-455"/>
                </a:stretch>
              </a:blipFill>
            </p:spPr>
            <p:txBody>
              <a:bodyPr/>
              <a:lstStyle/>
              <a:p>
                <a:r>
                  <a:rPr lang="zh-CN" altLang="en-US">
                    <a:noFill/>
                  </a:rPr>
                  <a:t> </a:t>
                </a:r>
              </a:p>
            </p:txBody>
          </p:sp>
        </mc:Fallback>
      </mc:AlternateContent>
      <p:sp>
        <p:nvSpPr>
          <p:cNvPr id="4" name="TextBox 3">
            <a:extLst>
              <a:ext uri="{FF2B5EF4-FFF2-40B4-BE49-F238E27FC236}">
                <a16:creationId xmlns:a16="http://schemas.microsoft.com/office/drawing/2014/main" id="{3B859105-2C5D-A6BC-4F03-F7473F2E4D8F}"/>
              </a:ext>
            </a:extLst>
          </p:cNvPr>
          <p:cNvSpPr txBox="1"/>
          <p:nvPr/>
        </p:nvSpPr>
        <p:spPr>
          <a:xfrm>
            <a:off x="1623010" y="6334780"/>
            <a:ext cx="8945977" cy="523220"/>
          </a:xfrm>
          <a:prstGeom prst="rect">
            <a:avLst/>
          </a:prstGeom>
          <a:noFill/>
        </p:spPr>
        <p:txBody>
          <a:bodyPr wrap="square">
            <a:spAutoFit/>
          </a:bodyPr>
          <a:lstStyle/>
          <a:p>
            <a:pPr algn="ctr"/>
            <a:r>
              <a:rPr lang="en-US" altLang="zh-CN" sz="1400" b="0" dirty="0">
                <a:effectLst/>
                <a:latin typeface="Times New Roman" panose="02020603050405020304" pitchFamily="18" charset="0"/>
                <a:cs typeface="Times New Roman" panose="02020603050405020304" pitchFamily="18" charset="0"/>
              </a:rPr>
              <a:t>E. Liberty, “Simple and deterministic matrix sketching,” in </a:t>
            </a:r>
            <a:r>
              <a:rPr lang="en-US" altLang="zh-CN" sz="1400" b="0" i="1" dirty="0">
                <a:effectLst/>
                <a:latin typeface="Times New Roman" panose="02020603050405020304" pitchFamily="18" charset="0"/>
                <a:cs typeface="Times New Roman" panose="02020603050405020304" pitchFamily="18" charset="0"/>
              </a:rPr>
              <a:t>Proceedings of the 19th ACM SIGKDD international conference on Knowledge discovery and data mining</a:t>
            </a:r>
            <a:r>
              <a:rPr lang="en-US" altLang="zh-CN" sz="1400" b="0" dirty="0">
                <a:effectLst/>
                <a:latin typeface="Times New Roman" panose="02020603050405020304" pitchFamily="18" charset="0"/>
                <a:cs typeface="Times New Roman" panose="02020603050405020304" pitchFamily="18" charset="0"/>
              </a:rPr>
              <a:t>, Chicago Illinois USA: ACM, Aug. 2013, pp. 581–588. </a:t>
            </a:r>
          </a:p>
        </p:txBody>
      </p:sp>
      <mc:AlternateContent xmlns:mc="http://schemas.openxmlformats.org/markup-compatibility/2006" xmlns:a14="http://schemas.microsoft.com/office/drawing/2010/main">
        <mc:Choice Requires="a14">
          <p:sp>
            <p:nvSpPr>
              <p:cNvPr id="3" name="Rectangle 3">
                <a:extLst>
                  <a:ext uri="{FF2B5EF4-FFF2-40B4-BE49-F238E27FC236}">
                    <a16:creationId xmlns:a16="http://schemas.microsoft.com/office/drawing/2014/main" id="{BC447612-1226-A9E0-43B0-B887639E202B}"/>
                  </a:ext>
                </a:extLst>
              </p:cNvPr>
              <p:cNvSpPr txBox="1">
                <a:spLocks noChangeArrowheads="1"/>
              </p:cNvSpPr>
              <p:nvPr/>
            </p:nvSpPr>
            <p:spPr bwMode="auto">
              <a:xfrm>
                <a:off x="6096001" y="1158878"/>
                <a:ext cx="5364911" cy="51657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02407B"/>
                  </a:buClr>
                  <a:buSzPct val="75000"/>
                  <a:buFont typeface="Wingdings" panose="05000000000000000000" pitchFamily="2" charset="2"/>
                  <a:buChar char="n"/>
                  <a:defRPr sz="3200">
                    <a:solidFill>
                      <a:schemeClr val="tx1"/>
                    </a:solidFill>
                    <a:latin typeface="+mn-lt"/>
                    <a:ea typeface="黑体" pitchFamily="2" charset="-122"/>
                    <a:cs typeface="+mn-cs"/>
                  </a:defRPr>
                </a:lvl1pPr>
                <a:lvl2pPr marL="742950" indent="-285750" algn="l" rtl="0" eaLnBrk="1" fontAlgn="base" hangingPunct="1">
                  <a:spcBef>
                    <a:spcPct val="20000"/>
                  </a:spcBef>
                  <a:spcAft>
                    <a:spcPct val="0"/>
                  </a:spcAft>
                  <a:buClr>
                    <a:srgbClr val="004D94"/>
                  </a:buClr>
                  <a:buSzPct val="80000"/>
                  <a:buFont typeface="Wingdings" panose="05000000000000000000" pitchFamily="2" charset="2"/>
                  <a:buChar char="¨"/>
                  <a:defRPr sz="2800">
                    <a:solidFill>
                      <a:schemeClr val="tx1"/>
                    </a:solidFill>
                    <a:latin typeface="+mn-lt"/>
                    <a:ea typeface="黑体" pitchFamily="2" charset="-122"/>
                  </a:defRPr>
                </a:lvl2pPr>
                <a:lvl3pPr marL="1143000" indent="-228600" algn="l" rtl="0" eaLnBrk="1" fontAlgn="base" hangingPunct="1">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黑体" pitchFamily="2" charset="-122"/>
                  </a:defRPr>
                </a:lvl3pPr>
                <a:lvl4pPr marL="1600200" indent="-228600" algn="l" rtl="0" eaLnBrk="1" fontAlgn="base" hangingPunct="1">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黑体" pitchFamily="2" charset="-122"/>
                  </a:defRPr>
                </a:lvl4pPr>
                <a:lvl5pPr marL="2057400" indent="-228600" algn="l" rtl="0" eaLnBrk="1" fontAlgn="base" hangingPunct="1">
                  <a:spcBef>
                    <a:spcPct val="20000"/>
                  </a:spcBef>
                  <a:spcAft>
                    <a:spcPct val="0"/>
                  </a:spcAft>
                  <a:buClr>
                    <a:schemeClr val="bg2"/>
                  </a:buClr>
                  <a:buFont typeface="Wingdings" panose="05000000000000000000" pitchFamily="2" charset="2"/>
                  <a:buChar char="§"/>
                  <a:defRPr sz="2000">
                    <a:solidFill>
                      <a:schemeClr val="tx1"/>
                    </a:solidFill>
                    <a:latin typeface="+mn-lt"/>
                    <a:ea typeface="黑体" pitchFamily="2" charset="-122"/>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defRPr>
                </a:lvl9pPr>
              </a:lstStyle>
              <a:p>
                <a:pPr>
                  <a:buFont typeface="Wingdings" panose="05000000000000000000" pitchFamily="2" charset="2"/>
                  <a:buChar char="n"/>
                </a:pPr>
                <a:r>
                  <a:rPr lang="en-US" altLang="zh-CN" sz="2400" b="0" dirty="0">
                    <a:solidFill>
                      <a:schemeClr val="tx1"/>
                    </a:solidFill>
                  </a:rPr>
                  <a:t>FD</a:t>
                </a:r>
                <a:r>
                  <a:rPr lang="zh-CN" altLang="en-US" sz="2400" b="0" dirty="0">
                    <a:solidFill>
                      <a:schemeClr val="tx1"/>
                    </a:solidFill>
                  </a:rPr>
                  <a:t>算法：对于矩阵</a:t>
                </a:r>
                <a14:m>
                  <m:oMath xmlns:m="http://schemas.openxmlformats.org/officeDocument/2006/math">
                    <m:r>
                      <a:rPr lang="en-US" altLang="zh-CN" sz="2400" b="1" i="1">
                        <a:solidFill>
                          <a:schemeClr val="tx1"/>
                        </a:solidFill>
                        <a:latin typeface="Cambria Math" panose="02040503050406030204" pitchFamily="18" charset="0"/>
                      </a:rPr>
                      <m:t>𝑨</m:t>
                    </m:r>
                    <m:r>
                      <a:rPr lang="en-US" altLang="zh-CN" sz="2400" b="0">
                        <a:solidFill>
                          <a:schemeClr val="tx1"/>
                        </a:solidFill>
                        <a:latin typeface="Cambria Math" panose="02040503050406030204" pitchFamily="18" charset="0"/>
                      </a:rPr>
                      <m:t>∈</m:t>
                    </m:r>
                    <m:sSup>
                      <m:sSupPr>
                        <m:ctrlPr>
                          <a:rPr lang="en-US" altLang="zh-CN" sz="2400" b="0" i="1">
                            <a:solidFill>
                              <a:schemeClr val="tx1"/>
                            </a:solidFill>
                            <a:latin typeface="Cambria Math" panose="02040503050406030204" pitchFamily="18" charset="0"/>
                          </a:rPr>
                        </m:ctrlPr>
                      </m:sSupPr>
                      <m:e>
                        <m:r>
                          <a:rPr lang="en-US" altLang="zh-CN" sz="2400" b="0">
                            <a:solidFill>
                              <a:schemeClr val="tx1"/>
                            </a:solidFill>
                            <a:latin typeface="Cambria Math" panose="02040503050406030204" pitchFamily="18" charset="0"/>
                          </a:rPr>
                          <m:t>ℝ</m:t>
                        </m:r>
                      </m:e>
                      <m:sup>
                        <m:r>
                          <a:rPr lang="en-US" altLang="zh-CN" sz="2400" b="0" i="1">
                            <a:solidFill>
                              <a:schemeClr val="tx1"/>
                            </a:solidFill>
                            <a:latin typeface="Cambria Math" panose="02040503050406030204" pitchFamily="18" charset="0"/>
                          </a:rPr>
                          <m:t>𝑛</m:t>
                        </m:r>
                        <m:r>
                          <a:rPr lang="en-US" altLang="zh-CN" sz="2400" b="0">
                            <a:solidFill>
                              <a:schemeClr val="tx1"/>
                            </a:solidFill>
                            <a:latin typeface="Cambria Math" panose="02040503050406030204" pitchFamily="18" charset="0"/>
                          </a:rPr>
                          <m:t>×</m:t>
                        </m:r>
                        <m:r>
                          <a:rPr lang="en-US" altLang="zh-CN" sz="2400" b="0" i="1">
                            <a:solidFill>
                              <a:schemeClr val="tx1"/>
                            </a:solidFill>
                            <a:latin typeface="Cambria Math" panose="02040503050406030204" pitchFamily="18" charset="0"/>
                          </a:rPr>
                          <m:t>𝑑</m:t>
                        </m:r>
                      </m:sup>
                    </m:sSup>
                  </m:oMath>
                </a14:m>
                <a:r>
                  <a:rPr lang="zh-CN" altLang="en-US" sz="2400" b="0" dirty="0">
                    <a:solidFill>
                      <a:schemeClr val="tx1"/>
                    </a:solidFill>
                  </a:rPr>
                  <a:t>，</a:t>
                </a:r>
                <a:r>
                  <a:rPr lang="en-US" altLang="zh-CN" sz="2400" b="0" dirty="0">
                    <a:solidFill>
                      <a:schemeClr val="tx1"/>
                    </a:solidFill>
                  </a:rPr>
                  <a:t>FD</a:t>
                </a:r>
                <a:r>
                  <a:rPr lang="zh-CN" altLang="en-US" sz="2400" b="0" dirty="0">
                    <a:solidFill>
                      <a:schemeClr val="tx1"/>
                    </a:solidFill>
                  </a:rPr>
                  <a:t>的矩阵略图为</a:t>
                </a:r>
                <a14:m>
                  <m:oMath xmlns:m="http://schemas.openxmlformats.org/officeDocument/2006/math">
                    <m:r>
                      <a:rPr lang="en-US" altLang="zh-CN" sz="2400" b="1" i="1">
                        <a:solidFill>
                          <a:schemeClr val="tx1"/>
                        </a:solidFill>
                        <a:latin typeface="Cambria Math" panose="02040503050406030204" pitchFamily="18" charset="0"/>
                      </a:rPr>
                      <m:t>𝑩</m:t>
                    </m:r>
                    <m:r>
                      <a:rPr lang="en-US" altLang="zh-CN" sz="2400" b="0">
                        <a:solidFill>
                          <a:schemeClr val="tx1"/>
                        </a:solidFill>
                        <a:latin typeface="Cambria Math" panose="02040503050406030204" pitchFamily="18" charset="0"/>
                      </a:rPr>
                      <m:t>∈</m:t>
                    </m:r>
                    <m:sSup>
                      <m:sSupPr>
                        <m:ctrlPr>
                          <a:rPr lang="en-US" altLang="zh-CN" sz="2400" b="0" i="1">
                            <a:solidFill>
                              <a:schemeClr val="tx1"/>
                            </a:solidFill>
                            <a:latin typeface="Cambria Math" panose="02040503050406030204" pitchFamily="18" charset="0"/>
                          </a:rPr>
                        </m:ctrlPr>
                      </m:sSupPr>
                      <m:e>
                        <m:r>
                          <a:rPr lang="en-US" altLang="zh-CN" sz="2400" b="0">
                            <a:solidFill>
                              <a:schemeClr val="tx1"/>
                            </a:solidFill>
                            <a:latin typeface="Cambria Math" panose="02040503050406030204" pitchFamily="18" charset="0"/>
                          </a:rPr>
                          <m:t>ℝ</m:t>
                        </m:r>
                      </m:e>
                      <m:sup>
                        <m:r>
                          <a:rPr lang="en-US" altLang="zh-CN" sz="2400" b="0">
                            <a:solidFill>
                              <a:schemeClr val="tx1"/>
                            </a:solidFill>
                            <a:latin typeface="Cambria Math" panose="02040503050406030204" pitchFamily="18" charset="0"/>
                          </a:rPr>
                          <m:t>ℓ×</m:t>
                        </m:r>
                        <m:r>
                          <a:rPr lang="en-US" altLang="zh-CN" sz="2400" b="0" i="1">
                            <a:solidFill>
                              <a:schemeClr val="tx1"/>
                            </a:solidFill>
                            <a:latin typeface="Cambria Math" panose="02040503050406030204" pitchFamily="18" charset="0"/>
                          </a:rPr>
                          <m:t>𝑑</m:t>
                        </m:r>
                      </m:sup>
                    </m:sSup>
                  </m:oMath>
                </a14:m>
                <a:r>
                  <a:rPr lang="zh-CN" altLang="en-US" sz="2400" b="0" dirty="0">
                    <a:solidFill>
                      <a:schemeClr val="tx1"/>
                    </a:solidFill>
                  </a:rPr>
                  <a:t>，则</a:t>
                </a:r>
                <a14:m>
                  <m:oMath xmlns:m="http://schemas.openxmlformats.org/officeDocument/2006/math">
                    <m:r>
                      <a:rPr lang="en-US" altLang="zh-CN" sz="2400" b="0" i="1" smtClean="0">
                        <a:solidFill>
                          <a:schemeClr val="tx1"/>
                        </a:solidFill>
                        <a:latin typeface="Cambria Math" panose="02040503050406030204" pitchFamily="18" charset="0"/>
                      </a:rPr>
                      <m:t>∀</m:t>
                    </m:r>
                    <m:r>
                      <a:rPr lang="en-US" altLang="zh-CN" sz="2400" b="1" i="1" smtClean="0">
                        <a:solidFill>
                          <a:schemeClr val="tx1"/>
                        </a:solidFill>
                        <a:latin typeface="Cambria Math" panose="02040503050406030204" pitchFamily="18" charset="0"/>
                      </a:rPr>
                      <m:t>𝒙</m:t>
                    </m:r>
                    <m:r>
                      <a:rPr lang="en-US" altLang="zh-CN" sz="2400" b="0" i="1" smtClean="0">
                        <a:solidFill>
                          <a:schemeClr val="tx1"/>
                        </a:solidFill>
                        <a:latin typeface="Cambria Math" panose="02040503050406030204" pitchFamily="18" charset="0"/>
                      </a:rPr>
                      <m:t>∈</m:t>
                    </m:r>
                    <m:sSup>
                      <m:sSupPr>
                        <m:ctrlPr>
                          <a:rPr lang="en-US" altLang="zh-CN" sz="2400" b="0" i="1" smtClean="0">
                            <a:solidFill>
                              <a:schemeClr val="tx1"/>
                            </a:solidFill>
                            <a:latin typeface="Cambria Math" panose="02040503050406030204" pitchFamily="18" charset="0"/>
                          </a:rPr>
                        </m:ctrlPr>
                      </m:sSupPr>
                      <m:e>
                        <m:r>
                          <a:rPr lang="en-US" altLang="zh-CN" sz="2400" b="0" i="1" smtClean="0">
                            <a:solidFill>
                              <a:schemeClr val="tx1"/>
                            </a:solidFill>
                            <a:latin typeface="Cambria Math" panose="02040503050406030204" pitchFamily="18" charset="0"/>
                          </a:rPr>
                          <m:t>ℝ</m:t>
                        </m:r>
                      </m:e>
                      <m:sup>
                        <m:r>
                          <a:rPr lang="en-US" altLang="zh-CN" sz="2400" b="0" i="1" smtClean="0">
                            <a:solidFill>
                              <a:schemeClr val="tx1"/>
                            </a:solidFill>
                            <a:latin typeface="Cambria Math" panose="02040503050406030204" pitchFamily="18" charset="0"/>
                          </a:rPr>
                          <m:t>𝑑</m:t>
                        </m:r>
                      </m:sup>
                    </m:sSup>
                  </m:oMath>
                </a14:m>
                <a:endParaRPr lang="en-US" altLang="zh-CN" sz="2800" b="0" dirty="0">
                  <a:solidFill>
                    <a:schemeClr val="tx1"/>
                  </a:solidFill>
                </a:endParaRPr>
              </a:p>
              <a:p>
                <a:pPr marL="0" indent="0">
                  <a:buFont typeface="Wingdings" panose="05000000000000000000" pitchFamily="2" charset="2"/>
                  <a:buNone/>
                </a:pPr>
                <a14:m>
                  <m:oMathPara xmlns:m="http://schemas.openxmlformats.org/officeDocument/2006/math">
                    <m:oMathParaPr>
                      <m:jc m:val="centerGroup"/>
                    </m:oMathParaPr>
                    <m:oMath xmlns:m="http://schemas.openxmlformats.org/officeDocument/2006/math">
                      <m:d>
                        <m:dPr>
                          <m:begChr m:val="|"/>
                          <m:endChr m:val="|"/>
                          <m:ctrlPr>
                            <a:rPr lang="en-US" altLang="zh-CN" sz="2800" b="0" i="1" smtClean="0">
                              <a:solidFill>
                                <a:schemeClr val="tx1"/>
                              </a:solidFill>
                              <a:latin typeface="Cambria Math" panose="02040503050406030204" pitchFamily="18" charset="0"/>
                            </a:rPr>
                          </m:ctrlPr>
                        </m:dPr>
                        <m:e>
                          <m:sSup>
                            <m:sSupPr>
                              <m:ctrlPr>
                                <a:rPr lang="en-US" altLang="zh-CN" sz="2800" b="0" i="1" smtClean="0">
                                  <a:solidFill>
                                    <a:schemeClr val="tx1"/>
                                  </a:solidFill>
                                  <a:latin typeface="Cambria Math" panose="02040503050406030204" pitchFamily="18" charset="0"/>
                                </a:rPr>
                              </m:ctrlPr>
                            </m:sSupPr>
                            <m:e>
                              <m:d>
                                <m:dPr>
                                  <m:begChr m:val="‖"/>
                                  <m:endChr m:val="‖"/>
                                  <m:ctrlPr>
                                    <a:rPr lang="en-US" altLang="zh-CN" sz="2800" b="0" i="1" smtClean="0">
                                      <a:solidFill>
                                        <a:schemeClr val="tx1"/>
                                      </a:solidFill>
                                      <a:latin typeface="Cambria Math" panose="02040503050406030204" pitchFamily="18" charset="0"/>
                                    </a:rPr>
                                  </m:ctrlPr>
                                </m:dPr>
                                <m:e>
                                  <m:r>
                                    <a:rPr lang="en-US" altLang="zh-CN" sz="2800" b="1" i="1" smtClean="0">
                                      <a:solidFill>
                                        <a:schemeClr val="tx1"/>
                                      </a:solidFill>
                                      <a:latin typeface="Cambria Math" panose="02040503050406030204" pitchFamily="18" charset="0"/>
                                    </a:rPr>
                                    <m:t>𝑨𝒙</m:t>
                                  </m:r>
                                </m:e>
                              </m:d>
                            </m:e>
                            <m:sup>
                              <m:r>
                                <a:rPr lang="en-US" altLang="zh-CN" sz="2800" b="0" i="1" smtClean="0">
                                  <a:solidFill>
                                    <a:schemeClr val="tx1"/>
                                  </a:solidFill>
                                  <a:latin typeface="Cambria Math" panose="02040503050406030204" pitchFamily="18" charset="0"/>
                                </a:rPr>
                                <m:t>2</m:t>
                              </m:r>
                            </m:sup>
                          </m:sSup>
                          <m:r>
                            <a:rPr lang="en-US" altLang="zh-CN" sz="2800" b="0" i="1" smtClean="0">
                              <a:solidFill>
                                <a:schemeClr val="tx1"/>
                              </a:solidFill>
                              <a:latin typeface="Cambria Math" panose="02040503050406030204" pitchFamily="18" charset="0"/>
                            </a:rPr>
                            <m:t>−</m:t>
                          </m:r>
                          <m:sSup>
                            <m:sSupPr>
                              <m:ctrlPr>
                                <a:rPr lang="en-US" altLang="zh-CN" sz="2800" b="0" i="1" smtClean="0">
                                  <a:solidFill>
                                    <a:schemeClr val="tx1"/>
                                  </a:solidFill>
                                  <a:latin typeface="Cambria Math" panose="02040503050406030204" pitchFamily="18" charset="0"/>
                                </a:rPr>
                              </m:ctrlPr>
                            </m:sSupPr>
                            <m:e>
                              <m:d>
                                <m:dPr>
                                  <m:begChr m:val="‖"/>
                                  <m:endChr m:val="‖"/>
                                  <m:ctrlPr>
                                    <a:rPr lang="en-US" altLang="zh-CN" sz="2800" b="0" i="1" smtClean="0">
                                      <a:solidFill>
                                        <a:schemeClr val="tx1"/>
                                      </a:solidFill>
                                      <a:latin typeface="Cambria Math" panose="02040503050406030204" pitchFamily="18" charset="0"/>
                                    </a:rPr>
                                  </m:ctrlPr>
                                </m:dPr>
                                <m:e>
                                  <m:r>
                                    <a:rPr lang="en-US" altLang="zh-CN" sz="2800" b="1" i="1" smtClean="0">
                                      <a:solidFill>
                                        <a:schemeClr val="tx1"/>
                                      </a:solidFill>
                                      <a:latin typeface="Cambria Math" panose="02040503050406030204" pitchFamily="18" charset="0"/>
                                    </a:rPr>
                                    <m:t>𝑩𝒙</m:t>
                                  </m:r>
                                </m:e>
                              </m:d>
                            </m:e>
                            <m:sup>
                              <m:r>
                                <a:rPr lang="en-US" altLang="zh-CN" sz="2800" b="0" i="1" smtClean="0">
                                  <a:solidFill>
                                    <a:schemeClr val="tx1"/>
                                  </a:solidFill>
                                  <a:latin typeface="Cambria Math" panose="02040503050406030204" pitchFamily="18" charset="0"/>
                                </a:rPr>
                                <m:t>2</m:t>
                              </m:r>
                            </m:sup>
                          </m:sSup>
                        </m:e>
                      </m:d>
                      <m:r>
                        <a:rPr lang="en-US" altLang="zh-CN" sz="2800" b="0" i="1" smtClean="0">
                          <a:solidFill>
                            <a:schemeClr val="tx1"/>
                          </a:solidFill>
                          <a:latin typeface="Cambria Math" panose="02040503050406030204" pitchFamily="18" charset="0"/>
                        </a:rPr>
                        <m:t>≤</m:t>
                      </m:r>
                      <m:f>
                        <m:fPr>
                          <m:ctrlPr>
                            <a:rPr lang="en-US" altLang="zh-CN" sz="2800" b="0" i="1" smtClean="0">
                              <a:solidFill>
                                <a:schemeClr val="tx1"/>
                              </a:solidFill>
                              <a:latin typeface="Cambria Math" panose="02040503050406030204" pitchFamily="18" charset="0"/>
                            </a:rPr>
                          </m:ctrlPr>
                        </m:fPr>
                        <m:num>
                          <m:sSubSup>
                            <m:sSubSupPr>
                              <m:ctrlPr>
                                <a:rPr lang="en-US" altLang="zh-CN" sz="2800" b="0" i="1" smtClean="0">
                                  <a:solidFill>
                                    <a:schemeClr val="tx1"/>
                                  </a:solidFill>
                                  <a:latin typeface="Cambria Math" panose="02040503050406030204" pitchFamily="18" charset="0"/>
                                </a:rPr>
                              </m:ctrlPr>
                            </m:sSubSupPr>
                            <m:e>
                              <m:d>
                                <m:dPr>
                                  <m:begChr m:val="‖"/>
                                  <m:endChr m:val="‖"/>
                                  <m:ctrlPr>
                                    <a:rPr lang="en-US" altLang="zh-CN" sz="2800" b="0" i="1" smtClean="0">
                                      <a:solidFill>
                                        <a:schemeClr val="tx1"/>
                                      </a:solidFill>
                                      <a:latin typeface="Cambria Math" panose="02040503050406030204" pitchFamily="18" charset="0"/>
                                    </a:rPr>
                                  </m:ctrlPr>
                                </m:dPr>
                                <m:e>
                                  <m:r>
                                    <a:rPr lang="en-US" altLang="zh-CN" sz="2800" b="1" i="1" smtClean="0">
                                      <a:solidFill>
                                        <a:schemeClr val="tx1"/>
                                      </a:solidFill>
                                      <a:latin typeface="Cambria Math" panose="02040503050406030204" pitchFamily="18" charset="0"/>
                                    </a:rPr>
                                    <m:t>𝑨</m:t>
                                  </m:r>
                                </m:e>
                              </m:d>
                            </m:e>
                            <m:sub>
                              <m:r>
                                <a:rPr lang="en-US" altLang="zh-CN" sz="2800" b="0" i="1" smtClean="0">
                                  <a:solidFill>
                                    <a:schemeClr val="tx1"/>
                                  </a:solidFill>
                                  <a:latin typeface="Cambria Math" panose="02040503050406030204" pitchFamily="18" charset="0"/>
                                </a:rPr>
                                <m:t>𝐹</m:t>
                              </m:r>
                            </m:sub>
                            <m:sup>
                              <m:r>
                                <a:rPr lang="en-US" altLang="zh-CN" sz="2800" b="0" i="1" smtClean="0">
                                  <a:solidFill>
                                    <a:schemeClr val="tx1"/>
                                  </a:solidFill>
                                  <a:latin typeface="Cambria Math" panose="02040503050406030204" pitchFamily="18" charset="0"/>
                                </a:rPr>
                                <m:t>2</m:t>
                              </m:r>
                            </m:sup>
                          </m:sSubSup>
                        </m:num>
                        <m:den>
                          <m:r>
                            <a:rPr lang="en-US" altLang="zh-CN" sz="2800" b="0" i="1" smtClean="0">
                              <a:solidFill>
                                <a:schemeClr val="tx1"/>
                              </a:solidFill>
                              <a:latin typeface="Cambria Math" panose="02040503050406030204" pitchFamily="18" charset="0"/>
                            </a:rPr>
                            <m:t>ℓ</m:t>
                          </m:r>
                        </m:den>
                      </m:f>
                    </m:oMath>
                  </m:oMathPara>
                </a14:m>
                <a:endParaRPr lang="en-US" altLang="zh-CN" sz="2800" b="0" dirty="0">
                  <a:solidFill>
                    <a:schemeClr val="tx1"/>
                  </a:solidFill>
                  <a:latin typeface="Times New Roman" panose="02020603050405020304" pitchFamily="18" charset="0"/>
                  <a:ea typeface="黑体" panose="02010609060101010101" pitchFamily="49" charset="-122"/>
                </a:endParaRPr>
              </a:p>
              <a:p>
                <a:pPr lvl="1"/>
                <a:endParaRPr lang="en-US" altLang="zh-CN" sz="2000" b="0" dirty="0">
                  <a:solidFill>
                    <a:schemeClr val="tx1"/>
                  </a:solidFill>
                  <a:latin typeface="Times New Roman" panose="02020603050405020304" pitchFamily="18" charset="0"/>
                  <a:ea typeface="黑体" panose="02010609060101010101" pitchFamily="49" charset="-122"/>
                </a:endParaRPr>
              </a:p>
              <a:p>
                <a:pPr lvl="1"/>
                <a14:m>
                  <m:oMath xmlns:m="http://schemas.openxmlformats.org/officeDocument/2006/math">
                    <m:sSubSup>
                      <m:sSubSupPr>
                        <m:ctrlPr>
                          <a:rPr lang="en-US" altLang="zh-CN" sz="2000" b="0" i="1" smtClean="0">
                            <a:solidFill>
                              <a:schemeClr val="tx1"/>
                            </a:solidFill>
                            <a:latin typeface="Cambria Math" panose="02040503050406030204" pitchFamily="18" charset="0"/>
                          </a:rPr>
                        </m:ctrlPr>
                      </m:sSubSupPr>
                      <m:e>
                        <m:d>
                          <m:dPr>
                            <m:begChr m:val="‖"/>
                            <m:endChr m:val="‖"/>
                            <m:ctrlPr>
                              <a:rPr lang="en-US" altLang="zh-CN" sz="2000" b="0" i="1" smtClean="0">
                                <a:solidFill>
                                  <a:schemeClr val="tx1"/>
                                </a:solidFill>
                                <a:latin typeface="Cambria Math" panose="02040503050406030204" pitchFamily="18" charset="0"/>
                              </a:rPr>
                            </m:ctrlPr>
                          </m:dPr>
                          <m:e>
                            <m:r>
                              <a:rPr lang="en-US" altLang="zh-CN" sz="2000" b="1" i="1" smtClean="0">
                                <a:solidFill>
                                  <a:schemeClr val="tx1"/>
                                </a:solidFill>
                                <a:latin typeface="Cambria Math" panose="02040503050406030204" pitchFamily="18" charset="0"/>
                              </a:rPr>
                              <m:t>𝑨</m:t>
                            </m:r>
                          </m:e>
                        </m:d>
                      </m:e>
                      <m:sub>
                        <m:r>
                          <a:rPr lang="en-US" altLang="zh-CN" sz="2000" b="0" i="1" smtClean="0">
                            <a:solidFill>
                              <a:schemeClr val="tx1"/>
                            </a:solidFill>
                            <a:latin typeface="Cambria Math" panose="02040503050406030204" pitchFamily="18" charset="0"/>
                          </a:rPr>
                          <m:t>𝐹</m:t>
                        </m:r>
                      </m:sub>
                      <m:sup>
                        <m:r>
                          <a:rPr lang="en-US" altLang="zh-CN" sz="2000" b="0" i="1" smtClean="0">
                            <a:solidFill>
                              <a:schemeClr val="tx1"/>
                            </a:solidFill>
                            <a:latin typeface="Cambria Math" panose="02040503050406030204" pitchFamily="18" charset="0"/>
                          </a:rPr>
                          <m:t>2</m:t>
                        </m:r>
                      </m:sup>
                    </m:sSubSup>
                  </m:oMath>
                </a14:m>
                <a:r>
                  <a:rPr lang="en-US" altLang="zh-CN" sz="2000" b="0" dirty="0">
                    <a:solidFill>
                      <a:schemeClr val="tx1"/>
                    </a:solidFill>
                    <a:latin typeface="Times New Roman" panose="02020603050405020304" pitchFamily="18" charset="0"/>
                    <a:ea typeface="黑体" panose="02010609060101010101" pitchFamily="49" charset="-122"/>
                  </a:rPr>
                  <a:t> = </a:t>
                </a:r>
                <a:r>
                  <a:rPr lang="zh-CN" altLang="en-US" sz="2000" b="0" dirty="0">
                    <a:solidFill>
                      <a:schemeClr val="tx1"/>
                    </a:solidFill>
                    <a:latin typeface="Times New Roman" panose="02020603050405020304" pitchFamily="18" charset="0"/>
                    <a:ea typeface="黑体" panose="02010609060101010101" pitchFamily="49" charset="-122"/>
                  </a:rPr>
                  <a:t>数据流中所有向量的“能量”</a:t>
                </a:r>
              </a:p>
              <a:p>
                <a:pPr lvl="1"/>
                <a:r>
                  <a:rPr lang="zh-CN" altLang="en-US" sz="2000" b="0" dirty="0">
                    <a:solidFill>
                      <a:schemeClr val="tx1"/>
                    </a:solidFill>
                    <a:latin typeface="Times New Roman" panose="02020603050405020304" pitchFamily="18" charset="0"/>
                    <a:ea typeface="黑体" panose="02010609060101010101" pitchFamily="49" charset="-122"/>
                  </a:rPr>
                  <a:t>误差 ≤ 所有方向中损失最大的能量</a:t>
                </a:r>
              </a:p>
              <a:p>
                <a:pPr lvl="1"/>
                <a:r>
                  <a:rPr lang="zh-CN" altLang="en-US" sz="2000" b="0" dirty="0">
                    <a:solidFill>
                      <a:schemeClr val="tx1"/>
                    </a:solidFill>
                    <a:latin typeface="Times New Roman" panose="02020603050405020304" pitchFamily="18" charset="0"/>
                    <a:ea typeface="黑体" panose="02010609060101010101" pitchFamily="49" charset="-122"/>
                  </a:rPr>
                  <a:t>每次</a:t>
                </a:r>
                <a:r>
                  <a:rPr lang="en-US" altLang="zh-CN" sz="2000" b="0" dirty="0">
                    <a:solidFill>
                      <a:schemeClr val="tx1"/>
                    </a:solidFill>
                    <a:latin typeface="Times New Roman" panose="02020603050405020304" pitchFamily="18" charset="0"/>
                    <a:ea typeface="黑体" panose="02010609060101010101" pitchFamily="49" charset="-122"/>
                  </a:rPr>
                  <a:t>reduce</a:t>
                </a:r>
                <a:r>
                  <a:rPr lang="zh-CN" altLang="en-US" sz="2000" b="0" dirty="0">
                    <a:solidFill>
                      <a:schemeClr val="tx1"/>
                    </a:solidFill>
                    <a:latin typeface="Times New Roman" panose="02020603050405020304" pitchFamily="18" charset="0"/>
                    <a:ea typeface="黑体" panose="02010609060101010101" pitchFamily="49" charset="-122"/>
                  </a:rPr>
                  <a:t>，我们减去了 </a:t>
                </a:r>
                <a14:m>
                  <m:oMath xmlns:m="http://schemas.openxmlformats.org/officeDocument/2006/math">
                    <m:r>
                      <a:rPr lang="en-US" altLang="zh-CN" sz="2000" b="0" i="1" smtClean="0">
                        <a:solidFill>
                          <a:schemeClr val="tx1"/>
                        </a:solidFill>
                        <a:latin typeface="Cambria Math" panose="02040503050406030204" pitchFamily="18" charset="0"/>
                      </a:rPr>
                      <m:t>ℓ</m:t>
                    </m:r>
                  </m:oMath>
                </a14:m>
                <a:r>
                  <a:rPr lang="en-US" altLang="zh-CN" sz="2000" b="0" dirty="0">
                    <a:solidFill>
                      <a:schemeClr val="tx1"/>
                    </a:solidFill>
                    <a:latin typeface="Times New Roman" panose="02020603050405020304" pitchFamily="18" charset="0"/>
                    <a:ea typeface="黑体" panose="02010609060101010101" pitchFamily="49" charset="-122"/>
                  </a:rPr>
                  <a:t> </a:t>
                </a:r>
                <a:r>
                  <a:rPr lang="zh-CN" altLang="en-US" sz="2000" b="0" dirty="0">
                    <a:solidFill>
                      <a:schemeClr val="tx1"/>
                    </a:solidFill>
                    <a:latin typeface="Times New Roman" panose="02020603050405020304" pitchFamily="18" charset="0"/>
                    <a:ea typeface="黑体" panose="02010609060101010101" pitchFamily="49" charset="-122"/>
                  </a:rPr>
                  <a:t>个相互正交的方向上的分量</a:t>
                </a:r>
              </a:p>
              <a:p>
                <a:pPr lvl="1"/>
                <a:r>
                  <a:rPr lang="zh-CN" altLang="en-US" sz="2000" b="0" dirty="0">
                    <a:solidFill>
                      <a:schemeClr val="tx1"/>
                    </a:solidFill>
                    <a:latin typeface="Times New Roman" panose="02020603050405020304" pitchFamily="18" charset="0"/>
                    <a:ea typeface="黑体" panose="02010609060101010101" pitchFamily="49" charset="-122"/>
                  </a:rPr>
                  <a:t>最多能减掉 </a:t>
                </a:r>
                <a14:m>
                  <m:oMath xmlns:m="http://schemas.openxmlformats.org/officeDocument/2006/math">
                    <m:sSubSup>
                      <m:sSubSupPr>
                        <m:ctrlPr>
                          <a:rPr lang="en-US" altLang="zh-CN" sz="2000" b="0" i="1" smtClean="0">
                            <a:solidFill>
                              <a:schemeClr val="tx1"/>
                            </a:solidFill>
                            <a:latin typeface="Cambria Math" panose="02040503050406030204" pitchFamily="18" charset="0"/>
                          </a:rPr>
                        </m:ctrlPr>
                      </m:sSubSupPr>
                      <m:e>
                        <m:d>
                          <m:dPr>
                            <m:begChr m:val="‖"/>
                            <m:endChr m:val="‖"/>
                            <m:ctrlPr>
                              <a:rPr lang="en-US" altLang="zh-CN" sz="2000" b="0" i="1" smtClean="0">
                                <a:solidFill>
                                  <a:schemeClr val="tx1"/>
                                </a:solidFill>
                                <a:latin typeface="Cambria Math" panose="02040503050406030204" pitchFamily="18" charset="0"/>
                              </a:rPr>
                            </m:ctrlPr>
                          </m:dPr>
                          <m:e>
                            <m:r>
                              <a:rPr lang="en-US" altLang="zh-CN" sz="2000" b="1" i="1" smtClean="0">
                                <a:solidFill>
                                  <a:schemeClr val="tx1"/>
                                </a:solidFill>
                                <a:latin typeface="Cambria Math" panose="02040503050406030204" pitchFamily="18" charset="0"/>
                              </a:rPr>
                              <m:t>𝑨</m:t>
                            </m:r>
                          </m:e>
                        </m:d>
                      </m:e>
                      <m:sub>
                        <m:r>
                          <a:rPr lang="en-US" altLang="zh-CN" sz="2000" b="0" i="1" smtClean="0">
                            <a:solidFill>
                              <a:schemeClr val="tx1"/>
                            </a:solidFill>
                            <a:latin typeface="Cambria Math" panose="02040503050406030204" pitchFamily="18" charset="0"/>
                          </a:rPr>
                          <m:t>𝐹</m:t>
                        </m:r>
                      </m:sub>
                      <m:sup>
                        <m:r>
                          <a:rPr lang="en-US" altLang="zh-CN" sz="2000" b="0" i="1" smtClean="0">
                            <a:solidFill>
                              <a:schemeClr val="tx1"/>
                            </a:solidFill>
                            <a:latin typeface="Cambria Math" panose="02040503050406030204" pitchFamily="18" charset="0"/>
                          </a:rPr>
                          <m:t>2</m:t>
                        </m:r>
                      </m:sup>
                    </m:sSubSup>
                  </m:oMath>
                </a14:m>
                <a:r>
                  <a:rPr lang="zh-CN" altLang="en-US" sz="2000" b="0" dirty="0">
                    <a:solidFill>
                      <a:schemeClr val="tx1"/>
                    </a:solidFill>
                    <a:latin typeface="Times New Roman" panose="02020603050405020304" pitchFamily="18" charset="0"/>
                    <a:ea typeface="黑体" panose="02010609060101010101" pitchFamily="49" charset="-122"/>
                  </a:rPr>
                  <a:t> 能量</a:t>
                </a:r>
              </a:p>
              <a:p>
                <a:pPr lvl="1"/>
                <a:r>
                  <a:rPr lang="zh-CN" altLang="en-US" sz="2000" b="0" dirty="0">
                    <a:solidFill>
                      <a:schemeClr val="tx1"/>
                    </a:solidFill>
                    <a:latin typeface="Times New Roman" panose="02020603050405020304" pitchFamily="18" charset="0"/>
                    <a:ea typeface="黑体" panose="02010609060101010101" pitchFamily="49" charset="-122"/>
                  </a:rPr>
                  <a:t>单一方向上最多损失</a:t>
                </a:r>
                <a14:m>
                  <m:oMath xmlns:m="http://schemas.openxmlformats.org/officeDocument/2006/math">
                    <m:f>
                      <m:fPr>
                        <m:ctrlPr>
                          <a:rPr lang="en-US" altLang="zh-CN" sz="1600" b="0" i="1" smtClean="0">
                            <a:solidFill>
                              <a:schemeClr val="tx1"/>
                            </a:solidFill>
                            <a:latin typeface="Cambria Math" panose="02040503050406030204" pitchFamily="18" charset="0"/>
                          </a:rPr>
                        </m:ctrlPr>
                      </m:fPr>
                      <m:num>
                        <m:sSubSup>
                          <m:sSubSupPr>
                            <m:ctrlPr>
                              <a:rPr lang="en-US" altLang="zh-CN" sz="1600" b="0" i="1" smtClean="0">
                                <a:solidFill>
                                  <a:schemeClr val="tx1"/>
                                </a:solidFill>
                                <a:latin typeface="Cambria Math" panose="02040503050406030204" pitchFamily="18" charset="0"/>
                              </a:rPr>
                            </m:ctrlPr>
                          </m:sSubSupPr>
                          <m:e>
                            <m:d>
                              <m:dPr>
                                <m:begChr m:val="‖"/>
                                <m:endChr m:val="‖"/>
                                <m:ctrlPr>
                                  <a:rPr lang="en-US" altLang="zh-CN" sz="1600" b="0" i="1" smtClean="0">
                                    <a:solidFill>
                                      <a:schemeClr val="tx1"/>
                                    </a:solidFill>
                                    <a:latin typeface="Cambria Math" panose="02040503050406030204" pitchFamily="18" charset="0"/>
                                  </a:rPr>
                                </m:ctrlPr>
                              </m:dPr>
                              <m:e>
                                <m:r>
                                  <a:rPr lang="en-US" altLang="zh-CN" sz="1600" b="1" i="1" smtClean="0">
                                    <a:solidFill>
                                      <a:schemeClr val="tx1"/>
                                    </a:solidFill>
                                    <a:latin typeface="Cambria Math" panose="02040503050406030204" pitchFamily="18" charset="0"/>
                                  </a:rPr>
                                  <m:t>𝑨</m:t>
                                </m:r>
                              </m:e>
                            </m:d>
                          </m:e>
                          <m:sub>
                            <m:r>
                              <a:rPr lang="en-US" altLang="zh-CN" sz="1600" b="0" i="1" smtClean="0">
                                <a:solidFill>
                                  <a:schemeClr val="tx1"/>
                                </a:solidFill>
                                <a:latin typeface="Cambria Math" panose="02040503050406030204" pitchFamily="18" charset="0"/>
                              </a:rPr>
                              <m:t>𝐹</m:t>
                            </m:r>
                          </m:sub>
                          <m:sup>
                            <m:r>
                              <a:rPr lang="en-US" altLang="zh-CN" sz="1600" b="0" i="1" smtClean="0">
                                <a:solidFill>
                                  <a:schemeClr val="tx1"/>
                                </a:solidFill>
                                <a:latin typeface="Cambria Math" panose="02040503050406030204" pitchFamily="18" charset="0"/>
                              </a:rPr>
                              <m:t>2</m:t>
                            </m:r>
                          </m:sup>
                        </m:sSubSup>
                      </m:num>
                      <m:den>
                        <m:r>
                          <a:rPr lang="en-US" altLang="zh-CN" sz="1600" b="0" i="1" smtClean="0">
                            <a:solidFill>
                              <a:schemeClr val="tx1"/>
                            </a:solidFill>
                            <a:latin typeface="Cambria Math" panose="02040503050406030204" pitchFamily="18" charset="0"/>
                          </a:rPr>
                          <m:t>ℓ</m:t>
                        </m:r>
                      </m:den>
                    </m:f>
                  </m:oMath>
                </a14:m>
                <a:r>
                  <a:rPr lang="zh-CN" altLang="en-US" sz="2000" b="0" dirty="0">
                    <a:solidFill>
                      <a:schemeClr val="tx1"/>
                    </a:solidFill>
                    <a:latin typeface="Times New Roman" panose="02020603050405020304" pitchFamily="18" charset="0"/>
                    <a:ea typeface="黑体" panose="02010609060101010101" pitchFamily="49" charset="-122"/>
                  </a:rPr>
                  <a:t>的能量</a:t>
                </a:r>
                <a:endParaRPr lang="en-US" altLang="zh-CN" sz="2000" b="0" dirty="0">
                  <a:solidFill>
                    <a:schemeClr val="tx1"/>
                  </a:solidFill>
                  <a:latin typeface="Times New Roman" panose="02020603050405020304" pitchFamily="18" charset="0"/>
                  <a:ea typeface="黑体" panose="02010609060101010101" pitchFamily="49" charset="-122"/>
                </a:endParaRPr>
              </a:p>
              <a:p>
                <a:pPr lvl="1"/>
                <a:r>
                  <a:rPr lang="en-US" altLang="zh-CN" sz="2000" b="0" dirty="0">
                    <a:solidFill>
                      <a:schemeClr val="tx1"/>
                    </a:solidFill>
                    <a:latin typeface="Times New Roman" panose="02020603050405020304" pitchFamily="18" charset="0"/>
                    <a:ea typeface="黑体" panose="02010609060101010101" pitchFamily="49" charset="-122"/>
                  </a:rPr>
                  <a:t>1% </a:t>
                </a:r>
                <a:r>
                  <a:rPr lang="zh-CN" altLang="en-US" sz="2000" b="0" dirty="0">
                    <a:solidFill>
                      <a:schemeClr val="tx1"/>
                    </a:solidFill>
                    <a:latin typeface="Times New Roman" panose="02020603050405020304" pitchFamily="18" charset="0"/>
                    <a:ea typeface="黑体" panose="02010609060101010101" pitchFamily="49" charset="-122"/>
                  </a:rPr>
                  <a:t>误差 </a:t>
                </a:r>
                <a:r>
                  <a:rPr lang="en-US" altLang="zh-CN" sz="2000" b="0" dirty="0">
                    <a:solidFill>
                      <a:schemeClr val="tx1"/>
                    </a:solidFill>
                    <a:latin typeface="Times New Roman" panose="02020603050405020304" pitchFamily="18" charset="0"/>
                    <a:ea typeface="黑体" panose="02010609060101010101" pitchFamily="49" charset="-122"/>
                  </a:rPr>
                  <a:t>-&gt; 99 </a:t>
                </a:r>
                <a:r>
                  <a:rPr lang="zh-CN" altLang="en-US" sz="2000" b="0" dirty="0">
                    <a:solidFill>
                      <a:schemeClr val="tx1"/>
                    </a:solidFill>
                    <a:latin typeface="Times New Roman" panose="02020603050405020304" pitchFamily="18" charset="0"/>
                    <a:ea typeface="黑体" panose="02010609060101010101" pitchFamily="49" charset="-122"/>
                  </a:rPr>
                  <a:t>行 </a:t>
                </a:r>
                <a:endParaRPr lang="en-US" altLang="zh-CN" b="0" dirty="0">
                  <a:solidFill>
                    <a:schemeClr val="tx1"/>
                  </a:solidFill>
                  <a:latin typeface="Times New Roman" panose="02020603050405020304" pitchFamily="18" charset="0"/>
                  <a:ea typeface="黑体" panose="02010609060101010101" pitchFamily="49" charset="-122"/>
                </a:endParaRPr>
              </a:p>
              <a:p>
                <a:pPr marL="0" indent="0">
                  <a:buNone/>
                </a:pPr>
                <a:endParaRPr lang="en-US" altLang="zh-CN" b="0" kern="0" dirty="0"/>
              </a:p>
            </p:txBody>
          </p:sp>
        </mc:Choice>
        <mc:Fallback xmlns="">
          <p:sp>
            <p:nvSpPr>
              <p:cNvPr id="3" name="Rectangle 3">
                <a:extLst>
                  <a:ext uri="{FF2B5EF4-FFF2-40B4-BE49-F238E27FC236}">
                    <a16:creationId xmlns:a16="http://schemas.microsoft.com/office/drawing/2014/main" id="{BC447612-1226-A9E0-43B0-B887639E202B}"/>
                  </a:ext>
                </a:extLst>
              </p:cNvPr>
              <p:cNvSpPr txBox="1">
                <a:spLocks noRot="1" noChangeAspect="1" noMove="1" noResize="1" noEditPoints="1" noAdjustHandles="1" noChangeArrowheads="1" noChangeShapeType="1" noTextEdit="1"/>
              </p:cNvSpPr>
              <p:nvPr/>
            </p:nvSpPr>
            <p:spPr bwMode="auto">
              <a:xfrm>
                <a:off x="6096001" y="1158878"/>
                <a:ext cx="5364911" cy="5165722"/>
              </a:xfrm>
              <a:prstGeom prst="rect">
                <a:avLst/>
              </a:prstGeom>
              <a:blipFill>
                <a:blip r:embed="rId4"/>
                <a:stretch>
                  <a:fillRect l="-682" t="-1179" r="-12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6012121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7441D-2C4C-5391-1468-0DFE13E5D6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9B1AC0-0352-D511-5796-9DEC96E27DCF}"/>
              </a:ext>
            </a:extLst>
          </p:cNvPr>
          <p:cNvSpPr>
            <a:spLocks noGrp="1"/>
          </p:cNvSpPr>
          <p:nvPr>
            <p:ph type="title"/>
          </p:nvPr>
        </p:nvSpPr>
        <p:spPr/>
        <p:txBody>
          <a:bodyPr/>
          <a:lstStyle/>
          <a:p>
            <a:r>
              <a:rPr lang="en-CN" dirty="0"/>
              <a:t>报告提纲</a:t>
            </a:r>
          </a:p>
        </p:txBody>
      </p:sp>
      <p:sp>
        <p:nvSpPr>
          <p:cNvPr id="3" name="Content Placeholder 2">
            <a:extLst>
              <a:ext uri="{FF2B5EF4-FFF2-40B4-BE49-F238E27FC236}">
                <a16:creationId xmlns:a16="http://schemas.microsoft.com/office/drawing/2014/main" id="{2D470E4A-FCEE-DAA8-C197-6D409D0DFCF0}"/>
              </a:ext>
            </a:extLst>
          </p:cNvPr>
          <p:cNvSpPr>
            <a:spLocks noGrp="1"/>
          </p:cNvSpPr>
          <p:nvPr>
            <p:ph idx="1"/>
          </p:nvPr>
        </p:nvSpPr>
        <p:spPr/>
        <p:txBody>
          <a:bodyPr/>
          <a:lstStyle/>
          <a:p>
            <a:r>
              <a:rPr lang="en-CN" dirty="0"/>
              <a:t>流数据计算与学习背景介绍</a:t>
            </a:r>
          </a:p>
          <a:p>
            <a:pPr marL="0" indent="0">
              <a:buNone/>
            </a:pPr>
            <a:endParaRPr lang="en-CN" dirty="0">
              <a:solidFill>
                <a:srgbClr val="FF0000"/>
              </a:solidFill>
            </a:endParaRPr>
          </a:p>
          <a:p>
            <a:r>
              <a:rPr lang="en-CN" dirty="0"/>
              <a:t>Frequent Directions (FD) 矩阵略图算法简介</a:t>
            </a:r>
          </a:p>
          <a:p>
            <a:pPr marL="457200" lvl="1" indent="0">
              <a:buNone/>
            </a:pPr>
            <a:endParaRPr lang="en-US" dirty="0">
              <a:solidFill>
                <a:srgbClr val="FF0000"/>
              </a:solidFill>
            </a:endParaRPr>
          </a:p>
          <a:p>
            <a:r>
              <a:rPr lang="en-CN" dirty="0">
                <a:solidFill>
                  <a:srgbClr val="FF0000"/>
                </a:solidFill>
              </a:rPr>
              <a:t>Our Works</a:t>
            </a:r>
          </a:p>
          <a:p>
            <a:pPr lvl="1"/>
            <a:r>
              <a:rPr lang="zh-CN" altLang="en-US" dirty="0">
                <a:solidFill>
                  <a:srgbClr val="FF0000"/>
                </a:solidFill>
              </a:rPr>
              <a:t>滑动窗口上的最优矩阵略图算法</a:t>
            </a:r>
            <a:endParaRPr lang="en-US" altLang="zh-CN" dirty="0">
              <a:solidFill>
                <a:srgbClr val="FF0000"/>
              </a:solidFill>
            </a:endParaRPr>
          </a:p>
          <a:p>
            <a:pPr lvl="1"/>
            <a:r>
              <a:rPr lang="zh-CN" altLang="en-US" dirty="0">
                <a:solidFill>
                  <a:srgbClr val="FF0000"/>
                </a:solidFill>
                <a:latin typeface="微软雅黑" panose="020B0503020204020204" pitchFamily="34" charset="-122"/>
                <a:ea typeface="微软雅黑" panose="020B0503020204020204" pitchFamily="34" charset="-122"/>
              </a:rPr>
              <a:t>矩阵略图</a:t>
            </a:r>
            <a:r>
              <a:rPr lang="zh-CN" altLang="en-US" sz="2800" dirty="0">
                <a:solidFill>
                  <a:srgbClr val="FF0000"/>
                </a:solidFill>
                <a:latin typeface="微软雅黑" panose="020B0503020204020204" pitchFamily="34" charset="-122"/>
                <a:ea typeface="微软雅黑" panose="020B0503020204020204" pitchFamily="34" charset="-122"/>
              </a:rPr>
              <a:t>加速</a:t>
            </a:r>
            <a:r>
              <a:rPr lang="zh-CN" altLang="en-US" dirty="0">
                <a:solidFill>
                  <a:srgbClr val="FF0000"/>
                </a:solidFill>
                <a:latin typeface="微软雅黑" panose="020B0503020204020204" pitchFamily="34" charset="-122"/>
                <a:ea typeface="微软雅黑" panose="020B0503020204020204" pitchFamily="34" charset="-122"/>
              </a:rPr>
              <a:t>老虎机</a:t>
            </a:r>
            <a:r>
              <a:rPr lang="zh-CN" altLang="en-US" sz="2800" dirty="0">
                <a:solidFill>
                  <a:srgbClr val="FF0000"/>
                </a:solidFill>
                <a:latin typeface="微软雅黑" panose="020B0503020204020204" pitchFamily="34" charset="-122"/>
                <a:ea typeface="微软雅黑" panose="020B0503020204020204" pitchFamily="34" charset="-122"/>
              </a:rPr>
              <a:t>的通用框架</a:t>
            </a:r>
            <a:endParaRPr lang="en-CN" dirty="0">
              <a:solidFill>
                <a:srgbClr val="FF0000"/>
              </a:solidFill>
            </a:endParaRPr>
          </a:p>
          <a:p>
            <a:endParaRPr lang="en-CN" dirty="0"/>
          </a:p>
          <a:p>
            <a:r>
              <a:rPr lang="en-CN" dirty="0"/>
              <a:t>总结与展望</a:t>
            </a:r>
          </a:p>
        </p:txBody>
      </p:sp>
    </p:spTree>
    <p:extLst>
      <p:ext uri="{BB962C8B-B14F-4D97-AF65-F5344CB8AC3E}">
        <p14:creationId xmlns:p14="http://schemas.microsoft.com/office/powerpoint/2010/main" val="920211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90644-96B2-2C2E-96DE-7702A90DAB91}"/>
              </a:ext>
            </a:extLst>
          </p:cNvPr>
          <p:cNvSpPr>
            <a:spLocks noGrp="1"/>
          </p:cNvSpPr>
          <p:nvPr>
            <p:ph type="title"/>
          </p:nvPr>
        </p:nvSpPr>
        <p:spPr/>
        <p:txBody>
          <a:bodyPr/>
          <a:lstStyle/>
          <a:p>
            <a:r>
              <a:rPr lang="zh-CN" altLang="en-US" dirty="0"/>
              <a:t>流式机器学习</a:t>
            </a:r>
          </a:p>
        </p:txBody>
      </p:sp>
      <p:sp>
        <p:nvSpPr>
          <p:cNvPr id="3" name="Content Placeholder 2">
            <a:extLst>
              <a:ext uri="{FF2B5EF4-FFF2-40B4-BE49-F238E27FC236}">
                <a16:creationId xmlns:a16="http://schemas.microsoft.com/office/drawing/2014/main" id="{3C1EB2AD-B003-9622-80AF-3491D494A1B7}"/>
              </a:ext>
            </a:extLst>
          </p:cNvPr>
          <p:cNvSpPr>
            <a:spLocks noGrp="1"/>
          </p:cNvSpPr>
          <p:nvPr>
            <p:ph idx="1"/>
          </p:nvPr>
        </p:nvSpPr>
        <p:spPr/>
        <p:txBody>
          <a:bodyPr/>
          <a:lstStyle/>
          <a:p>
            <a:r>
              <a:rPr lang="en-US" altLang="zh-CN" sz="2400" i="1" dirty="0"/>
              <a:t>Stream Efficient Learning (Learnability with Time-Sharing Computational Resource Concerns)</a:t>
            </a:r>
            <a:r>
              <a:rPr lang="en-US" altLang="zh-CN" sz="2400" dirty="0"/>
              <a:t>,</a:t>
            </a:r>
            <a:r>
              <a:rPr lang="zh-CN" altLang="en-US" sz="2400" dirty="0"/>
              <a:t> </a:t>
            </a:r>
            <a:r>
              <a:rPr lang="en-US" altLang="zh-CN" sz="2400" dirty="0"/>
              <a:t>Zhi-</a:t>
            </a:r>
            <a:r>
              <a:rPr lang="en-US" altLang="zh-CN" sz="2400" dirty="0" err="1"/>
              <a:t>hua</a:t>
            </a:r>
            <a:r>
              <a:rPr lang="zh-CN" altLang="en-US" sz="2400" dirty="0"/>
              <a:t> </a:t>
            </a:r>
            <a:r>
              <a:rPr lang="en-US" altLang="zh-CN" sz="2400" dirty="0"/>
              <a:t>Zhou</a:t>
            </a:r>
          </a:p>
        </p:txBody>
      </p:sp>
      <p:grpSp>
        <p:nvGrpSpPr>
          <p:cNvPr id="22" name="Group 21">
            <a:extLst>
              <a:ext uri="{FF2B5EF4-FFF2-40B4-BE49-F238E27FC236}">
                <a16:creationId xmlns:a16="http://schemas.microsoft.com/office/drawing/2014/main" id="{0A309F48-A773-25B7-CF54-DA2179A255D4}"/>
              </a:ext>
            </a:extLst>
          </p:cNvPr>
          <p:cNvGrpSpPr/>
          <p:nvPr/>
        </p:nvGrpSpPr>
        <p:grpSpPr>
          <a:xfrm>
            <a:off x="3581400" y="2209799"/>
            <a:ext cx="4857965" cy="4572002"/>
            <a:chOff x="3233619" y="1752599"/>
            <a:chExt cx="5343762" cy="5029201"/>
          </a:xfrm>
        </p:grpSpPr>
        <p:sp>
          <p:nvSpPr>
            <p:cNvPr id="19" name="Freeform: Shape 18">
              <a:extLst>
                <a:ext uri="{FF2B5EF4-FFF2-40B4-BE49-F238E27FC236}">
                  <a16:creationId xmlns:a16="http://schemas.microsoft.com/office/drawing/2014/main" id="{8B7DB354-8F9D-A819-82A4-8DBE0748920E}"/>
                </a:ext>
              </a:extLst>
            </p:cNvPr>
            <p:cNvSpPr/>
            <p:nvPr/>
          </p:nvSpPr>
          <p:spPr>
            <a:xfrm>
              <a:off x="4127500" y="1752599"/>
              <a:ext cx="3471981" cy="3471980"/>
            </a:xfrm>
            <a:custGeom>
              <a:avLst/>
              <a:gdLst>
                <a:gd name="connsiteX0" fmla="*/ 0 w 3471981"/>
                <a:gd name="connsiteY0" fmla="*/ 1735991 h 3471981"/>
                <a:gd name="connsiteX1" fmla="*/ 1735991 w 3471981"/>
                <a:gd name="connsiteY1" fmla="*/ 0 h 3471981"/>
                <a:gd name="connsiteX2" fmla="*/ 3471982 w 3471981"/>
                <a:gd name="connsiteY2" fmla="*/ 1735991 h 3471981"/>
                <a:gd name="connsiteX3" fmla="*/ 1735991 w 3471981"/>
                <a:gd name="connsiteY3" fmla="*/ 3471982 h 3471981"/>
                <a:gd name="connsiteX4" fmla="*/ 0 w 3471981"/>
                <a:gd name="connsiteY4" fmla="*/ 1735991 h 347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1981" h="3471981">
                  <a:moveTo>
                    <a:pt x="0" y="1735991"/>
                  </a:moveTo>
                  <a:cubicBezTo>
                    <a:pt x="0" y="777230"/>
                    <a:pt x="777230" y="0"/>
                    <a:pt x="1735991" y="0"/>
                  </a:cubicBezTo>
                  <a:cubicBezTo>
                    <a:pt x="2694752" y="0"/>
                    <a:pt x="3471982" y="777230"/>
                    <a:pt x="3471982" y="1735991"/>
                  </a:cubicBezTo>
                  <a:cubicBezTo>
                    <a:pt x="3471982" y="2694752"/>
                    <a:pt x="2694752" y="3471982"/>
                    <a:pt x="1735991" y="3471982"/>
                  </a:cubicBezTo>
                  <a:cubicBezTo>
                    <a:pt x="777230" y="3471982"/>
                    <a:pt x="0" y="2694752"/>
                    <a:pt x="0" y="1735991"/>
                  </a:cubicBezTo>
                  <a:close/>
                </a:path>
              </a:pathLst>
            </a:custGeom>
            <a:solidFill>
              <a:schemeClr val="accent1">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74320" tIns="0" rIns="274320" bIns="1301993" numCol="1" spcCol="1270" anchor="ctr" anchorCtr="0">
              <a:noAutofit/>
            </a:bodyPr>
            <a:lstStyle/>
            <a:p>
              <a:pPr marL="0" lvl="0" indent="0" algn="ctr" defTabSz="1422400">
                <a:lnSpc>
                  <a:spcPct val="90000"/>
                </a:lnSpc>
                <a:spcBef>
                  <a:spcPct val="0"/>
                </a:spcBef>
                <a:spcAft>
                  <a:spcPct val="35000"/>
                </a:spcAft>
                <a:buNone/>
              </a:pPr>
              <a:r>
                <a:rPr lang="zh-CN" altLang="en-US" sz="2000" kern="1200" dirty="0">
                  <a:solidFill>
                    <a:schemeClr val="bg1"/>
                  </a:solidFill>
                  <a:latin typeface="黑体" panose="02010609060101010101" pitchFamily="49" charset="-122"/>
                  <a:ea typeface="黑体" panose="02010609060101010101" pitchFamily="49" charset="-122"/>
                </a:rPr>
                <a:t>计算</a:t>
              </a:r>
              <a:r>
                <a:rPr lang="en-US" altLang="zh-CN" sz="2000" kern="1200" dirty="0">
                  <a:solidFill>
                    <a:schemeClr val="bg1"/>
                  </a:solidFill>
                  <a:latin typeface="黑体" panose="02010609060101010101" pitchFamily="49" charset="-122"/>
                  <a:ea typeface="黑体" panose="02010609060101010101" pitchFamily="49" charset="-122"/>
                </a:rPr>
                <a:t>/</a:t>
              </a:r>
              <a:r>
                <a:rPr lang="zh-CN" altLang="en-US" sz="2000" kern="1200" dirty="0">
                  <a:solidFill>
                    <a:schemeClr val="bg1"/>
                  </a:solidFill>
                  <a:latin typeface="黑体" panose="02010609060101010101" pitchFamily="49" charset="-122"/>
                  <a:ea typeface="黑体" panose="02010609060101010101" pitchFamily="49" charset="-122"/>
                </a:rPr>
                <a:t>存储资源受限</a:t>
              </a:r>
            </a:p>
          </p:txBody>
        </p:sp>
        <p:sp>
          <p:nvSpPr>
            <p:cNvPr id="20" name="Freeform: Shape 19">
              <a:extLst>
                <a:ext uri="{FF2B5EF4-FFF2-40B4-BE49-F238E27FC236}">
                  <a16:creationId xmlns:a16="http://schemas.microsoft.com/office/drawing/2014/main" id="{8C1E8B68-2A01-FEF7-31DA-609BE95C6080}"/>
                </a:ext>
              </a:extLst>
            </p:cNvPr>
            <p:cNvSpPr/>
            <p:nvPr/>
          </p:nvSpPr>
          <p:spPr>
            <a:xfrm>
              <a:off x="5105400" y="3306087"/>
              <a:ext cx="3471981" cy="3471981"/>
            </a:xfrm>
            <a:custGeom>
              <a:avLst/>
              <a:gdLst>
                <a:gd name="connsiteX0" fmla="*/ 0 w 3471981"/>
                <a:gd name="connsiteY0" fmla="*/ 1735991 h 3471981"/>
                <a:gd name="connsiteX1" fmla="*/ 1735991 w 3471981"/>
                <a:gd name="connsiteY1" fmla="*/ 0 h 3471981"/>
                <a:gd name="connsiteX2" fmla="*/ 3471982 w 3471981"/>
                <a:gd name="connsiteY2" fmla="*/ 1735991 h 3471981"/>
                <a:gd name="connsiteX3" fmla="*/ 1735991 w 3471981"/>
                <a:gd name="connsiteY3" fmla="*/ 3471982 h 3471981"/>
                <a:gd name="connsiteX4" fmla="*/ 0 w 3471981"/>
                <a:gd name="connsiteY4" fmla="*/ 1735991 h 347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1981" h="3471981">
                  <a:moveTo>
                    <a:pt x="0" y="1735991"/>
                  </a:moveTo>
                  <a:cubicBezTo>
                    <a:pt x="0" y="777230"/>
                    <a:pt x="777230" y="0"/>
                    <a:pt x="1735991" y="0"/>
                  </a:cubicBezTo>
                  <a:cubicBezTo>
                    <a:pt x="2694752" y="0"/>
                    <a:pt x="3471982" y="777230"/>
                    <a:pt x="3471982" y="1735991"/>
                  </a:cubicBezTo>
                  <a:cubicBezTo>
                    <a:pt x="3471982" y="2694752"/>
                    <a:pt x="2694752" y="3471982"/>
                    <a:pt x="1735991" y="3471982"/>
                  </a:cubicBezTo>
                  <a:cubicBezTo>
                    <a:pt x="777230" y="3471982"/>
                    <a:pt x="0" y="2694752"/>
                    <a:pt x="0" y="1735991"/>
                  </a:cubicBezTo>
                  <a:close/>
                </a:path>
              </a:pathLst>
            </a:custGeom>
            <a:solidFill>
              <a:schemeClr val="accent1">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097280" tIns="1463040" rIns="274320" bIns="665463" numCol="1" spcCol="1270" anchor="ctr" anchorCtr="0">
              <a:noAutofit/>
            </a:bodyPr>
            <a:lstStyle/>
            <a:p>
              <a:pPr marL="0" lvl="0" indent="0" algn="r" defTabSz="1422400">
                <a:lnSpc>
                  <a:spcPct val="90000"/>
                </a:lnSpc>
                <a:spcBef>
                  <a:spcPct val="0"/>
                </a:spcBef>
                <a:spcAft>
                  <a:spcPct val="35000"/>
                </a:spcAft>
                <a:buNone/>
              </a:pPr>
              <a:r>
                <a:rPr lang="zh-CN" altLang="en-US" sz="2000" kern="1200" dirty="0">
                  <a:solidFill>
                    <a:schemeClr val="bg1"/>
                  </a:solidFill>
                  <a:latin typeface="黑体" panose="02010609060101010101" pitchFamily="49" charset="-122"/>
                  <a:ea typeface="黑体" panose="02010609060101010101" pitchFamily="49" charset="-122"/>
                </a:rPr>
                <a:t>潜在的</a:t>
              </a:r>
              <a:br>
                <a:rPr lang="en-US" altLang="zh-CN" sz="2000" kern="1200" dirty="0">
                  <a:solidFill>
                    <a:schemeClr val="bg1"/>
                  </a:solidFill>
                  <a:latin typeface="黑体" panose="02010609060101010101" pitchFamily="49" charset="-122"/>
                  <a:ea typeface="黑体" panose="02010609060101010101" pitchFamily="49" charset="-122"/>
                </a:rPr>
              </a:br>
              <a:r>
                <a:rPr lang="zh-CN" altLang="en-US" sz="2000" dirty="0">
                  <a:solidFill>
                    <a:schemeClr val="bg1"/>
                  </a:solidFill>
                  <a:latin typeface="黑体" panose="02010609060101010101" pitchFamily="49" charset="-122"/>
                  <a:ea typeface="黑体" panose="02010609060101010101" pitchFamily="49" charset="-122"/>
                </a:rPr>
                <a:t>无限</a:t>
              </a:r>
              <a:r>
                <a:rPr lang="zh-CN" altLang="en-US" sz="2000" kern="1200" dirty="0">
                  <a:solidFill>
                    <a:schemeClr val="bg1"/>
                  </a:solidFill>
                  <a:latin typeface="黑体" panose="02010609060101010101" pitchFamily="49" charset="-122"/>
                  <a:ea typeface="黑体" panose="02010609060101010101" pitchFamily="49" charset="-122"/>
                </a:rPr>
                <a:t>数据流</a:t>
              </a:r>
            </a:p>
          </p:txBody>
        </p:sp>
        <p:sp>
          <p:nvSpPr>
            <p:cNvPr id="21" name="Freeform: Shape 20">
              <a:extLst>
                <a:ext uri="{FF2B5EF4-FFF2-40B4-BE49-F238E27FC236}">
                  <a16:creationId xmlns:a16="http://schemas.microsoft.com/office/drawing/2014/main" id="{83EEC4E8-5EB7-699B-FBFB-F93B751D4808}"/>
                </a:ext>
              </a:extLst>
            </p:cNvPr>
            <p:cNvSpPr/>
            <p:nvPr/>
          </p:nvSpPr>
          <p:spPr>
            <a:xfrm>
              <a:off x="3233619" y="3309819"/>
              <a:ext cx="3471981" cy="3471981"/>
            </a:xfrm>
            <a:custGeom>
              <a:avLst/>
              <a:gdLst>
                <a:gd name="connsiteX0" fmla="*/ 0 w 3471981"/>
                <a:gd name="connsiteY0" fmla="*/ 1735991 h 3471981"/>
                <a:gd name="connsiteX1" fmla="*/ 1735991 w 3471981"/>
                <a:gd name="connsiteY1" fmla="*/ 0 h 3471981"/>
                <a:gd name="connsiteX2" fmla="*/ 3471982 w 3471981"/>
                <a:gd name="connsiteY2" fmla="*/ 1735991 h 3471981"/>
                <a:gd name="connsiteX3" fmla="*/ 1735991 w 3471981"/>
                <a:gd name="connsiteY3" fmla="*/ 3471982 h 3471981"/>
                <a:gd name="connsiteX4" fmla="*/ 0 w 3471981"/>
                <a:gd name="connsiteY4" fmla="*/ 1735991 h 347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1981" h="3471981">
                  <a:moveTo>
                    <a:pt x="0" y="1735991"/>
                  </a:moveTo>
                  <a:cubicBezTo>
                    <a:pt x="0" y="777230"/>
                    <a:pt x="777230" y="0"/>
                    <a:pt x="1735991" y="0"/>
                  </a:cubicBezTo>
                  <a:cubicBezTo>
                    <a:pt x="2694752" y="0"/>
                    <a:pt x="3471982" y="777230"/>
                    <a:pt x="3471982" y="1735991"/>
                  </a:cubicBezTo>
                  <a:cubicBezTo>
                    <a:pt x="3471982" y="2694752"/>
                    <a:pt x="2694752" y="3471982"/>
                    <a:pt x="1735991" y="3471982"/>
                  </a:cubicBezTo>
                  <a:cubicBezTo>
                    <a:pt x="777230" y="3471982"/>
                    <a:pt x="0" y="2694752"/>
                    <a:pt x="0" y="1735991"/>
                  </a:cubicBezTo>
                  <a:close/>
                </a:path>
              </a:pathLst>
            </a:custGeom>
            <a:solidFill>
              <a:schemeClr val="accent1">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0" tIns="1737360" rIns="1097280" bIns="665463" numCol="1" spcCol="1270" anchor="ctr" anchorCtr="0">
              <a:noAutofit/>
            </a:bodyPr>
            <a:lstStyle/>
            <a:p>
              <a:pPr marL="0" lvl="0" indent="0" algn="ctr" defTabSz="1422400">
                <a:lnSpc>
                  <a:spcPct val="90000"/>
                </a:lnSpc>
                <a:spcBef>
                  <a:spcPct val="0"/>
                </a:spcBef>
                <a:spcAft>
                  <a:spcPct val="35000"/>
                </a:spcAft>
                <a:buNone/>
              </a:pPr>
              <a:r>
                <a:rPr lang="zh-CN" altLang="en-US" sz="2000" kern="1200" dirty="0">
                  <a:solidFill>
                    <a:schemeClr val="bg1"/>
                  </a:solidFill>
                  <a:latin typeface="黑体" panose="02010609060101010101" pitchFamily="49" charset="-122"/>
                  <a:ea typeface="黑体" panose="02010609060101010101" pitchFamily="49" charset="-122"/>
                </a:rPr>
                <a:t>流量变化</a:t>
              </a:r>
              <a:br>
                <a:rPr lang="en-US" altLang="zh-CN" sz="2000" kern="1200" dirty="0">
                  <a:solidFill>
                    <a:schemeClr val="bg1"/>
                  </a:solidFill>
                  <a:latin typeface="黑体" panose="02010609060101010101" pitchFamily="49" charset="-122"/>
                  <a:ea typeface="黑体" panose="02010609060101010101" pitchFamily="49" charset="-122"/>
                </a:rPr>
              </a:br>
              <a:r>
                <a:rPr lang="zh-CN" altLang="en-US" sz="2000" kern="1200" dirty="0">
                  <a:solidFill>
                    <a:schemeClr val="bg1"/>
                  </a:solidFill>
                  <a:latin typeface="黑体" panose="02010609060101010101" pitchFamily="49" charset="-122"/>
                  <a:ea typeface="黑体" panose="02010609060101010101" pitchFamily="49" charset="-122"/>
                </a:rPr>
                <a:t>突发</a:t>
              </a:r>
              <a:r>
                <a:rPr lang="en-US" altLang="zh-CN" sz="2000" kern="1200" dirty="0">
                  <a:solidFill>
                    <a:schemeClr val="bg1"/>
                  </a:solidFill>
                  <a:latin typeface="黑体" panose="02010609060101010101" pitchFamily="49" charset="-122"/>
                  <a:ea typeface="黑体" panose="02010609060101010101" pitchFamily="49" charset="-122"/>
                </a:rPr>
                <a:t>/</a:t>
              </a:r>
              <a:r>
                <a:rPr lang="zh-CN" altLang="en-US" sz="2000" kern="1200" dirty="0">
                  <a:solidFill>
                    <a:schemeClr val="bg1"/>
                  </a:solidFill>
                  <a:latin typeface="黑体" panose="02010609060101010101" pitchFamily="49" charset="-122"/>
                  <a:ea typeface="黑体" panose="02010609060101010101" pitchFamily="49" charset="-122"/>
                </a:rPr>
                <a:t>空闲</a:t>
              </a:r>
              <a:br>
                <a:rPr lang="en-US" altLang="zh-CN" sz="2000" kern="1200" dirty="0">
                  <a:solidFill>
                    <a:schemeClr val="bg1"/>
                  </a:solidFill>
                  <a:latin typeface="黑体" panose="02010609060101010101" pitchFamily="49" charset="-122"/>
                  <a:ea typeface="黑体" panose="02010609060101010101" pitchFamily="49" charset="-122"/>
                </a:rPr>
              </a:br>
              <a:r>
                <a:rPr lang="zh-CN" altLang="en-US" sz="2000" kern="1200" dirty="0">
                  <a:solidFill>
                    <a:schemeClr val="bg1"/>
                  </a:solidFill>
                  <a:latin typeface="黑体" panose="02010609060101010101" pitchFamily="49" charset="-122"/>
                  <a:ea typeface="黑体" panose="02010609060101010101" pitchFamily="49" charset="-122"/>
                </a:rPr>
                <a:t>分布变化</a:t>
              </a:r>
            </a:p>
          </p:txBody>
        </p:sp>
      </p:grpSp>
      <p:sp>
        <p:nvSpPr>
          <p:cNvPr id="23" name="TextBox 22">
            <a:extLst>
              <a:ext uri="{FF2B5EF4-FFF2-40B4-BE49-F238E27FC236}">
                <a16:creationId xmlns:a16="http://schemas.microsoft.com/office/drawing/2014/main" id="{A8733E45-0B64-3FF5-E26E-1E1F5BAC52E4}"/>
              </a:ext>
            </a:extLst>
          </p:cNvPr>
          <p:cNvSpPr txBox="1"/>
          <p:nvPr/>
        </p:nvSpPr>
        <p:spPr>
          <a:xfrm>
            <a:off x="5486400" y="5446440"/>
            <a:ext cx="968535" cy="707886"/>
          </a:xfrm>
          <a:prstGeom prst="rect">
            <a:avLst/>
          </a:prstGeom>
          <a:noFill/>
        </p:spPr>
        <p:txBody>
          <a:bodyPr wrap="none" rtlCol="0">
            <a:spAutoFit/>
          </a:bodyPr>
          <a:lstStyle/>
          <a:p>
            <a:r>
              <a:rPr lang="zh-CN" altLang="en-US" sz="2000" dirty="0">
                <a:solidFill>
                  <a:schemeClr val="bg1"/>
                </a:solidFill>
                <a:latin typeface="黑体" panose="02010609060101010101" pitchFamily="49" charset="-122"/>
                <a:ea typeface="黑体" panose="02010609060101010101" pitchFamily="49" charset="-122"/>
              </a:rPr>
              <a:t>流学习</a:t>
            </a:r>
            <a:endParaRPr lang="en-US" altLang="zh-CN" sz="2000" dirty="0">
              <a:solidFill>
                <a:schemeClr val="bg1"/>
              </a:solidFill>
              <a:latin typeface="黑体" panose="02010609060101010101" pitchFamily="49" charset="-122"/>
              <a:ea typeface="黑体" panose="02010609060101010101" pitchFamily="49" charset="-122"/>
            </a:endParaRPr>
          </a:p>
          <a:p>
            <a:pPr algn="ctr"/>
            <a:r>
              <a:rPr lang="zh-CN" altLang="en-US" sz="2000" dirty="0">
                <a:solidFill>
                  <a:schemeClr val="bg1"/>
                </a:solidFill>
                <a:latin typeface="黑体" panose="02010609060101010101" pitchFamily="49" charset="-122"/>
                <a:ea typeface="黑体" panose="02010609060101010101" pitchFamily="49" charset="-122"/>
              </a:rPr>
              <a:t>模型</a:t>
            </a:r>
          </a:p>
        </p:txBody>
      </p:sp>
      <p:sp>
        <p:nvSpPr>
          <p:cNvPr id="24" name="TextBox 23">
            <a:extLst>
              <a:ext uri="{FF2B5EF4-FFF2-40B4-BE49-F238E27FC236}">
                <a16:creationId xmlns:a16="http://schemas.microsoft.com/office/drawing/2014/main" id="{1810B4AC-DCEA-2F3D-7570-BA3726049CCA}"/>
              </a:ext>
            </a:extLst>
          </p:cNvPr>
          <p:cNvSpPr txBox="1"/>
          <p:nvPr/>
        </p:nvSpPr>
        <p:spPr>
          <a:xfrm>
            <a:off x="4419600" y="3998640"/>
            <a:ext cx="1234633" cy="400110"/>
          </a:xfrm>
          <a:prstGeom prst="rect">
            <a:avLst/>
          </a:prstGeom>
          <a:noFill/>
        </p:spPr>
        <p:txBody>
          <a:bodyPr wrap="none" rtlCol="0">
            <a:spAutoFit/>
          </a:bodyPr>
          <a:lstStyle/>
          <a:p>
            <a:r>
              <a:rPr lang="zh-CN" altLang="en-US" sz="2000" dirty="0">
                <a:solidFill>
                  <a:srgbClr val="FF0000"/>
                </a:solidFill>
                <a:latin typeface="黑体" panose="02010609060101010101" pitchFamily="49" charset="-122"/>
                <a:ea typeface="黑体" panose="02010609060101010101" pitchFamily="49" charset="-122"/>
              </a:rPr>
              <a:t>调度策略</a:t>
            </a:r>
            <a:endParaRPr lang="en-US" altLang="zh-CN" sz="2000" dirty="0">
              <a:solidFill>
                <a:srgbClr val="FF0000"/>
              </a:solidFill>
              <a:latin typeface="黑体" panose="02010609060101010101" pitchFamily="49" charset="-122"/>
              <a:ea typeface="黑体" panose="02010609060101010101" pitchFamily="49" charset="-122"/>
            </a:endParaRPr>
          </a:p>
        </p:txBody>
      </p:sp>
      <p:sp>
        <p:nvSpPr>
          <p:cNvPr id="25" name="TextBox 24">
            <a:extLst>
              <a:ext uri="{FF2B5EF4-FFF2-40B4-BE49-F238E27FC236}">
                <a16:creationId xmlns:a16="http://schemas.microsoft.com/office/drawing/2014/main" id="{8E49A86F-AEE7-E98B-FD07-8A2F30BB50C0}"/>
              </a:ext>
            </a:extLst>
          </p:cNvPr>
          <p:cNvSpPr txBox="1"/>
          <p:nvPr/>
        </p:nvSpPr>
        <p:spPr>
          <a:xfrm>
            <a:off x="6358946" y="3998640"/>
            <a:ext cx="1229824" cy="400110"/>
          </a:xfrm>
          <a:prstGeom prst="rect">
            <a:avLst/>
          </a:prstGeom>
          <a:noFill/>
        </p:spPr>
        <p:txBody>
          <a:bodyPr wrap="none" rtlCol="0">
            <a:spAutoFit/>
          </a:bodyPr>
          <a:lstStyle/>
          <a:p>
            <a:r>
              <a:rPr lang="zh-CN" altLang="en-US" sz="2000" dirty="0">
                <a:solidFill>
                  <a:srgbClr val="FF0000"/>
                </a:solidFill>
                <a:latin typeface="黑体" panose="02010609060101010101" pitchFamily="49" charset="-122"/>
                <a:ea typeface="黑体" panose="02010609060101010101" pitchFamily="49" charset="-122"/>
              </a:rPr>
              <a:t>高效算子</a:t>
            </a:r>
            <a:endParaRPr lang="en-US" altLang="zh-CN" sz="2000" dirty="0">
              <a:solidFill>
                <a:srgbClr val="FF0000"/>
              </a:solidFill>
              <a:latin typeface="黑体" panose="02010609060101010101" pitchFamily="49" charset="-122"/>
              <a:ea typeface="黑体" panose="02010609060101010101" pitchFamily="49" charset="-122"/>
            </a:endParaRPr>
          </a:p>
        </p:txBody>
      </p:sp>
      <p:sp>
        <p:nvSpPr>
          <p:cNvPr id="26" name="TextBox 25">
            <a:extLst>
              <a:ext uri="{FF2B5EF4-FFF2-40B4-BE49-F238E27FC236}">
                <a16:creationId xmlns:a16="http://schemas.microsoft.com/office/drawing/2014/main" id="{698E88FB-017E-8606-679A-1315A9139A7F}"/>
              </a:ext>
            </a:extLst>
          </p:cNvPr>
          <p:cNvSpPr txBox="1"/>
          <p:nvPr/>
        </p:nvSpPr>
        <p:spPr>
          <a:xfrm>
            <a:off x="5409638" y="4382408"/>
            <a:ext cx="1217000" cy="707886"/>
          </a:xfrm>
          <a:prstGeom prst="rect">
            <a:avLst/>
          </a:prstGeom>
          <a:noFill/>
        </p:spPr>
        <p:txBody>
          <a:bodyPr wrap="none" rtlCol="0">
            <a:spAutoFit/>
          </a:bodyPr>
          <a:lstStyle/>
          <a:p>
            <a:r>
              <a:rPr lang="zh-CN" altLang="en-US" sz="2000" dirty="0">
                <a:solidFill>
                  <a:schemeClr val="bg1"/>
                </a:solidFill>
                <a:latin typeface="黑体" panose="02010609060101010101" pitchFamily="49" charset="-122"/>
                <a:ea typeface="黑体" panose="02010609060101010101" pitchFamily="49" charset="-122"/>
              </a:rPr>
              <a:t>流式高效</a:t>
            </a:r>
            <a:endParaRPr lang="en-US" altLang="zh-CN" sz="2000" dirty="0">
              <a:solidFill>
                <a:schemeClr val="bg1"/>
              </a:solidFill>
              <a:latin typeface="黑体" panose="02010609060101010101" pitchFamily="49" charset="-122"/>
              <a:ea typeface="黑体" panose="02010609060101010101" pitchFamily="49" charset="-122"/>
            </a:endParaRPr>
          </a:p>
          <a:p>
            <a:r>
              <a:rPr lang="zh-CN" altLang="en-US" sz="2000" dirty="0">
                <a:solidFill>
                  <a:schemeClr val="bg1"/>
                </a:solidFill>
                <a:latin typeface="黑体" panose="02010609060101010101" pitchFamily="49" charset="-122"/>
                <a:ea typeface="黑体" panose="02010609060101010101" pitchFamily="49" charset="-122"/>
              </a:rPr>
              <a:t>机器学习</a:t>
            </a:r>
            <a:endParaRPr lang="en-US" altLang="zh-CN" sz="2000" dirty="0">
              <a:solidFill>
                <a:schemeClr val="bg1"/>
              </a:solidFill>
              <a:latin typeface="黑体" panose="02010609060101010101" pitchFamily="49" charset="-122"/>
              <a:ea typeface="黑体" panose="02010609060101010101" pitchFamily="49" charset="-122"/>
            </a:endParaRPr>
          </a:p>
        </p:txBody>
      </p:sp>
      <p:sp>
        <p:nvSpPr>
          <p:cNvPr id="27" name="Arrow: Right 26">
            <a:extLst>
              <a:ext uri="{FF2B5EF4-FFF2-40B4-BE49-F238E27FC236}">
                <a16:creationId xmlns:a16="http://schemas.microsoft.com/office/drawing/2014/main" id="{CDACB6F7-847C-5480-B28D-4BFF228F3E82}"/>
              </a:ext>
            </a:extLst>
          </p:cNvPr>
          <p:cNvSpPr/>
          <p:nvPr/>
        </p:nvSpPr>
        <p:spPr>
          <a:xfrm rot="19507627">
            <a:off x="7573597" y="3236640"/>
            <a:ext cx="914400" cy="457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a:extLst>
              <a:ext uri="{FF2B5EF4-FFF2-40B4-BE49-F238E27FC236}">
                <a16:creationId xmlns:a16="http://schemas.microsoft.com/office/drawing/2014/main" id="{7764F166-73FF-91D3-5A2B-1E6675B54704}"/>
              </a:ext>
            </a:extLst>
          </p:cNvPr>
          <p:cNvSpPr txBox="1"/>
          <p:nvPr/>
        </p:nvSpPr>
        <p:spPr>
          <a:xfrm>
            <a:off x="8536598" y="2587643"/>
            <a:ext cx="3350602"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zh-CN" altLang="en-US" sz="1800" b="0" i="0" u="none" strike="noStrike" baseline="0" dirty="0">
                <a:latin typeface="黑体" panose="02010609060101010101" pitchFamily="49" charset="-122"/>
                <a:ea typeface="黑体" panose="02010609060101010101" pitchFamily="49" charset="-122"/>
              </a:rPr>
              <a:t>设计高效吞吐能力的流数据算法</a:t>
            </a:r>
            <a:endParaRPr lang="en-US" altLang="zh-CN" sz="1800" b="0" i="0" u="none" strike="noStrike" baseline="0" dirty="0">
              <a:latin typeface="黑体" panose="02010609060101010101" pitchFamily="49" charset="-122"/>
              <a:ea typeface="黑体" panose="02010609060101010101" pitchFamily="49" charset="-122"/>
            </a:endParaRPr>
          </a:p>
          <a:p>
            <a:pPr marL="285750" indent="-285750" algn="l">
              <a:buFont typeface="Arial" panose="020B0604020202020204" pitchFamily="34" charset="0"/>
              <a:buChar char="•"/>
            </a:pPr>
            <a:r>
              <a:rPr lang="zh-CN" altLang="en-US" sz="1800" b="0" i="0" u="none" strike="noStrike" baseline="0" dirty="0">
                <a:latin typeface="黑体" panose="02010609060101010101" pitchFamily="49" charset="-122"/>
                <a:ea typeface="黑体" panose="02010609060101010101" pitchFamily="49" charset="-122"/>
              </a:rPr>
              <a:t>刻画误差与计算</a:t>
            </a:r>
            <a:r>
              <a:rPr lang="en-US" altLang="zh-CN" sz="1800" b="0" i="0" u="none" strike="noStrike" baseline="0" dirty="0">
                <a:latin typeface="黑体" panose="02010609060101010101" pitchFamily="49" charset="-122"/>
                <a:ea typeface="黑体" panose="02010609060101010101" pitchFamily="49" charset="-122"/>
              </a:rPr>
              <a:t>/</a:t>
            </a:r>
            <a:r>
              <a:rPr lang="zh-CN" altLang="en-US" sz="1800" b="0" i="0" u="none" strike="noStrike" baseline="0" dirty="0">
                <a:latin typeface="黑体" panose="02010609060101010101" pitchFamily="49" charset="-122"/>
                <a:ea typeface="黑体" panose="02010609060101010101" pitchFamily="49" charset="-122"/>
              </a:rPr>
              <a:t>存储复杂度之间的理论关系</a:t>
            </a:r>
            <a:endParaRPr lang="en-US" altLang="zh-CN" sz="1800" b="0" i="0" u="none" strike="noStrike" baseline="0" dirty="0">
              <a:latin typeface="黑体" panose="02010609060101010101" pitchFamily="49" charset="-122"/>
              <a:ea typeface="黑体" panose="02010609060101010101" pitchFamily="49" charset="-122"/>
            </a:endParaRPr>
          </a:p>
        </p:txBody>
      </p:sp>
      <p:sp>
        <p:nvSpPr>
          <p:cNvPr id="29" name="TextBox 28">
            <a:extLst>
              <a:ext uri="{FF2B5EF4-FFF2-40B4-BE49-F238E27FC236}">
                <a16:creationId xmlns:a16="http://schemas.microsoft.com/office/drawing/2014/main" id="{17477A5F-9AE7-E617-F6A2-E1E6175A1941}"/>
              </a:ext>
            </a:extLst>
          </p:cNvPr>
          <p:cNvSpPr txBox="1"/>
          <p:nvPr/>
        </p:nvSpPr>
        <p:spPr>
          <a:xfrm>
            <a:off x="511533" y="2587642"/>
            <a:ext cx="2993667"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285750" indent="-285750" algn="l">
              <a:buFont typeface="Arial" panose="020B0604020202020204" pitchFamily="34" charset="0"/>
              <a:buChar char="•"/>
            </a:pPr>
            <a:r>
              <a:rPr lang="zh-CN" altLang="en-US" sz="1800" b="0" i="0" u="none" strike="noStrike" baseline="0" dirty="0">
                <a:latin typeface="黑体" panose="02010609060101010101" pitchFamily="49" charset="-122"/>
                <a:ea typeface="黑体" panose="02010609060101010101" pitchFamily="49" charset="-122"/>
              </a:rPr>
              <a:t>依据数据流变化动态分析需要使用的流数据算子</a:t>
            </a:r>
            <a:endParaRPr lang="en-US" altLang="zh-CN" sz="1800" b="0" i="0" u="none" strike="noStrike" baseline="0" dirty="0">
              <a:latin typeface="黑体" panose="02010609060101010101" pitchFamily="49" charset="-122"/>
              <a:ea typeface="黑体" panose="02010609060101010101" pitchFamily="49" charset="-122"/>
            </a:endParaRPr>
          </a:p>
          <a:p>
            <a:pPr marL="285750" indent="-285750" algn="l">
              <a:buFont typeface="Arial" panose="020B0604020202020204" pitchFamily="34" charset="0"/>
              <a:buChar char="•"/>
            </a:pPr>
            <a:r>
              <a:rPr lang="zh-CN" altLang="en-US" sz="1800" b="0" i="0" u="none" strike="noStrike" baseline="0" dirty="0">
                <a:latin typeface="黑体" panose="02010609060101010101" pitchFamily="49" charset="-122"/>
                <a:ea typeface="黑体" panose="02010609060101010101" pitchFamily="49" charset="-122"/>
              </a:rPr>
              <a:t>自适应地实现计算资源与近似精度的折中</a:t>
            </a:r>
          </a:p>
        </p:txBody>
      </p:sp>
      <p:sp>
        <p:nvSpPr>
          <p:cNvPr id="30" name="Arrow: Right 29">
            <a:extLst>
              <a:ext uri="{FF2B5EF4-FFF2-40B4-BE49-F238E27FC236}">
                <a16:creationId xmlns:a16="http://schemas.microsoft.com/office/drawing/2014/main" id="{59DB63AC-844E-2002-F620-A4DD1F3D0F18}"/>
              </a:ext>
            </a:extLst>
          </p:cNvPr>
          <p:cNvSpPr/>
          <p:nvPr/>
        </p:nvSpPr>
        <p:spPr>
          <a:xfrm rot="12497065">
            <a:off x="3502265" y="3267645"/>
            <a:ext cx="914400" cy="457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756786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00F3A2-04C4-FF98-3101-D0D0E1635D6E}"/>
              </a:ext>
            </a:extLst>
          </p:cNvPr>
          <p:cNvSpPr>
            <a:spLocks noGrp="1"/>
          </p:cNvSpPr>
          <p:nvPr>
            <p:ph type="title"/>
          </p:nvPr>
        </p:nvSpPr>
        <p:spPr/>
        <p:txBody>
          <a:bodyPr/>
          <a:lstStyle/>
          <a:p>
            <a:r>
              <a:rPr kumimoji="1" lang="zh-CN" altLang="en-US" dirty="0"/>
              <a:t>滑动窗口上的矩阵近似问题</a:t>
            </a:r>
          </a:p>
        </p:txBody>
      </p:sp>
      <mc:AlternateContent xmlns:mc="http://schemas.openxmlformats.org/markup-compatibility/2006" xmlns:a14="http://schemas.microsoft.com/office/drawing/2010/main">
        <mc:Choice Requires="a14">
          <p:sp>
            <p:nvSpPr>
              <p:cNvPr id="39" name="Shape 42">
                <a:extLst>
                  <a:ext uri="{FF2B5EF4-FFF2-40B4-BE49-F238E27FC236}">
                    <a16:creationId xmlns:a16="http://schemas.microsoft.com/office/drawing/2014/main" id="{C7B4F6F0-3E5A-486A-B9DF-F7B5E4EBA1E3}"/>
                  </a:ext>
                </a:extLst>
              </p:cNvPr>
              <p:cNvSpPr txBox="1">
                <a:spLocks/>
              </p:cNvSpPr>
              <p:nvPr/>
            </p:nvSpPr>
            <p:spPr>
              <a:xfrm>
                <a:off x="854634" y="1280160"/>
                <a:ext cx="10575403" cy="2719057"/>
              </a:xfrm>
              <a:prstGeom prst="rect">
                <a:avLst/>
              </a:prstGeom>
            </p:spPr>
            <p:txBody>
              <a:bodyPr vert="horz" lIns="91435" tIns="45717" rIns="91435" bIns="45717" rtlCol="0">
                <a:normAutofit fontScale="85000" lnSpcReduction="20000"/>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defTabSz="914140">
                  <a:spcBef>
                    <a:spcPts val="635"/>
                  </a:spcBef>
                  <a:buClr>
                    <a:srgbClr val="02407B"/>
                  </a:buClr>
                  <a:buSzPct val="75000"/>
                  <a:buFont typeface="Wingdings" panose="05000000000000000000" pitchFamily="2" charset="2"/>
                  <a:buChar char="n"/>
                  <a:defRPr sz="1800"/>
                </a:pPr>
                <a:r>
                  <a:rPr lang="zh-CN" altLang="en-US" sz="2400" dirty="0">
                    <a:solidFill>
                      <a:prstClr val="black"/>
                    </a:solidFill>
                    <a:latin typeface="Lucida Sans"/>
                    <a:ea typeface="黑体"/>
                  </a:rPr>
                  <a:t>对数据流中最近一段时间范围内（最近 </a:t>
                </a:r>
                <a14:m>
                  <m:oMath xmlns:m="http://schemas.openxmlformats.org/officeDocument/2006/math">
                    <m:r>
                      <a:rPr lang="en-US" altLang="zh-CN" sz="2400" b="0" i="1" smtClean="0">
                        <a:solidFill>
                          <a:prstClr val="black"/>
                        </a:solidFill>
                        <a:latin typeface="Cambria Math" panose="02040503050406030204" pitchFamily="18" charset="0"/>
                        <a:ea typeface="黑体"/>
                      </a:rPr>
                      <m:t>𝑁</m:t>
                    </m:r>
                  </m:oMath>
                </a14:m>
                <a:r>
                  <a:rPr lang="zh-CN" altLang="en-US" sz="2400" dirty="0">
                    <a:solidFill>
                      <a:prstClr val="black"/>
                    </a:solidFill>
                    <a:latin typeface="Lucida Sans"/>
                    <a:ea typeface="黑体"/>
                  </a:rPr>
                  <a:t> 个元素或最近 </a:t>
                </a:r>
                <a14:m>
                  <m:oMath xmlns:m="http://schemas.openxmlformats.org/officeDocument/2006/math">
                    <m:r>
                      <m:rPr>
                        <m:sty m:val="p"/>
                      </m:rPr>
                      <a:rPr lang="en-US" altLang="zh-CN" sz="2400" b="0" i="0" smtClean="0">
                        <a:solidFill>
                          <a:prstClr val="black"/>
                        </a:solidFill>
                        <a:latin typeface="Cambria Math" panose="02040503050406030204" pitchFamily="18" charset="0"/>
                        <a:ea typeface="黑体"/>
                      </a:rPr>
                      <m:t>Δ</m:t>
                    </m:r>
                  </m:oMath>
                </a14:m>
                <a:r>
                  <a:rPr lang="zh-CN" altLang="en-US" sz="2400" dirty="0">
                    <a:solidFill>
                      <a:prstClr val="black"/>
                    </a:solidFill>
                    <a:latin typeface="Lucida Sans"/>
                    <a:ea typeface="黑体"/>
                  </a:rPr>
                  <a:t> 时间范围内）出现的向量组成的矩阵，近似其线性变换的“作用”</a:t>
                </a:r>
              </a:p>
              <a:p>
                <a:pPr defTabSz="914140">
                  <a:spcBef>
                    <a:spcPts val="635"/>
                  </a:spcBef>
                  <a:buClr>
                    <a:srgbClr val="02407B"/>
                  </a:buClr>
                  <a:buSzPct val="75000"/>
                  <a:buFont typeface="Wingdings" panose="05000000000000000000" pitchFamily="2" charset="2"/>
                  <a:buChar char="n"/>
                  <a:defRPr sz="1800"/>
                </a:pPr>
                <a:r>
                  <a:rPr lang="zh-CN" altLang="en-US" sz="2400" dirty="0">
                    <a:solidFill>
                      <a:prstClr val="black"/>
                    </a:solidFill>
                    <a:latin typeface="Lucida Sans"/>
                    <a:ea typeface="黑体"/>
                  </a:rPr>
                  <a:t>精确统计需要</a:t>
                </a:r>
                <a14:m>
                  <m:oMath xmlns:m="http://schemas.openxmlformats.org/officeDocument/2006/math">
                    <m:r>
                      <m:rPr>
                        <m:sty m:val="p"/>
                      </m:rPr>
                      <a:rPr lang="en-US" altLang="zh-CN" sz="2400" i="0" dirty="0" smtClean="0">
                        <a:solidFill>
                          <a:prstClr val="black"/>
                        </a:solidFill>
                        <a:latin typeface="Cambria Math" panose="02040503050406030204" pitchFamily="18" charset="0"/>
                        <a:ea typeface="黑体"/>
                      </a:rPr>
                      <m:t>Ω</m:t>
                    </m:r>
                    <m:d>
                      <m:dPr>
                        <m:ctrlPr>
                          <a:rPr lang="en-US" altLang="zh-CN" sz="2400" i="1" dirty="0">
                            <a:solidFill>
                              <a:prstClr val="black"/>
                            </a:solidFill>
                            <a:latin typeface="Cambria Math" panose="02040503050406030204" pitchFamily="18" charset="0"/>
                            <a:ea typeface="黑体"/>
                          </a:rPr>
                        </m:ctrlPr>
                      </m:dPr>
                      <m:e>
                        <m:r>
                          <a:rPr lang="en-US" altLang="zh-CN" sz="2400" b="0" i="1" dirty="0" smtClean="0">
                            <a:solidFill>
                              <a:prstClr val="black"/>
                            </a:solidFill>
                            <a:latin typeface="Cambria Math" panose="02040503050406030204" pitchFamily="18" charset="0"/>
                            <a:ea typeface="黑体"/>
                          </a:rPr>
                          <m:t>𝑁𝑑</m:t>
                        </m:r>
                      </m:e>
                    </m:d>
                  </m:oMath>
                </a14:m>
                <a:r>
                  <a:rPr lang="zh-CN" altLang="en-US" sz="2400" dirty="0">
                    <a:solidFill>
                      <a:prstClr val="black"/>
                    </a:solidFill>
                    <a:latin typeface="Lucida Sans"/>
                    <a:ea typeface="黑体"/>
                  </a:rPr>
                  <a:t>空间</a:t>
                </a:r>
              </a:p>
              <a:p>
                <a:pPr defTabSz="914140">
                  <a:spcBef>
                    <a:spcPts val="635"/>
                  </a:spcBef>
                  <a:buClr>
                    <a:srgbClr val="02407B"/>
                  </a:buClr>
                  <a:buSzPct val="75000"/>
                  <a:buFont typeface="Wingdings" panose="05000000000000000000" pitchFamily="2" charset="2"/>
                  <a:buChar char="n"/>
                  <a:defRPr sz="1800"/>
                </a:pPr>
                <a:r>
                  <a:rPr lang="zh-CN" altLang="en-US" sz="2400" dirty="0">
                    <a:solidFill>
                      <a:prstClr val="black"/>
                    </a:solidFill>
                    <a:latin typeface="Lucida Sans"/>
                    <a:ea typeface="黑体"/>
                  </a:rPr>
                  <a:t>给定误差参数</a:t>
                </a:r>
                <a14:m>
                  <m:oMath xmlns:m="http://schemas.openxmlformats.org/officeDocument/2006/math">
                    <m:r>
                      <a:rPr lang="zh-CN" altLang="en-US" sz="2400" i="1" dirty="0" smtClean="0">
                        <a:solidFill>
                          <a:prstClr val="black"/>
                        </a:solidFill>
                        <a:latin typeface="Cambria Math" panose="02040503050406030204" pitchFamily="18" charset="0"/>
                        <a:ea typeface="黑体"/>
                      </a:rPr>
                      <m:t>𝜀</m:t>
                    </m:r>
                    <m:r>
                      <a:rPr lang="en-US" altLang="zh-CN" sz="2400" b="1" i="1" dirty="0" smtClean="0">
                        <a:solidFill>
                          <a:prstClr val="black"/>
                        </a:solidFill>
                        <a:latin typeface="Cambria Math" panose="02040503050406030204" pitchFamily="18" charset="0"/>
                        <a:ea typeface="黑体"/>
                      </a:rPr>
                      <m:t>=</m:t>
                    </m:r>
                    <m:f>
                      <m:fPr>
                        <m:ctrlPr>
                          <a:rPr lang="en-US" altLang="zh-CN" sz="2400" b="1" i="1" dirty="0" smtClean="0">
                            <a:solidFill>
                              <a:prstClr val="black"/>
                            </a:solidFill>
                            <a:latin typeface="Cambria Math" panose="02040503050406030204" pitchFamily="18" charset="0"/>
                            <a:ea typeface="黑体"/>
                          </a:rPr>
                        </m:ctrlPr>
                      </m:fPr>
                      <m:num>
                        <m:r>
                          <a:rPr lang="en-US" altLang="zh-CN" sz="2400" b="0" i="1" dirty="0" smtClean="0">
                            <a:solidFill>
                              <a:prstClr val="black"/>
                            </a:solidFill>
                            <a:latin typeface="Cambria Math" panose="02040503050406030204" pitchFamily="18" charset="0"/>
                            <a:ea typeface="黑体"/>
                          </a:rPr>
                          <m:t>1</m:t>
                        </m:r>
                      </m:num>
                      <m:den>
                        <m:r>
                          <a:rPr lang="en-US" altLang="zh-CN" sz="2400" b="1" i="1" dirty="0" smtClean="0">
                            <a:solidFill>
                              <a:prstClr val="black"/>
                            </a:solidFill>
                            <a:latin typeface="Cambria Math" panose="02040503050406030204" pitchFamily="18" charset="0"/>
                            <a:ea typeface="黑体"/>
                          </a:rPr>
                          <m:t>ℓ</m:t>
                        </m:r>
                      </m:den>
                    </m:f>
                    <m:r>
                      <a:rPr lang="zh-CN" altLang="en-US" sz="2400" i="1" dirty="0" smtClean="0">
                        <a:solidFill>
                          <a:prstClr val="black"/>
                        </a:solidFill>
                        <a:latin typeface="Cambria Math" panose="02040503050406030204" pitchFamily="18" charset="0"/>
                        <a:ea typeface="黑体"/>
                      </a:rPr>
                      <m:t>∈</m:t>
                    </m:r>
                    <m:d>
                      <m:dPr>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0,1</m:t>
                        </m:r>
                      </m:e>
                    </m:d>
                  </m:oMath>
                </a14:m>
                <a:r>
                  <a:rPr lang="en-US" altLang="zh-CN" sz="2400" dirty="0">
                    <a:solidFill>
                      <a:prstClr val="black"/>
                    </a:solidFill>
                    <a:latin typeface="Lucida Sans"/>
                    <a:ea typeface="黑体"/>
                  </a:rPr>
                  <a:t>, </a:t>
                </a:r>
                <a:r>
                  <a:rPr lang="zh-CN" altLang="en-US" sz="2400" dirty="0">
                    <a:solidFill>
                      <a:prstClr val="black"/>
                    </a:solidFill>
                    <a:latin typeface="Lucida Sans"/>
                    <a:ea typeface="黑体"/>
                  </a:rPr>
                  <a:t>以 </a:t>
                </a:r>
                <a14:m>
                  <m:oMath xmlns:m="http://schemas.openxmlformats.org/officeDocument/2006/math">
                    <m:f>
                      <m:fPr>
                        <m:ctrlPr>
                          <a:rPr lang="en-US" altLang="zh-CN" sz="2400" b="1" i="1" dirty="0" smtClean="0">
                            <a:solidFill>
                              <a:prstClr val="black"/>
                            </a:solidFill>
                            <a:latin typeface="Cambria Math" panose="02040503050406030204" pitchFamily="18" charset="0"/>
                            <a:ea typeface="黑体"/>
                          </a:rPr>
                        </m:ctrlPr>
                      </m:fPr>
                      <m:num>
                        <m:sSubSup>
                          <m:sSubSupPr>
                            <m:ctrlPr>
                              <a:rPr lang="en-US" altLang="zh-CN" sz="2400" b="1" i="1" dirty="0" smtClean="0">
                                <a:solidFill>
                                  <a:prstClr val="black"/>
                                </a:solidFill>
                                <a:latin typeface="Cambria Math" panose="02040503050406030204" pitchFamily="18" charset="0"/>
                                <a:ea typeface="黑体"/>
                              </a:rPr>
                            </m:ctrlPr>
                          </m:sSubSupPr>
                          <m:e>
                            <m:d>
                              <m:dPr>
                                <m:begChr m:val="‖"/>
                                <m:endChr m:val="‖"/>
                                <m:ctrlPr>
                                  <a:rPr lang="en-US" altLang="zh-CN" sz="2400" b="1" i="1" dirty="0" smtClean="0">
                                    <a:solidFill>
                                      <a:prstClr val="black"/>
                                    </a:solidFill>
                                    <a:latin typeface="Cambria Math" panose="02040503050406030204" pitchFamily="18" charset="0"/>
                                    <a:ea typeface="黑体"/>
                                  </a:rPr>
                                </m:ctrlPr>
                              </m:dPr>
                              <m:e>
                                <m:sSub>
                                  <m:sSubPr>
                                    <m:ctrlPr>
                                      <a:rPr lang="en-US" altLang="zh-CN" sz="2400" b="1" i="1" dirty="0" smtClean="0">
                                        <a:solidFill>
                                          <a:prstClr val="black"/>
                                        </a:solidFill>
                                        <a:latin typeface="Cambria Math" panose="02040503050406030204" pitchFamily="18" charset="0"/>
                                        <a:ea typeface="黑体"/>
                                      </a:rPr>
                                    </m:ctrlPr>
                                  </m:sSubPr>
                                  <m:e>
                                    <m:r>
                                      <a:rPr lang="en-US" altLang="zh-CN" sz="2400" b="1" i="1" dirty="0" smtClean="0">
                                        <a:solidFill>
                                          <a:prstClr val="black"/>
                                        </a:solidFill>
                                        <a:latin typeface="Cambria Math" panose="02040503050406030204" pitchFamily="18" charset="0"/>
                                        <a:ea typeface="黑体"/>
                                      </a:rPr>
                                      <m:t>𝑨</m:t>
                                    </m:r>
                                  </m:e>
                                  <m:sub>
                                    <m:r>
                                      <a:rPr lang="en-US" altLang="zh-CN" sz="2400" b="0" i="1" dirty="0" smtClean="0">
                                        <a:solidFill>
                                          <a:prstClr val="black"/>
                                        </a:solidFill>
                                        <a:latin typeface="Cambria Math" panose="02040503050406030204" pitchFamily="18" charset="0"/>
                                        <a:ea typeface="黑体"/>
                                      </a:rPr>
                                      <m:t>𝑁</m:t>
                                    </m:r>
                                  </m:sub>
                                </m:sSub>
                              </m:e>
                            </m:d>
                          </m:e>
                          <m:sub>
                            <m:r>
                              <a:rPr lang="en-US" altLang="zh-CN" sz="2400" b="0" i="1" dirty="0" smtClean="0">
                                <a:solidFill>
                                  <a:prstClr val="black"/>
                                </a:solidFill>
                                <a:latin typeface="Cambria Math" panose="02040503050406030204" pitchFamily="18" charset="0"/>
                                <a:ea typeface="黑体"/>
                              </a:rPr>
                              <m:t>𝐹</m:t>
                            </m:r>
                          </m:sub>
                          <m:sup>
                            <m:r>
                              <a:rPr lang="en-US" altLang="zh-CN" sz="2400" b="0" i="1" dirty="0" smtClean="0">
                                <a:solidFill>
                                  <a:prstClr val="black"/>
                                </a:solidFill>
                                <a:latin typeface="Cambria Math" panose="02040503050406030204" pitchFamily="18" charset="0"/>
                                <a:ea typeface="黑体"/>
                              </a:rPr>
                              <m:t>2</m:t>
                            </m:r>
                          </m:sup>
                        </m:sSubSup>
                      </m:num>
                      <m:den>
                        <m:r>
                          <a:rPr lang="en-US" altLang="zh-CN" sz="2400" b="1" i="1" dirty="0" smtClean="0">
                            <a:solidFill>
                              <a:prstClr val="black"/>
                            </a:solidFill>
                            <a:latin typeface="Cambria Math" panose="02040503050406030204" pitchFamily="18" charset="0"/>
                            <a:ea typeface="黑体"/>
                          </a:rPr>
                          <m:t>ℓ</m:t>
                        </m:r>
                      </m:den>
                    </m:f>
                  </m:oMath>
                </a14:m>
                <a:r>
                  <a:rPr lang="zh-CN" altLang="en-US" sz="2400" dirty="0">
                    <a:solidFill>
                      <a:prstClr val="black"/>
                    </a:solidFill>
                    <a:latin typeface="Lucida Sans"/>
                    <a:ea typeface="黑体"/>
                  </a:rPr>
                  <a:t> 的</a:t>
                </a:r>
                <a:r>
                  <a:rPr lang="zh-CN" altLang="en-US" sz="2400" dirty="0">
                    <a:solidFill>
                      <a:srgbClr val="FF0000"/>
                    </a:solidFill>
                    <a:latin typeface="Lucida Sans"/>
                    <a:ea typeface="黑体"/>
                  </a:rPr>
                  <a:t>误差</a:t>
                </a:r>
                <a:r>
                  <a:rPr lang="zh-CN" altLang="en-US" sz="2400" dirty="0">
                    <a:solidFill>
                      <a:prstClr val="black"/>
                    </a:solidFill>
                    <a:latin typeface="Lucida Sans"/>
                    <a:ea typeface="黑体"/>
                  </a:rPr>
                  <a:t>估计</a:t>
                </a:r>
                <a14:m>
                  <m:oMath xmlns:m="http://schemas.openxmlformats.org/officeDocument/2006/math">
                    <m:sSub>
                      <m:sSubPr>
                        <m:ctrlPr>
                          <a:rPr lang="en-US" altLang="zh-CN" sz="2400" b="1" i="1" smtClean="0">
                            <a:solidFill>
                              <a:prstClr val="black"/>
                            </a:solidFill>
                            <a:latin typeface="Cambria Math" panose="02040503050406030204" pitchFamily="18" charset="0"/>
                          </a:rPr>
                        </m:ctrlPr>
                      </m:sSubPr>
                      <m:e>
                        <m:r>
                          <a:rPr lang="en-US" altLang="zh-CN" sz="2400" b="1" i="1">
                            <a:solidFill>
                              <a:prstClr val="black"/>
                            </a:solidFill>
                            <a:latin typeface="Cambria Math" panose="02040503050406030204" pitchFamily="18" charset="0"/>
                          </a:rPr>
                          <m:t>𝑨</m:t>
                        </m:r>
                      </m:e>
                      <m:sub>
                        <m:r>
                          <a:rPr lang="en-US" altLang="zh-CN" sz="2400" b="0" i="1" smtClean="0">
                            <a:solidFill>
                              <a:prstClr val="black"/>
                            </a:solidFill>
                            <a:latin typeface="Cambria Math" panose="02040503050406030204" pitchFamily="18" charset="0"/>
                          </a:rPr>
                          <m:t>𝑁</m:t>
                        </m:r>
                      </m:sub>
                    </m:sSub>
                    <m:r>
                      <a:rPr lang="en-US" altLang="zh-CN" sz="2400" b="1" i="1">
                        <a:solidFill>
                          <a:prstClr val="black"/>
                        </a:solidFill>
                        <a:latin typeface="Cambria Math" panose="02040503050406030204" pitchFamily="18" charset="0"/>
                      </a:rPr>
                      <m:t>𝒙</m:t>
                    </m:r>
                  </m:oMath>
                </a14:m>
                <a:r>
                  <a:rPr lang="en-US" altLang="zh-CN" sz="2400" b="1" i="1" dirty="0">
                    <a:solidFill>
                      <a:prstClr val="black"/>
                    </a:solidFill>
                    <a:latin typeface="Lucida Sans"/>
                    <a:ea typeface="黑体"/>
                  </a:rPr>
                  <a:t> </a:t>
                </a:r>
                <a:r>
                  <a:rPr lang="zh-CN" altLang="en-US" sz="2400" b="1" dirty="0">
                    <a:solidFill>
                      <a:prstClr val="black"/>
                    </a:solidFill>
                    <a:latin typeface="Lucida Sans"/>
                    <a:ea typeface="黑体"/>
                  </a:rPr>
                  <a:t>（这里 </a:t>
                </a:r>
                <a14:m>
                  <m:oMath xmlns:m="http://schemas.openxmlformats.org/officeDocument/2006/math">
                    <m:sSub>
                      <m:sSubPr>
                        <m:ctrlPr>
                          <a:rPr lang="en-US" altLang="zh-CN" sz="2400" b="1" i="1" smtClean="0">
                            <a:solidFill>
                              <a:prstClr val="black"/>
                            </a:solidFill>
                            <a:latin typeface="Cambria Math" panose="02040503050406030204" pitchFamily="18" charset="0"/>
                            <a:ea typeface="黑体"/>
                          </a:rPr>
                        </m:ctrlPr>
                      </m:sSubPr>
                      <m:e>
                        <m:r>
                          <a:rPr lang="en-US" altLang="zh-CN" sz="2400" b="1" i="1" smtClean="0">
                            <a:solidFill>
                              <a:prstClr val="black"/>
                            </a:solidFill>
                            <a:latin typeface="Cambria Math" panose="02040503050406030204" pitchFamily="18" charset="0"/>
                            <a:ea typeface="黑体"/>
                          </a:rPr>
                          <m:t>𝑨</m:t>
                        </m:r>
                      </m:e>
                      <m:sub>
                        <m:r>
                          <a:rPr lang="en-US" altLang="zh-CN" sz="2400" b="0" i="1" smtClean="0">
                            <a:solidFill>
                              <a:prstClr val="black"/>
                            </a:solidFill>
                            <a:latin typeface="Cambria Math" panose="02040503050406030204" pitchFamily="18" charset="0"/>
                            <a:ea typeface="黑体"/>
                          </a:rPr>
                          <m:t>𝑁</m:t>
                        </m:r>
                      </m:sub>
                    </m:sSub>
                  </m:oMath>
                </a14:m>
                <a:r>
                  <a:rPr lang="zh-CN" altLang="en-US" sz="2400" b="1" dirty="0">
                    <a:solidFill>
                      <a:prstClr val="black"/>
                    </a:solidFill>
                    <a:latin typeface="Lucida Sans"/>
                    <a:ea typeface="黑体"/>
                  </a:rPr>
                  <a:t> </a:t>
                </a:r>
                <a:r>
                  <a:rPr lang="zh-CN" altLang="en-US" sz="2400" dirty="0">
                    <a:solidFill>
                      <a:prstClr val="black"/>
                    </a:solidFill>
                    <a:latin typeface="Lucida Sans"/>
                    <a:ea typeface="黑体"/>
                  </a:rPr>
                  <a:t>是由窗口内向量组成的矩阵</a:t>
                </a:r>
                <a:r>
                  <a:rPr lang="zh-CN" altLang="en-US" sz="2400" b="1" dirty="0">
                    <a:solidFill>
                      <a:prstClr val="black"/>
                    </a:solidFill>
                    <a:latin typeface="Lucida Sans"/>
                    <a:ea typeface="黑体"/>
                  </a:rPr>
                  <a:t>）</a:t>
                </a:r>
                <a:endParaRPr lang="en-US" altLang="zh-CN" sz="2400" b="1" dirty="0">
                  <a:solidFill>
                    <a:prstClr val="black"/>
                  </a:solidFill>
                  <a:latin typeface="Lucida Sans"/>
                  <a:ea typeface="黑体"/>
                </a:endParaRPr>
              </a:p>
              <a:p>
                <a:pPr marL="0" indent="0" defTabSz="914140">
                  <a:spcBef>
                    <a:spcPts val="635"/>
                  </a:spcBef>
                  <a:buNone/>
                  <a:defRPr sz="1800"/>
                </a:pPr>
                <a14:m>
                  <m:oMathPara xmlns:m="http://schemas.openxmlformats.org/officeDocument/2006/math">
                    <m:oMathParaPr>
                      <m:jc m:val="centerGroup"/>
                    </m:oMathParaPr>
                    <m:oMath xmlns:m="http://schemas.openxmlformats.org/officeDocument/2006/math">
                      <m:d>
                        <m:dPr>
                          <m:begChr m:val="|"/>
                          <m:endChr m:val="|"/>
                          <m:ctrlPr>
                            <a:rPr lang="en-US" altLang="zh-CN" sz="2400" i="1">
                              <a:solidFill>
                                <a:prstClr val="black"/>
                              </a:solidFill>
                              <a:latin typeface="Cambria Math" panose="02040503050406030204" pitchFamily="18" charset="0"/>
                            </a:rPr>
                          </m:ctrlPr>
                        </m:dPr>
                        <m:e>
                          <m:sSup>
                            <m:sSupPr>
                              <m:ctrlPr>
                                <a:rPr lang="en-US" altLang="zh-CN" sz="2400" i="1">
                                  <a:solidFill>
                                    <a:prstClr val="black"/>
                                  </a:solidFill>
                                  <a:latin typeface="Cambria Math" panose="02040503050406030204" pitchFamily="18" charset="0"/>
                                </a:rPr>
                              </m:ctrlPr>
                            </m:sSupPr>
                            <m:e>
                              <m:r>
                                <a:rPr lang="en-US" altLang="zh-CN" sz="2400" i="1">
                                  <a:solidFill>
                                    <a:prstClr val="black"/>
                                  </a:solidFill>
                                  <a:latin typeface="Cambria Math" panose="02040503050406030204" pitchFamily="18" charset="0"/>
                                </a:rPr>
                                <m:t> </m:t>
                              </m:r>
                              <m:d>
                                <m:dPr>
                                  <m:begChr m:val="‖"/>
                                  <m:endChr m:val="‖"/>
                                  <m:ctrlPr>
                                    <a:rPr lang="en-US" altLang="zh-CN" sz="2400" b="1" i="1">
                                      <a:solidFill>
                                        <a:prstClr val="black"/>
                                      </a:solidFill>
                                      <a:latin typeface="Cambria Math" panose="02040503050406030204" pitchFamily="18" charset="0"/>
                                    </a:rPr>
                                  </m:ctrlPr>
                                </m:dPr>
                                <m:e>
                                  <m:sSub>
                                    <m:sSubPr>
                                      <m:ctrlPr>
                                        <a:rPr lang="en-US" altLang="zh-CN" sz="2400" b="1" i="1" smtClean="0">
                                          <a:solidFill>
                                            <a:prstClr val="black"/>
                                          </a:solidFill>
                                          <a:latin typeface="Cambria Math" panose="02040503050406030204" pitchFamily="18" charset="0"/>
                                        </a:rPr>
                                      </m:ctrlPr>
                                    </m:sSubPr>
                                    <m:e>
                                      <m:r>
                                        <a:rPr lang="en-US" altLang="zh-CN" sz="2400" b="1" i="1">
                                          <a:solidFill>
                                            <a:prstClr val="black"/>
                                          </a:solidFill>
                                          <a:latin typeface="Cambria Math" panose="02040503050406030204" pitchFamily="18" charset="0"/>
                                        </a:rPr>
                                        <m:t>𝑨</m:t>
                                      </m:r>
                                    </m:e>
                                    <m:sub>
                                      <m:r>
                                        <a:rPr lang="en-US" altLang="zh-CN" sz="2400" b="0" i="1" smtClean="0">
                                          <a:solidFill>
                                            <a:prstClr val="black"/>
                                          </a:solidFill>
                                          <a:latin typeface="Cambria Math" panose="02040503050406030204" pitchFamily="18" charset="0"/>
                                        </a:rPr>
                                        <m:t>𝑁</m:t>
                                      </m:r>
                                    </m:sub>
                                  </m:sSub>
                                  <m:r>
                                    <a:rPr lang="en-US" altLang="zh-CN" sz="2400" b="1" i="1">
                                      <a:solidFill>
                                        <a:prstClr val="black"/>
                                      </a:solidFill>
                                      <a:latin typeface="Cambria Math" panose="02040503050406030204" pitchFamily="18" charset="0"/>
                                    </a:rPr>
                                    <m:t>𝒙</m:t>
                                  </m:r>
                                </m:e>
                              </m:d>
                            </m:e>
                            <m:sup>
                              <m:r>
                                <a:rPr lang="en-US" altLang="zh-CN" sz="2400" i="1">
                                  <a:solidFill>
                                    <a:prstClr val="black"/>
                                  </a:solidFill>
                                  <a:latin typeface="Cambria Math" panose="02040503050406030204" pitchFamily="18" charset="0"/>
                                </a:rPr>
                                <m:t>2</m:t>
                              </m:r>
                            </m:sup>
                          </m:sSup>
                          <m:r>
                            <a:rPr lang="en-US" altLang="zh-CN" sz="2400" i="1">
                              <a:solidFill>
                                <a:prstClr val="black"/>
                              </a:solidFill>
                              <a:latin typeface="Cambria Math" panose="02040503050406030204" pitchFamily="18" charset="0"/>
                            </a:rPr>
                            <m:t>−</m:t>
                          </m:r>
                          <m:sSup>
                            <m:sSupPr>
                              <m:ctrlPr>
                                <a:rPr lang="en-US" altLang="zh-CN" sz="2400" i="1">
                                  <a:solidFill>
                                    <a:prstClr val="black"/>
                                  </a:solidFill>
                                  <a:latin typeface="Cambria Math" panose="02040503050406030204" pitchFamily="18" charset="0"/>
                                </a:rPr>
                              </m:ctrlPr>
                            </m:sSupPr>
                            <m:e>
                              <m:d>
                                <m:dPr>
                                  <m:begChr m:val="‖"/>
                                  <m:endChr m:val="‖"/>
                                  <m:ctrlPr>
                                    <a:rPr lang="en-US" altLang="zh-CN" sz="2400" b="1" i="1">
                                      <a:solidFill>
                                        <a:prstClr val="black"/>
                                      </a:solidFill>
                                      <a:latin typeface="Cambria Math" panose="02040503050406030204" pitchFamily="18" charset="0"/>
                                    </a:rPr>
                                  </m:ctrlPr>
                                </m:dPr>
                                <m:e>
                                  <m:r>
                                    <a:rPr lang="en-US" altLang="zh-CN" sz="2400" b="1" i="1">
                                      <a:solidFill>
                                        <a:prstClr val="black"/>
                                      </a:solidFill>
                                      <a:latin typeface="Cambria Math" panose="02040503050406030204" pitchFamily="18" charset="0"/>
                                    </a:rPr>
                                    <m:t>𝑩𝒙</m:t>
                                  </m:r>
                                </m:e>
                              </m:d>
                            </m:e>
                            <m:sup>
                              <m:r>
                                <a:rPr lang="en-US" altLang="zh-CN" sz="2400" i="1">
                                  <a:solidFill>
                                    <a:prstClr val="black"/>
                                  </a:solidFill>
                                  <a:latin typeface="Cambria Math" panose="02040503050406030204" pitchFamily="18" charset="0"/>
                                </a:rPr>
                                <m:t>2</m:t>
                              </m:r>
                            </m:sup>
                          </m:sSup>
                          <m:r>
                            <a:rPr lang="en-US" altLang="zh-CN" sz="2400" i="1">
                              <a:solidFill>
                                <a:prstClr val="black"/>
                              </a:solidFill>
                              <a:latin typeface="Cambria Math" panose="02040503050406030204" pitchFamily="18" charset="0"/>
                            </a:rPr>
                            <m:t> </m:t>
                          </m:r>
                        </m:e>
                      </m:d>
                      <m:r>
                        <a:rPr lang="en-US" altLang="zh-CN" sz="2400" i="1">
                          <a:solidFill>
                            <a:prstClr val="black"/>
                          </a:solidFill>
                          <a:latin typeface="Cambria Math" panose="02040503050406030204" pitchFamily="18" charset="0"/>
                        </a:rPr>
                        <m:t>≤</m:t>
                      </m:r>
                      <m:f>
                        <m:fPr>
                          <m:ctrlPr>
                            <a:rPr lang="en-US" altLang="zh-CN" sz="2400" b="0" i="1" dirty="0" smtClean="0">
                              <a:solidFill>
                                <a:prstClr val="black"/>
                              </a:solidFill>
                              <a:latin typeface="Cambria Math" panose="02040503050406030204" pitchFamily="18" charset="0"/>
                              <a:ea typeface="黑体"/>
                            </a:rPr>
                          </m:ctrlPr>
                        </m:fPr>
                        <m:num>
                          <m:sSubSup>
                            <m:sSubSupPr>
                              <m:ctrlPr>
                                <a:rPr lang="en-US" altLang="zh-CN" sz="2400" i="1" dirty="0">
                                  <a:solidFill>
                                    <a:prstClr val="black"/>
                                  </a:solidFill>
                                  <a:latin typeface="Cambria Math" panose="02040503050406030204" pitchFamily="18" charset="0"/>
                                  <a:ea typeface="黑体"/>
                                </a:rPr>
                              </m:ctrlPr>
                            </m:sSubSupPr>
                            <m:e>
                              <m:d>
                                <m:dPr>
                                  <m:begChr m:val="‖"/>
                                  <m:endChr m:val="‖"/>
                                  <m:ctrlPr>
                                    <a:rPr lang="en-US" altLang="zh-CN" sz="2400" i="1" dirty="0">
                                      <a:solidFill>
                                        <a:prstClr val="black"/>
                                      </a:solidFill>
                                      <a:latin typeface="Cambria Math" panose="02040503050406030204" pitchFamily="18" charset="0"/>
                                      <a:ea typeface="黑体"/>
                                    </a:rPr>
                                  </m:ctrlPr>
                                </m:dPr>
                                <m:e>
                                  <m:sSub>
                                    <m:sSubPr>
                                      <m:ctrlPr>
                                        <a:rPr lang="en-US" altLang="zh-CN" sz="2400" b="1" i="1" dirty="0" smtClean="0">
                                          <a:solidFill>
                                            <a:prstClr val="black"/>
                                          </a:solidFill>
                                          <a:latin typeface="Cambria Math" panose="02040503050406030204" pitchFamily="18" charset="0"/>
                                          <a:ea typeface="黑体"/>
                                        </a:rPr>
                                      </m:ctrlPr>
                                    </m:sSubPr>
                                    <m:e>
                                      <m:r>
                                        <a:rPr lang="en-US" altLang="zh-CN" sz="2400" i="1" dirty="0">
                                          <a:solidFill>
                                            <a:prstClr val="black"/>
                                          </a:solidFill>
                                          <a:latin typeface="Cambria Math" panose="02040503050406030204" pitchFamily="18" charset="0"/>
                                          <a:ea typeface="黑体"/>
                                        </a:rPr>
                                        <m:t>𝑨</m:t>
                                      </m:r>
                                    </m:e>
                                    <m:sub>
                                      <m:r>
                                        <a:rPr lang="en-US" altLang="zh-CN" sz="2400" b="0" i="1" dirty="0" smtClean="0">
                                          <a:solidFill>
                                            <a:prstClr val="black"/>
                                          </a:solidFill>
                                          <a:latin typeface="Cambria Math" panose="02040503050406030204" pitchFamily="18" charset="0"/>
                                          <a:ea typeface="黑体"/>
                                        </a:rPr>
                                        <m:t>𝑁</m:t>
                                      </m:r>
                                    </m:sub>
                                  </m:sSub>
                                </m:e>
                              </m:d>
                            </m:e>
                            <m:sub>
                              <m:r>
                                <a:rPr lang="en-US" altLang="zh-CN" sz="2400" b="0" i="1" dirty="0">
                                  <a:solidFill>
                                    <a:prstClr val="black"/>
                                  </a:solidFill>
                                  <a:latin typeface="Cambria Math" panose="02040503050406030204" pitchFamily="18" charset="0"/>
                                  <a:ea typeface="黑体"/>
                                </a:rPr>
                                <m:t>𝐹</m:t>
                              </m:r>
                            </m:sub>
                            <m:sup>
                              <m:r>
                                <a:rPr lang="en-US" altLang="zh-CN" sz="2400" b="0" i="1" dirty="0">
                                  <a:solidFill>
                                    <a:prstClr val="black"/>
                                  </a:solidFill>
                                  <a:latin typeface="Cambria Math" panose="02040503050406030204" pitchFamily="18" charset="0"/>
                                  <a:ea typeface="黑体"/>
                                </a:rPr>
                                <m:t>2</m:t>
                              </m:r>
                            </m:sup>
                          </m:sSubSup>
                        </m:num>
                        <m:den>
                          <m:r>
                            <a:rPr lang="en-US" altLang="zh-CN" sz="2400" b="0" i="1" dirty="0" smtClean="0">
                              <a:solidFill>
                                <a:prstClr val="black"/>
                              </a:solidFill>
                              <a:latin typeface="Cambria Math" panose="02040503050406030204" pitchFamily="18" charset="0"/>
                              <a:ea typeface="黑体"/>
                            </a:rPr>
                            <m:t>ℓ</m:t>
                          </m:r>
                        </m:den>
                      </m:f>
                      <m:r>
                        <a:rPr lang="en-US" altLang="zh-CN" sz="2400" b="1" i="1" dirty="0" smtClean="0">
                          <a:solidFill>
                            <a:prstClr val="black"/>
                          </a:solidFill>
                          <a:latin typeface="Cambria Math" panose="02040503050406030204" pitchFamily="18" charset="0"/>
                          <a:ea typeface="黑体"/>
                        </a:rPr>
                        <m:t>             </m:t>
                      </m:r>
                      <m:sSub>
                        <m:sSubPr>
                          <m:ctrlPr>
                            <a:rPr lang="en-US" altLang="zh-CN" sz="2400" i="1">
                              <a:solidFill>
                                <a:prstClr val="black"/>
                              </a:solidFill>
                              <a:latin typeface="Cambria Math" panose="02040503050406030204" pitchFamily="18" charset="0"/>
                            </a:rPr>
                          </m:ctrlPr>
                        </m:sSubPr>
                        <m:e>
                          <m:d>
                            <m:dPr>
                              <m:begChr m:val="‖"/>
                              <m:endChr m:val="‖"/>
                              <m:ctrlPr>
                                <a:rPr lang="en-US" altLang="zh-CN" sz="2400" b="0" i="1" smtClean="0">
                                  <a:solidFill>
                                    <a:prstClr val="black"/>
                                  </a:solidFill>
                                  <a:latin typeface="Cambria Math" panose="02040503050406030204" pitchFamily="18" charset="0"/>
                                </a:rPr>
                              </m:ctrlPr>
                            </m:dPr>
                            <m:e>
                              <m:sSubSup>
                                <m:sSubSupPr>
                                  <m:ctrlPr>
                                    <a:rPr lang="en-US" altLang="zh-CN" sz="2400" b="1" i="1" smtClean="0">
                                      <a:solidFill>
                                        <a:prstClr val="black"/>
                                      </a:solidFill>
                                      <a:latin typeface="Cambria Math" panose="02040503050406030204" pitchFamily="18" charset="0"/>
                                    </a:rPr>
                                  </m:ctrlPr>
                                </m:sSubSupPr>
                                <m:e>
                                  <m:r>
                                    <a:rPr lang="en-US" altLang="zh-CN" sz="2400" b="1" i="1">
                                      <a:solidFill>
                                        <a:prstClr val="black"/>
                                      </a:solidFill>
                                      <a:latin typeface="Cambria Math" panose="02040503050406030204" pitchFamily="18" charset="0"/>
                                    </a:rPr>
                                    <m:t>𝑨</m:t>
                                  </m:r>
                                </m:e>
                                <m:sub>
                                  <m:r>
                                    <a:rPr lang="en-US" altLang="zh-CN" sz="2400" b="0" i="1" smtClean="0">
                                      <a:solidFill>
                                        <a:prstClr val="black"/>
                                      </a:solidFill>
                                      <a:latin typeface="Cambria Math" panose="02040503050406030204" pitchFamily="18" charset="0"/>
                                    </a:rPr>
                                    <m:t>𝑁</m:t>
                                  </m:r>
                                </m:sub>
                                <m:sup>
                                  <m:r>
                                    <a:rPr lang="en-US" altLang="zh-CN" sz="2400" i="1">
                                      <a:solidFill>
                                        <a:prstClr val="black"/>
                                      </a:solidFill>
                                      <a:latin typeface="Cambria Math" panose="02040503050406030204" pitchFamily="18" charset="0"/>
                                    </a:rPr>
                                    <m:t>⊤</m:t>
                                  </m:r>
                                </m:sup>
                              </m:sSubSup>
                              <m:sSub>
                                <m:sSubPr>
                                  <m:ctrlPr>
                                    <a:rPr lang="en-US" altLang="zh-CN" sz="2400" b="1" i="1" smtClean="0">
                                      <a:solidFill>
                                        <a:prstClr val="black"/>
                                      </a:solidFill>
                                      <a:latin typeface="Cambria Math" panose="02040503050406030204" pitchFamily="18" charset="0"/>
                                    </a:rPr>
                                  </m:ctrlPr>
                                </m:sSubPr>
                                <m:e>
                                  <m:r>
                                    <a:rPr lang="en-US" altLang="zh-CN" sz="2400" b="1" i="1">
                                      <a:solidFill>
                                        <a:prstClr val="black"/>
                                      </a:solidFill>
                                      <a:latin typeface="Cambria Math" panose="02040503050406030204" pitchFamily="18" charset="0"/>
                                    </a:rPr>
                                    <m:t>𝑨</m:t>
                                  </m:r>
                                </m:e>
                                <m:sub>
                                  <m:r>
                                    <a:rPr lang="en-US" altLang="zh-CN" sz="2400" b="0" i="1" smtClean="0">
                                      <a:solidFill>
                                        <a:prstClr val="black"/>
                                      </a:solidFill>
                                      <a:latin typeface="Cambria Math" panose="02040503050406030204" pitchFamily="18" charset="0"/>
                                    </a:rPr>
                                    <m:t>𝑁</m:t>
                                  </m:r>
                                </m:sub>
                              </m:sSub>
                              <m:r>
                                <a:rPr lang="en-US" altLang="zh-CN" sz="2400" i="1">
                                  <a:solidFill>
                                    <a:prstClr val="black"/>
                                  </a:solidFill>
                                  <a:latin typeface="Cambria Math" panose="02040503050406030204" pitchFamily="18" charset="0"/>
                                </a:rPr>
                                <m:t>−</m:t>
                              </m:r>
                              <m:sSup>
                                <m:sSupPr>
                                  <m:ctrlPr>
                                    <a:rPr lang="en-US" altLang="zh-CN" sz="2400" i="1">
                                      <a:solidFill>
                                        <a:prstClr val="black"/>
                                      </a:solidFill>
                                      <a:latin typeface="Cambria Math" panose="02040503050406030204" pitchFamily="18" charset="0"/>
                                    </a:rPr>
                                  </m:ctrlPr>
                                </m:sSupPr>
                                <m:e>
                                  <m:r>
                                    <a:rPr lang="en-US" altLang="zh-CN" sz="2400" b="1" i="1">
                                      <a:solidFill>
                                        <a:prstClr val="black"/>
                                      </a:solidFill>
                                      <a:latin typeface="Cambria Math" panose="02040503050406030204" pitchFamily="18" charset="0"/>
                                    </a:rPr>
                                    <m:t>𝑩</m:t>
                                  </m:r>
                                </m:e>
                                <m:sup>
                                  <m:r>
                                    <a:rPr lang="en-US" altLang="zh-CN" sz="2400" i="1">
                                      <a:solidFill>
                                        <a:prstClr val="black"/>
                                      </a:solidFill>
                                      <a:latin typeface="Cambria Math" panose="02040503050406030204" pitchFamily="18" charset="0"/>
                                    </a:rPr>
                                    <m:t>⊤</m:t>
                                  </m:r>
                                </m:sup>
                              </m:sSup>
                              <m:r>
                                <a:rPr lang="en-US" altLang="zh-CN" sz="2400" b="1" i="1">
                                  <a:solidFill>
                                    <a:prstClr val="black"/>
                                  </a:solidFill>
                                  <a:latin typeface="Cambria Math" panose="02040503050406030204" pitchFamily="18" charset="0"/>
                                </a:rPr>
                                <m:t>𝑩</m:t>
                              </m:r>
                            </m:e>
                          </m:d>
                        </m:e>
                        <m:sub>
                          <m:r>
                            <a:rPr lang="en-US" altLang="zh-CN" sz="2400" i="1">
                              <a:solidFill>
                                <a:prstClr val="black"/>
                              </a:solidFill>
                              <a:latin typeface="Cambria Math" panose="02040503050406030204" pitchFamily="18" charset="0"/>
                            </a:rPr>
                            <m:t>2</m:t>
                          </m:r>
                        </m:sub>
                      </m:sSub>
                      <m:r>
                        <a:rPr lang="en-US" altLang="zh-CN" sz="2400" i="1">
                          <a:solidFill>
                            <a:prstClr val="black"/>
                          </a:solidFill>
                          <a:latin typeface="Cambria Math" panose="02040503050406030204" pitchFamily="18" charset="0"/>
                        </a:rPr>
                        <m:t>≤</m:t>
                      </m:r>
                      <m:f>
                        <m:fPr>
                          <m:ctrlPr>
                            <a:rPr lang="en-US" altLang="zh-CN" sz="2400" b="0" i="1" dirty="0" smtClean="0">
                              <a:solidFill>
                                <a:prstClr val="black"/>
                              </a:solidFill>
                              <a:latin typeface="Cambria Math" panose="02040503050406030204" pitchFamily="18" charset="0"/>
                            </a:rPr>
                          </m:ctrlPr>
                        </m:fPr>
                        <m:num>
                          <m:sSubSup>
                            <m:sSubSupPr>
                              <m:ctrlPr>
                                <a:rPr lang="en-US" altLang="zh-CN" sz="2400" i="1" dirty="0">
                                  <a:solidFill>
                                    <a:prstClr val="black"/>
                                  </a:solidFill>
                                  <a:latin typeface="Cambria Math" panose="02040503050406030204" pitchFamily="18" charset="0"/>
                                  <a:ea typeface="黑体"/>
                                </a:rPr>
                              </m:ctrlPr>
                            </m:sSubSupPr>
                            <m:e>
                              <m:d>
                                <m:dPr>
                                  <m:begChr m:val="‖"/>
                                  <m:endChr m:val="‖"/>
                                  <m:ctrlPr>
                                    <a:rPr lang="en-US" altLang="zh-CN" sz="2400" i="1" dirty="0">
                                      <a:solidFill>
                                        <a:prstClr val="black"/>
                                      </a:solidFill>
                                      <a:latin typeface="Cambria Math" panose="02040503050406030204" pitchFamily="18" charset="0"/>
                                      <a:ea typeface="黑体"/>
                                    </a:rPr>
                                  </m:ctrlPr>
                                </m:dPr>
                                <m:e>
                                  <m:sSub>
                                    <m:sSubPr>
                                      <m:ctrlPr>
                                        <a:rPr lang="en-US" altLang="zh-CN" sz="2400" b="1" i="1" dirty="0" smtClean="0">
                                          <a:solidFill>
                                            <a:prstClr val="black"/>
                                          </a:solidFill>
                                          <a:latin typeface="Cambria Math" panose="02040503050406030204" pitchFamily="18" charset="0"/>
                                          <a:ea typeface="黑体"/>
                                        </a:rPr>
                                      </m:ctrlPr>
                                    </m:sSubPr>
                                    <m:e>
                                      <m:r>
                                        <a:rPr lang="en-US" altLang="zh-CN" sz="2400" i="1" dirty="0">
                                          <a:solidFill>
                                            <a:prstClr val="black"/>
                                          </a:solidFill>
                                          <a:latin typeface="Cambria Math" panose="02040503050406030204" pitchFamily="18" charset="0"/>
                                          <a:ea typeface="黑体"/>
                                        </a:rPr>
                                        <m:t>𝑨</m:t>
                                      </m:r>
                                    </m:e>
                                    <m:sub>
                                      <m:r>
                                        <a:rPr lang="en-US" altLang="zh-CN" sz="2400" b="0" i="1" dirty="0" smtClean="0">
                                          <a:solidFill>
                                            <a:prstClr val="black"/>
                                          </a:solidFill>
                                          <a:latin typeface="Cambria Math" panose="02040503050406030204" pitchFamily="18" charset="0"/>
                                          <a:ea typeface="黑体"/>
                                        </a:rPr>
                                        <m:t>𝑁</m:t>
                                      </m:r>
                                    </m:sub>
                                  </m:sSub>
                                </m:e>
                              </m:d>
                            </m:e>
                            <m:sub>
                              <m:r>
                                <a:rPr lang="en-US" altLang="zh-CN" sz="2400" b="0" i="1" dirty="0">
                                  <a:solidFill>
                                    <a:prstClr val="black"/>
                                  </a:solidFill>
                                  <a:latin typeface="Cambria Math" panose="02040503050406030204" pitchFamily="18" charset="0"/>
                                  <a:ea typeface="黑体"/>
                                </a:rPr>
                                <m:t>𝐹</m:t>
                              </m:r>
                            </m:sub>
                            <m:sup>
                              <m:r>
                                <a:rPr lang="en-US" altLang="zh-CN" sz="2400" b="0" i="1" dirty="0">
                                  <a:solidFill>
                                    <a:prstClr val="black"/>
                                  </a:solidFill>
                                  <a:latin typeface="Cambria Math" panose="02040503050406030204" pitchFamily="18" charset="0"/>
                                  <a:ea typeface="黑体"/>
                                </a:rPr>
                                <m:t>2</m:t>
                              </m:r>
                            </m:sup>
                          </m:sSubSup>
                        </m:num>
                        <m:den>
                          <m:r>
                            <a:rPr lang="en-US" altLang="zh-CN" sz="2400" b="0" i="1" dirty="0" smtClean="0">
                              <a:solidFill>
                                <a:prstClr val="black"/>
                              </a:solidFill>
                              <a:latin typeface="Cambria Math" panose="02040503050406030204" pitchFamily="18" charset="0"/>
                              <a:ea typeface="黑体"/>
                            </a:rPr>
                            <m:t>ℓ</m:t>
                          </m:r>
                        </m:den>
                      </m:f>
                    </m:oMath>
                  </m:oMathPara>
                </a14:m>
                <a:endParaRPr lang="en-US" altLang="zh-CN" sz="2400" i="1" dirty="0">
                  <a:solidFill>
                    <a:prstClr val="black"/>
                  </a:solidFill>
                  <a:latin typeface="Lucida Sans"/>
                  <a:ea typeface="黑体"/>
                </a:endParaRPr>
              </a:p>
            </p:txBody>
          </p:sp>
        </mc:Choice>
        <mc:Fallback xmlns="">
          <p:sp>
            <p:nvSpPr>
              <p:cNvPr id="39" name="Shape 42">
                <a:extLst>
                  <a:ext uri="{FF2B5EF4-FFF2-40B4-BE49-F238E27FC236}">
                    <a16:creationId xmlns:a16="http://schemas.microsoft.com/office/drawing/2014/main" id="{C7B4F6F0-3E5A-486A-B9DF-F7B5E4EBA1E3}"/>
                  </a:ext>
                </a:extLst>
              </p:cNvPr>
              <p:cNvSpPr txBox="1">
                <a:spLocks noRot="1" noChangeAspect="1" noMove="1" noResize="1" noEditPoints="1" noAdjustHandles="1" noChangeArrowheads="1" noChangeShapeType="1" noTextEdit="1"/>
              </p:cNvSpPr>
              <p:nvPr/>
            </p:nvSpPr>
            <p:spPr>
              <a:xfrm>
                <a:off x="854634" y="1280160"/>
                <a:ext cx="10575403" cy="2719057"/>
              </a:xfrm>
              <a:prstGeom prst="rect">
                <a:avLst/>
              </a:prstGeom>
              <a:blipFill>
                <a:blip r:embed="rId3"/>
                <a:stretch>
                  <a:fillRect l="-173" t="-1570"/>
                </a:stretch>
              </a:blipFill>
            </p:spPr>
            <p:txBody>
              <a:bodyPr/>
              <a:lstStyle/>
              <a:p>
                <a:r>
                  <a:rPr lang="zh-CN" altLang="en-US">
                    <a:noFill/>
                  </a:rPr>
                  <a:t> </a:t>
                </a:r>
              </a:p>
            </p:txBody>
          </p:sp>
        </mc:Fallback>
      </mc:AlternateContent>
      <p:sp>
        <p:nvSpPr>
          <p:cNvPr id="13" name="!!矩形 67">
            <a:extLst>
              <a:ext uri="{FF2B5EF4-FFF2-40B4-BE49-F238E27FC236}">
                <a16:creationId xmlns:a16="http://schemas.microsoft.com/office/drawing/2014/main" id="{920A324C-DF59-1137-BC52-62811A40C508}"/>
              </a:ext>
            </a:extLst>
          </p:cNvPr>
          <p:cNvSpPr/>
          <p:nvPr/>
        </p:nvSpPr>
        <p:spPr>
          <a:xfrm>
            <a:off x="3113286" y="4837391"/>
            <a:ext cx="904163" cy="13562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14" name="!!矩形 68">
            <a:extLst>
              <a:ext uri="{FF2B5EF4-FFF2-40B4-BE49-F238E27FC236}">
                <a16:creationId xmlns:a16="http://schemas.microsoft.com/office/drawing/2014/main" id="{EC5189D2-3690-2678-58D1-8FC2B09AAABF}"/>
              </a:ext>
            </a:extLst>
          </p:cNvPr>
          <p:cNvSpPr/>
          <p:nvPr/>
        </p:nvSpPr>
        <p:spPr>
          <a:xfrm>
            <a:off x="3113287" y="4973015"/>
            <a:ext cx="904163" cy="135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15" name="!!矩形 69">
            <a:extLst>
              <a:ext uri="{FF2B5EF4-FFF2-40B4-BE49-F238E27FC236}">
                <a16:creationId xmlns:a16="http://schemas.microsoft.com/office/drawing/2014/main" id="{4E2ABAA9-FE2E-394E-6F69-641C76146F6E}"/>
              </a:ext>
            </a:extLst>
          </p:cNvPr>
          <p:cNvSpPr/>
          <p:nvPr/>
        </p:nvSpPr>
        <p:spPr>
          <a:xfrm>
            <a:off x="3113286" y="5108639"/>
            <a:ext cx="904163" cy="13562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16" name="!!矩形 70">
            <a:extLst>
              <a:ext uri="{FF2B5EF4-FFF2-40B4-BE49-F238E27FC236}">
                <a16:creationId xmlns:a16="http://schemas.microsoft.com/office/drawing/2014/main" id="{9273D0A9-DA9F-29B3-8AFD-76C1C71A0279}"/>
              </a:ext>
            </a:extLst>
          </p:cNvPr>
          <p:cNvSpPr/>
          <p:nvPr/>
        </p:nvSpPr>
        <p:spPr>
          <a:xfrm>
            <a:off x="3113286" y="5244264"/>
            <a:ext cx="904163" cy="1356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17" name="!!矩形 72">
            <a:extLst>
              <a:ext uri="{FF2B5EF4-FFF2-40B4-BE49-F238E27FC236}">
                <a16:creationId xmlns:a16="http://schemas.microsoft.com/office/drawing/2014/main" id="{06CA03DE-A89F-63AC-F461-D791795691F7}"/>
              </a:ext>
            </a:extLst>
          </p:cNvPr>
          <p:cNvSpPr/>
          <p:nvPr/>
        </p:nvSpPr>
        <p:spPr>
          <a:xfrm>
            <a:off x="3113286" y="4701766"/>
            <a:ext cx="904163" cy="1356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18" name="!!矩形 701">
            <a:extLst>
              <a:ext uri="{FF2B5EF4-FFF2-40B4-BE49-F238E27FC236}">
                <a16:creationId xmlns:a16="http://schemas.microsoft.com/office/drawing/2014/main" id="{BB1AC3BF-FFCA-5151-24D3-44ADFF1F3A41}"/>
              </a:ext>
            </a:extLst>
          </p:cNvPr>
          <p:cNvSpPr/>
          <p:nvPr/>
        </p:nvSpPr>
        <p:spPr>
          <a:xfrm>
            <a:off x="3113286" y="5916318"/>
            <a:ext cx="904163" cy="1356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CE563C8-5E18-82FB-8A83-71D29D866804}"/>
                  </a:ext>
                </a:extLst>
              </p:cNvPr>
              <p:cNvSpPr txBox="1"/>
              <p:nvPr/>
            </p:nvSpPr>
            <p:spPr>
              <a:xfrm>
                <a:off x="3352800" y="6010143"/>
                <a:ext cx="668708"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b>
                        <m:sSubPr>
                          <m:ctrlPr>
                            <a:rPr lang="en-US" altLang="zh-CN" sz="2400" b="1" i="1" smtClean="0">
                              <a:solidFill>
                                <a:prstClr val="black"/>
                              </a:solidFill>
                              <a:latin typeface="Cambria Math" panose="02040503050406030204" pitchFamily="18" charset="0"/>
                            </a:rPr>
                          </m:ctrlPr>
                        </m:sSubPr>
                        <m:e>
                          <m:r>
                            <a:rPr lang="en-US" altLang="zh-CN" sz="2400" b="1" i="1" smtClean="0">
                              <a:solidFill>
                                <a:prstClr val="black"/>
                              </a:solidFill>
                              <a:latin typeface="Cambria Math" panose="02040503050406030204" pitchFamily="18" charset="0"/>
                            </a:rPr>
                            <m:t>𝑨</m:t>
                          </m:r>
                        </m:e>
                        <m:sub>
                          <m:r>
                            <a:rPr lang="en-US" altLang="zh-CN" sz="2400" b="0" i="1" smtClean="0">
                              <a:solidFill>
                                <a:prstClr val="black"/>
                              </a:solidFill>
                              <a:latin typeface="Cambria Math" panose="02040503050406030204" pitchFamily="18" charset="0"/>
                            </a:rPr>
                            <m:t>𝑁</m:t>
                          </m:r>
                        </m:sub>
                      </m:sSub>
                    </m:oMath>
                  </m:oMathPara>
                </a14:m>
                <a:endParaRPr lang="zh-CN" altLang="en-US" sz="2400" b="1" dirty="0">
                  <a:solidFill>
                    <a:prstClr val="black"/>
                  </a:solidFill>
                  <a:latin typeface="Lucida Sans"/>
                  <a:ea typeface="黑体"/>
                </a:endParaRPr>
              </a:p>
            </p:txBody>
          </p:sp>
        </mc:Choice>
        <mc:Fallback xmlns="">
          <p:sp>
            <p:nvSpPr>
              <p:cNvPr id="20" name="TextBox 19">
                <a:extLst>
                  <a:ext uri="{FF2B5EF4-FFF2-40B4-BE49-F238E27FC236}">
                    <a16:creationId xmlns:a16="http://schemas.microsoft.com/office/drawing/2014/main" id="{ECE563C8-5E18-82FB-8A83-71D29D866804}"/>
                  </a:ext>
                </a:extLst>
              </p:cNvPr>
              <p:cNvSpPr txBox="1">
                <a:spLocks noRot="1" noChangeAspect="1" noMove="1" noResize="1" noEditPoints="1" noAdjustHandles="1" noChangeArrowheads="1" noChangeShapeType="1" noTextEdit="1"/>
              </p:cNvSpPr>
              <p:nvPr/>
            </p:nvSpPr>
            <p:spPr>
              <a:xfrm>
                <a:off x="3352800" y="6010143"/>
                <a:ext cx="668708" cy="461665"/>
              </a:xfrm>
              <a:prstGeom prst="rect">
                <a:avLst/>
              </a:prstGeom>
              <a:blipFill>
                <a:blip r:embed="rId4"/>
                <a:stretch>
                  <a:fillRect b="-2632"/>
                </a:stretch>
              </a:blipFill>
            </p:spPr>
            <p:txBody>
              <a:bodyPr/>
              <a:lstStyle/>
              <a:p>
                <a:r>
                  <a:rPr lang="zh-CN" altLang="en-US">
                    <a:noFill/>
                  </a:rPr>
                  <a:t> </a:t>
                </a:r>
              </a:p>
            </p:txBody>
          </p:sp>
        </mc:Fallback>
      </mc:AlternateContent>
      <p:sp>
        <p:nvSpPr>
          <p:cNvPr id="22" name="Left Brace 21">
            <a:extLst>
              <a:ext uri="{FF2B5EF4-FFF2-40B4-BE49-F238E27FC236}">
                <a16:creationId xmlns:a16="http://schemas.microsoft.com/office/drawing/2014/main" id="{D3784893-777C-D328-AD55-E88F0814633C}"/>
              </a:ext>
            </a:extLst>
          </p:cNvPr>
          <p:cNvSpPr/>
          <p:nvPr/>
        </p:nvSpPr>
        <p:spPr>
          <a:xfrm>
            <a:off x="2828478" y="5108639"/>
            <a:ext cx="213605" cy="94330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5304CE3-4B84-2F97-3A4E-D7E0E5AF457F}"/>
                  </a:ext>
                </a:extLst>
              </p:cNvPr>
              <p:cNvSpPr txBox="1"/>
              <p:nvPr/>
            </p:nvSpPr>
            <p:spPr>
              <a:xfrm>
                <a:off x="2425525" y="5334000"/>
                <a:ext cx="515974"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0" i="1" smtClean="0">
                          <a:solidFill>
                            <a:prstClr val="black"/>
                          </a:solidFill>
                          <a:latin typeface="Cambria Math" panose="02040503050406030204" pitchFamily="18" charset="0"/>
                          <a:ea typeface="黑体"/>
                        </a:rPr>
                        <m:t>𝑁</m:t>
                      </m:r>
                    </m:oMath>
                  </m:oMathPara>
                </a14:m>
                <a:endParaRPr lang="zh-CN" altLang="en-US" sz="2400" b="0" dirty="0">
                  <a:solidFill>
                    <a:prstClr val="black"/>
                  </a:solidFill>
                  <a:latin typeface="Lucida Sans"/>
                  <a:ea typeface="黑体"/>
                </a:endParaRPr>
              </a:p>
            </p:txBody>
          </p:sp>
        </mc:Choice>
        <mc:Fallback xmlns="">
          <p:sp>
            <p:nvSpPr>
              <p:cNvPr id="23" name="TextBox 22">
                <a:extLst>
                  <a:ext uri="{FF2B5EF4-FFF2-40B4-BE49-F238E27FC236}">
                    <a16:creationId xmlns:a16="http://schemas.microsoft.com/office/drawing/2014/main" id="{A5304CE3-4B84-2F97-3A4E-D7E0E5AF457F}"/>
                  </a:ext>
                </a:extLst>
              </p:cNvPr>
              <p:cNvSpPr txBox="1">
                <a:spLocks noRot="1" noChangeAspect="1" noMove="1" noResize="1" noEditPoints="1" noAdjustHandles="1" noChangeArrowheads="1" noChangeShapeType="1" noTextEdit="1"/>
              </p:cNvSpPr>
              <p:nvPr/>
            </p:nvSpPr>
            <p:spPr>
              <a:xfrm>
                <a:off x="2425525" y="5334000"/>
                <a:ext cx="515974" cy="461665"/>
              </a:xfrm>
              <a:prstGeom prst="rect">
                <a:avLst/>
              </a:prstGeom>
              <a:blipFill>
                <a:blip r:embed="rId5"/>
                <a:stretch>
                  <a:fillRect/>
                </a:stretch>
              </a:blipFill>
            </p:spPr>
            <p:txBody>
              <a:bodyPr/>
              <a:lstStyle/>
              <a:p>
                <a:r>
                  <a:rPr lang="zh-CN" altLang="en-US">
                    <a:noFill/>
                  </a:rPr>
                  <a:t> </a:t>
                </a:r>
              </a:p>
            </p:txBody>
          </p:sp>
        </mc:Fallback>
      </mc:AlternateContent>
      <p:sp>
        <p:nvSpPr>
          <p:cNvPr id="24" name="Left Brace 23">
            <a:extLst>
              <a:ext uri="{FF2B5EF4-FFF2-40B4-BE49-F238E27FC236}">
                <a16:creationId xmlns:a16="http://schemas.microsoft.com/office/drawing/2014/main" id="{3EEB6ABC-869A-D4CA-E931-78295161D32E}"/>
              </a:ext>
            </a:extLst>
          </p:cNvPr>
          <p:cNvSpPr/>
          <p:nvPr/>
        </p:nvSpPr>
        <p:spPr>
          <a:xfrm rot="5400000">
            <a:off x="3458565" y="4047188"/>
            <a:ext cx="213605" cy="90416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24591B2-072D-06EA-E9A9-EF6171617FB9}"/>
                  </a:ext>
                </a:extLst>
              </p:cNvPr>
              <p:cNvSpPr txBox="1"/>
              <p:nvPr/>
            </p:nvSpPr>
            <p:spPr>
              <a:xfrm>
                <a:off x="3317559" y="3981195"/>
                <a:ext cx="470129"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26" name="TextBox 25">
                <a:extLst>
                  <a:ext uri="{FF2B5EF4-FFF2-40B4-BE49-F238E27FC236}">
                    <a16:creationId xmlns:a16="http://schemas.microsoft.com/office/drawing/2014/main" id="{624591B2-072D-06EA-E9A9-EF6171617FB9}"/>
                  </a:ext>
                </a:extLst>
              </p:cNvPr>
              <p:cNvSpPr txBox="1">
                <a:spLocks noRot="1" noChangeAspect="1" noMove="1" noResize="1" noEditPoints="1" noAdjustHandles="1" noChangeArrowheads="1" noChangeShapeType="1" noTextEdit="1"/>
              </p:cNvSpPr>
              <p:nvPr/>
            </p:nvSpPr>
            <p:spPr>
              <a:xfrm>
                <a:off x="3317559" y="3981195"/>
                <a:ext cx="470129" cy="461665"/>
              </a:xfrm>
              <a:prstGeom prst="rect">
                <a:avLst/>
              </a:prstGeom>
              <a:blipFill>
                <a:blip r:embed="rId6"/>
                <a:stretch>
                  <a:fillRect/>
                </a:stretch>
              </a:blipFill>
            </p:spPr>
            <p:txBody>
              <a:bodyPr/>
              <a:lstStyle/>
              <a:p>
                <a:r>
                  <a:rPr lang="zh-CN" altLang="en-US">
                    <a:noFill/>
                  </a:rPr>
                  <a:t> </a:t>
                </a:r>
              </a:p>
            </p:txBody>
          </p:sp>
        </mc:Fallback>
      </mc:AlternateContent>
      <p:sp>
        <p:nvSpPr>
          <p:cNvPr id="27" name="!!矩形 702">
            <a:extLst>
              <a:ext uri="{FF2B5EF4-FFF2-40B4-BE49-F238E27FC236}">
                <a16:creationId xmlns:a16="http://schemas.microsoft.com/office/drawing/2014/main" id="{B99AA878-D71E-4D6D-3416-D504CAC76E2F}"/>
              </a:ext>
            </a:extLst>
          </p:cNvPr>
          <p:cNvSpPr/>
          <p:nvPr/>
        </p:nvSpPr>
        <p:spPr>
          <a:xfrm rot="5400000">
            <a:off x="4079821" y="5269194"/>
            <a:ext cx="904163" cy="1356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74DE5B8-05BD-42EE-543F-EECE5353846E}"/>
                  </a:ext>
                </a:extLst>
              </p:cNvPr>
              <p:cNvSpPr txBox="1"/>
              <p:nvPr/>
            </p:nvSpPr>
            <p:spPr>
              <a:xfrm>
                <a:off x="4306796" y="6010143"/>
                <a:ext cx="460382"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𝒙</m:t>
                      </m:r>
                    </m:oMath>
                  </m:oMathPara>
                </a14:m>
                <a:endParaRPr lang="zh-CN" altLang="en-US" sz="2400" b="1" dirty="0">
                  <a:solidFill>
                    <a:prstClr val="black"/>
                  </a:solidFill>
                  <a:latin typeface="Lucida Sans"/>
                  <a:ea typeface="黑体"/>
                </a:endParaRPr>
              </a:p>
            </p:txBody>
          </p:sp>
        </mc:Choice>
        <mc:Fallback xmlns="">
          <p:sp>
            <p:nvSpPr>
              <p:cNvPr id="28" name="TextBox 27">
                <a:extLst>
                  <a:ext uri="{FF2B5EF4-FFF2-40B4-BE49-F238E27FC236}">
                    <a16:creationId xmlns:a16="http://schemas.microsoft.com/office/drawing/2014/main" id="{B74DE5B8-05BD-42EE-543F-EECE5353846E}"/>
                  </a:ext>
                </a:extLst>
              </p:cNvPr>
              <p:cNvSpPr txBox="1">
                <a:spLocks noRot="1" noChangeAspect="1" noMove="1" noResize="1" noEditPoints="1" noAdjustHandles="1" noChangeArrowheads="1" noChangeShapeType="1" noTextEdit="1"/>
              </p:cNvSpPr>
              <p:nvPr/>
            </p:nvSpPr>
            <p:spPr>
              <a:xfrm>
                <a:off x="4306796" y="6010143"/>
                <a:ext cx="460382" cy="461665"/>
              </a:xfrm>
              <a:prstGeom prst="rect">
                <a:avLst/>
              </a:prstGeom>
              <a:blipFill>
                <a:blip r:embed="rId7"/>
                <a:stretch>
                  <a:fillRect/>
                </a:stretch>
              </a:blipFill>
            </p:spPr>
            <p:txBody>
              <a:bodyPr/>
              <a:lstStyle/>
              <a:p>
                <a:r>
                  <a:rPr lang="zh-CN" altLang="en-US">
                    <a:noFill/>
                  </a:rPr>
                  <a:t> </a:t>
                </a:r>
              </a:p>
            </p:txBody>
          </p:sp>
        </mc:Fallback>
      </mc:AlternateContent>
      <p:sp>
        <p:nvSpPr>
          <p:cNvPr id="29" name="!!矩形 681">
            <a:extLst>
              <a:ext uri="{FF2B5EF4-FFF2-40B4-BE49-F238E27FC236}">
                <a16:creationId xmlns:a16="http://schemas.microsoft.com/office/drawing/2014/main" id="{96302E69-7866-3401-3440-90277026DEBB}"/>
              </a:ext>
            </a:extLst>
          </p:cNvPr>
          <p:cNvSpPr/>
          <p:nvPr/>
        </p:nvSpPr>
        <p:spPr>
          <a:xfrm>
            <a:off x="5982822" y="5311900"/>
            <a:ext cx="904163" cy="135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30" name="!!矩形 703">
            <a:extLst>
              <a:ext uri="{FF2B5EF4-FFF2-40B4-BE49-F238E27FC236}">
                <a16:creationId xmlns:a16="http://schemas.microsoft.com/office/drawing/2014/main" id="{23276BBC-CACC-0C4A-2750-537B32A89028}"/>
              </a:ext>
            </a:extLst>
          </p:cNvPr>
          <p:cNvSpPr/>
          <p:nvPr/>
        </p:nvSpPr>
        <p:spPr>
          <a:xfrm>
            <a:off x="5982822" y="5444577"/>
            <a:ext cx="904163" cy="1356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31" name="!!矩形 721">
            <a:extLst>
              <a:ext uri="{FF2B5EF4-FFF2-40B4-BE49-F238E27FC236}">
                <a16:creationId xmlns:a16="http://schemas.microsoft.com/office/drawing/2014/main" id="{785E06EC-9D12-EF0B-D03A-F8EACF483259}"/>
              </a:ext>
            </a:extLst>
          </p:cNvPr>
          <p:cNvSpPr/>
          <p:nvPr/>
        </p:nvSpPr>
        <p:spPr>
          <a:xfrm>
            <a:off x="5982822" y="5176278"/>
            <a:ext cx="904163" cy="1356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32" name="!!矩形 704">
            <a:extLst>
              <a:ext uri="{FF2B5EF4-FFF2-40B4-BE49-F238E27FC236}">
                <a16:creationId xmlns:a16="http://schemas.microsoft.com/office/drawing/2014/main" id="{2637142D-49FB-D5C7-06A5-AF4931ADD195}"/>
              </a:ext>
            </a:extLst>
          </p:cNvPr>
          <p:cNvSpPr/>
          <p:nvPr/>
        </p:nvSpPr>
        <p:spPr>
          <a:xfrm>
            <a:off x="5982822" y="5573964"/>
            <a:ext cx="904163" cy="1356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3DD01EE-B9C5-9903-2C0F-A08F62CADE0D}"/>
                  </a:ext>
                </a:extLst>
              </p:cNvPr>
              <p:cNvSpPr txBox="1"/>
              <p:nvPr/>
            </p:nvSpPr>
            <p:spPr>
              <a:xfrm>
                <a:off x="6215660" y="6010143"/>
                <a:ext cx="505267"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𝑩</m:t>
                      </m:r>
                    </m:oMath>
                  </m:oMathPara>
                </a14:m>
                <a:endParaRPr lang="zh-CN" altLang="en-US" sz="2400" b="1" dirty="0">
                  <a:solidFill>
                    <a:prstClr val="black"/>
                  </a:solidFill>
                  <a:latin typeface="Lucida Sans"/>
                  <a:ea typeface="黑体"/>
                </a:endParaRPr>
              </a:p>
            </p:txBody>
          </p:sp>
        </mc:Choice>
        <mc:Fallback xmlns="">
          <p:sp>
            <p:nvSpPr>
              <p:cNvPr id="33" name="TextBox 32">
                <a:extLst>
                  <a:ext uri="{FF2B5EF4-FFF2-40B4-BE49-F238E27FC236}">
                    <a16:creationId xmlns:a16="http://schemas.microsoft.com/office/drawing/2014/main" id="{B3DD01EE-B9C5-9903-2C0F-A08F62CADE0D}"/>
                  </a:ext>
                </a:extLst>
              </p:cNvPr>
              <p:cNvSpPr txBox="1">
                <a:spLocks noRot="1" noChangeAspect="1" noMove="1" noResize="1" noEditPoints="1" noAdjustHandles="1" noChangeArrowheads="1" noChangeShapeType="1" noTextEdit="1"/>
              </p:cNvSpPr>
              <p:nvPr/>
            </p:nvSpPr>
            <p:spPr>
              <a:xfrm>
                <a:off x="6215660" y="6010143"/>
                <a:ext cx="505267" cy="461665"/>
              </a:xfrm>
              <a:prstGeom prst="rect">
                <a:avLst/>
              </a:prstGeom>
              <a:blipFill>
                <a:blip r:embed="rId8"/>
                <a:stretch>
                  <a:fillRect/>
                </a:stretch>
              </a:blipFill>
            </p:spPr>
            <p:txBody>
              <a:bodyPr/>
              <a:lstStyle/>
              <a:p>
                <a:r>
                  <a:rPr lang="zh-CN" altLang="en-US">
                    <a:noFill/>
                  </a:rPr>
                  <a:t> </a:t>
                </a:r>
              </a:p>
            </p:txBody>
          </p:sp>
        </mc:Fallback>
      </mc:AlternateContent>
      <p:sp>
        <p:nvSpPr>
          <p:cNvPr id="34" name="Left Brace 33">
            <a:extLst>
              <a:ext uri="{FF2B5EF4-FFF2-40B4-BE49-F238E27FC236}">
                <a16:creationId xmlns:a16="http://schemas.microsoft.com/office/drawing/2014/main" id="{0EF2A273-569F-D89E-3AD1-ECB06088E654}"/>
              </a:ext>
            </a:extLst>
          </p:cNvPr>
          <p:cNvSpPr/>
          <p:nvPr/>
        </p:nvSpPr>
        <p:spPr>
          <a:xfrm>
            <a:off x="5698016" y="5176278"/>
            <a:ext cx="213605" cy="533311"/>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29744BA1-A64E-1AEA-E551-CBECE03D1FF8}"/>
                  </a:ext>
                </a:extLst>
              </p:cNvPr>
              <p:cNvSpPr txBox="1"/>
              <p:nvPr/>
            </p:nvSpPr>
            <p:spPr>
              <a:xfrm>
                <a:off x="4821956" y="5200003"/>
                <a:ext cx="991553"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smtClean="0">
                          <a:solidFill>
                            <a:prstClr val="black"/>
                          </a:solidFill>
                          <a:latin typeface="Cambria Math" panose="02040503050406030204" pitchFamily="18" charset="0"/>
                          <a:ea typeface="黑体"/>
                        </a:rPr>
                        <m:t>ℓ−</m:t>
                      </m:r>
                      <m:r>
                        <a:rPr lang="en-US" altLang="zh-CN" sz="2400" b="0" i="1" smtClean="0">
                          <a:solidFill>
                            <a:prstClr val="black"/>
                          </a:solidFill>
                          <a:latin typeface="Cambria Math" panose="02040503050406030204" pitchFamily="18" charset="0"/>
                          <a:ea typeface="黑体"/>
                        </a:rPr>
                        <m:t>1</m:t>
                      </m:r>
                    </m:oMath>
                  </m:oMathPara>
                </a14:m>
                <a:endParaRPr lang="zh-CN" altLang="en-US" sz="2400" b="0" dirty="0">
                  <a:solidFill>
                    <a:prstClr val="black"/>
                  </a:solidFill>
                  <a:latin typeface="Lucida Sans"/>
                  <a:ea typeface="黑体"/>
                </a:endParaRPr>
              </a:p>
            </p:txBody>
          </p:sp>
        </mc:Choice>
        <mc:Fallback xmlns="">
          <p:sp>
            <p:nvSpPr>
              <p:cNvPr id="35" name="TextBox 34">
                <a:extLst>
                  <a:ext uri="{FF2B5EF4-FFF2-40B4-BE49-F238E27FC236}">
                    <a16:creationId xmlns:a16="http://schemas.microsoft.com/office/drawing/2014/main" id="{29744BA1-A64E-1AEA-E551-CBECE03D1FF8}"/>
                  </a:ext>
                </a:extLst>
              </p:cNvPr>
              <p:cNvSpPr txBox="1">
                <a:spLocks noRot="1" noChangeAspect="1" noMove="1" noResize="1" noEditPoints="1" noAdjustHandles="1" noChangeArrowheads="1" noChangeShapeType="1" noTextEdit="1"/>
              </p:cNvSpPr>
              <p:nvPr/>
            </p:nvSpPr>
            <p:spPr>
              <a:xfrm>
                <a:off x="4821956" y="5200003"/>
                <a:ext cx="991553" cy="461665"/>
              </a:xfrm>
              <a:prstGeom prst="rect">
                <a:avLst/>
              </a:prstGeom>
              <a:blipFill>
                <a:blip r:embed="rId9"/>
                <a:stretch>
                  <a:fillRect/>
                </a:stretch>
              </a:blipFill>
            </p:spPr>
            <p:txBody>
              <a:bodyPr/>
              <a:lstStyle/>
              <a:p>
                <a:r>
                  <a:rPr lang="zh-CN" altLang="en-US">
                    <a:noFill/>
                  </a:rPr>
                  <a:t> </a:t>
                </a:r>
              </a:p>
            </p:txBody>
          </p:sp>
        </mc:Fallback>
      </mc:AlternateContent>
      <p:sp>
        <p:nvSpPr>
          <p:cNvPr id="36" name="Left Brace 35">
            <a:extLst>
              <a:ext uri="{FF2B5EF4-FFF2-40B4-BE49-F238E27FC236}">
                <a16:creationId xmlns:a16="http://schemas.microsoft.com/office/drawing/2014/main" id="{127DDBD4-737D-75FA-9D00-74DA00E978E7}"/>
              </a:ext>
            </a:extLst>
          </p:cNvPr>
          <p:cNvSpPr/>
          <p:nvPr/>
        </p:nvSpPr>
        <p:spPr>
          <a:xfrm rot="5400000">
            <a:off x="6328102" y="4521700"/>
            <a:ext cx="213605" cy="90416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9F5B75A4-0E5A-1653-F2C9-5252CB94D867}"/>
                  </a:ext>
                </a:extLst>
              </p:cNvPr>
              <p:cNvSpPr txBox="1"/>
              <p:nvPr/>
            </p:nvSpPr>
            <p:spPr>
              <a:xfrm>
                <a:off x="6200156" y="4402890"/>
                <a:ext cx="470129"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40" name="TextBox 39">
                <a:extLst>
                  <a:ext uri="{FF2B5EF4-FFF2-40B4-BE49-F238E27FC236}">
                    <a16:creationId xmlns:a16="http://schemas.microsoft.com/office/drawing/2014/main" id="{9F5B75A4-0E5A-1653-F2C9-5252CB94D867}"/>
                  </a:ext>
                </a:extLst>
              </p:cNvPr>
              <p:cNvSpPr txBox="1">
                <a:spLocks noRot="1" noChangeAspect="1" noMove="1" noResize="1" noEditPoints="1" noAdjustHandles="1" noChangeArrowheads="1" noChangeShapeType="1" noTextEdit="1"/>
              </p:cNvSpPr>
              <p:nvPr/>
            </p:nvSpPr>
            <p:spPr>
              <a:xfrm>
                <a:off x="6200156" y="4402890"/>
                <a:ext cx="470129" cy="461665"/>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6211BB7C-2363-AD46-1268-8CBF48FDAACF}"/>
                  </a:ext>
                </a:extLst>
              </p:cNvPr>
              <p:cNvSpPr txBox="1"/>
              <p:nvPr/>
            </p:nvSpPr>
            <p:spPr>
              <a:xfrm>
                <a:off x="4059971" y="5173925"/>
                <a:ext cx="369012"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m:t>
                      </m:r>
                    </m:oMath>
                  </m:oMathPara>
                </a14:m>
                <a:endParaRPr lang="zh-CN" altLang="en-US" sz="2400" dirty="0">
                  <a:solidFill>
                    <a:prstClr val="black"/>
                  </a:solidFill>
                  <a:latin typeface="Lucida Sans"/>
                  <a:ea typeface="黑体"/>
                </a:endParaRPr>
              </a:p>
            </p:txBody>
          </p:sp>
        </mc:Choice>
        <mc:Fallback xmlns="">
          <p:sp>
            <p:nvSpPr>
              <p:cNvPr id="45" name="TextBox 44">
                <a:extLst>
                  <a:ext uri="{FF2B5EF4-FFF2-40B4-BE49-F238E27FC236}">
                    <a16:creationId xmlns:a16="http://schemas.microsoft.com/office/drawing/2014/main" id="{6211BB7C-2363-AD46-1268-8CBF48FDAACF}"/>
                  </a:ext>
                </a:extLst>
              </p:cNvPr>
              <p:cNvSpPr txBox="1">
                <a:spLocks noRot="1" noChangeAspect="1" noMove="1" noResize="1" noEditPoints="1" noAdjustHandles="1" noChangeArrowheads="1" noChangeShapeType="1" noTextEdit="1"/>
              </p:cNvSpPr>
              <p:nvPr/>
            </p:nvSpPr>
            <p:spPr>
              <a:xfrm>
                <a:off x="4059971" y="5173925"/>
                <a:ext cx="369012" cy="461665"/>
              </a:xfrm>
              <a:prstGeom prst="rect">
                <a:avLst/>
              </a:prstGeom>
              <a:blipFill>
                <a:blip r:embed="rId11"/>
                <a:stretch>
                  <a:fillRect/>
                </a:stretch>
              </a:blipFill>
            </p:spPr>
            <p:txBody>
              <a:bodyPr/>
              <a:lstStyle/>
              <a:p>
                <a:r>
                  <a:rPr lang="zh-CN" altLang="en-US">
                    <a:noFill/>
                  </a:rPr>
                  <a:t> </a:t>
                </a:r>
              </a:p>
            </p:txBody>
          </p:sp>
        </mc:Fallback>
      </mc:AlternateContent>
      <p:sp>
        <p:nvSpPr>
          <p:cNvPr id="47" name="!!矩形 705">
            <a:extLst>
              <a:ext uri="{FF2B5EF4-FFF2-40B4-BE49-F238E27FC236}">
                <a16:creationId xmlns:a16="http://schemas.microsoft.com/office/drawing/2014/main" id="{E7A95782-78A1-6ECE-2491-BD3CB05A58C6}"/>
              </a:ext>
            </a:extLst>
          </p:cNvPr>
          <p:cNvSpPr/>
          <p:nvPr/>
        </p:nvSpPr>
        <p:spPr>
          <a:xfrm rot="5400000">
            <a:off x="6956009" y="5269192"/>
            <a:ext cx="904163" cy="1356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7D488851-3771-32C0-EC84-0AE40757044A}"/>
                  </a:ext>
                </a:extLst>
              </p:cNvPr>
              <p:cNvSpPr txBox="1"/>
              <p:nvPr/>
            </p:nvSpPr>
            <p:spPr>
              <a:xfrm>
                <a:off x="6936158" y="5173925"/>
                <a:ext cx="369012"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m:t>
                      </m:r>
                    </m:oMath>
                  </m:oMathPara>
                </a14:m>
                <a:endParaRPr lang="zh-CN" altLang="en-US" sz="2400" dirty="0">
                  <a:solidFill>
                    <a:prstClr val="black"/>
                  </a:solidFill>
                  <a:latin typeface="Lucida Sans"/>
                  <a:ea typeface="黑体"/>
                </a:endParaRPr>
              </a:p>
            </p:txBody>
          </p:sp>
        </mc:Choice>
        <mc:Fallback xmlns="">
          <p:sp>
            <p:nvSpPr>
              <p:cNvPr id="49" name="TextBox 48">
                <a:extLst>
                  <a:ext uri="{FF2B5EF4-FFF2-40B4-BE49-F238E27FC236}">
                    <a16:creationId xmlns:a16="http://schemas.microsoft.com/office/drawing/2014/main" id="{7D488851-3771-32C0-EC84-0AE40757044A}"/>
                  </a:ext>
                </a:extLst>
              </p:cNvPr>
              <p:cNvSpPr txBox="1">
                <a:spLocks noRot="1" noChangeAspect="1" noMove="1" noResize="1" noEditPoints="1" noAdjustHandles="1" noChangeArrowheads="1" noChangeShapeType="1" noTextEdit="1"/>
              </p:cNvSpPr>
              <p:nvPr/>
            </p:nvSpPr>
            <p:spPr>
              <a:xfrm>
                <a:off x="6936158" y="5173925"/>
                <a:ext cx="369012" cy="461665"/>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29AE91F5-F944-0059-6F6E-4B3090B9F5F8}"/>
                  </a:ext>
                </a:extLst>
              </p:cNvPr>
              <p:cNvSpPr txBox="1"/>
              <p:nvPr/>
            </p:nvSpPr>
            <p:spPr>
              <a:xfrm>
                <a:off x="7154872" y="6010143"/>
                <a:ext cx="460382"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𝒙</m:t>
                      </m:r>
                    </m:oMath>
                  </m:oMathPara>
                </a14:m>
                <a:endParaRPr lang="zh-CN" altLang="en-US" sz="2400" b="1" dirty="0">
                  <a:solidFill>
                    <a:prstClr val="black"/>
                  </a:solidFill>
                  <a:latin typeface="Lucida Sans"/>
                  <a:ea typeface="黑体"/>
                </a:endParaRPr>
              </a:p>
            </p:txBody>
          </p:sp>
        </mc:Choice>
        <mc:Fallback xmlns="">
          <p:sp>
            <p:nvSpPr>
              <p:cNvPr id="50" name="TextBox 49">
                <a:extLst>
                  <a:ext uri="{FF2B5EF4-FFF2-40B4-BE49-F238E27FC236}">
                    <a16:creationId xmlns:a16="http://schemas.microsoft.com/office/drawing/2014/main" id="{29AE91F5-F944-0059-6F6E-4B3090B9F5F8}"/>
                  </a:ext>
                </a:extLst>
              </p:cNvPr>
              <p:cNvSpPr txBox="1">
                <a:spLocks noRot="1" noChangeAspect="1" noMove="1" noResize="1" noEditPoints="1" noAdjustHandles="1" noChangeArrowheads="1" noChangeShapeType="1" noTextEdit="1"/>
              </p:cNvSpPr>
              <p:nvPr/>
            </p:nvSpPr>
            <p:spPr>
              <a:xfrm>
                <a:off x="7154872" y="6010143"/>
                <a:ext cx="460382" cy="461665"/>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095663EE-E555-B358-668C-A012095EDD30}"/>
                  </a:ext>
                </a:extLst>
              </p:cNvPr>
              <p:cNvSpPr txBox="1"/>
              <p:nvPr/>
            </p:nvSpPr>
            <p:spPr>
              <a:xfrm>
                <a:off x="4829162" y="6010143"/>
                <a:ext cx="1118127"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2400" i="1" smtClean="0">
                              <a:solidFill>
                                <a:prstClr val="black"/>
                              </a:solidFill>
                              <a:latin typeface="Cambria Math" panose="02040503050406030204" pitchFamily="18" charset="0"/>
                            </a:rPr>
                          </m:ctrlPr>
                        </m:sSupPr>
                        <m:e>
                          <m:r>
                            <a:rPr lang="en-US" altLang="zh-CN" sz="2400" b="0" i="1" smtClean="0">
                              <a:solidFill>
                                <a:prstClr val="black"/>
                              </a:solidFill>
                              <a:latin typeface="Cambria Math" panose="02040503050406030204" pitchFamily="18" charset="0"/>
                            </a:rPr>
                            <m:t>‖</m:t>
                          </m:r>
                        </m:e>
                        <m:sup>
                          <m:r>
                            <a:rPr lang="en-US" altLang="zh-CN" sz="2400" i="1">
                              <a:solidFill>
                                <a:prstClr val="black"/>
                              </a:solidFill>
                              <a:latin typeface="Cambria Math" panose="02040503050406030204" pitchFamily="18" charset="0"/>
                            </a:rPr>
                            <m:t>2</m:t>
                          </m:r>
                        </m:sup>
                      </m:sSup>
                      <m:r>
                        <a:rPr lang="en-US" altLang="zh-CN" sz="2400" i="1">
                          <a:solidFill>
                            <a:prstClr val="black"/>
                          </a:solidFill>
                          <a:latin typeface="Cambria Math" panose="02040503050406030204" pitchFamily="18" charset="0"/>
                        </a:rPr>
                        <m:t>−</m:t>
                      </m:r>
                      <m:r>
                        <a:rPr lang="en-US" altLang="zh-CN" sz="2400" b="0" i="1" smtClean="0">
                          <a:solidFill>
                            <a:prstClr val="black"/>
                          </a:solidFill>
                          <a:latin typeface="Cambria Math" panose="02040503050406030204" pitchFamily="18" charset="0"/>
                        </a:rPr>
                        <m:t>‖</m:t>
                      </m:r>
                    </m:oMath>
                  </m:oMathPara>
                </a14:m>
                <a:endParaRPr lang="zh-CN" altLang="en-US" sz="2400" dirty="0">
                  <a:solidFill>
                    <a:prstClr val="black"/>
                  </a:solidFill>
                  <a:latin typeface="Lucida Sans"/>
                  <a:ea typeface="黑体"/>
                </a:endParaRPr>
              </a:p>
            </p:txBody>
          </p:sp>
        </mc:Choice>
        <mc:Fallback xmlns="">
          <p:sp>
            <p:nvSpPr>
              <p:cNvPr id="60" name="TextBox 59">
                <a:extLst>
                  <a:ext uri="{FF2B5EF4-FFF2-40B4-BE49-F238E27FC236}">
                    <a16:creationId xmlns:a16="http://schemas.microsoft.com/office/drawing/2014/main" id="{095663EE-E555-B358-668C-A012095EDD30}"/>
                  </a:ext>
                </a:extLst>
              </p:cNvPr>
              <p:cNvSpPr txBox="1">
                <a:spLocks noRot="1" noChangeAspect="1" noMove="1" noResize="1" noEditPoints="1" noAdjustHandles="1" noChangeArrowheads="1" noChangeShapeType="1" noTextEdit="1"/>
              </p:cNvSpPr>
              <p:nvPr/>
            </p:nvSpPr>
            <p:spPr>
              <a:xfrm>
                <a:off x="4829162" y="6010143"/>
                <a:ext cx="1118127" cy="461665"/>
              </a:xfrm>
              <a:prstGeom prst="rect">
                <a:avLst/>
              </a:prstGeom>
              <a:blipFill>
                <a:blip r:embed="rId14"/>
                <a:stretch>
                  <a:fillRect b="-197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5AC081C-940B-55DC-4B9B-A64EBF5DF0BE}"/>
                  </a:ext>
                </a:extLst>
              </p:cNvPr>
              <p:cNvSpPr txBox="1"/>
              <p:nvPr/>
            </p:nvSpPr>
            <p:spPr>
              <a:xfrm>
                <a:off x="2671908" y="6010145"/>
                <a:ext cx="445956"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0" i="1" smtClean="0">
                          <a:solidFill>
                            <a:prstClr val="black"/>
                          </a:solidFill>
                          <a:latin typeface="Cambria Math" panose="02040503050406030204" pitchFamily="18" charset="0"/>
                          <a:ea typeface="黑体"/>
                        </a:rPr>
                        <m:t>‖</m:t>
                      </m:r>
                    </m:oMath>
                  </m:oMathPara>
                </a14:m>
                <a:endParaRPr lang="zh-CN" altLang="en-US" sz="2400" dirty="0">
                  <a:solidFill>
                    <a:prstClr val="black"/>
                  </a:solidFill>
                  <a:latin typeface="Lucida Sans"/>
                  <a:ea typeface="黑体"/>
                </a:endParaRPr>
              </a:p>
            </p:txBody>
          </p:sp>
        </mc:Choice>
        <mc:Fallback xmlns="">
          <p:sp>
            <p:nvSpPr>
              <p:cNvPr id="61" name="TextBox 60">
                <a:extLst>
                  <a:ext uri="{FF2B5EF4-FFF2-40B4-BE49-F238E27FC236}">
                    <a16:creationId xmlns:a16="http://schemas.microsoft.com/office/drawing/2014/main" id="{C5AC081C-940B-55DC-4B9B-A64EBF5DF0BE}"/>
                  </a:ext>
                </a:extLst>
              </p:cNvPr>
              <p:cNvSpPr txBox="1">
                <a:spLocks noRot="1" noChangeAspect="1" noMove="1" noResize="1" noEditPoints="1" noAdjustHandles="1" noChangeArrowheads="1" noChangeShapeType="1" noTextEdit="1"/>
              </p:cNvSpPr>
              <p:nvPr/>
            </p:nvSpPr>
            <p:spPr>
              <a:xfrm>
                <a:off x="2671908" y="6010145"/>
                <a:ext cx="445956" cy="461665"/>
              </a:xfrm>
              <a:prstGeom prst="rect">
                <a:avLst/>
              </a:prstGeom>
              <a:blipFill>
                <a:blip r:embed="rId15"/>
                <a:stretch>
                  <a:fillRect b="-197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8A98A8F5-F652-AFD8-943D-84A1506B144C}"/>
                  </a:ext>
                </a:extLst>
              </p:cNvPr>
              <p:cNvSpPr txBox="1"/>
              <p:nvPr/>
            </p:nvSpPr>
            <p:spPr>
              <a:xfrm>
                <a:off x="7670207" y="5875020"/>
                <a:ext cx="2178994" cy="682110"/>
              </a:xfrm>
              <a:prstGeom prst="rect">
                <a:avLst/>
              </a:prstGeom>
              <a:noFill/>
            </p:spPr>
            <p:txBody>
              <a:bodyPr wrap="none" rtlCol="0">
                <a:spAutoFit/>
              </a:bodyPr>
              <a:lstStyle/>
              <a:p>
                <a:pPr defTabSz="914140"/>
                <a14:m>
                  <m:oMath xmlns:m="http://schemas.openxmlformats.org/officeDocument/2006/math">
                    <m:sSup>
                      <m:sSupPr>
                        <m:ctrlPr>
                          <a:rPr lang="en-US" altLang="zh-CN" sz="2400" i="1" smtClean="0">
                            <a:solidFill>
                              <a:prstClr val="black"/>
                            </a:solidFill>
                            <a:latin typeface="Cambria Math" panose="02040503050406030204" pitchFamily="18" charset="0"/>
                          </a:rPr>
                        </m:ctrlPr>
                      </m:sSupPr>
                      <m:e>
                        <m:r>
                          <a:rPr lang="en-US" altLang="zh-CN" sz="2400" b="0" i="1" smtClean="0">
                            <a:solidFill>
                              <a:prstClr val="black"/>
                            </a:solidFill>
                            <a:latin typeface="Cambria Math" panose="02040503050406030204" pitchFamily="18" charset="0"/>
                          </a:rPr>
                          <m:t>‖</m:t>
                        </m:r>
                      </m:e>
                      <m:sup>
                        <m:r>
                          <a:rPr lang="en-US" altLang="zh-CN" sz="2400">
                            <a:solidFill>
                              <a:prstClr val="black"/>
                            </a:solidFill>
                            <a:latin typeface="Cambria Math" panose="02040503050406030204" pitchFamily="18" charset="0"/>
                          </a:rPr>
                          <m:t>2</m:t>
                        </m:r>
                      </m:sup>
                    </m:sSup>
                  </m:oMath>
                </a14:m>
                <a:r>
                  <a:rPr lang="en-US" altLang="zh-CN" sz="2400" dirty="0">
                    <a:solidFill>
                      <a:prstClr val="black"/>
                    </a:solidFill>
                  </a:rPr>
                  <a:t> </a:t>
                </a:r>
                <a14:m>
                  <m:oMath xmlns:m="http://schemas.openxmlformats.org/officeDocument/2006/math">
                    <m:r>
                      <a:rPr lang="en-US" altLang="zh-CN" sz="2400" b="1" i="0" smtClean="0">
                        <a:solidFill>
                          <a:prstClr val="black"/>
                        </a:solidFill>
                        <a:latin typeface="Cambria Math" panose="02040503050406030204" pitchFamily="18" charset="0"/>
                      </a:rPr>
                      <m:t>      </m:t>
                    </m:r>
                    <m:r>
                      <a:rPr lang="en-US" altLang="zh-CN" sz="2400" i="1">
                        <a:solidFill>
                          <a:prstClr val="black"/>
                        </a:solidFill>
                        <a:latin typeface="Cambria Math" panose="02040503050406030204" pitchFamily="18" charset="0"/>
                      </a:rPr>
                      <m:t>≤</m:t>
                    </m:r>
                    <m:r>
                      <a:rPr lang="en-US" altLang="zh-CN" sz="2400" b="1" i="1" smtClean="0">
                        <a:solidFill>
                          <a:prstClr val="black"/>
                        </a:solidFill>
                        <a:latin typeface="Cambria Math" panose="02040503050406030204" pitchFamily="18" charset="0"/>
                      </a:rPr>
                      <m:t>   </m:t>
                    </m:r>
                    <m:f>
                      <m:fPr>
                        <m:ctrlPr>
                          <a:rPr lang="en-US" altLang="zh-CN" sz="2400" b="0" i="1" dirty="0" smtClean="0">
                            <a:solidFill>
                              <a:prstClr val="black"/>
                            </a:solidFill>
                            <a:latin typeface="Cambria Math" panose="02040503050406030204" pitchFamily="18" charset="0"/>
                          </a:rPr>
                        </m:ctrlPr>
                      </m:fPr>
                      <m:num>
                        <m:sSubSup>
                          <m:sSubSupPr>
                            <m:ctrlPr>
                              <a:rPr lang="en-US" altLang="zh-CN" sz="2400" i="1" dirty="0">
                                <a:solidFill>
                                  <a:prstClr val="black"/>
                                </a:solidFill>
                                <a:latin typeface="Cambria Math" panose="02040503050406030204" pitchFamily="18" charset="0"/>
                                <a:ea typeface="黑体"/>
                              </a:rPr>
                            </m:ctrlPr>
                          </m:sSubSupPr>
                          <m:e>
                            <m:d>
                              <m:dPr>
                                <m:begChr m:val="‖"/>
                                <m:endChr m:val="‖"/>
                                <m:ctrlPr>
                                  <a:rPr lang="en-US" altLang="zh-CN" sz="2400" i="1" dirty="0">
                                    <a:solidFill>
                                      <a:prstClr val="black"/>
                                    </a:solidFill>
                                    <a:latin typeface="Cambria Math" panose="02040503050406030204" pitchFamily="18" charset="0"/>
                                    <a:ea typeface="黑体"/>
                                  </a:rPr>
                                </m:ctrlPr>
                              </m:dPr>
                              <m:e>
                                <m:sSub>
                                  <m:sSubPr>
                                    <m:ctrlPr>
                                      <a:rPr lang="en-US" altLang="zh-CN" sz="2400" b="1" i="1" dirty="0" smtClean="0">
                                        <a:solidFill>
                                          <a:prstClr val="black"/>
                                        </a:solidFill>
                                        <a:latin typeface="Cambria Math" panose="02040503050406030204" pitchFamily="18" charset="0"/>
                                        <a:ea typeface="黑体"/>
                                      </a:rPr>
                                    </m:ctrlPr>
                                  </m:sSubPr>
                                  <m:e>
                                    <m:r>
                                      <a:rPr lang="en-US" altLang="zh-CN" sz="2400" i="1" dirty="0">
                                        <a:solidFill>
                                          <a:prstClr val="black"/>
                                        </a:solidFill>
                                        <a:latin typeface="Cambria Math" panose="02040503050406030204" pitchFamily="18" charset="0"/>
                                        <a:ea typeface="黑体"/>
                                      </a:rPr>
                                      <m:t>𝑨</m:t>
                                    </m:r>
                                  </m:e>
                                  <m:sub>
                                    <m:r>
                                      <a:rPr lang="en-US" altLang="zh-CN" sz="2400" b="0" i="1" dirty="0" smtClean="0">
                                        <a:solidFill>
                                          <a:prstClr val="black"/>
                                        </a:solidFill>
                                        <a:latin typeface="Cambria Math" panose="02040503050406030204" pitchFamily="18" charset="0"/>
                                        <a:ea typeface="黑体"/>
                                      </a:rPr>
                                      <m:t>𝑁</m:t>
                                    </m:r>
                                  </m:sub>
                                </m:sSub>
                              </m:e>
                            </m:d>
                          </m:e>
                          <m:sub>
                            <m:r>
                              <a:rPr lang="en-US" altLang="zh-CN" sz="2400" b="0" i="1" dirty="0">
                                <a:solidFill>
                                  <a:prstClr val="black"/>
                                </a:solidFill>
                                <a:latin typeface="Cambria Math" panose="02040503050406030204" pitchFamily="18" charset="0"/>
                                <a:ea typeface="黑体"/>
                              </a:rPr>
                              <m:t>𝐹</m:t>
                            </m:r>
                          </m:sub>
                          <m:sup>
                            <m:r>
                              <a:rPr lang="en-US" altLang="zh-CN" sz="2400" b="0" i="1" dirty="0">
                                <a:solidFill>
                                  <a:prstClr val="black"/>
                                </a:solidFill>
                                <a:latin typeface="Cambria Math" panose="02040503050406030204" pitchFamily="18" charset="0"/>
                                <a:ea typeface="黑体"/>
                              </a:rPr>
                              <m:t>2</m:t>
                            </m:r>
                          </m:sup>
                        </m:sSubSup>
                      </m:num>
                      <m:den>
                        <m:r>
                          <a:rPr lang="en-US" altLang="zh-CN" sz="2400" b="0" i="1" dirty="0" smtClean="0">
                            <a:solidFill>
                              <a:prstClr val="black"/>
                            </a:solidFill>
                            <a:latin typeface="Cambria Math" panose="02040503050406030204" pitchFamily="18" charset="0"/>
                            <a:ea typeface="黑体"/>
                          </a:rPr>
                          <m:t>ℓ</m:t>
                        </m:r>
                      </m:den>
                    </m:f>
                  </m:oMath>
                </a14:m>
                <a:endParaRPr lang="zh-CN" altLang="en-US" sz="2400" dirty="0">
                  <a:solidFill>
                    <a:prstClr val="black"/>
                  </a:solidFill>
                  <a:latin typeface="Lucida Sans"/>
                  <a:ea typeface="黑体"/>
                </a:endParaRPr>
              </a:p>
            </p:txBody>
          </p:sp>
        </mc:Choice>
        <mc:Fallback xmlns="">
          <p:sp>
            <p:nvSpPr>
              <p:cNvPr id="62" name="TextBox 61">
                <a:extLst>
                  <a:ext uri="{FF2B5EF4-FFF2-40B4-BE49-F238E27FC236}">
                    <a16:creationId xmlns:a16="http://schemas.microsoft.com/office/drawing/2014/main" id="{8A98A8F5-F652-AFD8-943D-84A1506B144C}"/>
                  </a:ext>
                </a:extLst>
              </p:cNvPr>
              <p:cNvSpPr txBox="1">
                <a:spLocks noRot="1" noChangeAspect="1" noMove="1" noResize="1" noEditPoints="1" noAdjustHandles="1" noChangeArrowheads="1" noChangeShapeType="1" noTextEdit="1"/>
              </p:cNvSpPr>
              <p:nvPr/>
            </p:nvSpPr>
            <p:spPr>
              <a:xfrm>
                <a:off x="7670207" y="5875020"/>
                <a:ext cx="2178994" cy="682110"/>
              </a:xfrm>
              <a:prstGeom prst="rect">
                <a:avLst/>
              </a:prstGeom>
              <a:blipFill>
                <a:blip r:embed="rId16"/>
                <a:stretch>
                  <a:fillRect/>
                </a:stretch>
              </a:blipFill>
            </p:spPr>
            <p:txBody>
              <a:bodyPr/>
              <a:lstStyle/>
              <a:p>
                <a:r>
                  <a:rPr lang="zh-CN" altLang="en-US">
                    <a:noFill/>
                  </a:rPr>
                  <a:t> </a:t>
                </a:r>
              </a:p>
            </p:txBody>
          </p:sp>
        </mc:Fallback>
      </mc:AlternateContent>
      <p:sp>
        <p:nvSpPr>
          <p:cNvPr id="64" name="!!矩形 67b">
            <a:extLst>
              <a:ext uri="{FF2B5EF4-FFF2-40B4-BE49-F238E27FC236}">
                <a16:creationId xmlns:a16="http://schemas.microsoft.com/office/drawing/2014/main" id="{DBCD522E-7A66-13D1-3337-B98FAE38CA30}"/>
              </a:ext>
            </a:extLst>
          </p:cNvPr>
          <p:cNvSpPr/>
          <p:nvPr/>
        </p:nvSpPr>
        <p:spPr>
          <a:xfrm>
            <a:off x="3113286" y="5512479"/>
            <a:ext cx="904163" cy="13562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65" name="!!矩形 68c">
            <a:extLst>
              <a:ext uri="{FF2B5EF4-FFF2-40B4-BE49-F238E27FC236}">
                <a16:creationId xmlns:a16="http://schemas.microsoft.com/office/drawing/2014/main" id="{4684C667-8740-B548-3996-21874E5B293C}"/>
              </a:ext>
            </a:extLst>
          </p:cNvPr>
          <p:cNvSpPr/>
          <p:nvPr/>
        </p:nvSpPr>
        <p:spPr>
          <a:xfrm>
            <a:off x="3113287" y="5648103"/>
            <a:ext cx="904163" cy="135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66" name="!!矩形 69d">
            <a:extLst>
              <a:ext uri="{FF2B5EF4-FFF2-40B4-BE49-F238E27FC236}">
                <a16:creationId xmlns:a16="http://schemas.microsoft.com/office/drawing/2014/main" id="{B5F42E5E-AE6D-B1A9-D655-47018596524B}"/>
              </a:ext>
            </a:extLst>
          </p:cNvPr>
          <p:cNvSpPr/>
          <p:nvPr/>
        </p:nvSpPr>
        <p:spPr>
          <a:xfrm>
            <a:off x="3113286" y="5783727"/>
            <a:ext cx="904163" cy="13562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67" name="!!矩形 72a">
            <a:extLst>
              <a:ext uri="{FF2B5EF4-FFF2-40B4-BE49-F238E27FC236}">
                <a16:creationId xmlns:a16="http://schemas.microsoft.com/office/drawing/2014/main" id="{3F61E048-6A4D-802A-5F38-D1F1F42FA9AE}"/>
              </a:ext>
            </a:extLst>
          </p:cNvPr>
          <p:cNvSpPr/>
          <p:nvPr/>
        </p:nvSpPr>
        <p:spPr>
          <a:xfrm>
            <a:off x="3113286" y="5376854"/>
            <a:ext cx="904163" cy="1356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Tree>
    <p:extLst>
      <p:ext uri="{BB962C8B-B14F-4D97-AF65-F5344CB8AC3E}">
        <p14:creationId xmlns:p14="http://schemas.microsoft.com/office/powerpoint/2010/main" val="6081545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00F3A2-04C4-FF98-3101-D0D0E1635D6E}"/>
              </a:ext>
            </a:extLst>
          </p:cNvPr>
          <p:cNvSpPr>
            <a:spLocks noGrp="1"/>
          </p:cNvSpPr>
          <p:nvPr>
            <p:ph type="title"/>
          </p:nvPr>
        </p:nvSpPr>
        <p:spPr/>
        <p:txBody>
          <a:bodyPr/>
          <a:lstStyle/>
          <a:p>
            <a:r>
              <a:rPr kumimoji="1" lang="zh-CN" altLang="en-US" dirty="0"/>
              <a:t>流数据模型 </a:t>
            </a:r>
            <a:r>
              <a:rPr kumimoji="1" lang="en-US" altLang="zh-CN" dirty="0"/>
              <a:t>vs. </a:t>
            </a:r>
            <a:r>
              <a:rPr kumimoji="1" lang="zh-CN" altLang="en-US" dirty="0"/>
              <a:t>滑动窗口模型</a:t>
            </a:r>
          </a:p>
        </p:txBody>
      </p:sp>
      <p:sp>
        <p:nvSpPr>
          <p:cNvPr id="3" name="!!Shape 42">
            <a:extLst>
              <a:ext uri="{FF2B5EF4-FFF2-40B4-BE49-F238E27FC236}">
                <a16:creationId xmlns:a16="http://schemas.microsoft.com/office/drawing/2014/main" id="{94FF0F83-4F78-9076-D296-E73F3F17F3EF}"/>
              </a:ext>
            </a:extLst>
          </p:cNvPr>
          <p:cNvSpPr txBox="1">
            <a:spLocks/>
          </p:cNvSpPr>
          <p:nvPr/>
        </p:nvSpPr>
        <p:spPr>
          <a:xfrm>
            <a:off x="394195" y="3962400"/>
            <a:ext cx="5793565" cy="1592284"/>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defTabSz="914140" fontAlgn="auto">
              <a:spcBef>
                <a:spcPts val="635"/>
              </a:spcBef>
              <a:spcAft>
                <a:spcPts val="0"/>
              </a:spcAft>
              <a:buNone/>
              <a:defRPr sz="1800"/>
            </a:pPr>
            <a:r>
              <a:rPr lang="zh-CN" altLang="en-US" sz="2800" b="1" dirty="0">
                <a:solidFill>
                  <a:prstClr val="black"/>
                </a:solidFill>
                <a:latin typeface="Lucida Sans"/>
                <a:ea typeface="黑体"/>
              </a:rPr>
              <a:t>滑动窗口上的矩阵略图问题</a:t>
            </a:r>
            <a:endParaRPr lang="zh-CN" altLang="en-US" sz="2800" b="1" i="1" baseline="-25000" dirty="0">
              <a:solidFill>
                <a:prstClr val="black"/>
              </a:solidFill>
              <a:latin typeface="Lucida Sans"/>
              <a:ea typeface="黑体"/>
            </a:endParaRPr>
          </a:p>
        </p:txBody>
      </p:sp>
      <p:sp>
        <p:nvSpPr>
          <p:cNvPr id="5" name="!!Shape 42">
            <a:extLst>
              <a:ext uri="{FF2B5EF4-FFF2-40B4-BE49-F238E27FC236}">
                <a16:creationId xmlns:a16="http://schemas.microsoft.com/office/drawing/2014/main" id="{F50D561B-AEB0-1CA8-AB3C-83CC35517CAF}"/>
              </a:ext>
            </a:extLst>
          </p:cNvPr>
          <p:cNvSpPr txBox="1">
            <a:spLocks/>
          </p:cNvSpPr>
          <p:nvPr/>
        </p:nvSpPr>
        <p:spPr>
          <a:xfrm>
            <a:off x="394195" y="1262806"/>
            <a:ext cx="5793565" cy="1592284"/>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defTabSz="914140" fontAlgn="auto">
              <a:spcBef>
                <a:spcPts val="635"/>
              </a:spcBef>
              <a:spcAft>
                <a:spcPts val="0"/>
              </a:spcAft>
              <a:buNone/>
              <a:defRPr sz="1800"/>
            </a:pPr>
            <a:r>
              <a:rPr lang="zh-CN" altLang="en-US" sz="2800" dirty="0">
                <a:solidFill>
                  <a:prstClr val="black"/>
                </a:solidFill>
                <a:latin typeface="Lucida Sans"/>
                <a:ea typeface="黑体"/>
              </a:rPr>
              <a:t>流数据</a:t>
            </a:r>
            <a:r>
              <a:rPr lang="zh-CN" altLang="en-US" sz="2800" b="1" dirty="0">
                <a:solidFill>
                  <a:prstClr val="black"/>
                </a:solidFill>
                <a:latin typeface="Lucida Sans"/>
                <a:ea typeface="黑体"/>
              </a:rPr>
              <a:t>上的矩阵略图问题</a:t>
            </a:r>
            <a:endParaRPr lang="zh-CN" altLang="en-US" sz="2800" b="1" i="1" baseline="-25000" dirty="0">
              <a:solidFill>
                <a:prstClr val="black"/>
              </a:solidFill>
              <a:latin typeface="Lucida Sans"/>
              <a:ea typeface="黑体"/>
            </a:endParaRPr>
          </a:p>
        </p:txBody>
      </p:sp>
      <p:sp>
        <p:nvSpPr>
          <p:cNvPr id="6" name="!!矩形 67">
            <a:extLst>
              <a:ext uri="{FF2B5EF4-FFF2-40B4-BE49-F238E27FC236}">
                <a16:creationId xmlns:a16="http://schemas.microsoft.com/office/drawing/2014/main" id="{DDD161A2-96A7-DCBF-1DFB-7C5B5EB1FD59}"/>
              </a:ext>
            </a:extLst>
          </p:cNvPr>
          <p:cNvSpPr/>
          <p:nvPr/>
        </p:nvSpPr>
        <p:spPr>
          <a:xfrm>
            <a:off x="2974781" y="2526864"/>
            <a:ext cx="805328" cy="1207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7" name="!!矩形 68">
            <a:extLst>
              <a:ext uri="{FF2B5EF4-FFF2-40B4-BE49-F238E27FC236}">
                <a16:creationId xmlns:a16="http://schemas.microsoft.com/office/drawing/2014/main" id="{FFD5BA0B-1DFE-3AAB-AC02-8C1009569E7E}"/>
              </a:ext>
            </a:extLst>
          </p:cNvPr>
          <p:cNvSpPr/>
          <p:nvPr/>
        </p:nvSpPr>
        <p:spPr>
          <a:xfrm>
            <a:off x="2974782" y="2647663"/>
            <a:ext cx="805328" cy="120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8" name="!!矩形 69">
            <a:extLst>
              <a:ext uri="{FF2B5EF4-FFF2-40B4-BE49-F238E27FC236}">
                <a16:creationId xmlns:a16="http://schemas.microsoft.com/office/drawing/2014/main" id="{9AEEBE02-98FD-2B9F-6C9D-D4738BF93B41}"/>
              </a:ext>
            </a:extLst>
          </p:cNvPr>
          <p:cNvSpPr/>
          <p:nvPr/>
        </p:nvSpPr>
        <p:spPr>
          <a:xfrm>
            <a:off x="2974781" y="2768462"/>
            <a:ext cx="805328" cy="1207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9" name="!!矩形 70">
            <a:extLst>
              <a:ext uri="{FF2B5EF4-FFF2-40B4-BE49-F238E27FC236}">
                <a16:creationId xmlns:a16="http://schemas.microsoft.com/office/drawing/2014/main" id="{20F759A8-7BCD-D25C-E7B2-59F4ECB82972}"/>
              </a:ext>
            </a:extLst>
          </p:cNvPr>
          <p:cNvSpPr/>
          <p:nvPr/>
        </p:nvSpPr>
        <p:spPr>
          <a:xfrm>
            <a:off x="2974781" y="2889261"/>
            <a:ext cx="805328" cy="12079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10" name="!!矩形 72">
            <a:extLst>
              <a:ext uri="{FF2B5EF4-FFF2-40B4-BE49-F238E27FC236}">
                <a16:creationId xmlns:a16="http://schemas.microsoft.com/office/drawing/2014/main" id="{EBB0EC93-C197-7FF1-E5FE-8B0FFA5934B9}"/>
              </a:ext>
            </a:extLst>
          </p:cNvPr>
          <p:cNvSpPr/>
          <p:nvPr/>
        </p:nvSpPr>
        <p:spPr>
          <a:xfrm>
            <a:off x="2974781" y="2406064"/>
            <a:ext cx="805328" cy="1207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DE7ED55-013A-12FD-72FD-0F1DBA37264D}"/>
                  </a:ext>
                </a:extLst>
              </p:cNvPr>
              <p:cNvSpPr txBox="1"/>
              <p:nvPr/>
            </p:nvSpPr>
            <p:spPr>
              <a:xfrm>
                <a:off x="3223072" y="3571423"/>
                <a:ext cx="577209" cy="40011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b>
                        <m:sSubPr>
                          <m:ctrlPr>
                            <a:rPr lang="en-US" altLang="zh-CN" sz="2000" b="1" i="1" smtClean="0">
                              <a:solidFill>
                                <a:prstClr val="black"/>
                              </a:solidFill>
                              <a:latin typeface="Cambria Math" panose="02040503050406030204" pitchFamily="18" charset="0"/>
                            </a:rPr>
                          </m:ctrlPr>
                        </m:sSubPr>
                        <m:e>
                          <m:r>
                            <a:rPr lang="en-US" altLang="zh-CN" sz="2000" b="1" i="1" smtClean="0">
                              <a:solidFill>
                                <a:prstClr val="black"/>
                              </a:solidFill>
                              <a:latin typeface="Cambria Math" panose="02040503050406030204" pitchFamily="18" charset="0"/>
                            </a:rPr>
                            <m:t>𝑨</m:t>
                          </m:r>
                        </m:e>
                        <m:sub>
                          <m:r>
                            <a:rPr lang="en-US" altLang="zh-CN" sz="2000" b="0" i="1" smtClean="0">
                              <a:solidFill>
                                <a:prstClr val="black"/>
                              </a:solidFill>
                              <a:latin typeface="Cambria Math" panose="02040503050406030204" pitchFamily="18" charset="0"/>
                            </a:rPr>
                            <m:t>𝑇</m:t>
                          </m:r>
                        </m:sub>
                      </m:sSub>
                    </m:oMath>
                  </m:oMathPara>
                </a14:m>
                <a:endParaRPr lang="zh-CN" altLang="en-US" sz="2000" b="1" dirty="0">
                  <a:solidFill>
                    <a:prstClr val="black"/>
                  </a:solidFill>
                  <a:latin typeface="Lucida Sans"/>
                  <a:ea typeface="黑体"/>
                </a:endParaRPr>
              </a:p>
            </p:txBody>
          </p:sp>
        </mc:Choice>
        <mc:Fallback xmlns="">
          <p:sp>
            <p:nvSpPr>
              <p:cNvPr id="21" name="TextBox 20">
                <a:extLst>
                  <a:ext uri="{FF2B5EF4-FFF2-40B4-BE49-F238E27FC236}">
                    <a16:creationId xmlns:a16="http://schemas.microsoft.com/office/drawing/2014/main" id="{BDE7ED55-013A-12FD-72FD-0F1DBA37264D}"/>
                  </a:ext>
                </a:extLst>
              </p:cNvPr>
              <p:cNvSpPr txBox="1">
                <a:spLocks noRot="1" noChangeAspect="1" noMove="1" noResize="1" noEditPoints="1" noAdjustHandles="1" noChangeArrowheads="1" noChangeShapeType="1" noTextEdit="1"/>
              </p:cNvSpPr>
              <p:nvPr/>
            </p:nvSpPr>
            <p:spPr>
              <a:xfrm>
                <a:off x="3223072" y="3571423"/>
                <a:ext cx="577209" cy="400110"/>
              </a:xfrm>
              <a:prstGeom prst="rect">
                <a:avLst/>
              </a:prstGeom>
              <a:blipFill>
                <a:blip r:embed="rId3"/>
                <a:stretch>
                  <a:fillRect b="-4615"/>
                </a:stretch>
              </a:blipFill>
            </p:spPr>
            <p:txBody>
              <a:bodyPr/>
              <a:lstStyle/>
              <a:p>
                <a:r>
                  <a:rPr lang="zh-CN" altLang="en-US">
                    <a:noFill/>
                  </a:rPr>
                  <a:t> </a:t>
                </a:r>
              </a:p>
            </p:txBody>
          </p:sp>
        </mc:Fallback>
      </mc:AlternateContent>
      <p:sp>
        <p:nvSpPr>
          <p:cNvPr id="25" name="Left Brace 24">
            <a:extLst>
              <a:ext uri="{FF2B5EF4-FFF2-40B4-BE49-F238E27FC236}">
                <a16:creationId xmlns:a16="http://schemas.microsoft.com/office/drawing/2014/main" id="{3D20C05A-8CAF-4200-20EC-46201C8AF085}"/>
              </a:ext>
            </a:extLst>
          </p:cNvPr>
          <p:cNvSpPr/>
          <p:nvPr/>
        </p:nvSpPr>
        <p:spPr>
          <a:xfrm>
            <a:off x="2721106" y="2406065"/>
            <a:ext cx="190256" cy="831530"/>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0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342C1A63-76CE-E1BF-1D68-D4D5793D7628}"/>
                  </a:ext>
                </a:extLst>
              </p:cNvPr>
              <p:cNvSpPr txBox="1"/>
              <p:nvPr/>
            </p:nvSpPr>
            <p:spPr>
              <a:xfrm>
                <a:off x="2358858" y="2590800"/>
                <a:ext cx="501676"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0" i="1" smtClean="0">
                          <a:solidFill>
                            <a:prstClr val="black"/>
                          </a:solidFill>
                          <a:latin typeface="Cambria Math" panose="02040503050406030204" pitchFamily="18" charset="0"/>
                          <a:ea typeface="黑体"/>
                        </a:rPr>
                        <m:t>𝑇</m:t>
                      </m:r>
                    </m:oMath>
                  </m:oMathPara>
                </a14:m>
                <a:endParaRPr lang="zh-CN" altLang="en-US" sz="2000" b="0" dirty="0">
                  <a:solidFill>
                    <a:prstClr val="black"/>
                  </a:solidFill>
                  <a:latin typeface="Lucida Sans"/>
                  <a:ea typeface="黑体"/>
                </a:endParaRPr>
              </a:p>
            </p:txBody>
          </p:sp>
        </mc:Choice>
        <mc:Fallback xmlns="">
          <p:sp>
            <p:nvSpPr>
              <p:cNvPr id="37" name="TextBox 36">
                <a:extLst>
                  <a:ext uri="{FF2B5EF4-FFF2-40B4-BE49-F238E27FC236}">
                    <a16:creationId xmlns:a16="http://schemas.microsoft.com/office/drawing/2014/main" id="{342C1A63-76CE-E1BF-1D68-D4D5793D7628}"/>
                  </a:ext>
                </a:extLst>
              </p:cNvPr>
              <p:cNvSpPr txBox="1">
                <a:spLocks noRot="1" noChangeAspect="1" noMove="1" noResize="1" noEditPoints="1" noAdjustHandles="1" noChangeArrowheads="1" noChangeShapeType="1" noTextEdit="1"/>
              </p:cNvSpPr>
              <p:nvPr/>
            </p:nvSpPr>
            <p:spPr>
              <a:xfrm>
                <a:off x="2358858" y="2590800"/>
                <a:ext cx="501676" cy="473022"/>
              </a:xfrm>
              <a:prstGeom prst="rect">
                <a:avLst/>
              </a:prstGeom>
              <a:blipFill>
                <a:blip r:embed="rId4"/>
                <a:stretch>
                  <a:fillRect/>
                </a:stretch>
              </a:blipFill>
            </p:spPr>
            <p:txBody>
              <a:bodyPr/>
              <a:lstStyle/>
              <a:p>
                <a:r>
                  <a:rPr lang="zh-CN" altLang="en-US">
                    <a:noFill/>
                  </a:rPr>
                  <a:t> </a:t>
                </a:r>
              </a:p>
            </p:txBody>
          </p:sp>
        </mc:Fallback>
      </mc:AlternateContent>
      <p:sp>
        <p:nvSpPr>
          <p:cNvPr id="38" name="Left Brace 37">
            <a:extLst>
              <a:ext uri="{FF2B5EF4-FFF2-40B4-BE49-F238E27FC236}">
                <a16:creationId xmlns:a16="http://schemas.microsoft.com/office/drawing/2014/main" id="{FCCD860E-F214-F139-84E4-4FDCD2A158AE}"/>
              </a:ext>
            </a:extLst>
          </p:cNvPr>
          <p:cNvSpPr/>
          <p:nvPr/>
        </p:nvSpPr>
        <p:spPr>
          <a:xfrm rot="5400000">
            <a:off x="3282318" y="1823038"/>
            <a:ext cx="190256" cy="805328"/>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0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42EBC328-7A89-522B-6405-170431709888}"/>
                  </a:ext>
                </a:extLst>
              </p:cNvPr>
              <p:cNvSpPr txBox="1"/>
              <p:nvPr/>
            </p:nvSpPr>
            <p:spPr>
              <a:xfrm>
                <a:off x="3156725" y="1764259"/>
                <a:ext cx="500841"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i="1">
                          <a:solidFill>
                            <a:prstClr val="black"/>
                          </a:solidFill>
                          <a:latin typeface="Cambria Math" panose="02040503050406030204" pitchFamily="18" charset="0"/>
                        </a:rPr>
                        <m:t>𝑑</m:t>
                      </m:r>
                    </m:oMath>
                  </m:oMathPara>
                </a14:m>
                <a:endParaRPr lang="zh-CN" altLang="en-US" sz="2000" dirty="0">
                  <a:solidFill>
                    <a:prstClr val="black"/>
                  </a:solidFill>
                  <a:latin typeface="Lucida Sans"/>
                  <a:ea typeface="黑体"/>
                </a:endParaRPr>
              </a:p>
            </p:txBody>
          </p:sp>
        </mc:Choice>
        <mc:Fallback xmlns="">
          <p:sp>
            <p:nvSpPr>
              <p:cNvPr id="41" name="TextBox 40">
                <a:extLst>
                  <a:ext uri="{FF2B5EF4-FFF2-40B4-BE49-F238E27FC236}">
                    <a16:creationId xmlns:a16="http://schemas.microsoft.com/office/drawing/2014/main" id="{42EBC328-7A89-522B-6405-170431709888}"/>
                  </a:ext>
                </a:extLst>
              </p:cNvPr>
              <p:cNvSpPr txBox="1">
                <a:spLocks noRot="1" noChangeAspect="1" noMove="1" noResize="1" noEditPoints="1" noAdjustHandles="1" noChangeArrowheads="1" noChangeShapeType="1" noTextEdit="1"/>
              </p:cNvSpPr>
              <p:nvPr/>
            </p:nvSpPr>
            <p:spPr>
              <a:xfrm>
                <a:off x="3156725" y="1764259"/>
                <a:ext cx="500841" cy="473022"/>
              </a:xfrm>
              <a:prstGeom prst="rect">
                <a:avLst/>
              </a:prstGeom>
              <a:blipFill>
                <a:blip r:embed="rId5"/>
                <a:stretch>
                  <a:fillRect/>
                </a:stretch>
              </a:blipFill>
            </p:spPr>
            <p:txBody>
              <a:bodyPr/>
              <a:lstStyle/>
              <a:p>
                <a:r>
                  <a:rPr lang="zh-CN" altLang="en-US">
                    <a:noFill/>
                  </a:rPr>
                  <a:t> </a:t>
                </a:r>
              </a:p>
            </p:txBody>
          </p:sp>
        </mc:Fallback>
      </mc:AlternateContent>
      <p:sp>
        <p:nvSpPr>
          <p:cNvPr id="42" name="!!矩形 702">
            <a:extLst>
              <a:ext uri="{FF2B5EF4-FFF2-40B4-BE49-F238E27FC236}">
                <a16:creationId xmlns:a16="http://schemas.microsoft.com/office/drawing/2014/main" id="{80C410D2-CFA0-E16E-9003-92720915CEBE}"/>
              </a:ext>
            </a:extLst>
          </p:cNvPr>
          <p:cNvSpPr/>
          <p:nvPr/>
        </p:nvSpPr>
        <p:spPr>
          <a:xfrm rot="5400000">
            <a:off x="3835663" y="2911466"/>
            <a:ext cx="805329" cy="12079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6236D68D-BA2B-1406-41D3-5E91BDEBCDAC}"/>
                  </a:ext>
                </a:extLst>
              </p:cNvPr>
              <p:cNvSpPr txBox="1"/>
              <p:nvPr/>
            </p:nvSpPr>
            <p:spPr>
              <a:xfrm>
                <a:off x="4037828" y="3571421"/>
                <a:ext cx="489319"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a:solidFill>
                            <a:prstClr val="black"/>
                          </a:solidFill>
                          <a:latin typeface="Cambria Math" panose="02040503050406030204" pitchFamily="18" charset="0"/>
                        </a:rPr>
                        <m:t>𝒙</m:t>
                      </m:r>
                    </m:oMath>
                  </m:oMathPara>
                </a14:m>
                <a:endParaRPr lang="zh-CN" altLang="en-US" sz="2000" b="1" dirty="0">
                  <a:solidFill>
                    <a:prstClr val="black"/>
                  </a:solidFill>
                  <a:latin typeface="Lucida Sans"/>
                  <a:ea typeface="黑体"/>
                </a:endParaRPr>
              </a:p>
            </p:txBody>
          </p:sp>
        </mc:Choice>
        <mc:Fallback xmlns="">
          <p:sp>
            <p:nvSpPr>
              <p:cNvPr id="43" name="TextBox 42">
                <a:extLst>
                  <a:ext uri="{FF2B5EF4-FFF2-40B4-BE49-F238E27FC236}">
                    <a16:creationId xmlns:a16="http://schemas.microsoft.com/office/drawing/2014/main" id="{6236D68D-BA2B-1406-41D3-5E91BDEBCDAC}"/>
                  </a:ext>
                </a:extLst>
              </p:cNvPr>
              <p:cNvSpPr txBox="1">
                <a:spLocks noRot="1" noChangeAspect="1" noMove="1" noResize="1" noEditPoints="1" noAdjustHandles="1" noChangeArrowheads="1" noChangeShapeType="1" noTextEdit="1"/>
              </p:cNvSpPr>
              <p:nvPr/>
            </p:nvSpPr>
            <p:spPr>
              <a:xfrm>
                <a:off x="4037828" y="3571421"/>
                <a:ext cx="489319" cy="473022"/>
              </a:xfrm>
              <a:prstGeom prst="rect">
                <a:avLst/>
              </a:prstGeom>
              <a:blipFill>
                <a:blip r:embed="rId6"/>
                <a:stretch>
                  <a:fillRect/>
                </a:stretch>
              </a:blipFill>
            </p:spPr>
            <p:txBody>
              <a:bodyPr/>
              <a:lstStyle/>
              <a:p>
                <a:r>
                  <a:rPr lang="zh-CN" altLang="en-US">
                    <a:noFill/>
                  </a:rPr>
                  <a:t> </a:t>
                </a:r>
              </a:p>
            </p:txBody>
          </p:sp>
        </mc:Fallback>
      </mc:AlternateContent>
      <p:sp>
        <p:nvSpPr>
          <p:cNvPr id="44" name="!!矩形 681">
            <a:extLst>
              <a:ext uri="{FF2B5EF4-FFF2-40B4-BE49-F238E27FC236}">
                <a16:creationId xmlns:a16="http://schemas.microsoft.com/office/drawing/2014/main" id="{E74BCEE4-179F-7C32-2666-61B1A46B3F00}"/>
              </a:ext>
            </a:extLst>
          </p:cNvPr>
          <p:cNvSpPr/>
          <p:nvPr/>
        </p:nvSpPr>
        <p:spPr>
          <a:xfrm>
            <a:off x="5530646" y="2949504"/>
            <a:ext cx="805328" cy="12079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46" name="!!矩形 703">
            <a:extLst>
              <a:ext uri="{FF2B5EF4-FFF2-40B4-BE49-F238E27FC236}">
                <a16:creationId xmlns:a16="http://schemas.microsoft.com/office/drawing/2014/main" id="{0FA534F5-0990-6143-A0F6-42267CD00F77}"/>
              </a:ext>
            </a:extLst>
          </p:cNvPr>
          <p:cNvSpPr/>
          <p:nvPr/>
        </p:nvSpPr>
        <p:spPr>
          <a:xfrm>
            <a:off x="5530646" y="3067678"/>
            <a:ext cx="805328" cy="1207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48" name="!!矩形 721">
            <a:extLst>
              <a:ext uri="{FF2B5EF4-FFF2-40B4-BE49-F238E27FC236}">
                <a16:creationId xmlns:a16="http://schemas.microsoft.com/office/drawing/2014/main" id="{D68B7D44-E810-EDE7-BFE9-9D1502086AE7}"/>
              </a:ext>
            </a:extLst>
          </p:cNvPr>
          <p:cNvSpPr/>
          <p:nvPr/>
        </p:nvSpPr>
        <p:spPr>
          <a:xfrm>
            <a:off x="5530646" y="2828707"/>
            <a:ext cx="805328" cy="120799"/>
          </a:xfrm>
          <a:prstGeom prst="rect">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51" name="!!矩形 704">
            <a:extLst>
              <a:ext uri="{FF2B5EF4-FFF2-40B4-BE49-F238E27FC236}">
                <a16:creationId xmlns:a16="http://schemas.microsoft.com/office/drawing/2014/main" id="{C8BD58D2-EA9A-3C68-12D6-D6EB008F896F}"/>
              </a:ext>
            </a:extLst>
          </p:cNvPr>
          <p:cNvSpPr/>
          <p:nvPr/>
        </p:nvSpPr>
        <p:spPr>
          <a:xfrm>
            <a:off x="5530646" y="3182922"/>
            <a:ext cx="805328" cy="1207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E6C8C062-4799-DBCF-C4D3-9EB2B6066F3A}"/>
                  </a:ext>
                </a:extLst>
              </p:cNvPr>
              <p:cNvSpPr txBox="1"/>
              <p:nvPr/>
            </p:nvSpPr>
            <p:spPr>
              <a:xfrm>
                <a:off x="5738032" y="3571421"/>
                <a:ext cx="534803"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a:solidFill>
                            <a:prstClr val="black"/>
                          </a:solidFill>
                          <a:latin typeface="Cambria Math" panose="02040503050406030204" pitchFamily="18" charset="0"/>
                        </a:rPr>
                        <m:t>𝑩</m:t>
                      </m:r>
                    </m:oMath>
                  </m:oMathPara>
                </a14:m>
                <a:endParaRPr lang="zh-CN" altLang="en-US" sz="2000" b="1" dirty="0">
                  <a:solidFill>
                    <a:prstClr val="black"/>
                  </a:solidFill>
                  <a:latin typeface="Lucida Sans"/>
                  <a:ea typeface="黑体"/>
                </a:endParaRPr>
              </a:p>
            </p:txBody>
          </p:sp>
        </mc:Choice>
        <mc:Fallback xmlns="">
          <p:sp>
            <p:nvSpPr>
              <p:cNvPr id="52" name="TextBox 51">
                <a:extLst>
                  <a:ext uri="{FF2B5EF4-FFF2-40B4-BE49-F238E27FC236}">
                    <a16:creationId xmlns:a16="http://schemas.microsoft.com/office/drawing/2014/main" id="{E6C8C062-4799-DBCF-C4D3-9EB2B6066F3A}"/>
                  </a:ext>
                </a:extLst>
              </p:cNvPr>
              <p:cNvSpPr txBox="1">
                <a:spLocks noRot="1" noChangeAspect="1" noMove="1" noResize="1" noEditPoints="1" noAdjustHandles="1" noChangeArrowheads="1" noChangeShapeType="1" noTextEdit="1"/>
              </p:cNvSpPr>
              <p:nvPr/>
            </p:nvSpPr>
            <p:spPr>
              <a:xfrm>
                <a:off x="5738032" y="3571421"/>
                <a:ext cx="534803" cy="473022"/>
              </a:xfrm>
              <a:prstGeom prst="rect">
                <a:avLst/>
              </a:prstGeom>
              <a:blipFill>
                <a:blip r:embed="rId7"/>
                <a:stretch>
                  <a:fillRect/>
                </a:stretch>
              </a:blipFill>
            </p:spPr>
            <p:txBody>
              <a:bodyPr/>
              <a:lstStyle/>
              <a:p>
                <a:r>
                  <a:rPr lang="zh-CN" altLang="en-US">
                    <a:noFill/>
                  </a:rPr>
                  <a:t> </a:t>
                </a:r>
              </a:p>
            </p:txBody>
          </p:sp>
        </mc:Fallback>
      </mc:AlternateContent>
      <p:sp>
        <p:nvSpPr>
          <p:cNvPr id="53" name="Left Brace 52">
            <a:extLst>
              <a:ext uri="{FF2B5EF4-FFF2-40B4-BE49-F238E27FC236}">
                <a16:creationId xmlns:a16="http://schemas.microsoft.com/office/drawing/2014/main" id="{BF278398-A4C0-EF93-E199-4383CDE152F7}"/>
              </a:ext>
            </a:extLst>
          </p:cNvPr>
          <p:cNvSpPr/>
          <p:nvPr/>
        </p:nvSpPr>
        <p:spPr>
          <a:xfrm>
            <a:off x="5276972" y="2828707"/>
            <a:ext cx="190256" cy="475015"/>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0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9E17A6B1-AF3A-4FAE-15EF-341193AF92A0}"/>
                  </a:ext>
                </a:extLst>
              </p:cNvPr>
              <p:cNvSpPr txBox="1"/>
              <p:nvPr/>
            </p:nvSpPr>
            <p:spPr>
              <a:xfrm>
                <a:off x="4533637" y="2849448"/>
                <a:ext cx="859723" cy="40011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smtClean="0">
                          <a:solidFill>
                            <a:prstClr val="black"/>
                          </a:solidFill>
                          <a:latin typeface="Cambria Math" panose="02040503050406030204" pitchFamily="18" charset="0"/>
                          <a:ea typeface="黑体"/>
                        </a:rPr>
                        <m:t>ℓ−</m:t>
                      </m:r>
                      <m:r>
                        <a:rPr lang="en-US" altLang="zh-CN" sz="2000" b="0" i="1" smtClean="0">
                          <a:solidFill>
                            <a:prstClr val="black"/>
                          </a:solidFill>
                          <a:latin typeface="Cambria Math" panose="02040503050406030204" pitchFamily="18" charset="0"/>
                          <a:ea typeface="黑体"/>
                        </a:rPr>
                        <m:t>1</m:t>
                      </m:r>
                    </m:oMath>
                  </m:oMathPara>
                </a14:m>
                <a:endParaRPr lang="zh-CN" altLang="en-US" sz="2000" b="0" dirty="0">
                  <a:solidFill>
                    <a:prstClr val="black"/>
                  </a:solidFill>
                  <a:latin typeface="Lucida Sans"/>
                  <a:ea typeface="黑体"/>
                </a:endParaRPr>
              </a:p>
            </p:txBody>
          </p:sp>
        </mc:Choice>
        <mc:Fallback xmlns="">
          <p:sp>
            <p:nvSpPr>
              <p:cNvPr id="54" name="TextBox 53">
                <a:extLst>
                  <a:ext uri="{FF2B5EF4-FFF2-40B4-BE49-F238E27FC236}">
                    <a16:creationId xmlns:a16="http://schemas.microsoft.com/office/drawing/2014/main" id="{9E17A6B1-AF3A-4FAE-15EF-341193AF92A0}"/>
                  </a:ext>
                </a:extLst>
              </p:cNvPr>
              <p:cNvSpPr txBox="1">
                <a:spLocks noRot="1" noChangeAspect="1" noMove="1" noResize="1" noEditPoints="1" noAdjustHandles="1" noChangeArrowheads="1" noChangeShapeType="1" noTextEdit="1"/>
              </p:cNvSpPr>
              <p:nvPr/>
            </p:nvSpPr>
            <p:spPr>
              <a:xfrm>
                <a:off x="4533637" y="2849448"/>
                <a:ext cx="859723" cy="400110"/>
              </a:xfrm>
              <a:prstGeom prst="rect">
                <a:avLst/>
              </a:prstGeom>
              <a:blipFill>
                <a:blip r:embed="rId8"/>
                <a:stretch>
                  <a:fillRect/>
                </a:stretch>
              </a:blipFill>
            </p:spPr>
            <p:txBody>
              <a:bodyPr/>
              <a:lstStyle/>
              <a:p>
                <a:r>
                  <a:rPr lang="zh-CN" altLang="en-US">
                    <a:noFill/>
                  </a:rPr>
                  <a:t> </a:t>
                </a:r>
              </a:p>
            </p:txBody>
          </p:sp>
        </mc:Fallback>
      </mc:AlternateContent>
      <p:sp>
        <p:nvSpPr>
          <p:cNvPr id="55" name="Left Brace 54">
            <a:extLst>
              <a:ext uri="{FF2B5EF4-FFF2-40B4-BE49-F238E27FC236}">
                <a16:creationId xmlns:a16="http://schemas.microsoft.com/office/drawing/2014/main" id="{C5C66E79-3AC0-9954-EB5A-4C1E5364FB32}"/>
              </a:ext>
            </a:extLst>
          </p:cNvPr>
          <p:cNvSpPr/>
          <p:nvPr/>
        </p:nvSpPr>
        <p:spPr>
          <a:xfrm rot="5400000">
            <a:off x="5838183" y="2245681"/>
            <a:ext cx="190256" cy="805328"/>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0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C0D5F4E-B149-8765-EB08-4E071F1B29EE}"/>
                  </a:ext>
                </a:extLst>
              </p:cNvPr>
              <p:cNvSpPr txBox="1"/>
              <p:nvPr/>
            </p:nvSpPr>
            <p:spPr>
              <a:xfrm>
                <a:off x="5724223" y="2139858"/>
                <a:ext cx="500841"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i="1">
                          <a:solidFill>
                            <a:prstClr val="black"/>
                          </a:solidFill>
                          <a:latin typeface="Cambria Math" panose="02040503050406030204" pitchFamily="18" charset="0"/>
                        </a:rPr>
                        <m:t>𝑑</m:t>
                      </m:r>
                    </m:oMath>
                  </m:oMathPara>
                </a14:m>
                <a:endParaRPr lang="zh-CN" altLang="en-US" sz="2000" dirty="0">
                  <a:solidFill>
                    <a:prstClr val="black"/>
                  </a:solidFill>
                  <a:latin typeface="Lucida Sans"/>
                  <a:ea typeface="黑体"/>
                </a:endParaRPr>
              </a:p>
            </p:txBody>
          </p:sp>
        </mc:Choice>
        <mc:Fallback xmlns="">
          <p:sp>
            <p:nvSpPr>
              <p:cNvPr id="56" name="TextBox 55">
                <a:extLst>
                  <a:ext uri="{FF2B5EF4-FFF2-40B4-BE49-F238E27FC236}">
                    <a16:creationId xmlns:a16="http://schemas.microsoft.com/office/drawing/2014/main" id="{7C0D5F4E-B149-8765-EB08-4E071F1B29EE}"/>
                  </a:ext>
                </a:extLst>
              </p:cNvPr>
              <p:cNvSpPr txBox="1">
                <a:spLocks noRot="1" noChangeAspect="1" noMove="1" noResize="1" noEditPoints="1" noAdjustHandles="1" noChangeArrowheads="1" noChangeShapeType="1" noTextEdit="1"/>
              </p:cNvSpPr>
              <p:nvPr/>
            </p:nvSpPr>
            <p:spPr>
              <a:xfrm>
                <a:off x="5724223" y="2139858"/>
                <a:ext cx="500841" cy="473022"/>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53ECEA07-3793-9C33-EE8A-5826F6CE9BB0}"/>
                  </a:ext>
                </a:extLst>
              </p:cNvPr>
              <p:cNvSpPr txBox="1"/>
              <p:nvPr/>
            </p:nvSpPr>
            <p:spPr>
              <a:xfrm>
                <a:off x="3817983" y="2826611"/>
                <a:ext cx="400249"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i="1">
                          <a:solidFill>
                            <a:prstClr val="black"/>
                          </a:solidFill>
                          <a:latin typeface="Cambria Math" panose="02040503050406030204" pitchFamily="18" charset="0"/>
                        </a:rPr>
                        <m:t>⋅</m:t>
                      </m:r>
                    </m:oMath>
                  </m:oMathPara>
                </a14:m>
                <a:endParaRPr lang="zh-CN" altLang="en-US" sz="2000" dirty="0">
                  <a:solidFill>
                    <a:prstClr val="black"/>
                  </a:solidFill>
                  <a:latin typeface="Lucida Sans"/>
                  <a:ea typeface="黑体"/>
                </a:endParaRPr>
              </a:p>
            </p:txBody>
          </p:sp>
        </mc:Choice>
        <mc:Fallback xmlns="">
          <p:sp>
            <p:nvSpPr>
              <p:cNvPr id="57" name="TextBox 56">
                <a:extLst>
                  <a:ext uri="{FF2B5EF4-FFF2-40B4-BE49-F238E27FC236}">
                    <a16:creationId xmlns:a16="http://schemas.microsoft.com/office/drawing/2014/main" id="{53ECEA07-3793-9C33-EE8A-5826F6CE9BB0}"/>
                  </a:ext>
                </a:extLst>
              </p:cNvPr>
              <p:cNvSpPr txBox="1">
                <a:spLocks noRot="1" noChangeAspect="1" noMove="1" noResize="1" noEditPoints="1" noAdjustHandles="1" noChangeArrowheads="1" noChangeShapeType="1" noTextEdit="1"/>
              </p:cNvSpPr>
              <p:nvPr/>
            </p:nvSpPr>
            <p:spPr>
              <a:xfrm>
                <a:off x="3817983" y="2826611"/>
                <a:ext cx="400249" cy="473022"/>
              </a:xfrm>
              <a:prstGeom prst="rect">
                <a:avLst/>
              </a:prstGeom>
              <a:blipFill>
                <a:blip r:embed="rId10"/>
                <a:stretch>
                  <a:fillRect/>
                </a:stretch>
              </a:blipFill>
            </p:spPr>
            <p:txBody>
              <a:bodyPr/>
              <a:lstStyle/>
              <a:p>
                <a:r>
                  <a:rPr lang="zh-CN" altLang="en-US">
                    <a:noFill/>
                  </a:rPr>
                  <a:t> </a:t>
                </a:r>
              </a:p>
            </p:txBody>
          </p:sp>
        </mc:Fallback>
      </mc:AlternateContent>
      <p:sp>
        <p:nvSpPr>
          <p:cNvPr id="58" name="!!矩形 705">
            <a:extLst>
              <a:ext uri="{FF2B5EF4-FFF2-40B4-BE49-F238E27FC236}">
                <a16:creationId xmlns:a16="http://schemas.microsoft.com/office/drawing/2014/main" id="{FB152929-A321-776C-5CEE-DD970AF9C678}"/>
              </a:ext>
            </a:extLst>
          </p:cNvPr>
          <p:cNvSpPr/>
          <p:nvPr/>
        </p:nvSpPr>
        <p:spPr>
          <a:xfrm rot="5400000">
            <a:off x="6397453" y="2911465"/>
            <a:ext cx="805329" cy="12079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5CB6B5C4-5AAB-191C-C493-F6E97504BB41}"/>
                  </a:ext>
                </a:extLst>
              </p:cNvPr>
              <p:cNvSpPr txBox="1"/>
              <p:nvPr/>
            </p:nvSpPr>
            <p:spPr>
              <a:xfrm>
                <a:off x="6379772" y="2826611"/>
                <a:ext cx="400249"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i="1">
                          <a:solidFill>
                            <a:prstClr val="black"/>
                          </a:solidFill>
                          <a:latin typeface="Cambria Math" panose="02040503050406030204" pitchFamily="18" charset="0"/>
                        </a:rPr>
                        <m:t>⋅</m:t>
                      </m:r>
                    </m:oMath>
                  </m:oMathPara>
                </a14:m>
                <a:endParaRPr lang="zh-CN" altLang="en-US" sz="2000" dirty="0">
                  <a:solidFill>
                    <a:prstClr val="black"/>
                  </a:solidFill>
                  <a:latin typeface="Lucida Sans"/>
                  <a:ea typeface="黑体"/>
                </a:endParaRPr>
              </a:p>
            </p:txBody>
          </p:sp>
        </mc:Choice>
        <mc:Fallback xmlns="">
          <p:sp>
            <p:nvSpPr>
              <p:cNvPr id="59" name="TextBox 58">
                <a:extLst>
                  <a:ext uri="{FF2B5EF4-FFF2-40B4-BE49-F238E27FC236}">
                    <a16:creationId xmlns:a16="http://schemas.microsoft.com/office/drawing/2014/main" id="{5CB6B5C4-5AAB-191C-C493-F6E97504BB41}"/>
                  </a:ext>
                </a:extLst>
              </p:cNvPr>
              <p:cNvSpPr txBox="1">
                <a:spLocks noRot="1" noChangeAspect="1" noMove="1" noResize="1" noEditPoints="1" noAdjustHandles="1" noChangeArrowheads="1" noChangeShapeType="1" noTextEdit="1"/>
              </p:cNvSpPr>
              <p:nvPr/>
            </p:nvSpPr>
            <p:spPr>
              <a:xfrm>
                <a:off x="6379772" y="2826611"/>
                <a:ext cx="400249" cy="47302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BF9CB73B-F8CB-C1B6-B281-FC3724A44D01}"/>
                  </a:ext>
                </a:extLst>
              </p:cNvPr>
              <p:cNvSpPr txBox="1"/>
              <p:nvPr/>
            </p:nvSpPr>
            <p:spPr>
              <a:xfrm>
                <a:off x="6574577" y="3571421"/>
                <a:ext cx="489319"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a:solidFill>
                            <a:prstClr val="black"/>
                          </a:solidFill>
                          <a:latin typeface="Cambria Math" panose="02040503050406030204" pitchFamily="18" charset="0"/>
                        </a:rPr>
                        <m:t>𝒙</m:t>
                      </m:r>
                    </m:oMath>
                  </m:oMathPara>
                </a14:m>
                <a:endParaRPr lang="zh-CN" altLang="en-US" sz="2000" b="1" dirty="0">
                  <a:solidFill>
                    <a:prstClr val="black"/>
                  </a:solidFill>
                  <a:latin typeface="Lucida Sans"/>
                  <a:ea typeface="黑体"/>
                </a:endParaRPr>
              </a:p>
            </p:txBody>
          </p:sp>
        </mc:Choice>
        <mc:Fallback xmlns="">
          <p:sp>
            <p:nvSpPr>
              <p:cNvPr id="63" name="TextBox 62">
                <a:extLst>
                  <a:ext uri="{FF2B5EF4-FFF2-40B4-BE49-F238E27FC236}">
                    <a16:creationId xmlns:a16="http://schemas.microsoft.com/office/drawing/2014/main" id="{BF9CB73B-F8CB-C1B6-B281-FC3724A44D01}"/>
                  </a:ext>
                </a:extLst>
              </p:cNvPr>
              <p:cNvSpPr txBox="1">
                <a:spLocks noRot="1" noChangeAspect="1" noMove="1" noResize="1" noEditPoints="1" noAdjustHandles="1" noChangeArrowheads="1" noChangeShapeType="1" noTextEdit="1"/>
              </p:cNvSpPr>
              <p:nvPr/>
            </p:nvSpPr>
            <p:spPr>
              <a:xfrm>
                <a:off x="6574577" y="3571421"/>
                <a:ext cx="489319" cy="473022"/>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483C17B1-7AD4-390B-B046-063553299C00}"/>
                  </a:ext>
                </a:extLst>
              </p:cNvPr>
              <p:cNvSpPr txBox="1"/>
              <p:nvPr/>
            </p:nvSpPr>
            <p:spPr>
              <a:xfrm>
                <a:off x="4503093" y="3571421"/>
                <a:ext cx="1140786"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2000" i="1" smtClean="0">
                              <a:solidFill>
                                <a:prstClr val="black"/>
                              </a:solidFill>
                              <a:latin typeface="Cambria Math" panose="02040503050406030204" pitchFamily="18" charset="0"/>
                            </a:rPr>
                          </m:ctrlPr>
                        </m:sSupPr>
                        <m:e>
                          <m:r>
                            <a:rPr lang="en-US" altLang="zh-CN" sz="2000" b="0" i="1" smtClean="0">
                              <a:solidFill>
                                <a:prstClr val="black"/>
                              </a:solidFill>
                              <a:latin typeface="Cambria Math" panose="02040503050406030204" pitchFamily="18" charset="0"/>
                            </a:rPr>
                            <m:t>‖</m:t>
                          </m:r>
                        </m:e>
                        <m:sup>
                          <m:r>
                            <a:rPr lang="en-US" altLang="zh-CN" sz="2000" i="1">
                              <a:solidFill>
                                <a:prstClr val="black"/>
                              </a:solidFill>
                              <a:latin typeface="Cambria Math" panose="02040503050406030204" pitchFamily="18" charset="0"/>
                            </a:rPr>
                            <m:t>2</m:t>
                          </m:r>
                        </m:sup>
                      </m:sSup>
                      <m:r>
                        <a:rPr lang="en-US" altLang="zh-CN" sz="2000" i="1">
                          <a:solidFill>
                            <a:prstClr val="black"/>
                          </a:solidFill>
                          <a:latin typeface="Cambria Math" panose="02040503050406030204" pitchFamily="18" charset="0"/>
                        </a:rPr>
                        <m:t>−</m:t>
                      </m:r>
                      <m:r>
                        <a:rPr lang="en-US" altLang="zh-CN" sz="2000" b="0" i="1" smtClean="0">
                          <a:solidFill>
                            <a:prstClr val="black"/>
                          </a:solidFill>
                          <a:latin typeface="Cambria Math" panose="02040503050406030204" pitchFamily="18" charset="0"/>
                        </a:rPr>
                        <m:t>‖</m:t>
                      </m:r>
                    </m:oMath>
                  </m:oMathPara>
                </a14:m>
                <a:endParaRPr lang="zh-CN" altLang="en-US" sz="2000" dirty="0">
                  <a:solidFill>
                    <a:prstClr val="black"/>
                  </a:solidFill>
                  <a:latin typeface="Lucida Sans"/>
                  <a:ea typeface="黑体"/>
                </a:endParaRPr>
              </a:p>
            </p:txBody>
          </p:sp>
        </mc:Choice>
        <mc:Fallback xmlns="">
          <p:sp>
            <p:nvSpPr>
              <p:cNvPr id="64" name="TextBox 63">
                <a:extLst>
                  <a:ext uri="{FF2B5EF4-FFF2-40B4-BE49-F238E27FC236}">
                    <a16:creationId xmlns:a16="http://schemas.microsoft.com/office/drawing/2014/main" id="{483C17B1-7AD4-390B-B046-063553299C00}"/>
                  </a:ext>
                </a:extLst>
              </p:cNvPr>
              <p:cNvSpPr txBox="1">
                <a:spLocks noRot="1" noChangeAspect="1" noMove="1" noResize="1" noEditPoints="1" noAdjustHandles="1" noChangeArrowheads="1" noChangeShapeType="1" noTextEdit="1"/>
              </p:cNvSpPr>
              <p:nvPr/>
            </p:nvSpPr>
            <p:spPr>
              <a:xfrm>
                <a:off x="4503093" y="3571421"/>
                <a:ext cx="1140786" cy="473022"/>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45B409CB-78FF-24EF-0504-1E9D53CC7757}"/>
                  </a:ext>
                </a:extLst>
              </p:cNvPr>
              <p:cNvSpPr txBox="1"/>
              <p:nvPr/>
            </p:nvSpPr>
            <p:spPr>
              <a:xfrm>
                <a:off x="2581651" y="3571424"/>
                <a:ext cx="476054"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0" i="1" smtClean="0">
                          <a:solidFill>
                            <a:prstClr val="black"/>
                          </a:solidFill>
                          <a:latin typeface="Cambria Math" panose="02040503050406030204" pitchFamily="18" charset="0"/>
                          <a:ea typeface="黑体"/>
                        </a:rPr>
                        <m:t>‖</m:t>
                      </m:r>
                    </m:oMath>
                  </m:oMathPara>
                </a14:m>
                <a:endParaRPr lang="zh-CN" altLang="en-US" sz="2000" dirty="0">
                  <a:solidFill>
                    <a:prstClr val="black"/>
                  </a:solidFill>
                  <a:latin typeface="Lucida Sans"/>
                  <a:ea typeface="黑体"/>
                </a:endParaRPr>
              </a:p>
            </p:txBody>
          </p:sp>
        </mc:Choice>
        <mc:Fallback xmlns="">
          <p:sp>
            <p:nvSpPr>
              <p:cNvPr id="65" name="TextBox 64">
                <a:extLst>
                  <a:ext uri="{FF2B5EF4-FFF2-40B4-BE49-F238E27FC236}">
                    <a16:creationId xmlns:a16="http://schemas.microsoft.com/office/drawing/2014/main" id="{45B409CB-78FF-24EF-0504-1E9D53CC7757}"/>
                  </a:ext>
                </a:extLst>
              </p:cNvPr>
              <p:cNvSpPr txBox="1">
                <a:spLocks noRot="1" noChangeAspect="1" noMove="1" noResize="1" noEditPoints="1" noAdjustHandles="1" noChangeArrowheads="1" noChangeShapeType="1" noTextEdit="1"/>
              </p:cNvSpPr>
              <p:nvPr/>
            </p:nvSpPr>
            <p:spPr>
              <a:xfrm>
                <a:off x="2581651" y="3571424"/>
                <a:ext cx="476054" cy="473022"/>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2DD67925-651B-6E9F-3F58-2044449263A5}"/>
                  </a:ext>
                </a:extLst>
              </p:cNvPr>
              <p:cNvSpPr txBox="1"/>
              <p:nvPr/>
            </p:nvSpPr>
            <p:spPr>
              <a:xfrm>
                <a:off x="7033581" y="3459480"/>
                <a:ext cx="1876283" cy="583878"/>
              </a:xfrm>
              <a:prstGeom prst="rect">
                <a:avLst/>
              </a:prstGeom>
              <a:noFill/>
            </p:spPr>
            <p:txBody>
              <a:bodyPr wrap="none" rtlCol="0">
                <a:spAutoFit/>
              </a:bodyPr>
              <a:lstStyle/>
              <a:p>
                <a:pPr defTabSz="914140"/>
                <a14:m>
                  <m:oMath xmlns:m="http://schemas.openxmlformats.org/officeDocument/2006/math">
                    <m:sSup>
                      <m:sSupPr>
                        <m:ctrlPr>
                          <a:rPr lang="en-US" altLang="zh-CN" sz="2000" i="1" smtClean="0">
                            <a:solidFill>
                              <a:prstClr val="black"/>
                            </a:solidFill>
                            <a:latin typeface="Cambria Math" panose="02040503050406030204" pitchFamily="18" charset="0"/>
                          </a:rPr>
                        </m:ctrlPr>
                      </m:sSupPr>
                      <m:e>
                        <m:r>
                          <a:rPr lang="en-US" altLang="zh-CN" sz="2000" b="0" i="1" smtClean="0">
                            <a:solidFill>
                              <a:prstClr val="black"/>
                            </a:solidFill>
                            <a:latin typeface="Cambria Math" panose="02040503050406030204" pitchFamily="18" charset="0"/>
                          </a:rPr>
                          <m:t>‖</m:t>
                        </m:r>
                      </m:e>
                      <m:sup>
                        <m:r>
                          <a:rPr lang="en-US" altLang="zh-CN" sz="2000">
                            <a:solidFill>
                              <a:prstClr val="black"/>
                            </a:solidFill>
                            <a:latin typeface="Cambria Math" panose="02040503050406030204" pitchFamily="18" charset="0"/>
                          </a:rPr>
                          <m:t>2</m:t>
                        </m:r>
                      </m:sup>
                    </m:sSup>
                  </m:oMath>
                </a14:m>
                <a:r>
                  <a:rPr lang="en-US" altLang="zh-CN" sz="2000" dirty="0">
                    <a:solidFill>
                      <a:prstClr val="black"/>
                    </a:solidFill>
                  </a:rPr>
                  <a:t> </a:t>
                </a:r>
                <a14:m>
                  <m:oMath xmlns:m="http://schemas.openxmlformats.org/officeDocument/2006/math">
                    <m:r>
                      <a:rPr lang="en-US" altLang="zh-CN" sz="2000" b="1" i="0" smtClean="0">
                        <a:solidFill>
                          <a:prstClr val="black"/>
                        </a:solidFill>
                        <a:latin typeface="Cambria Math" panose="02040503050406030204" pitchFamily="18" charset="0"/>
                      </a:rPr>
                      <m:t>      </m:t>
                    </m:r>
                    <m:r>
                      <a:rPr lang="en-US" altLang="zh-CN" sz="2000" i="1">
                        <a:solidFill>
                          <a:prstClr val="black"/>
                        </a:solidFill>
                        <a:latin typeface="Cambria Math" panose="02040503050406030204" pitchFamily="18" charset="0"/>
                      </a:rPr>
                      <m:t>≤</m:t>
                    </m:r>
                    <m:r>
                      <a:rPr lang="en-US" altLang="zh-CN" sz="2000" b="1" i="1" smtClean="0">
                        <a:solidFill>
                          <a:prstClr val="black"/>
                        </a:solidFill>
                        <a:latin typeface="Cambria Math" panose="02040503050406030204" pitchFamily="18" charset="0"/>
                      </a:rPr>
                      <m:t>    </m:t>
                    </m:r>
                    <m:f>
                      <m:fPr>
                        <m:ctrlPr>
                          <a:rPr lang="en-US" altLang="zh-CN" sz="2000" b="0" i="1" dirty="0" smtClean="0">
                            <a:solidFill>
                              <a:prstClr val="black"/>
                            </a:solidFill>
                            <a:latin typeface="Cambria Math" panose="02040503050406030204" pitchFamily="18" charset="0"/>
                          </a:rPr>
                        </m:ctrlPr>
                      </m:fPr>
                      <m:num>
                        <m:sSubSup>
                          <m:sSubSupPr>
                            <m:ctrlPr>
                              <a:rPr lang="en-US" altLang="zh-CN" sz="2000" i="1" dirty="0">
                                <a:solidFill>
                                  <a:prstClr val="black"/>
                                </a:solidFill>
                                <a:latin typeface="Cambria Math" panose="02040503050406030204" pitchFamily="18" charset="0"/>
                                <a:ea typeface="黑体"/>
                              </a:rPr>
                            </m:ctrlPr>
                          </m:sSubSupPr>
                          <m:e>
                            <m:d>
                              <m:dPr>
                                <m:begChr m:val="‖"/>
                                <m:endChr m:val="‖"/>
                                <m:ctrlPr>
                                  <a:rPr lang="en-US" altLang="zh-CN" sz="2000" i="1" dirty="0">
                                    <a:solidFill>
                                      <a:prstClr val="black"/>
                                    </a:solidFill>
                                    <a:latin typeface="Cambria Math" panose="02040503050406030204" pitchFamily="18" charset="0"/>
                                    <a:ea typeface="黑体"/>
                                  </a:rPr>
                                </m:ctrlPr>
                              </m:dPr>
                              <m:e>
                                <m:sSub>
                                  <m:sSubPr>
                                    <m:ctrlPr>
                                      <a:rPr lang="en-US" altLang="zh-CN" sz="2000" b="1" i="1" dirty="0" smtClean="0">
                                        <a:solidFill>
                                          <a:prstClr val="black"/>
                                        </a:solidFill>
                                        <a:latin typeface="Cambria Math" panose="02040503050406030204" pitchFamily="18" charset="0"/>
                                        <a:ea typeface="黑体"/>
                                      </a:rPr>
                                    </m:ctrlPr>
                                  </m:sSubPr>
                                  <m:e>
                                    <m:r>
                                      <a:rPr lang="en-US" altLang="zh-CN" sz="2000" i="1" dirty="0">
                                        <a:solidFill>
                                          <a:prstClr val="black"/>
                                        </a:solidFill>
                                        <a:latin typeface="Cambria Math" panose="02040503050406030204" pitchFamily="18" charset="0"/>
                                        <a:ea typeface="黑体"/>
                                      </a:rPr>
                                      <m:t>𝑨</m:t>
                                    </m:r>
                                  </m:e>
                                  <m:sub>
                                    <m:r>
                                      <a:rPr lang="en-US" altLang="zh-CN" sz="2000" b="0" i="1" dirty="0" smtClean="0">
                                        <a:solidFill>
                                          <a:prstClr val="black"/>
                                        </a:solidFill>
                                        <a:latin typeface="Cambria Math" panose="02040503050406030204" pitchFamily="18" charset="0"/>
                                        <a:ea typeface="黑体"/>
                                      </a:rPr>
                                      <m:t>𝑇</m:t>
                                    </m:r>
                                  </m:sub>
                                </m:sSub>
                              </m:e>
                            </m:d>
                          </m:e>
                          <m:sub>
                            <m:r>
                              <a:rPr lang="en-US" altLang="zh-CN" sz="2000" b="0" i="1" dirty="0">
                                <a:solidFill>
                                  <a:prstClr val="black"/>
                                </a:solidFill>
                                <a:latin typeface="Cambria Math" panose="02040503050406030204" pitchFamily="18" charset="0"/>
                                <a:ea typeface="黑体"/>
                              </a:rPr>
                              <m:t>𝐹</m:t>
                            </m:r>
                          </m:sub>
                          <m:sup>
                            <m:r>
                              <a:rPr lang="en-US" altLang="zh-CN" sz="2000" b="0" i="1" dirty="0">
                                <a:solidFill>
                                  <a:prstClr val="black"/>
                                </a:solidFill>
                                <a:latin typeface="Cambria Math" panose="02040503050406030204" pitchFamily="18" charset="0"/>
                                <a:ea typeface="黑体"/>
                              </a:rPr>
                              <m:t>2</m:t>
                            </m:r>
                          </m:sup>
                        </m:sSubSup>
                      </m:num>
                      <m:den>
                        <m:r>
                          <a:rPr lang="en-US" altLang="zh-CN" sz="2000" b="0" i="1" dirty="0" smtClean="0">
                            <a:solidFill>
                              <a:prstClr val="black"/>
                            </a:solidFill>
                            <a:latin typeface="Cambria Math" panose="02040503050406030204" pitchFamily="18" charset="0"/>
                            <a:ea typeface="黑体"/>
                          </a:rPr>
                          <m:t>ℓ</m:t>
                        </m:r>
                      </m:den>
                    </m:f>
                  </m:oMath>
                </a14:m>
                <a:endParaRPr lang="zh-CN" altLang="en-US" sz="2000" dirty="0">
                  <a:solidFill>
                    <a:prstClr val="black"/>
                  </a:solidFill>
                  <a:latin typeface="Lucida Sans"/>
                  <a:ea typeface="黑体"/>
                </a:endParaRPr>
              </a:p>
            </p:txBody>
          </p:sp>
        </mc:Choice>
        <mc:Fallback xmlns="">
          <p:sp>
            <p:nvSpPr>
              <p:cNvPr id="66" name="TextBox 65">
                <a:extLst>
                  <a:ext uri="{FF2B5EF4-FFF2-40B4-BE49-F238E27FC236}">
                    <a16:creationId xmlns:a16="http://schemas.microsoft.com/office/drawing/2014/main" id="{2DD67925-651B-6E9F-3F58-2044449263A5}"/>
                  </a:ext>
                </a:extLst>
              </p:cNvPr>
              <p:cNvSpPr txBox="1">
                <a:spLocks noRot="1" noChangeAspect="1" noMove="1" noResize="1" noEditPoints="1" noAdjustHandles="1" noChangeArrowheads="1" noChangeShapeType="1" noTextEdit="1"/>
              </p:cNvSpPr>
              <p:nvPr/>
            </p:nvSpPr>
            <p:spPr>
              <a:xfrm>
                <a:off x="7033581" y="3459480"/>
                <a:ext cx="1876283" cy="583878"/>
              </a:xfrm>
              <a:prstGeom prst="rect">
                <a:avLst/>
              </a:prstGeom>
              <a:blipFill>
                <a:blip r:embed="rId15"/>
                <a:stretch>
                  <a:fillRect/>
                </a:stretch>
              </a:blipFill>
            </p:spPr>
            <p:txBody>
              <a:bodyPr/>
              <a:lstStyle/>
              <a:p>
                <a:r>
                  <a:rPr lang="zh-CN" altLang="en-US">
                    <a:noFill/>
                  </a:rPr>
                  <a:t> </a:t>
                </a:r>
              </a:p>
            </p:txBody>
          </p:sp>
        </mc:Fallback>
      </mc:AlternateContent>
      <p:sp>
        <p:nvSpPr>
          <p:cNvPr id="4" name="!!矩形 67">
            <a:extLst>
              <a:ext uri="{FF2B5EF4-FFF2-40B4-BE49-F238E27FC236}">
                <a16:creationId xmlns:a16="http://schemas.microsoft.com/office/drawing/2014/main" id="{E5C02F5D-32C7-8045-B453-EC2AA93F92A3}"/>
              </a:ext>
            </a:extLst>
          </p:cNvPr>
          <p:cNvSpPr/>
          <p:nvPr/>
        </p:nvSpPr>
        <p:spPr>
          <a:xfrm>
            <a:off x="2974880" y="5258527"/>
            <a:ext cx="805458" cy="1208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39" name="!!矩形 68">
            <a:extLst>
              <a:ext uri="{FF2B5EF4-FFF2-40B4-BE49-F238E27FC236}">
                <a16:creationId xmlns:a16="http://schemas.microsoft.com/office/drawing/2014/main" id="{37C52CAD-7FF6-9BFC-6011-F05C1D31D7EB}"/>
              </a:ext>
            </a:extLst>
          </p:cNvPr>
          <p:cNvSpPr/>
          <p:nvPr/>
        </p:nvSpPr>
        <p:spPr>
          <a:xfrm>
            <a:off x="2974881" y="5379345"/>
            <a:ext cx="805458" cy="120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67" name="!!矩形 69">
            <a:extLst>
              <a:ext uri="{FF2B5EF4-FFF2-40B4-BE49-F238E27FC236}">
                <a16:creationId xmlns:a16="http://schemas.microsoft.com/office/drawing/2014/main" id="{868B77D2-9FDD-90BE-D1C1-2B0513293B5C}"/>
              </a:ext>
            </a:extLst>
          </p:cNvPr>
          <p:cNvSpPr/>
          <p:nvPr/>
        </p:nvSpPr>
        <p:spPr>
          <a:xfrm>
            <a:off x="2974880" y="5500164"/>
            <a:ext cx="805458" cy="1208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68" name="!!矩形 70">
            <a:extLst>
              <a:ext uri="{FF2B5EF4-FFF2-40B4-BE49-F238E27FC236}">
                <a16:creationId xmlns:a16="http://schemas.microsoft.com/office/drawing/2014/main" id="{2C404320-1C67-96CD-0F5A-9E841F9F1C69}"/>
              </a:ext>
            </a:extLst>
          </p:cNvPr>
          <p:cNvSpPr/>
          <p:nvPr/>
        </p:nvSpPr>
        <p:spPr>
          <a:xfrm>
            <a:off x="2974880" y="5620983"/>
            <a:ext cx="805458" cy="12081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69" name="!!矩形 72">
            <a:extLst>
              <a:ext uri="{FF2B5EF4-FFF2-40B4-BE49-F238E27FC236}">
                <a16:creationId xmlns:a16="http://schemas.microsoft.com/office/drawing/2014/main" id="{3D446BF2-239D-8C64-C3E2-D8469F7D94E6}"/>
              </a:ext>
            </a:extLst>
          </p:cNvPr>
          <p:cNvSpPr/>
          <p:nvPr/>
        </p:nvSpPr>
        <p:spPr>
          <a:xfrm>
            <a:off x="2974880" y="5137708"/>
            <a:ext cx="805458" cy="1208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3A2E530C-9BA9-4D6D-AA38-D657CAB5E231}"/>
                  </a:ext>
                </a:extLst>
              </p:cNvPr>
              <p:cNvSpPr txBox="1"/>
              <p:nvPr/>
            </p:nvSpPr>
            <p:spPr>
              <a:xfrm>
                <a:off x="3223211" y="6303253"/>
                <a:ext cx="589649" cy="40011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b>
                        <m:sSubPr>
                          <m:ctrlPr>
                            <a:rPr lang="en-US" altLang="zh-CN" sz="2000" b="1" i="1" smtClean="0">
                              <a:solidFill>
                                <a:prstClr val="black"/>
                              </a:solidFill>
                              <a:latin typeface="Cambria Math" panose="02040503050406030204" pitchFamily="18" charset="0"/>
                            </a:rPr>
                          </m:ctrlPr>
                        </m:sSubPr>
                        <m:e>
                          <m:r>
                            <a:rPr lang="en-US" altLang="zh-CN" sz="2000" b="1" i="1" smtClean="0">
                              <a:solidFill>
                                <a:prstClr val="black"/>
                              </a:solidFill>
                              <a:latin typeface="Cambria Math" panose="02040503050406030204" pitchFamily="18" charset="0"/>
                            </a:rPr>
                            <m:t>𝑨</m:t>
                          </m:r>
                        </m:e>
                        <m:sub>
                          <m:r>
                            <a:rPr lang="en-US" altLang="zh-CN" sz="2000" b="0" i="1" smtClean="0">
                              <a:solidFill>
                                <a:prstClr val="black"/>
                              </a:solidFill>
                              <a:latin typeface="Cambria Math" panose="02040503050406030204" pitchFamily="18" charset="0"/>
                            </a:rPr>
                            <m:t>𝑁</m:t>
                          </m:r>
                        </m:sub>
                      </m:sSub>
                    </m:oMath>
                  </m:oMathPara>
                </a14:m>
                <a:endParaRPr lang="zh-CN" altLang="en-US" sz="2000" b="1" dirty="0">
                  <a:solidFill>
                    <a:prstClr val="black"/>
                  </a:solidFill>
                  <a:latin typeface="Lucida Sans"/>
                  <a:ea typeface="黑体"/>
                </a:endParaRPr>
              </a:p>
            </p:txBody>
          </p:sp>
        </mc:Choice>
        <mc:Fallback xmlns="">
          <p:sp>
            <p:nvSpPr>
              <p:cNvPr id="71" name="TextBox 70">
                <a:extLst>
                  <a:ext uri="{FF2B5EF4-FFF2-40B4-BE49-F238E27FC236}">
                    <a16:creationId xmlns:a16="http://schemas.microsoft.com/office/drawing/2014/main" id="{3A2E530C-9BA9-4D6D-AA38-D657CAB5E231}"/>
                  </a:ext>
                </a:extLst>
              </p:cNvPr>
              <p:cNvSpPr txBox="1">
                <a:spLocks noRot="1" noChangeAspect="1" noMove="1" noResize="1" noEditPoints="1" noAdjustHandles="1" noChangeArrowheads="1" noChangeShapeType="1" noTextEdit="1"/>
              </p:cNvSpPr>
              <p:nvPr/>
            </p:nvSpPr>
            <p:spPr>
              <a:xfrm>
                <a:off x="3223211" y="6303253"/>
                <a:ext cx="589649" cy="400110"/>
              </a:xfrm>
              <a:prstGeom prst="rect">
                <a:avLst/>
              </a:prstGeom>
              <a:blipFill>
                <a:blip r:embed="rId16"/>
                <a:stretch>
                  <a:fillRect b="-3030"/>
                </a:stretch>
              </a:blipFill>
            </p:spPr>
            <p:txBody>
              <a:bodyPr/>
              <a:lstStyle/>
              <a:p>
                <a:r>
                  <a:rPr lang="zh-CN" altLang="en-US">
                    <a:noFill/>
                  </a:rPr>
                  <a:t> </a:t>
                </a:r>
              </a:p>
            </p:txBody>
          </p:sp>
        </mc:Fallback>
      </mc:AlternateContent>
      <p:sp>
        <p:nvSpPr>
          <p:cNvPr id="72" name="Left Brace 71">
            <a:extLst>
              <a:ext uri="{FF2B5EF4-FFF2-40B4-BE49-F238E27FC236}">
                <a16:creationId xmlns:a16="http://schemas.microsoft.com/office/drawing/2014/main" id="{A9613AA9-0D71-1D46-524D-F8F3ECE792F2}"/>
              </a:ext>
            </a:extLst>
          </p:cNvPr>
          <p:cNvSpPr/>
          <p:nvPr/>
        </p:nvSpPr>
        <p:spPr>
          <a:xfrm>
            <a:off x="2721164" y="5136341"/>
            <a:ext cx="190286" cy="840325"/>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0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4CBE4BD6-44FD-13D2-E7E3-AA23B37EFCE7}"/>
                  </a:ext>
                </a:extLst>
              </p:cNvPr>
              <p:cNvSpPr txBox="1"/>
              <p:nvPr/>
            </p:nvSpPr>
            <p:spPr>
              <a:xfrm>
                <a:off x="2362200" y="5348673"/>
                <a:ext cx="482328"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0" i="1" smtClean="0">
                          <a:solidFill>
                            <a:prstClr val="black"/>
                          </a:solidFill>
                          <a:latin typeface="Cambria Math" panose="02040503050406030204" pitchFamily="18" charset="0"/>
                          <a:ea typeface="黑体"/>
                        </a:rPr>
                        <m:t>𝑁</m:t>
                      </m:r>
                    </m:oMath>
                  </m:oMathPara>
                </a14:m>
                <a:endParaRPr lang="zh-CN" altLang="en-US" sz="2000" b="0" dirty="0">
                  <a:solidFill>
                    <a:prstClr val="black"/>
                  </a:solidFill>
                  <a:latin typeface="Lucida Sans"/>
                  <a:ea typeface="黑体"/>
                </a:endParaRPr>
              </a:p>
            </p:txBody>
          </p:sp>
        </mc:Choice>
        <mc:Fallback xmlns="">
          <p:sp>
            <p:nvSpPr>
              <p:cNvPr id="73" name="TextBox 72">
                <a:extLst>
                  <a:ext uri="{FF2B5EF4-FFF2-40B4-BE49-F238E27FC236}">
                    <a16:creationId xmlns:a16="http://schemas.microsoft.com/office/drawing/2014/main" id="{4CBE4BD6-44FD-13D2-E7E3-AA23B37EFCE7}"/>
                  </a:ext>
                </a:extLst>
              </p:cNvPr>
              <p:cNvSpPr txBox="1">
                <a:spLocks noRot="1" noChangeAspect="1" noMove="1" noResize="1" noEditPoints="1" noAdjustHandles="1" noChangeArrowheads="1" noChangeShapeType="1" noTextEdit="1"/>
              </p:cNvSpPr>
              <p:nvPr/>
            </p:nvSpPr>
            <p:spPr>
              <a:xfrm>
                <a:off x="2362200" y="5348673"/>
                <a:ext cx="482328" cy="419300"/>
              </a:xfrm>
              <a:prstGeom prst="rect">
                <a:avLst/>
              </a:prstGeom>
              <a:blipFill>
                <a:blip r:embed="rId17"/>
                <a:stretch>
                  <a:fillRect/>
                </a:stretch>
              </a:blipFill>
            </p:spPr>
            <p:txBody>
              <a:bodyPr/>
              <a:lstStyle/>
              <a:p>
                <a:r>
                  <a:rPr lang="zh-CN" altLang="en-US">
                    <a:noFill/>
                  </a:rPr>
                  <a:t> </a:t>
                </a:r>
              </a:p>
            </p:txBody>
          </p:sp>
        </mc:Fallback>
      </mc:AlternateContent>
      <p:sp>
        <p:nvSpPr>
          <p:cNvPr id="74" name="Left Brace 73">
            <a:extLst>
              <a:ext uri="{FF2B5EF4-FFF2-40B4-BE49-F238E27FC236}">
                <a16:creationId xmlns:a16="http://schemas.microsoft.com/office/drawing/2014/main" id="{24D5E0CD-0D70-00B9-801A-47EB84667A7F}"/>
              </a:ext>
            </a:extLst>
          </p:cNvPr>
          <p:cNvSpPr/>
          <p:nvPr/>
        </p:nvSpPr>
        <p:spPr>
          <a:xfrm rot="5400000">
            <a:off x="3282466" y="4554589"/>
            <a:ext cx="190286" cy="805458"/>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0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A2F14330-CFAC-C021-2C94-36EE07392160}"/>
                  </a:ext>
                </a:extLst>
              </p:cNvPr>
              <p:cNvSpPr txBox="1"/>
              <p:nvPr/>
            </p:nvSpPr>
            <p:spPr>
              <a:xfrm>
                <a:off x="3156853" y="4495800"/>
                <a:ext cx="443960"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i="1">
                          <a:solidFill>
                            <a:prstClr val="black"/>
                          </a:solidFill>
                          <a:latin typeface="Cambria Math" panose="02040503050406030204" pitchFamily="18" charset="0"/>
                        </a:rPr>
                        <m:t>𝑑</m:t>
                      </m:r>
                    </m:oMath>
                  </m:oMathPara>
                </a14:m>
                <a:endParaRPr lang="zh-CN" altLang="en-US" sz="2000" dirty="0">
                  <a:solidFill>
                    <a:prstClr val="black"/>
                  </a:solidFill>
                  <a:latin typeface="Lucida Sans"/>
                  <a:ea typeface="黑体"/>
                </a:endParaRPr>
              </a:p>
            </p:txBody>
          </p:sp>
        </mc:Choice>
        <mc:Fallback xmlns="">
          <p:sp>
            <p:nvSpPr>
              <p:cNvPr id="75" name="TextBox 74">
                <a:extLst>
                  <a:ext uri="{FF2B5EF4-FFF2-40B4-BE49-F238E27FC236}">
                    <a16:creationId xmlns:a16="http://schemas.microsoft.com/office/drawing/2014/main" id="{A2F14330-CFAC-C021-2C94-36EE07392160}"/>
                  </a:ext>
                </a:extLst>
              </p:cNvPr>
              <p:cNvSpPr txBox="1">
                <a:spLocks noRot="1" noChangeAspect="1" noMove="1" noResize="1" noEditPoints="1" noAdjustHandles="1" noChangeArrowheads="1" noChangeShapeType="1" noTextEdit="1"/>
              </p:cNvSpPr>
              <p:nvPr/>
            </p:nvSpPr>
            <p:spPr>
              <a:xfrm>
                <a:off x="3156853" y="4495800"/>
                <a:ext cx="443960" cy="419300"/>
              </a:xfrm>
              <a:prstGeom prst="rect">
                <a:avLst/>
              </a:prstGeom>
              <a:blipFill>
                <a:blip r:embed="rId18"/>
                <a:stretch>
                  <a:fillRect/>
                </a:stretch>
              </a:blipFill>
            </p:spPr>
            <p:txBody>
              <a:bodyPr/>
              <a:lstStyle/>
              <a:p>
                <a:r>
                  <a:rPr lang="zh-CN" altLang="en-US">
                    <a:noFill/>
                  </a:rPr>
                  <a:t> </a:t>
                </a:r>
              </a:p>
            </p:txBody>
          </p:sp>
        </mc:Fallback>
      </mc:AlternateContent>
      <p:sp>
        <p:nvSpPr>
          <p:cNvPr id="76" name="!!矩形 702">
            <a:extLst>
              <a:ext uri="{FF2B5EF4-FFF2-40B4-BE49-F238E27FC236}">
                <a16:creationId xmlns:a16="http://schemas.microsoft.com/office/drawing/2014/main" id="{56000351-1B11-EBDE-190E-B5D291C5094D}"/>
              </a:ext>
            </a:extLst>
          </p:cNvPr>
          <p:cNvSpPr/>
          <p:nvPr/>
        </p:nvSpPr>
        <p:spPr>
          <a:xfrm rot="5400000">
            <a:off x="3835901" y="5643191"/>
            <a:ext cx="805458" cy="12081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5C509D4E-23FB-37A7-CC07-54494D0C49BA}"/>
                  </a:ext>
                </a:extLst>
              </p:cNvPr>
              <p:cNvSpPr txBox="1"/>
              <p:nvPr/>
            </p:nvSpPr>
            <p:spPr>
              <a:xfrm>
                <a:off x="4038098" y="6303253"/>
                <a:ext cx="433746"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a:solidFill>
                            <a:prstClr val="black"/>
                          </a:solidFill>
                          <a:latin typeface="Cambria Math" panose="02040503050406030204" pitchFamily="18" charset="0"/>
                        </a:rPr>
                        <m:t>𝒙</m:t>
                      </m:r>
                    </m:oMath>
                  </m:oMathPara>
                </a14:m>
                <a:endParaRPr lang="zh-CN" altLang="en-US" sz="2000" b="1" dirty="0">
                  <a:solidFill>
                    <a:prstClr val="black"/>
                  </a:solidFill>
                  <a:latin typeface="Lucida Sans"/>
                  <a:ea typeface="黑体"/>
                </a:endParaRPr>
              </a:p>
            </p:txBody>
          </p:sp>
        </mc:Choice>
        <mc:Fallback xmlns="">
          <p:sp>
            <p:nvSpPr>
              <p:cNvPr id="77" name="TextBox 76">
                <a:extLst>
                  <a:ext uri="{FF2B5EF4-FFF2-40B4-BE49-F238E27FC236}">
                    <a16:creationId xmlns:a16="http://schemas.microsoft.com/office/drawing/2014/main" id="{5C509D4E-23FB-37A7-CC07-54494D0C49BA}"/>
                  </a:ext>
                </a:extLst>
              </p:cNvPr>
              <p:cNvSpPr txBox="1">
                <a:spLocks noRot="1" noChangeAspect="1" noMove="1" noResize="1" noEditPoints="1" noAdjustHandles="1" noChangeArrowheads="1" noChangeShapeType="1" noTextEdit="1"/>
              </p:cNvSpPr>
              <p:nvPr/>
            </p:nvSpPr>
            <p:spPr>
              <a:xfrm>
                <a:off x="4038098" y="6303253"/>
                <a:ext cx="433746" cy="419300"/>
              </a:xfrm>
              <a:prstGeom prst="rect">
                <a:avLst/>
              </a:prstGeom>
              <a:blipFill>
                <a:blip r:embed="rId19"/>
                <a:stretch>
                  <a:fillRect/>
                </a:stretch>
              </a:blipFill>
            </p:spPr>
            <p:txBody>
              <a:bodyPr/>
              <a:lstStyle/>
              <a:p>
                <a:r>
                  <a:rPr lang="zh-CN" altLang="en-US">
                    <a:noFill/>
                  </a:rPr>
                  <a:t> </a:t>
                </a:r>
              </a:p>
            </p:txBody>
          </p:sp>
        </mc:Fallback>
      </mc:AlternateContent>
      <p:sp>
        <p:nvSpPr>
          <p:cNvPr id="78" name="!!矩形 681">
            <a:extLst>
              <a:ext uri="{FF2B5EF4-FFF2-40B4-BE49-F238E27FC236}">
                <a16:creationId xmlns:a16="http://schemas.microsoft.com/office/drawing/2014/main" id="{696F0A26-5001-5565-45F0-824B1641486F}"/>
              </a:ext>
            </a:extLst>
          </p:cNvPr>
          <p:cNvSpPr/>
          <p:nvPr/>
        </p:nvSpPr>
        <p:spPr>
          <a:xfrm>
            <a:off x="5531157" y="5681235"/>
            <a:ext cx="805458" cy="120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79" name="!!矩形 703">
            <a:extLst>
              <a:ext uri="{FF2B5EF4-FFF2-40B4-BE49-F238E27FC236}">
                <a16:creationId xmlns:a16="http://schemas.microsoft.com/office/drawing/2014/main" id="{5D82DF61-CA7B-DA6A-54ED-0A1D244341C3}"/>
              </a:ext>
            </a:extLst>
          </p:cNvPr>
          <p:cNvSpPr/>
          <p:nvPr/>
        </p:nvSpPr>
        <p:spPr>
          <a:xfrm>
            <a:off x="5531157" y="5799428"/>
            <a:ext cx="805458" cy="12081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80" name="!!矩形 721">
            <a:extLst>
              <a:ext uri="{FF2B5EF4-FFF2-40B4-BE49-F238E27FC236}">
                <a16:creationId xmlns:a16="http://schemas.microsoft.com/office/drawing/2014/main" id="{5458B98A-919E-7181-D503-B96792C87D2A}"/>
              </a:ext>
            </a:extLst>
          </p:cNvPr>
          <p:cNvSpPr/>
          <p:nvPr/>
        </p:nvSpPr>
        <p:spPr>
          <a:xfrm>
            <a:off x="5531157" y="5560419"/>
            <a:ext cx="805458" cy="1208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81" name="!!矩形 704">
            <a:extLst>
              <a:ext uri="{FF2B5EF4-FFF2-40B4-BE49-F238E27FC236}">
                <a16:creationId xmlns:a16="http://schemas.microsoft.com/office/drawing/2014/main" id="{7304197E-A207-FE56-6983-B915952B6318}"/>
              </a:ext>
            </a:extLst>
          </p:cNvPr>
          <p:cNvSpPr/>
          <p:nvPr/>
        </p:nvSpPr>
        <p:spPr>
          <a:xfrm>
            <a:off x="5531157" y="5914690"/>
            <a:ext cx="805458" cy="12081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06266723-E520-F438-51C6-0ABF246C91C3}"/>
                  </a:ext>
                </a:extLst>
              </p:cNvPr>
              <p:cNvSpPr txBox="1"/>
              <p:nvPr/>
            </p:nvSpPr>
            <p:spPr>
              <a:xfrm>
                <a:off x="5738576" y="6303253"/>
                <a:ext cx="474063"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a:solidFill>
                            <a:prstClr val="black"/>
                          </a:solidFill>
                          <a:latin typeface="Cambria Math" panose="02040503050406030204" pitchFamily="18" charset="0"/>
                        </a:rPr>
                        <m:t>𝑩</m:t>
                      </m:r>
                    </m:oMath>
                  </m:oMathPara>
                </a14:m>
                <a:endParaRPr lang="zh-CN" altLang="en-US" sz="2000" b="1" dirty="0">
                  <a:solidFill>
                    <a:prstClr val="black"/>
                  </a:solidFill>
                  <a:latin typeface="Lucida Sans"/>
                  <a:ea typeface="黑体"/>
                </a:endParaRPr>
              </a:p>
            </p:txBody>
          </p:sp>
        </mc:Choice>
        <mc:Fallback xmlns="">
          <p:sp>
            <p:nvSpPr>
              <p:cNvPr id="82" name="TextBox 81">
                <a:extLst>
                  <a:ext uri="{FF2B5EF4-FFF2-40B4-BE49-F238E27FC236}">
                    <a16:creationId xmlns:a16="http://schemas.microsoft.com/office/drawing/2014/main" id="{06266723-E520-F438-51C6-0ABF246C91C3}"/>
                  </a:ext>
                </a:extLst>
              </p:cNvPr>
              <p:cNvSpPr txBox="1">
                <a:spLocks noRot="1" noChangeAspect="1" noMove="1" noResize="1" noEditPoints="1" noAdjustHandles="1" noChangeArrowheads="1" noChangeShapeType="1" noTextEdit="1"/>
              </p:cNvSpPr>
              <p:nvPr/>
            </p:nvSpPr>
            <p:spPr>
              <a:xfrm>
                <a:off x="5738576" y="6303253"/>
                <a:ext cx="474063" cy="419300"/>
              </a:xfrm>
              <a:prstGeom prst="rect">
                <a:avLst/>
              </a:prstGeom>
              <a:blipFill>
                <a:blip r:embed="rId20"/>
                <a:stretch>
                  <a:fillRect/>
                </a:stretch>
              </a:blipFill>
            </p:spPr>
            <p:txBody>
              <a:bodyPr/>
              <a:lstStyle/>
              <a:p>
                <a:r>
                  <a:rPr lang="zh-CN" altLang="en-US">
                    <a:noFill/>
                  </a:rPr>
                  <a:t> </a:t>
                </a:r>
              </a:p>
            </p:txBody>
          </p:sp>
        </mc:Fallback>
      </mc:AlternateContent>
      <p:sp>
        <p:nvSpPr>
          <p:cNvPr id="83" name="Left Brace 82">
            <a:extLst>
              <a:ext uri="{FF2B5EF4-FFF2-40B4-BE49-F238E27FC236}">
                <a16:creationId xmlns:a16="http://schemas.microsoft.com/office/drawing/2014/main" id="{3CC97656-9224-AA91-0053-1CB18A6FC862}"/>
              </a:ext>
            </a:extLst>
          </p:cNvPr>
          <p:cNvSpPr/>
          <p:nvPr/>
        </p:nvSpPr>
        <p:spPr>
          <a:xfrm>
            <a:off x="5277442" y="5560419"/>
            <a:ext cx="190286" cy="475091"/>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0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935F18C9-51C9-8055-C733-1829F960EC57}"/>
                  </a:ext>
                </a:extLst>
              </p:cNvPr>
              <p:cNvSpPr txBox="1"/>
              <p:nvPr/>
            </p:nvSpPr>
            <p:spPr>
              <a:xfrm>
                <a:off x="4533636" y="5595194"/>
                <a:ext cx="859723" cy="40011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smtClean="0">
                          <a:solidFill>
                            <a:prstClr val="black"/>
                          </a:solidFill>
                          <a:latin typeface="Cambria Math" panose="02040503050406030204" pitchFamily="18" charset="0"/>
                          <a:ea typeface="黑体"/>
                        </a:rPr>
                        <m:t>ℓ−</m:t>
                      </m:r>
                      <m:r>
                        <a:rPr lang="en-US" altLang="zh-CN" sz="2000" b="0" i="1" smtClean="0">
                          <a:solidFill>
                            <a:prstClr val="black"/>
                          </a:solidFill>
                          <a:latin typeface="Cambria Math" panose="02040503050406030204" pitchFamily="18" charset="0"/>
                          <a:ea typeface="黑体"/>
                        </a:rPr>
                        <m:t>1</m:t>
                      </m:r>
                    </m:oMath>
                  </m:oMathPara>
                </a14:m>
                <a:endParaRPr lang="zh-CN" altLang="en-US" sz="2000" b="0" dirty="0">
                  <a:solidFill>
                    <a:prstClr val="black"/>
                  </a:solidFill>
                  <a:latin typeface="Lucida Sans"/>
                  <a:ea typeface="黑体"/>
                </a:endParaRPr>
              </a:p>
            </p:txBody>
          </p:sp>
        </mc:Choice>
        <mc:Fallback xmlns="">
          <p:sp>
            <p:nvSpPr>
              <p:cNvPr id="84" name="TextBox 83">
                <a:extLst>
                  <a:ext uri="{FF2B5EF4-FFF2-40B4-BE49-F238E27FC236}">
                    <a16:creationId xmlns:a16="http://schemas.microsoft.com/office/drawing/2014/main" id="{935F18C9-51C9-8055-C733-1829F960EC57}"/>
                  </a:ext>
                </a:extLst>
              </p:cNvPr>
              <p:cNvSpPr txBox="1">
                <a:spLocks noRot="1" noChangeAspect="1" noMove="1" noResize="1" noEditPoints="1" noAdjustHandles="1" noChangeArrowheads="1" noChangeShapeType="1" noTextEdit="1"/>
              </p:cNvSpPr>
              <p:nvPr/>
            </p:nvSpPr>
            <p:spPr>
              <a:xfrm>
                <a:off x="4533636" y="5595194"/>
                <a:ext cx="859723" cy="400110"/>
              </a:xfrm>
              <a:prstGeom prst="rect">
                <a:avLst/>
              </a:prstGeom>
              <a:blipFill>
                <a:blip r:embed="rId21"/>
                <a:stretch>
                  <a:fillRect/>
                </a:stretch>
              </a:blipFill>
            </p:spPr>
            <p:txBody>
              <a:bodyPr/>
              <a:lstStyle/>
              <a:p>
                <a:r>
                  <a:rPr lang="zh-CN" altLang="en-US">
                    <a:noFill/>
                  </a:rPr>
                  <a:t> </a:t>
                </a:r>
              </a:p>
            </p:txBody>
          </p:sp>
        </mc:Fallback>
      </mc:AlternateContent>
      <p:sp>
        <p:nvSpPr>
          <p:cNvPr id="85" name="Left Brace 84">
            <a:extLst>
              <a:ext uri="{FF2B5EF4-FFF2-40B4-BE49-F238E27FC236}">
                <a16:creationId xmlns:a16="http://schemas.microsoft.com/office/drawing/2014/main" id="{631D5D52-4AF2-41D7-F940-A95A76761562}"/>
              </a:ext>
            </a:extLst>
          </p:cNvPr>
          <p:cNvSpPr/>
          <p:nvPr/>
        </p:nvSpPr>
        <p:spPr>
          <a:xfrm rot="5400000">
            <a:off x="5838743" y="4977299"/>
            <a:ext cx="190286" cy="805458"/>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0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94715875-8A11-270C-D265-B713C25CC060}"/>
                  </a:ext>
                </a:extLst>
              </p:cNvPr>
              <p:cNvSpPr txBox="1"/>
              <p:nvPr/>
            </p:nvSpPr>
            <p:spPr>
              <a:xfrm>
                <a:off x="5724765" y="4871460"/>
                <a:ext cx="443960"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i="1">
                          <a:solidFill>
                            <a:prstClr val="black"/>
                          </a:solidFill>
                          <a:latin typeface="Cambria Math" panose="02040503050406030204" pitchFamily="18" charset="0"/>
                        </a:rPr>
                        <m:t>𝑑</m:t>
                      </m:r>
                    </m:oMath>
                  </m:oMathPara>
                </a14:m>
                <a:endParaRPr lang="zh-CN" altLang="en-US" sz="2000" dirty="0">
                  <a:solidFill>
                    <a:prstClr val="black"/>
                  </a:solidFill>
                  <a:latin typeface="Lucida Sans"/>
                  <a:ea typeface="黑体"/>
                </a:endParaRPr>
              </a:p>
            </p:txBody>
          </p:sp>
        </mc:Choice>
        <mc:Fallback xmlns="">
          <p:sp>
            <p:nvSpPr>
              <p:cNvPr id="86" name="TextBox 85">
                <a:extLst>
                  <a:ext uri="{FF2B5EF4-FFF2-40B4-BE49-F238E27FC236}">
                    <a16:creationId xmlns:a16="http://schemas.microsoft.com/office/drawing/2014/main" id="{94715875-8A11-270C-D265-B713C25CC060}"/>
                  </a:ext>
                </a:extLst>
              </p:cNvPr>
              <p:cNvSpPr txBox="1">
                <a:spLocks noRot="1" noChangeAspect="1" noMove="1" noResize="1" noEditPoints="1" noAdjustHandles="1" noChangeArrowheads="1" noChangeShapeType="1" noTextEdit="1"/>
              </p:cNvSpPr>
              <p:nvPr/>
            </p:nvSpPr>
            <p:spPr>
              <a:xfrm>
                <a:off x="5724765" y="4871460"/>
                <a:ext cx="443960" cy="419300"/>
              </a:xfrm>
              <a:prstGeom prst="rect">
                <a:avLst/>
              </a:prstGeom>
              <a:blipFill>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0664BC2D-63F2-613F-B22E-AD071EC811C4}"/>
                  </a:ext>
                </a:extLst>
              </p:cNvPr>
              <p:cNvSpPr txBox="1"/>
              <p:nvPr/>
            </p:nvSpPr>
            <p:spPr>
              <a:xfrm>
                <a:off x="3818218" y="5558323"/>
                <a:ext cx="354791"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i="1">
                          <a:solidFill>
                            <a:prstClr val="black"/>
                          </a:solidFill>
                          <a:latin typeface="Cambria Math" panose="02040503050406030204" pitchFamily="18" charset="0"/>
                        </a:rPr>
                        <m:t>⋅</m:t>
                      </m:r>
                    </m:oMath>
                  </m:oMathPara>
                </a14:m>
                <a:endParaRPr lang="zh-CN" altLang="en-US" sz="2000" dirty="0">
                  <a:solidFill>
                    <a:prstClr val="black"/>
                  </a:solidFill>
                  <a:latin typeface="Lucida Sans"/>
                  <a:ea typeface="黑体"/>
                </a:endParaRPr>
              </a:p>
            </p:txBody>
          </p:sp>
        </mc:Choice>
        <mc:Fallback xmlns="">
          <p:sp>
            <p:nvSpPr>
              <p:cNvPr id="87" name="TextBox 86">
                <a:extLst>
                  <a:ext uri="{FF2B5EF4-FFF2-40B4-BE49-F238E27FC236}">
                    <a16:creationId xmlns:a16="http://schemas.microsoft.com/office/drawing/2014/main" id="{0664BC2D-63F2-613F-B22E-AD071EC811C4}"/>
                  </a:ext>
                </a:extLst>
              </p:cNvPr>
              <p:cNvSpPr txBox="1">
                <a:spLocks noRot="1" noChangeAspect="1" noMove="1" noResize="1" noEditPoints="1" noAdjustHandles="1" noChangeArrowheads="1" noChangeShapeType="1" noTextEdit="1"/>
              </p:cNvSpPr>
              <p:nvPr/>
            </p:nvSpPr>
            <p:spPr>
              <a:xfrm>
                <a:off x="3818218" y="5558323"/>
                <a:ext cx="354791" cy="419300"/>
              </a:xfrm>
              <a:prstGeom prst="rect">
                <a:avLst/>
              </a:prstGeom>
              <a:blipFill>
                <a:blip r:embed="rId23"/>
                <a:stretch>
                  <a:fillRect/>
                </a:stretch>
              </a:blipFill>
            </p:spPr>
            <p:txBody>
              <a:bodyPr/>
              <a:lstStyle/>
              <a:p>
                <a:r>
                  <a:rPr lang="zh-CN" altLang="en-US">
                    <a:noFill/>
                  </a:rPr>
                  <a:t> </a:t>
                </a:r>
              </a:p>
            </p:txBody>
          </p:sp>
        </mc:Fallback>
      </mc:AlternateContent>
      <p:sp>
        <p:nvSpPr>
          <p:cNvPr id="88" name="!!矩形 705">
            <a:extLst>
              <a:ext uri="{FF2B5EF4-FFF2-40B4-BE49-F238E27FC236}">
                <a16:creationId xmlns:a16="http://schemas.microsoft.com/office/drawing/2014/main" id="{B3482D5E-CDE0-776D-0377-50D17B0C2287}"/>
              </a:ext>
            </a:extLst>
          </p:cNvPr>
          <p:cNvSpPr/>
          <p:nvPr/>
        </p:nvSpPr>
        <p:spPr>
          <a:xfrm rot="5400000">
            <a:off x="6398103" y="5643190"/>
            <a:ext cx="805458" cy="12081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660A869F-3923-113D-51EB-F2B1BEF46370}"/>
                  </a:ext>
                </a:extLst>
              </p:cNvPr>
              <p:cNvSpPr txBox="1"/>
              <p:nvPr/>
            </p:nvSpPr>
            <p:spPr>
              <a:xfrm>
                <a:off x="6380419" y="5558323"/>
                <a:ext cx="354791"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i="1">
                          <a:solidFill>
                            <a:prstClr val="black"/>
                          </a:solidFill>
                          <a:latin typeface="Cambria Math" panose="02040503050406030204" pitchFamily="18" charset="0"/>
                        </a:rPr>
                        <m:t>⋅</m:t>
                      </m:r>
                    </m:oMath>
                  </m:oMathPara>
                </a14:m>
                <a:endParaRPr lang="zh-CN" altLang="en-US" sz="2000" dirty="0">
                  <a:solidFill>
                    <a:prstClr val="black"/>
                  </a:solidFill>
                  <a:latin typeface="Lucida Sans"/>
                  <a:ea typeface="黑体"/>
                </a:endParaRPr>
              </a:p>
            </p:txBody>
          </p:sp>
        </mc:Choice>
        <mc:Fallback xmlns="">
          <p:sp>
            <p:nvSpPr>
              <p:cNvPr id="89" name="TextBox 88">
                <a:extLst>
                  <a:ext uri="{FF2B5EF4-FFF2-40B4-BE49-F238E27FC236}">
                    <a16:creationId xmlns:a16="http://schemas.microsoft.com/office/drawing/2014/main" id="{660A869F-3923-113D-51EB-F2B1BEF46370}"/>
                  </a:ext>
                </a:extLst>
              </p:cNvPr>
              <p:cNvSpPr txBox="1">
                <a:spLocks noRot="1" noChangeAspect="1" noMove="1" noResize="1" noEditPoints="1" noAdjustHandles="1" noChangeArrowheads="1" noChangeShapeType="1" noTextEdit="1"/>
              </p:cNvSpPr>
              <p:nvPr/>
            </p:nvSpPr>
            <p:spPr>
              <a:xfrm>
                <a:off x="6380419" y="5558323"/>
                <a:ext cx="354791" cy="419300"/>
              </a:xfrm>
              <a:prstGeom prst="rect">
                <a:avLst/>
              </a:prstGeom>
              <a:blipFill>
                <a:blip r:embed="rId2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52E71F11-C044-527D-2D1A-78A900D6C46A}"/>
                  </a:ext>
                </a:extLst>
              </p:cNvPr>
              <p:cNvSpPr txBox="1"/>
              <p:nvPr/>
            </p:nvSpPr>
            <p:spPr>
              <a:xfrm>
                <a:off x="6575257" y="6303253"/>
                <a:ext cx="433746"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a:solidFill>
                            <a:prstClr val="black"/>
                          </a:solidFill>
                          <a:latin typeface="Cambria Math" panose="02040503050406030204" pitchFamily="18" charset="0"/>
                        </a:rPr>
                        <m:t>𝒙</m:t>
                      </m:r>
                    </m:oMath>
                  </m:oMathPara>
                </a14:m>
                <a:endParaRPr lang="zh-CN" altLang="en-US" sz="2000" b="1" dirty="0">
                  <a:solidFill>
                    <a:prstClr val="black"/>
                  </a:solidFill>
                  <a:latin typeface="Lucida Sans"/>
                  <a:ea typeface="黑体"/>
                </a:endParaRPr>
              </a:p>
            </p:txBody>
          </p:sp>
        </mc:Choice>
        <mc:Fallback xmlns="">
          <p:sp>
            <p:nvSpPr>
              <p:cNvPr id="90" name="TextBox 89">
                <a:extLst>
                  <a:ext uri="{FF2B5EF4-FFF2-40B4-BE49-F238E27FC236}">
                    <a16:creationId xmlns:a16="http://schemas.microsoft.com/office/drawing/2014/main" id="{52E71F11-C044-527D-2D1A-78A900D6C46A}"/>
                  </a:ext>
                </a:extLst>
              </p:cNvPr>
              <p:cNvSpPr txBox="1">
                <a:spLocks noRot="1" noChangeAspect="1" noMove="1" noResize="1" noEditPoints="1" noAdjustHandles="1" noChangeArrowheads="1" noChangeShapeType="1" noTextEdit="1"/>
              </p:cNvSpPr>
              <p:nvPr/>
            </p:nvSpPr>
            <p:spPr>
              <a:xfrm>
                <a:off x="6575257" y="6303253"/>
                <a:ext cx="433746" cy="419300"/>
              </a:xfrm>
              <a:prstGeom prst="rect">
                <a:avLst/>
              </a:prstGeom>
              <a:blipFill>
                <a:blip r:embed="rId2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703992E3-5BB1-F513-D9BA-F666E78F646D}"/>
                  </a:ext>
                </a:extLst>
              </p:cNvPr>
              <p:cNvSpPr txBox="1"/>
              <p:nvPr/>
            </p:nvSpPr>
            <p:spPr>
              <a:xfrm>
                <a:off x="4503438" y="6303253"/>
                <a:ext cx="1011223"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2000" i="1" smtClean="0">
                              <a:solidFill>
                                <a:prstClr val="black"/>
                              </a:solidFill>
                              <a:latin typeface="Cambria Math" panose="02040503050406030204" pitchFamily="18" charset="0"/>
                            </a:rPr>
                          </m:ctrlPr>
                        </m:sSupPr>
                        <m:e>
                          <m:r>
                            <a:rPr lang="en-US" altLang="zh-CN" sz="2000" b="0" i="1" smtClean="0">
                              <a:solidFill>
                                <a:prstClr val="black"/>
                              </a:solidFill>
                              <a:latin typeface="Cambria Math" panose="02040503050406030204" pitchFamily="18" charset="0"/>
                            </a:rPr>
                            <m:t>‖</m:t>
                          </m:r>
                        </m:e>
                        <m:sup>
                          <m:r>
                            <a:rPr lang="en-US" altLang="zh-CN" sz="2000" i="1">
                              <a:solidFill>
                                <a:prstClr val="black"/>
                              </a:solidFill>
                              <a:latin typeface="Cambria Math" panose="02040503050406030204" pitchFamily="18" charset="0"/>
                            </a:rPr>
                            <m:t>2</m:t>
                          </m:r>
                        </m:sup>
                      </m:sSup>
                      <m:r>
                        <a:rPr lang="en-US" altLang="zh-CN" sz="2000" i="1">
                          <a:solidFill>
                            <a:prstClr val="black"/>
                          </a:solidFill>
                          <a:latin typeface="Cambria Math" panose="02040503050406030204" pitchFamily="18" charset="0"/>
                        </a:rPr>
                        <m:t>−</m:t>
                      </m:r>
                      <m:r>
                        <a:rPr lang="en-US" altLang="zh-CN" sz="2000" b="0" i="1" smtClean="0">
                          <a:solidFill>
                            <a:prstClr val="black"/>
                          </a:solidFill>
                          <a:latin typeface="Cambria Math" panose="02040503050406030204" pitchFamily="18" charset="0"/>
                        </a:rPr>
                        <m:t>‖</m:t>
                      </m:r>
                    </m:oMath>
                  </m:oMathPara>
                </a14:m>
                <a:endParaRPr lang="zh-CN" altLang="en-US" sz="2000" dirty="0">
                  <a:solidFill>
                    <a:prstClr val="black"/>
                  </a:solidFill>
                  <a:latin typeface="Lucida Sans"/>
                  <a:ea typeface="黑体"/>
                </a:endParaRPr>
              </a:p>
            </p:txBody>
          </p:sp>
        </mc:Choice>
        <mc:Fallback xmlns="">
          <p:sp>
            <p:nvSpPr>
              <p:cNvPr id="91" name="TextBox 90">
                <a:extLst>
                  <a:ext uri="{FF2B5EF4-FFF2-40B4-BE49-F238E27FC236}">
                    <a16:creationId xmlns:a16="http://schemas.microsoft.com/office/drawing/2014/main" id="{703992E3-5BB1-F513-D9BA-F666E78F646D}"/>
                  </a:ext>
                </a:extLst>
              </p:cNvPr>
              <p:cNvSpPr txBox="1">
                <a:spLocks noRot="1" noChangeAspect="1" noMove="1" noResize="1" noEditPoints="1" noAdjustHandles="1" noChangeArrowheads="1" noChangeShapeType="1" noTextEdit="1"/>
              </p:cNvSpPr>
              <p:nvPr/>
            </p:nvSpPr>
            <p:spPr>
              <a:xfrm>
                <a:off x="4503438" y="6303253"/>
                <a:ext cx="1011223" cy="419300"/>
              </a:xfrm>
              <a:prstGeom prst="rect">
                <a:avLst/>
              </a:prstGeom>
              <a:blipFill>
                <a:blip r:embed="rId26"/>
                <a:stretch>
                  <a:fillRect b="-1159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6163DE44-43F4-16D2-4673-666C082AED67}"/>
                  </a:ext>
                </a:extLst>
              </p:cNvPr>
              <p:cNvSpPr txBox="1"/>
              <p:nvPr/>
            </p:nvSpPr>
            <p:spPr>
              <a:xfrm>
                <a:off x="2581686" y="6303254"/>
                <a:ext cx="421987"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0" i="1" smtClean="0">
                          <a:solidFill>
                            <a:prstClr val="black"/>
                          </a:solidFill>
                          <a:latin typeface="Cambria Math" panose="02040503050406030204" pitchFamily="18" charset="0"/>
                          <a:ea typeface="黑体"/>
                        </a:rPr>
                        <m:t>‖</m:t>
                      </m:r>
                    </m:oMath>
                  </m:oMathPara>
                </a14:m>
                <a:endParaRPr lang="zh-CN" altLang="en-US" sz="2000" dirty="0">
                  <a:solidFill>
                    <a:prstClr val="black"/>
                  </a:solidFill>
                  <a:latin typeface="Lucida Sans"/>
                  <a:ea typeface="黑体"/>
                </a:endParaRPr>
              </a:p>
            </p:txBody>
          </p:sp>
        </mc:Choice>
        <mc:Fallback xmlns="">
          <p:sp>
            <p:nvSpPr>
              <p:cNvPr id="92" name="TextBox 91">
                <a:extLst>
                  <a:ext uri="{FF2B5EF4-FFF2-40B4-BE49-F238E27FC236}">
                    <a16:creationId xmlns:a16="http://schemas.microsoft.com/office/drawing/2014/main" id="{6163DE44-43F4-16D2-4673-666C082AED67}"/>
                  </a:ext>
                </a:extLst>
              </p:cNvPr>
              <p:cNvSpPr txBox="1">
                <a:spLocks noRot="1" noChangeAspect="1" noMove="1" noResize="1" noEditPoints="1" noAdjustHandles="1" noChangeArrowheads="1" noChangeShapeType="1" noTextEdit="1"/>
              </p:cNvSpPr>
              <p:nvPr/>
            </p:nvSpPr>
            <p:spPr>
              <a:xfrm>
                <a:off x="2581686" y="6303254"/>
                <a:ext cx="421987" cy="419300"/>
              </a:xfrm>
              <a:prstGeom prst="rect">
                <a:avLst/>
              </a:prstGeom>
              <a:blipFill>
                <a:blip r:embed="rId27"/>
                <a:stretch>
                  <a:fillRect b="-1159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F51CE97B-F0CF-03DE-08C1-A7992F4C65C8}"/>
                  </a:ext>
                </a:extLst>
              </p:cNvPr>
              <p:cNvSpPr txBox="1"/>
              <p:nvPr/>
            </p:nvSpPr>
            <p:spPr>
              <a:xfrm>
                <a:off x="7034334" y="6179820"/>
                <a:ext cx="1901931" cy="583878"/>
              </a:xfrm>
              <a:prstGeom prst="rect">
                <a:avLst/>
              </a:prstGeom>
              <a:noFill/>
            </p:spPr>
            <p:txBody>
              <a:bodyPr wrap="none" rtlCol="0">
                <a:spAutoFit/>
              </a:bodyPr>
              <a:lstStyle/>
              <a:p>
                <a:pPr defTabSz="914140"/>
                <a14:m>
                  <m:oMath xmlns:m="http://schemas.openxmlformats.org/officeDocument/2006/math">
                    <m:sSup>
                      <m:sSupPr>
                        <m:ctrlPr>
                          <a:rPr lang="en-US" altLang="zh-CN" sz="2000" i="1" smtClean="0">
                            <a:solidFill>
                              <a:prstClr val="black"/>
                            </a:solidFill>
                            <a:latin typeface="Cambria Math" panose="02040503050406030204" pitchFamily="18" charset="0"/>
                          </a:rPr>
                        </m:ctrlPr>
                      </m:sSupPr>
                      <m:e>
                        <m:r>
                          <a:rPr lang="en-US" altLang="zh-CN" sz="2000" b="0" i="1" smtClean="0">
                            <a:solidFill>
                              <a:prstClr val="black"/>
                            </a:solidFill>
                            <a:latin typeface="Cambria Math" panose="02040503050406030204" pitchFamily="18" charset="0"/>
                          </a:rPr>
                          <m:t>‖</m:t>
                        </m:r>
                      </m:e>
                      <m:sup>
                        <m:r>
                          <a:rPr lang="en-US" altLang="zh-CN" sz="2000">
                            <a:solidFill>
                              <a:prstClr val="black"/>
                            </a:solidFill>
                            <a:latin typeface="Cambria Math" panose="02040503050406030204" pitchFamily="18" charset="0"/>
                          </a:rPr>
                          <m:t>2</m:t>
                        </m:r>
                      </m:sup>
                    </m:sSup>
                  </m:oMath>
                </a14:m>
                <a:r>
                  <a:rPr lang="en-US" altLang="zh-CN" sz="2000" dirty="0">
                    <a:solidFill>
                      <a:prstClr val="black"/>
                    </a:solidFill>
                  </a:rPr>
                  <a:t> </a:t>
                </a:r>
                <a14:m>
                  <m:oMath xmlns:m="http://schemas.openxmlformats.org/officeDocument/2006/math">
                    <m:r>
                      <a:rPr lang="en-US" altLang="zh-CN" sz="2000" b="1" i="0" smtClean="0">
                        <a:solidFill>
                          <a:prstClr val="black"/>
                        </a:solidFill>
                        <a:latin typeface="Cambria Math" panose="02040503050406030204" pitchFamily="18" charset="0"/>
                      </a:rPr>
                      <m:t>      </m:t>
                    </m:r>
                    <m:r>
                      <a:rPr lang="en-US" altLang="zh-CN" sz="2000" i="1">
                        <a:solidFill>
                          <a:prstClr val="black"/>
                        </a:solidFill>
                        <a:latin typeface="Cambria Math" panose="02040503050406030204" pitchFamily="18" charset="0"/>
                      </a:rPr>
                      <m:t>≤</m:t>
                    </m:r>
                    <m:r>
                      <a:rPr lang="en-US" altLang="zh-CN" sz="2000" b="1" i="1" smtClean="0">
                        <a:solidFill>
                          <a:prstClr val="black"/>
                        </a:solidFill>
                        <a:latin typeface="Cambria Math" panose="02040503050406030204" pitchFamily="18" charset="0"/>
                      </a:rPr>
                      <m:t>    </m:t>
                    </m:r>
                    <m:f>
                      <m:fPr>
                        <m:ctrlPr>
                          <a:rPr lang="en-US" altLang="zh-CN" sz="2000" b="0" i="1" dirty="0" smtClean="0">
                            <a:solidFill>
                              <a:prstClr val="black"/>
                            </a:solidFill>
                            <a:latin typeface="Cambria Math" panose="02040503050406030204" pitchFamily="18" charset="0"/>
                          </a:rPr>
                        </m:ctrlPr>
                      </m:fPr>
                      <m:num>
                        <m:sSubSup>
                          <m:sSubSupPr>
                            <m:ctrlPr>
                              <a:rPr lang="en-US" altLang="zh-CN" sz="2000" i="1" dirty="0">
                                <a:solidFill>
                                  <a:prstClr val="black"/>
                                </a:solidFill>
                                <a:latin typeface="Cambria Math" panose="02040503050406030204" pitchFamily="18" charset="0"/>
                                <a:ea typeface="黑体"/>
                              </a:rPr>
                            </m:ctrlPr>
                          </m:sSubSupPr>
                          <m:e>
                            <m:d>
                              <m:dPr>
                                <m:begChr m:val="‖"/>
                                <m:endChr m:val="‖"/>
                                <m:ctrlPr>
                                  <a:rPr lang="en-US" altLang="zh-CN" sz="2000" i="1" dirty="0">
                                    <a:solidFill>
                                      <a:prstClr val="black"/>
                                    </a:solidFill>
                                    <a:latin typeface="Cambria Math" panose="02040503050406030204" pitchFamily="18" charset="0"/>
                                    <a:ea typeface="黑体"/>
                                  </a:rPr>
                                </m:ctrlPr>
                              </m:dPr>
                              <m:e>
                                <m:sSub>
                                  <m:sSubPr>
                                    <m:ctrlPr>
                                      <a:rPr lang="en-US" altLang="zh-CN" sz="2000" b="1" i="1" dirty="0" smtClean="0">
                                        <a:solidFill>
                                          <a:prstClr val="black"/>
                                        </a:solidFill>
                                        <a:latin typeface="Cambria Math" panose="02040503050406030204" pitchFamily="18" charset="0"/>
                                        <a:ea typeface="黑体"/>
                                      </a:rPr>
                                    </m:ctrlPr>
                                  </m:sSubPr>
                                  <m:e>
                                    <m:r>
                                      <a:rPr lang="en-US" altLang="zh-CN" sz="2000" i="1" dirty="0">
                                        <a:solidFill>
                                          <a:prstClr val="black"/>
                                        </a:solidFill>
                                        <a:latin typeface="Cambria Math" panose="02040503050406030204" pitchFamily="18" charset="0"/>
                                        <a:ea typeface="黑体"/>
                                      </a:rPr>
                                      <m:t>𝑨</m:t>
                                    </m:r>
                                  </m:e>
                                  <m:sub>
                                    <m:r>
                                      <a:rPr lang="en-US" altLang="zh-CN" sz="2000" b="0" i="1" dirty="0" smtClean="0">
                                        <a:solidFill>
                                          <a:prstClr val="black"/>
                                        </a:solidFill>
                                        <a:latin typeface="Cambria Math" panose="02040503050406030204" pitchFamily="18" charset="0"/>
                                        <a:ea typeface="黑体"/>
                                      </a:rPr>
                                      <m:t>𝑁</m:t>
                                    </m:r>
                                  </m:sub>
                                </m:sSub>
                              </m:e>
                            </m:d>
                          </m:e>
                          <m:sub>
                            <m:r>
                              <a:rPr lang="en-US" altLang="zh-CN" sz="2000" b="0" i="1" dirty="0">
                                <a:solidFill>
                                  <a:prstClr val="black"/>
                                </a:solidFill>
                                <a:latin typeface="Cambria Math" panose="02040503050406030204" pitchFamily="18" charset="0"/>
                                <a:ea typeface="黑体"/>
                              </a:rPr>
                              <m:t>𝐹</m:t>
                            </m:r>
                          </m:sub>
                          <m:sup>
                            <m:r>
                              <a:rPr lang="en-US" altLang="zh-CN" sz="2000" b="0" i="1" dirty="0">
                                <a:solidFill>
                                  <a:prstClr val="black"/>
                                </a:solidFill>
                                <a:latin typeface="Cambria Math" panose="02040503050406030204" pitchFamily="18" charset="0"/>
                                <a:ea typeface="黑体"/>
                              </a:rPr>
                              <m:t>2</m:t>
                            </m:r>
                          </m:sup>
                        </m:sSubSup>
                      </m:num>
                      <m:den>
                        <m:r>
                          <a:rPr lang="en-US" altLang="zh-CN" sz="2000" b="0" i="1" dirty="0" smtClean="0">
                            <a:solidFill>
                              <a:prstClr val="black"/>
                            </a:solidFill>
                            <a:latin typeface="Cambria Math" panose="02040503050406030204" pitchFamily="18" charset="0"/>
                            <a:ea typeface="黑体"/>
                          </a:rPr>
                          <m:t>ℓ</m:t>
                        </m:r>
                      </m:den>
                    </m:f>
                  </m:oMath>
                </a14:m>
                <a:endParaRPr lang="zh-CN" altLang="en-US" sz="2000" dirty="0">
                  <a:solidFill>
                    <a:prstClr val="black"/>
                  </a:solidFill>
                  <a:latin typeface="Lucida Sans"/>
                  <a:ea typeface="黑体"/>
                </a:endParaRPr>
              </a:p>
            </p:txBody>
          </p:sp>
        </mc:Choice>
        <mc:Fallback xmlns="">
          <p:sp>
            <p:nvSpPr>
              <p:cNvPr id="93" name="TextBox 92">
                <a:extLst>
                  <a:ext uri="{FF2B5EF4-FFF2-40B4-BE49-F238E27FC236}">
                    <a16:creationId xmlns:a16="http://schemas.microsoft.com/office/drawing/2014/main" id="{F51CE97B-F0CF-03DE-08C1-A7992F4C65C8}"/>
                  </a:ext>
                </a:extLst>
              </p:cNvPr>
              <p:cNvSpPr txBox="1">
                <a:spLocks noRot="1" noChangeAspect="1" noMove="1" noResize="1" noEditPoints="1" noAdjustHandles="1" noChangeArrowheads="1" noChangeShapeType="1" noTextEdit="1"/>
              </p:cNvSpPr>
              <p:nvPr/>
            </p:nvSpPr>
            <p:spPr>
              <a:xfrm>
                <a:off x="7034334" y="6179820"/>
                <a:ext cx="1901931" cy="583878"/>
              </a:xfrm>
              <a:prstGeom prst="rect">
                <a:avLst/>
              </a:prstGeom>
              <a:blipFill>
                <a:blip r:embed="rId28"/>
                <a:stretch>
                  <a:fillRect/>
                </a:stretch>
              </a:blipFill>
            </p:spPr>
            <p:txBody>
              <a:bodyPr/>
              <a:lstStyle/>
              <a:p>
                <a:r>
                  <a:rPr lang="zh-CN" altLang="en-US">
                    <a:noFill/>
                  </a:rPr>
                  <a:t> </a:t>
                </a:r>
              </a:p>
            </p:txBody>
          </p:sp>
        </mc:Fallback>
      </mc:AlternateContent>
      <p:sp>
        <p:nvSpPr>
          <p:cNvPr id="94" name="!!矩形 67b">
            <a:extLst>
              <a:ext uri="{FF2B5EF4-FFF2-40B4-BE49-F238E27FC236}">
                <a16:creationId xmlns:a16="http://schemas.microsoft.com/office/drawing/2014/main" id="{74F5F790-E405-5533-3F58-ED343068617E}"/>
              </a:ext>
            </a:extLst>
          </p:cNvPr>
          <p:cNvSpPr/>
          <p:nvPr/>
        </p:nvSpPr>
        <p:spPr>
          <a:xfrm>
            <a:off x="2974880" y="5859917"/>
            <a:ext cx="805458" cy="1208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97" name="!!矩形 72a">
            <a:extLst>
              <a:ext uri="{FF2B5EF4-FFF2-40B4-BE49-F238E27FC236}">
                <a16:creationId xmlns:a16="http://schemas.microsoft.com/office/drawing/2014/main" id="{6E5448C3-9902-59EB-63B4-AE913C9BE67F}"/>
              </a:ext>
            </a:extLst>
          </p:cNvPr>
          <p:cNvSpPr/>
          <p:nvPr/>
        </p:nvSpPr>
        <p:spPr>
          <a:xfrm>
            <a:off x="2974880" y="5739098"/>
            <a:ext cx="805458" cy="1208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99" name="!!矩形 67y">
            <a:extLst>
              <a:ext uri="{FF2B5EF4-FFF2-40B4-BE49-F238E27FC236}">
                <a16:creationId xmlns:a16="http://schemas.microsoft.com/office/drawing/2014/main" id="{D3B29BEA-BF5C-6DF7-4B4B-2F47E7211BBC}"/>
              </a:ext>
            </a:extLst>
          </p:cNvPr>
          <p:cNvSpPr/>
          <p:nvPr/>
        </p:nvSpPr>
        <p:spPr>
          <a:xfrm>
            <a:off x="2974781" y="3116796"/>
            <a:ext cx="805328" cy="1207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103" name="!!矩形 72z">
            <a:extLst>
              <a:ext uri="{FF2B5EF4-FFF2-40B4-BE49-F238E27FC236}">
                <a16:creationId xmlns:a16="http://schemas.microsoft.com/office/drawing/2014/main" id="{6394AD89-CFD6-58E4-2537-8534BDF9921E}"/>
              </a:ext>
            </a:extLst>
          </p:cNvPr>
          <p:cNvSpPr/>
          <p:nvPr/>
        </p:nvSpPr>
        <p:spPr>
          <a:xfrm>
            <a:off x="2974781" y="2995996"/>
            <a:ext cx="805328" cy="1207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Tree>
    <p:extLst>
      <p:ext uri="{BB962C8B-B14F-4D97-AF65-F5344CB8AC3E}">
        <p14:creationId xmlns:p14="http://schemas.microsoft.com/office/powerpoint/2010/main" val="7843870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00F3A2-04C4-FF98-3101-D0D0E1635D6E}"/>
              </a:ext>
            </a:extLst>
          </p:cNvPr>
          <p:cNvSpPr>
            <a:spLocks noGrp="1"/>
          </p:cNvSpPr>
          <p:nvPr>
            <p:ph type="title"/>
          </p:nvPr>
        </p:nvSpPr>
        <p:spPr/>
        <p:txBody>
          <a:bodyPr/>
          <a:lstStyle/>
          <a:p>
            <a:r>
              <a:rPr kumimoji="1" lang="zh-CN" altLang="en-US" dirty="0"/>
              <a:t>流数据模型 </a:t>
            </a:r>
            <a:r>
              <a:rPr kumimoji="1" lang="en-US" altLang="zh-CN" dirty="0"/>
              <a:t>vs. </a:t>
            </a:r>
            <a:r>
              <a:rPr kumimoji="1" lang="zh-CN" altLang="en-US" dirty="0"/>
              <a:t>滑动窗口模型</a:t>
            </a:r>
          </a:p>
        </p:txBody>
      </p:sp>
      <p:sp>
        <p:nvSpPr>
          <p:cNvPr id="3" name="!!Shape 42">
            <a:extLst>
              <a:ext uri="{FF2B5EF4-FFF2-40B4-BE49-F238E27FC236}">
                <a16:creationId xmlns:a16="http://schemas.microsoft.com/office/drawing/2014/main" id="{94FF0F83-4F78-9076-D296-E73F3F17F3EF}"/>
              </a:ext>
            </a:extLst>
          </p:cNvPr>
          <p:cNvSpPr txBox="1">
            <a:spLocks/>
          </p:cNvSpPr>
          <p:nvPr/>
        </p:nvSpPr>
        <p:spPr>
          <a:xfrm>
            <a:off x="394195" y="3962400"/>
            <a:ext cx="5793565" cy="1592284"/>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defTabSz="914140" fontAlgn="auto">
              <a:spcBef>
                <a:spcPts val="635"/>
              </a:spcBef>
              <a:spcAft>
                <a:spcPts val="0"/>
              </a:spcAft>
              <a:buNone/>
              <a:defRPr sz="1800"/>
            </a:pPr>
            <a:r>
              <a:rPr lang="zh-CN" altLang="en-US" sz="2800" b="1" dirty="0">
                <a:solidFill>
                  <a:prstClr val="black"/>
                </a:solidFill>
                <a:latin typeface="Lucida Sans"/>
                <a:ea typeface="黑体"/>
              </a:rPr>
              <a:t>滑动窗口上的矩阵略图问题</a:t>
            </a:r>
            <a:endParaRPr lang="zh-CN" altLang="en-US" sz="2800" b="1" i="1" baseline="-25000" dirty="0">
              <a:solidFill>
                <a:prstClr val="black"/>
              </a:solidFill>
              <a:latin typeface="Lucida Sans"/>
              <a:ea typeface="黑体"/>
            </a:endParaRPr>
          </a:p>
        </p:txBody>
      </p:sp>
      <p:sp>
        <p:nvSpPr>
          <p:cNvPr id="5" name="!!Shape 42">
            <a:extLst>
              <a:ext uri="{FF2B5EF4-FFF2-40B4-BE49-F238E27FC236}">
                <a16:creationId xmlns:a16="http://schemas.microsoft.com/office/drawing/2014/main" id="{F50D561B-AEB0-1CA8-AB3C-83CC35517CAF}"/>
              </a:ext>
            </a:extLst>
          </p:cNvPr>
          <p:cNvSpPr txBox="1">
            <a:spLocks/>
          </p:cNvSpPr>
          <p:nvPr/>
        </p:nvSpPr>
        <p:spPr>
          <a:xfrm>
            <a:off x="394195" y="1262806"/>
            <a:ext cx="5793565" cy="1592284"/>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defTabSz="914140" fontAlgn="auto">
              <a:spcBef>
                <a:spcPts val="635"/>
              </a:spcBef>
              <a:spcAft>
                <a:spcPts val="0"/>
              </a:spcAft>
              <a:buNone/>
              <a:defRPr sz="1800"/>
            </a:pPr>
            <a:r>
              <a:rPr lang="zh-CN" altLang="en-US" sz="2800" dirty="0">
                <a:solidFill>
                  <a:prstClr val="black"/>
                </a:solidFill>
                <a:latin typeface="Lucida Sans"/>
                <a:ea typeface="黑体"/>
              </a:rPr>
              <a:t>流数据</a:t>
            </a:r>
            <a:r>
              <a:rPr lang="zh-CN" altLang="en-US" sz="2800" b="1" dirty="0">
                <a:solidFill>
                  <a:prstClr val="black"/>
                </a:solidFill>
                <a:latin typeface="Lucida Sans"/>
                <a:ea typeface="黑体"/>
              </a:rPr>
              <a:t>上的矩阵略图问题</a:t>
            </a:r>
            <a:endParaRPr lang="zh-CN" altLang="en-US" sz="2800" b="1" i="1" baseline="-25000" dirty="0">
              <a:solidFill>
                <a:prstClr val="black"/>
              </a:solidFill>
              <a:latin typeface="Lucida Sans"/>
              <a:ea typeface="黑体"/>
            </a:endParaRPr>
          </a:p>
        </p:txBody>
      </p:sp>
      <p:sp>
        <p:nvSpPr>
          <p:cNvPr id="6" name="!!矩形 67">
            <a:extLst>
              <a:ext uri="{FF2B5EF4-FFF2-40B4-BE49-F238E27FC236}">
                <a16:creationId xmlns:a16="http://schemas.microsoft.com/office/drawing/2014/main" id="{DDD161A2-96A7-DCBF-1DFB-7C5B5EB1FD59}"/>
              </a:ext>
            </a:extLst>
          </p:cNvPr>
          <p:cNvSpPr/>
          <p:nvPr/>
        </p:nvSpPr>
        <p:spPr>
          <a:xfrm>
            <a:off x="2974781" y="2526864"/>
            <a:ext cx="805328" cy="1207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7" name="!!矩形 68">
            <a:extLst>
              <a:ext uri="{FF2B5EF4-FFF2-40B4-BE49-F238E27FC236}">
                <a16:creationId xmlns:a16="http://schemas.microsoft.com/office/drawing/2014/main" id="{FFD5BA0B-1DFE-3AAB-AC02-8C1009569E7E}"/>
              </a:ext>
            </a:extLst>
          </p:cNvPr>
          <p:cNvSpPr/>
          <p:nvPr/>
        </p:nvSpPr>
        <p:spPr>
          <a:xfrm>
            <a:off x="2974782" y="2647663"/>
            <a:ext cx="805328" cy="120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8" name="!!矩形 69">
            <a:extLst>
              <a:ext uri="{FF2B5EF4-FFF2-40B4-BE49-F238E27FC236}">
                <a16:creationId xmlns:a16="http://schemas.microsoft.com/office/drawing/2014/main" id="{9AEEBE02-98FD-2B9F-6C9D-D4738BF93B41}"/>
              </a:ext>
            </a:extLst>
          </p:cNvPr>
          <p:cNvSpPr/>
          <p:nvPr/>
        </p:nvSpPr>
        <p:spPr>
          <a:xfrm>
            <a:off x="2974781" y="2768462"/>
            <a:ext cx="805328" cy="1207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9" name="!!矩形 70">
            <a:extLst>
              <a:ext uri="{FF2B5EF4-FFF2-40B4-BE49-F238E27FC236}">
                <a16:creationId xmlns:a16="http://schemas.microsoft.com/office/drawing/2014/main" id="{20F759A8-7BCD-D25C-E7B2-59F4ECB82972}"/>
              </a:ext>
            </a:extLst>
          </p:cNvPr>
          <p:cNvSpPr/>
          <p:nvPr/>
        </p:nvSpPr>
        <p:spPr>
          <a:xfrm>
            <a:off x="2974781" y="2889261"/>
            <a:ext cx="805328" cy="12079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10" name="!!矩形 72">
            <a:extLst>
              <a:ext uri="{FF2B5EF4-FFF2-40B4-BE49-F238E27FC236}">
                <a16:creationId xmlns:a16="http://schemas.microsoft.com/office/drawing/2014/main" id="{EBB0EC93-C197-7FF1-E5FE-8B0FFA5934B9}"/>
              </a:ext>
            </a:extLst>
          </p:cNvPr>
          <p:cNvSpPr/>
          <p:nvPr/>
        </p:nvSpPr>
        <p:spPr>
          <a:xfrm>
            <a:off x="2974781" y="2406064"/>
            <a:ext cx="805328" cy="1207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25" name="Left Brace 24">
            <a:extLst>
              <a:ext uri="{FF2B5EF4-FFF2-40B4-BE49-F238E27FC236}">
                <a16:creationId xmlns:a16="http://schemas.microsoft.com/office/drawing/2014/main" id="{3D20C05A-8CAF-4200-20EC-46201C8AF085}"/>
              </a:ext>
            </a:extLst>
          </p:cNvPr>
          <p:cNvSpPr/>
          <p:nvPr/>
        </p:nvSpPr>
        <p:spPr>
          <a:xfrm>
            <a:off x="2721106" y="2406065"/>
            <a:ext cx="190256" cy="952330"/>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0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342C1A63-76CE-E1BF-1D68-D4D5793D7628}"/>
                  </a:ext>
                </a:extLst>
              </p:cNvPr>
              <p:cNvSpPr txBox="1"/>
              <p:nvPr/>
            </p:nvSpPr>
            <p:spPr>
              <a:xfrm>
                <a:off x="2358858" y="2667000"/>
                <a:ext cx="501676"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0" i="1" smtClean="0">
                          <a:solidFill>
                            <a:prstClr val="black"/>
                          </a:solidFill>
                          <a:latin typeface="Cambria Math" panose="02040503050406030204" pitchFamily="18" charset="0"/>
                          <a:ea typeface="黑体"/>
                        </a:rPr>
                        <m:t>𝑇</m:t>
                      </m:r>
                    </m:oMath>
                  </m:oMathPara>
                </a14:m>
                <a:endParaRPr lang="zh-CN" altLang="en-US" sz="2000" b="0" dirty="0">
                  <a:solidFill>
                    <a:prstClr val="black"/>
                  </a:solidFill>
                  <a:latin typeface="Lucida Sans"/>
                  <a:ea typeface="黑体"/>
                </a:endParaRPr>
              </a:p>
            </p:txBody>
          </p:sp>
        </mc:Choice>
        <mc:Fallback xmlns="">
          <p:sp>
            <p:nvSpPr>
              <p:cNvPr id="37" name="TextBox 36">
                <a:extLst>
                  <a:ext uri="{FF2B5EF4-FFF2-40B4-BE49-F238E27FC236}">
                    <a16:creationId xmlns:a16="http://schemas.microsoft.com/office/drawing/2014/main" id="{342C1A63-76CE-E1BF-1D68-D4D5793D7628}"/>
                  </a:ext>
                </a:extLst>
              </p:cNvPr>
              <p:cNvSpPr txBox="1">
                <a:spLocks noRot="1" noChangeAspect="1" noMove="1" noResize="1" noEditPoints="1" noAdjustHandles="1" noChangeArrowheads="1" noChangeShapeType="1" noTextEdit="1"/>
              </p:cNvSpPr>
              <p:nvPr/>
            </p:nvSpPr>
            <p:spPr>
              <a:xfrm>
                <a:off x="2358858" y="2667000"/>
                <a:ext cx="501676" cy="473022"/>
              </a:xfrm>
              <a:prstGeom prst="rect">
                <a:avLst/>
              </a:prstGeom>
              <a:blipFill>
                <a:blip r:embed="rId3"/>
                <a:stretch>
                  <a:fillRect/>
                </a:stretch>
              </a:blipFill>
            </p:spPr>
            <p:txBody>
              <a:bodyPr/>
              <a:lstStyle/>
              <a:p>
                <a:r>
                  <a:rPr lang="zh-CN" altLang="en-US">
                    <a:noFill/>
                  </a:rPr>
                  <a:t> </a:t>
                </a:r>
              </a:p>
            </p:txBody>
          </p:sp>
        </mc:Fallback>
      </mc:AlternateContent>
      <p:sp>
        <p:nvSpPr>
          <p:cNvPr id="38" name="Left Brace 37">
            <a:extLst>
              <a:ext uri="{FF2B5EF4-FFF2-40B4-BE49-F238E27FC236}">
                <a16:creationId xmlns:a16="http://schemas.microsoft.com/office/drawing/2014/main" id="{FCCD860E-F214-F139-84E4-4FDCD2A158AE}"/>
              </a:ext>
            </a:extLst>
          </p:cNvPr>
          <p:cNvSpPr/>
          <p:nvPr/>
        </p:nvSpPr>
        <p:spPr>
          <a:xfrm rot="5400000">
            <a:off x="3282318" y="1823038"/>
            <a:ext cx="190256" cy="805328"/>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0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42EBC328-7A89-522B-6405-170431709888}"/>
                  </a:ext>
                </a:extLst>
              </p:cNvPr>
              <p:cNvSpPr txBox="1"/>
              <p:nvPr/>
            </p:nvSpPr>
            <p:spPr>
              <a:xfrm>
                <a:off x="3156725" y="1764259"/>
                <a:ext cx="500841"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i="1">
                          <a:solidFill>
                            <a:prstClr val="black"/>
                          </a:solidFill>
                          <a:latin typeface="Cambria Math" panose="02040503050406030204" pitchFamily="18" charset="0"/>
                        </a:rPr>
                        <m:t>𝑑</m:t>
                      </m:r>
                    </m:oMath>
                  </m:oMathPara>
                </a14:m>
                <a:endParaRPr lang="zh-CN" altLang="en-US" sz="2000" dirty="0">
                  <a:solidFill>
                    <a:prstClr val="black"/>
                  </a:solidFill>
                  <a:latin typeface="Lucida Sans"/>
                  <a:ea typeface="黑体"/>
                </a:endParaRPr>
              </a:p>
            </p:txBody>
          </p:sp>
        </mc:Choice>
        <mc:Fallback xmlns="">
          <p:sp>
            <p:nvSpPr>
              <p:cNvPr id="41" name="TextBox 40">
                <a:extLst>
                  <a:ext uri="{FF2B5EF4-FFF2-40B4-BE49-F238E27FC236}">
                    <a16:creationId xmlns:a16="http://schemas.microsoft.com/office/drawing/2014/main" id="{42EBC328-7A89-522B-6405-170431709888}"/>
                  </a:ext>
                </a:extLst>
              </p:cNvPr>
              <p:cNvSpPr txBox="1">
                <a:spLocks noRot="1" noChangeAspect="1" noMove="1" noResize="1" noEditPoints="1" noAdjustHandles="1" noChangeArrowheads="1" noChangeShapeType="1" noTextEdit="1"/>
              </p:cNvSpPr>
              <p:nvPr/>
            </p:nvSpPr>
            <p:spPr>
              <a:xfrm>
                <a:off x="3156725" y="1764259"/>
                <a:ext cx="500841" cy="473022"/>
              </a:xfrm>
              <a:prstGeom prst="rect">
                <a:avLst/>
              </a:prstGeom>
              <a:blipFill>
                <a:blip r:embed="rId4"/>
                <a:stretch>
                  <a:fillRect/>
                </a:stretch>
              </a:blipFill>
            </p:spPr>
            <p:txBody>
              <a:bodyPr/>
              <a:lstStyle/>
              <a:p>
                <a:r>
                  <a:rPr lang="zh-CN" altLang="en-US">
                    <a:noFill/>
                  </a:rPr>
                  <a:t> </a:t>
                </a:r>
              </a:p>
            </p:txBody>
          </p:sp>
        </mc:Fallback>
      </mc:AlternateContent>
      <p:sp>
        <p:nvSpPr>
          <p:cNvPr id="42" name="!!矩形 702">
            <a:extLst>
              <a:ext uri="{FF2B5EF4-FFF2-40B4-BE49-F238E27FC236}">
                <a16:creationId xmlns:a16="http://schemas.microsoft.com/office/drawing/2014/main" id="{80C410D2-CFA0-E16E-9003-92720915CEBE}"/>
              </a:ext>
            </a:extLst>
          </p:cNvPr>
          <p:cNvSpPr/>
          <p:nvPr/>
        </p:nvSpPr>
        <p:spPr>
          <a:xfrm rot="5400000">
            <a:off x="3835663" y="2911466"/>
            <a:ext cx="805329" cy="12079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44" name="!!矩形 681">
            <a:extLst>
              <a:ext uri="{FF2B5EF4-FFF2-40B4-BE49-F238E27FC236}">
                <a16:creationId xmlns:a16="http://schemas.microsoft.com/office/drawing/2014/main" id="{E74BCEE4-179F-7C32-2666-61B1A46B3F00}"/>
              </a:ext>
            </a:extLst>
          </p:cNvPr>
          <p:cNvSpPr/>
          <p:nvPr/>
        </p:nvSpPr>
        <p:spPr>
          <a:xfrm>
            <a:off x="5530646" y="2949504"/>
            <a:ext cx="805328" cy="1207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46" name="!!矩形 703">
            <a:extLst>
              <a:ext uri="{FF2B5EF4-FFF2-40B4-BE49-F238E27FC236}">
                <a16:creationId xmlns:a16="http://schemas.microsoft.com/office/drawing/2014/main" id="{0FA534F5-0990-6143-A0F6-42267CD00F77}"/>
              </a:ext>
            </a:extLst>
          </p:cNvPr>
          <p:cNvSpPr/>
          <p:nvPr/>
        </p:nvSpPr>
        <p:spPr>
          <a:xfrm>
            <a:off x="5530646" y="3067678"/>
            <a:ext cx="805328" cy="120799"/>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48" name="!!矩形 721">
            <a:extLst>
              <a:ext uri="{FF2B5EF4-FFF2-40B4-BE49-F238E27FC236}">
                <a16:creationId xmlns:a16="http://schemas.microsoft.com/office/drawing/2014/main" id="{D68B7D44-E810-EDE7-BFE9-9D1502086AE7}"/>
              </a:ext>
            </a:extLst>
          </p:cNvPr>
          <p:cNvSpPr/>
          <p:nvPr/>
        </p:nvSpPr>
        <p:spPr>
          <a:xfrm>
            <a:off x="5530646" y="2828707"/>
            <a:ext cx="805328" cy="1207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51" name="!!矩形 704">
            <a:extLst>
              <a:ext uri="{FF2B5EF4-FFF2-40B4-BE49-F238E27FC236}">
                <a16:creationId xmlns:a16="http://schemas.microsoft.com/office/drawing/2014/main" id="{C8BD58D2-EA9A-3C68-12D6-D6EB008F896F}"/>
              </a:ext>
            </a:extLst>
          </p:cNvPr>
          <p:cNvSpPr/>
          <p:nvPr/>
        </p:nvSpPr>
        <p:spPr>
          <a:xfrm>
            <a:off x="5530646" y="3182922"/>
            <a:ext cx="805328" cy="120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53" name="Left Brace 52">
            <a:extLst>
              <a:ext uri="{FF2B5EF4-FFF2-40B4-BE49-F238E27FC236}">
                <a16:creationId xmlns:a16="http://schemas.microsoft.com/office/drawing/2014/main" id="{BF278398-A4C0-EF93-E199-4383CDE152F7}"/>
              </a:ext>
            </a:extLst>
          </p:cNvPr>
          <p:cNvSpPr/>
          <p:nvPr/>
        </p:nvSpPr>
        <p:spPr>
          <a:xfrm>
            <a:off x="5276972" y="2828707"/>
            <a:ext cx="190256" cy="475015"/>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000">
              <a:solidFill>
                <a:prstClr val="black"/>
              </a:solidFill>
              <a:latin typeface="Lucida Sans"/>
              <a:ea typeface="黑体"/>
            </a:endParaRPr>
          </a:p>
        </p:txBody>
      </p:sp>
      <p:sp>
        <p:nvSpPr>
          <p:cNvPr id="55" name="Left Brace 54">
            <a:extLst>
              <a:ext uri="{FF2B5EF4-FFF2-40B4-BE49-F238E27FC236}">
                <a16:creationId xmlns:a16="http://schemas.microsoft.com/office/drawing/2014/main" id="{C5C66E79-3AC0-9954-EB5A-4C1E5364FB32}"/>
              </a:ext>
            </a:extLst>
          </p:cNvPr>
          <p:cNvSpPr/>
          <p:nvPr/>
        </p:nvSpPr>
        <p:spPr>
          <a:xfrm rot="5400000">
            <a:off x="5838183" y="2245681"/>
            <a:ext cx="190256" cy="805328"/>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0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C0D5F4E-B149-8765-EB08-4E071F1B29EE}"/>
                  </a:ext>
                </a:extLst>
              </p:cNvPr>
              <p:cNvSpPr txBox="1"/>
              <p:nvPr/>
            </p:nvSpPr>
            <p:spPr>
              <a:xfrm>
                <a:off x="5724223" y="2139858"/>
                <a:ext cx="500841"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i="1">
                          <a:solidFill>
                            <a:prstClr val="black"/>
                          </a:solidFill>
                          <a:latin typeface="Cambria Math" panose="02040503050406030204" pitchFamily="18" charset="0"/>
                        </a:rPr>
                        <m:t>𝑑</m:t>
                      </m:r>
                    </m:oMath>
                  </m:oMathPara>
                </a14:m>
                <a:endParaRPr lang="zh-CN" altLang="en-US" sz="2000" dirty="0">
                  <a:solidFill>
                    <a:prstClr val="black"/>
                  </a:solidFill>
                  <a:latin typeface="Lucida Sans"/>
                  <a:ea typeface="黑体"/>
                </a:endParaRPr>
              </a:p>
            </p:txBody>
          </p:sp>
        </mc:Choice>
        <mc:Fallback xmlns="">
          <p:sp>
            <p:nvSpPr>
              <p:cNvPr id="56" name="TextBox 55">
                <a:extLst>
                  <a:ext uri="{FF2B5EF4-FFF2-40B4-BE49-F238E27FC236}">
                    <a16:creationId xmlns:a16="http://schemas.microsoft.com/office/drawing/2014/main" id="{7C0D5F4E-B149-8765-EB08-4E071F1B29EE}"/>
                  </a:ext>
                </a:extLst>
              </p:cNvPr>
              <p:cNvSpPr txBox="1">
                <a:spLocks noRot="1" noChangeAspect="1" noMove="1" noResize="1" noEditPoints="1" noAdjustHandles="1" noChangeArrowheads="1" noChangeShapeType="1" noTextEdit="1"/>
              </p:cNvSpPr>
              <p:nvPr/>
            </p:nvSpPr>
            <p:spPr>
              <a:xfrm>
                <a:off x="5724223" y="2139858"/>
                <a:ext cx="500841" cy="47302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53ECEA07-3793-9C33-EE8A-5826F6CE9BB0}"/>
                  </a:ext>
                </a:extLst>
              </p:cNvPr>
              <p:cNvSpPr txBox="1"/>
              <p:nvPr/>
            </p:nvSpPr>
            <p:spPr>
              <a:xfrm>
                <a:off x="3817983" y="2826611"/>
                <a:ext cx="400249"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i="1">
                          <a:solidFill>
                            <a:prstClr val="black"/>
                          </a:solidFill>
                          <a:latin typeface="Cambria Math" panose="02040503050406030204" pitchFamily="18" charset="0"/>
                        </a:rPr>
                        <m:t>⋅</m:t>
                      </m:r>
                    </m:oMath>
                  </m:oMathPara>
                </a14:m>
                <a:endParaRPr lang="zh-CN" altLang="en-US" sz="2000" dirty="0">
                  <a:solidFill>
                    <a:prstClr val="black"/>
                  </a:solidFill>
                  <a:latin typeface="Lucida Sans"/>
                  <a:ea typeface="黑体"/>
                </a:endParaRPr>
              </a:p>
            </p:txBody>
          </p:sp>
        </mc:Choice>
        <mc:Fallback xmlns="">
          <p:sp>
            <p:nvSpPr>
              <p:cNvPr id="57" name="TextBox 56">
                <a:extLst>
                  <a:ext uri="{FF2B5EF4-FFF2-40B4-BE49-F238E27FC236}">
                    <a16:creationId xmlns:a16="http://schemas.microsoft.com/office/drawing/2014/main" id="{53ECEA07-3793-9C33-EE8A-5826F6CE9BB0}"/>
                  </a:ext>
                </a:extLst>
              </p:cNvPr>
              <p:cNvSpPr txBox="1">
                <a:spLocks noRot="1" noChangeAspect="1" noMove="1" noResize="1" noEditPoints="1" noAdjustHandles="1" noChangeArrowheads="1" noChangeShapeType="1" noTextEdit="1"/>
              </p:cNvSpPr>
              <p:nvPr/>
            </p:nvSpPr>
            <p:spPr>
              <a:xfrm>
                <a:off x="3817983" y="2826611"/>
                <a:ext cx="400249" cy="473022"/>
              </a:xfrm>
              <a:prstGeom prst="rect">
                <a:avLst/>
              </a:prstGeom>
              <a:blipFill>
                <a:blip r:embed="rId7"/>
                <a:stretch>
                  <a:fillRect/>
                </a:stretch>
              </a:blipFill>
            </p:spPr>
            <p:txBody>
              <a:bodyPr/>
              <a:lstStyle/>
              <a:p>
                <a:r>
                  <a:rPr lang="zh-CN" altLang="en-US">
                    <a:noFill/>
                  </a:rPr>
                  <a:t> </a:t>
                </a:r>
              </a:p>
            </p:txBody>
          </p:sp>
        </mc:Fallback>
      </mc:AlternateContent>
      <p:sp>
        <p:nvSpPr>
          <p:cNvPr id="58" name="!!矩形 705">
            <a:extLst>
              <a:ext uri="{FF2B5EF4-FFF2-40B4-BE49-F238E27FC236}">
                <a16:creationId xmlns:a16="http://schemas.microsoft.com/office/drawing/2014/main" id="{FB152929-A321-776C-5CEE-DD970AF9C678}"/>
              </a:ext>
            </a:extLst>
          </p:cNvPr>
          <p:cNvSpPr/>
          <p:nvPr/>
        </p:nvSpPr>
        <p:spPr>
          <a:xfrm rot="5400000">
            <a:off x="6397453" y="2911465"/>
            <a:ext cx="805329" cy="12079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5CB6B5C4-5AAB-191C-C493-F6E97504BB41}"/>
                  </a:ext>
                </a:extLst>
              </p:cNvPr>
              <p:cNvSpPr txBox="1"/>
              <p:nvPr/>
            </p:nvSpPr>
            <p:spPr>
              <a:xfrm>
                <a:off x="6379772" y="2826611"/>
                <a:ext cx="400249"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i="1">
                          <a:solidFill>
                            <a:prstClr val="black"/>
                          </a:solidFill>
                          <a:latin typeface="Cambria Math" panose="02040503050406030204" pitchFamily="18" charset="0"/>
                        </a:rPr>
                        <m:t>⋅</m:t>
                      </m:r>
                    </m:oMath>
                  </m:oMathPara>
                </a14:m>
                <a:endParaRPr lang="zh-CN" altLang="en-US" sz="2000" dirty="0">
                  <a:solidFill>
                    <a:prstClr val="black"/>
                  </a:solidFill>
                  <a:latin typeface="Lucida Sans"/>
                  <a:ea typeface="黑体"/>
                </a:endParaRPr>
              </a:p>
            </p:txBody>
          </p:sp>
        </mc:Choice>
        <mc:Fallback xmlns="">
          <p:sp>
            <p:nvSpPr>
              <p:cNvPr id="59" name="TextBox 58">
                <a:extLst>
                  <a:ext uri="{FF2B5EF4-FFF2-40B4-BE49-F238E27FC236}">
                    <a16:creationId xmlns:a16="http://schemas.microsoft.com/office/drawing/2014/main" id="{5CB6B5C4-5AAB-191C-C493-F6E97504BB41}"/>
                  </a:ext>
                </a:extLst>
              </p:cNvPr>
              <p:cNvSpPr txBox="1">
                <a:spLocks noRot="1" noChangeAspect="1" noMove="1" noResize="1" noEditPoints="1" noAdjustHandles="1" noChangeArrowheads="1" noChangeShapeType="1" noTextEdit="1"/>
              </p:cNvSpPr>
              <p:nvPr/>
            </p:nvSpPr>
            <p:spPr>
              <a:xfrm>
                <a:off x="6379772" y="2826611"/>
                <a:ext cx="400249" cy="473022"/>
              </a:xfrm>
              <a:prstGeom prst="rect">
                <a:avLst/>
              </a:prstGeom>
              <a:blipFill>
                <a:blip r:embed="rId8"/>
                <a:stretch>
                  <a:fillRect/>
                </a:stretch>
              </a:blipFill>
            </p:spPr>
            <p:txBody>
              <a:bodyPr/>
              <a:lstStyle/>
              <a:p>
                <a:r>
                  <a:rPr lang="zh-CN" altLang="en-US">
                    <a:noFill/>
                  </a:rPr>
                  <a:t> </a:t>
                </a:r>
              </a:p>
            </p:txBody>
          </p:sp>
        </mc:Fallback>
      </mc:AlternateContent>
      <p:sp>
        <p:nvSpPr>
          <p:cNvPr id="4" name="!!矩形 67">
            <a:extLst>
              <a:ext uri="{FF2B5EF4-FFF2-40B4-BE49-F238E27FC236}">
                <a16:creationId xmlns:a16="http://schemas.microsoft.com/office/drawing/2014/main" id="{E5C02F5D-32C7-8045-B453-EC2AA93F92A3}"/>
              </a:ext>
            </a:extLst>
          </p:cNvPr>
          <p:cNvSpPr/>
          <p:nvPr/>
        </p:nvSpPr>
        <p:spPr>
          <a:xfrm>
            <a:off x="2974880" y="5258527"/>
            <a:ext cx="805458" cy="1208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39" name="!!矩形 68">
            <a:extLst>
              <a:ext uri="{FF2B5EF4-FFF2-40B4-BE49-F238E27FC236}">
                <a16:creationId xmlns:a16="http://schemas.microsoft.com/office/drawing/2014/main" id="{37C52CAD-7FF6-9BFC-6011-F05C1D31D7EB}"/>
              </a:ext>
            </a:extLst>
          </p:cNvPr>
          <p:cNvSpPr/>
          <p:nvPr/>
        </p:nvSpPr>
        <p:spPr>
          <a:xfrm>
            <a:off x="2974881" y="5379345"/>
            <a:ext cx="805458" cy="120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67" name="!!矩形 69">
            <a:extLst>
              <a:ext uri="{FF2B5EF4-FFF2-40B4-BE49-F238E27FC236}">
                <a16:creationId xmlns:a16="http://schemas.microsoft.com/office/drawing/2014/main" id="{868B77D2-9FDD-90BE-D1C1-2B0513293B5C}"/>
              </a:ext>
            </a:extLst>
          </p:cNvPr>
          <p:cNvSpPr/>
          <p:nvPr/>
        </p:nvSpPr>
        <p:spPr>
          <a:xfrm>
            <a:off x="2974880" y="5500164"/>
            <a:ext cx="805458" cy="1208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68" name="!!矩形 70">
            <a:extLst>
              <a:ext uri="{FF2B5EF4-FFF2-40B4-BE49-F238E27FC236}">
                <a16:creationId xmlns:a16="http://schemas.microsoft.com/office/drawing/2014/main" id="{2C404320-1C67-96CD-0F5A-9E841F9F1C69}"/>
              </a:ext>
            </a:extLst>
          </p:cNvPr>
          <p:cNvSpPr/>
          <p:nvPr/>
        </p:nvSpPr>
        <p:spPr>
          <a:xfrm>
            <a:off x="2974880" y="5620983"/>
            <a:ext cx="805458" cy="12081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69" name="!!矩形 72">
            <a:extLst>
              <a:ext uri="{FF2B5EF4-FFF2-40B4-BE49-F238E27FC236}">
                <a16:creationId xmlns:a16="http://schemas.microsoft.com/office/drawing/2014/main" id="{3D446BF2-239D-8C64-C3E2-D8469F7D94E6}"/>
              </a:ext>
            </a:extLst>
          </p:cNvPr>
          <p:cNvSpPr/>
          <p:nvPr/>
        </p:nvSpPr>
        <p:spPr>
          <a:xfrm>
            <a:off x="2974880" y="5137708"/>
            <a:ext cx="805458" cy="1208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72" name="Left Brace 71">
            <a:extLst>
              <a:ext uri="{FF2B5EF4-FFF2-40B4-BE49-F238E27FC236}">
                <a16:creationId xmlns:a16="http://schemas.microsoft.com/office/drawing/2014/main" id="{A9613AA9-0D71-1D46-524D-F8F3ECE792F2}"/>
              </a:ext>
            </a:extLst>
          </p:cNvPr>
          <p:cNvSpPr/>
          <p:nvPr/>
        </p:nvSpPr>
        <p:spPr>
          <a:xfrm>
            <a:off x="2721164" y="5260066"/>
            <a:ext cx="190286" cy="840325"/>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0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4CBE4BD6-44FD-13D2-E7E3-AA23B37EFCE7}"/>
                  </a:ext>
                </a:extLst>
              </p:cNvPr>
              <p:cNvSpPr txBox="1"/>
              <p:nvPr/>
            </p:nvSpPr>
            <p:spPr>
              <a:xfrm>
                <a:off x="2362200" y="5474903"/>
                <a:ext cx="482328"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0" i="1" smtClean="0">
                          <a:solidFill>
                            <a:prstClr val="black"/>
                          </a:solidFill>
                          <a:latin typeface="Cambria Math" panose="02040503050406030204" pitchFamily="18" charset="0"/>
                          <a:ea typeface="黑体"/>
                        </a:rPr>
                        <m:t>𝑁</m:t>
                      </m:r>
                    </m:oMath>
                  </m:oMathPara>
                </a14:m>
                <a:endParaRPr lang="zh-CN" altLang="en-US" sz="2000" b="0" dirty="0">
                  <a:solidFill>
                    <a:prstClr val="black"/>
                  </a:solidFill>
                  <a:latin typeface="Lucida Sans"/>
                  <a:ea typeface="黑体"/>
                </a:endParaRPr>
              </a:p>
            </p:txBody>
          </p:sp>
        </mc:Choice>
        <mc:Fallback xmlns="">
          <p:sp>
            <p:nvSpPr>
              <p:cNvPr id="73" name="TextBox 72">
                <a:extLst>
                  <a:ext uri="{FF2B5EF4-FFF2-40B4-BE49-F238E27FC236}">
                    <a16:creationId xmlns:a16="http://schemas.microsoft.com/office/drawing/2014/main" id="{4CBE4BD6-44FD-13D2-E7E3-AA23B37EFCE7}"/>
                  </a:ext>
                </a:extLst>
              </p:cNvPr>
              <p:cNvSpPr txBox="1">
                <a:spLocks noRot="1" noChangeAspect="1" noMove="1" noResize="1" noEditPoints="1" noAdjustHandles="1" noChangeArrowheads="1" noChangeShapeType="1" noTextEdit="1"/>
              </p:cNvSpPr>
              <p:nvPr/>
            </p:nvSpPr>
            <p:spPr>
              <a:xfrm>
                <a:off x="2362200" y="5474903"/>
                <a:ext cx="482328" cy="419300"/>
              </a:xfrm>
              <a:prstGeom prst="rect">
                <a:avLst/>
              </a:prstGeom>
              <a:blipFill>
                <a:blip r:embed="rId9"/>
                <a:stretch>
                  <a:fillRect/>
                </a:stretch>
              </a:blipFill>
            </p:spPr>
            <p:txBody>
              <a:bodyPr/>
              <a:lstStyle/>
              <a:p>
                <a:r>
                  <a:rPr lang="zh-CN" altLang="en-US">
                    <a:noFill/>
                  </a:rPr>
                  <a:t> </a:t>
                </a:r>
              </a:p>
            </p:txBody>
          </p:sp>
        </mc:Fallback>
      </mc:AlternateContent>
      <p:sp>
        <p:nvSpPr>
          <p:cNvPr id="74" name="Left Brace 73">
            <a:extLst>
              <a:ext uri="{FF2B5EF4-FFF2-40B4-BE49-F238E27FC236}">
                <a16:creationId xmlns:a16="http://schemas.microsoft.com/office/drawing/2014/main" id="{24D5E0CD-0D70-00B9-801A-47EB84667A7F}"/>
              </a:ext>
            </a:extLst>
          </p:cNvPr>
          <p:cNvSpPr/>
          <p:nvPr/>
        </p:nvSpPr>
        <p:spPr>
          <a:xfrm rot="5400000">
            <a:off x="3282466" y="4554589"/>
            <a:ext cx="190286" cy="805458"/>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0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A2F14330-CFAC-C021-2C94-36EE07392160}"/>
                  </a:ext>
                </a:extLst>
              </p:cNvPr>
              <p:cNvSpPr txBox="1"/>
              <p:nvPr/>
            </p:nvSpPr>
            <p:spPr>
              <a:xfrm>
                <a:off x="3156853" y="4495800"/>
                <a:ext cx="443960"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i="1">
                          <a:solidFill>
                            <a:prstClr val="black"/>
                          </a:solidFill>
                          <a:latin typeface="Cambria Math" panose="02040503050406030204" pitchFamily="18" charset="0"/>
                        </a:rPr>
                        <m:t>𝑑</m:t>
                      </m:r>
                    </m:oMath>
                  </m:oMathPara>
                </a14:m>
                <a:endParaRPr lang="zh-CN" altLang="en-US" sz="2000" dirty="0">
                  <a:solidFill>
                    <a:prstClr val="black"/>
                  </a:solidFill>
                  <a:latin typeface="Lucida Sans"/>
                  <a:ea typeface="黑体"/>
                </a:endParaRPr>
              </a:p>
            </p:txBody>
          </p:sp>
        </mc:Choice>
        <mc:Fallback xmlns="">
          <p:sp>
            <p:nvSpPr>
              <p:cNvPr id="75" name="TextBox 74">
                <a:extLst>
                  <a:ext uri="{FF2B5EF4-FFF2-40B4-BE49-F238E27FC236}">
                    <a16:creationId xmlns:a16="http://schemas.microsoft.com/office/drawing/2014/main" id="{A2F14330-CFAC-C021-2C94-36EE07392160}"/>
                  </a:ext>
                </a:extLst>
              </p:cNvPr>
              <p:cNvSpPr txBox="1">
                <a:spLocks noRot="1" noChangeAspect="1" noMove="1" noResize="1" noEditPoints="1" noAdjustHandles="1" noChangeArrowheads="1" noChangeShapeType="1" noTextEdit="1"/>
              </p:cNvSpPr>
              <p:nvPr/>
            </p:nvSpPr>
            <p:spPr>
              <a:xfrm>
                <a:off x="3156853" y="4495800"/>
                <a:ext cx="443960" cy="419300"/>
              </a:xfrm>
              <a:prstGeom prst="rect">
                <a:avLst/>
              </a:prstGeom>
              <a:blipFill>
                <a:blip r:embed="rId10"/>
                <a:stretch>
                  <a:fillRect/>
                </a:stretch>
              </a:blipFill>
            </p:spPr>
            <p:txBody>
              <a:bodyPr/>
              <a:lstStyle/>
              <a:p>
                <a:r>
                  <a:rPr lang="zh-CN" altLang="en-US">
                    <a:noFill/>
                  </a:rPr>
                  <a:t> </a:t>
                </a:r>
              </a:p>
            </p:txBody>
          </p:sp>
        </mc:Fallback>
      </mc:AlternateContent>
      <p:sp>
        <p:nvSpPr>
          <p:cNvPr id="76" name="!!矩形 702">
            <a:extLst>
              <a:ext uri="{FF2B5EF4-FFF2-40B4-BE49-F238E27FC236}">
                <a16:creationId xmlns:a16="http://schemas.microsoft.com/office/drawing/2014/main" id="{56000351-1B11-EBDE-190E-B5D291C5094D}"/>
              </a:ext>
            </a:extLst>
          </p:cNvPr>
          <p:cNvSpPr/>
          <p:nvPr/>
        </p:nvSpPr>
        <p:spPr>
          <a:xfrm rot="5400000">
            <a:off x="3835901" y="5643191"/>
            <a:ext cx="805458" cy="12081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78" name="!!矩形 681">
            <a:extLst>
              <a:ext uri="{FF2B5EF4-FFF2-40B4-BE49-F238E27FC236}">
                <a16:creationId xmlns:a16="http://schemas.microsoft.com/office/drawing/2014/main" id="{696F0A26-5001-5565-45F0-824B1641486F}"/>
              </a:ext>
            </a:extLst>
          </p:cNvPr>
          <p:cNvSpPr/>
          <p:nvPr/>
        </p:nvSpPr>
        <p:spPr>
          <a:xfrm>
            <a:off x="5531157" y="5681235"/>
            <a:ext cx="805458" cy="120818"/>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79" name="!!矩形 703">
            <a:extLst>
              <a:ext uri="{FF2B5EF4-FFF2-40B4-BE49-F238E27FC236}">
                <a16:creationId xmlns:a16="http://schemas.microsoft.com/office/drawing/2014/main" id="{5D82DF61-CA7B-DA6A-54ED-0A1D244341C3}"/>
              </a:ext>
            </a:extLst>
          </p:cNvPr>
          <p:cNvSpPr/>
          <p:nvPr/>
        </p:nvSpPr>
        <p:spPr>
          <a:xfrm>
            <a:off x="5531157" y="5799428"/>
            <a:ext cx="805458" cy="12081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80" name="!!矩形 721">
            <a:extLst>
              <a:ext uri="{FF2B5EF4-FFF2-40B4-BE49-F238E27FC236}">
                <a16:creationId xmlns:a16="http://schemas.microsoft.com/office/drawing/2014/main" id="{5458B98A-919E-7181-D503-B96792C87D2A}"/>
              </a:ext>
            </a:extLst>
          </p:cNvPr>
          <p:cNvSpPr/>
          <p:nvPr/>
        </p:nvSpPr>
        <p:spPr>
          <a:xfrm>
            <a:off x="5531157" y="5560419"/>
            <a:ext cx="805458" cy="120818"/>
          </a:xfrm>
          <a:prstGeom prst="rect">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81" name="!!矩形 704">
            <a:extLst>
              <a:ext uri="{FF2B5EF4-FFF2-40B4-BE49-F238E27FC236}">
                <a16:creationId xmlns:a16="http://schemas.microsoft.com/office/drawing/2014/main" id="{7304197E-A207-FE56-6983-B915952B6318}"/>
              </a:ext>
            </a:extLst>
          </p:cNvPr>
          <p:cNvSpPr/>
          <p:nvPr/>
        </p:nvSpPr>
        <p:spPr>
          <a:xfrm>
            <a:off x="5531157" y="5914690"/>
            <a:ext cx="805458" cy="12081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83" name="Left Brace 82">
            <a:extLst>
              <a:ext uri="{FF2B5EF4-FFF2-40B4-BE49-F238E27FC236}">
                <a16:creationId xmlns:a16="http://schemas.microsoft.com/office/drawing/2014/main" id="{3CC97656-9224-AA91-0053-1CB18A6FC862}"/>
              </a:ext>
            </a:extLst>
          </p:cNvPr>
          <p:cNvSpPr/>
          <p:nvPr/>
        </p:nvSpPr>
        <p:spPr>
          <a:xfrm>
            <a:off x="5277442" y="5560419"/>
            <a:ext cx="190286" cy="475091"/>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000">
              <a:solidFill>
                <a:prstClr val="black"/>
              </a:solidFill>
              <a:latin typeface="Lucida Sans"/>
              <a:ea typeface="黑体"/>
            </a:endParaRPr>
          </a:p>
        </p:txBody>
      </p:sp>
      <p:sp>
        <p:nvSpPr>
          <p:cNvPr id="85" name="Left Brace 84">
            <a:extLst>
              <a:ext uri="{FF2B5EF4-FFF2-40B4-BE49-F238E27FC236}">
                <a16:creationId xmlns:a16="http://schemas.microsoft.com/office/drawing/2014/main" id="{631D5D52-4AF2-41D7-F940-A95A76761562}"/>
              </a:ext>
            </a:extLst>
          </p:cNvPr>
          <p:cNvSpPr/>
          <p:nvPr/>
        </p:nvSpPr>
        <p:spPr>
          <a:xfrm rot="5400000">
            <a:off x="5838743" y="4977299"/>
            <a:ext cx="190286" cy="805458"/>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0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94715875-8A11-270C-D265-B713C25CC060}"/>
                  </a:ext>
                </a:extLst>
              </p:cNvPr>
              <p:cNvSpPr txBox="1"/>
              <p:nvPr/>
            </p:nvSpPr>
            <p:spPr>
              <a:xfrm>
                <a:off x="5724765" y="4871460"/>
                <a:ext cx="443960"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i="1">
                          <a:solidFill>
                            <a:prstClr val="black"/>
                          </a:solidFill>
                          <a:latin typeface="Cambria Math" panose="02040503050406030204" pitchFamily="18" charset="0"/>
                        </a:rPr>
                        <m:t>𝑑</m:t>
                      </m:r>
                    </m:oMath>
                  </m:oMathPara>
                </a14:m>
                <a:endParaRPr lang="zh-CN" altLang="en-US" sz="2000" dirty="0">
                  <a:solidFill>
                    <a:prstClr val="black"/>
                  </a:solidFill>
                  <a:latin typeface="Lucida Sans"/>
                  <a:ea typeface="黑体"/>
                </a:endParaRPr>
              </a:p>
            </p:txBody>
          </p:sp>
        </mc:Choice>
        <mc:Fallback xmlns="">
          <p:sp>
            <p:nvSpPr>
              <p:cNvPr id="86" name="TextBox 85">
                <a:extLst>
                  <a:ext uri="{FF2B5EF4-FFF2-40B4-BE49-F238E27FC236}">
                    <a16:creationId xmlns:a16="http://schemas.microsoft.com/office/drawing/2014/main" id="{94715875-8A11-270C-D265-B713C25CC060}"/>
                  </a:ext>
                </a:extLst>
              </p:cNvPr>
              <p:cNvSpPr txBox="1">
                <a:spLocks noRot="1" noChangeAspect="1" noMove="1" noResize="1" noEditPoints="1" noAdjustHandles="1" noChangeArrowheads="1" noChangeShapeType="1" noTextEdit="1"/>
              </p:cNvSpPr>
              <p:nvPr/>
            </p:nvSpPr>
            <p:spPr>
              <a:xfrm>
                <a:off x="5724765" y="4871460"/>
                <a:ext cx="443960" cy="419300"/>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0664BC2D-63F2-613F-B22E-AD071EC811C4}"/>
                  </a:ext>
                </a:extLst>
              </p:cNvPr>
              <p:cNvSpPr txBox="1"/>
              <p:nvPr/>
            </p:nvSpPr>
            <p:spPr>
              <a:xfrm>
                <a:off x="3818218" y="5558323"/>
                <a:ext cx="354791"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i="1">
                          <a:solidFill>
                            <a:prstClr val="black"/>
                          </a:solidFill>
                          <a:latin typeface="Cambria Math" panose="02040503050406030204" pitchFamily="18" charset="0"/>
                        </a:rPr>
                        <m:t>⋅</m:t>
                      </m:r>
                    </m:oMath>
                  </m:oMathPara>
                </a14:m>
                <a:endParaRPr lang="zh-CN" altLang="en-US" sz="2000" dirty="0">
                  <a:solidFill>
                    <a:prstClr val="black"/>
                  </a:solidFill>
                  <a:latin typeface="Lucida Sans"/>
                  <a:ea typeface="黑体"/>
                </a:endParaRPr>
              </a:p>
            </p:txBody>
          </p:sp>
        </mc:Choice>
        <mc:Fallback xmlns="">
          <p:sp>
            <p:nvSpPr>
              <p:cNvPr id="87" name="TextBox 86">
                <a:extLst>
                  <a:ext uri="{FF2B5EF4-FFF2-40B4-BE49-F238E27FC236}">
                    <a16:creationId xmlns:a16="http://schemas.microsoft.com/office/drawing/2014/main" id="{0664BC2D-63F2-613F-B22E-AD071EC811C4}"/>
                  </a:ext>
                </a:extLst>
              </p:cNvPr>
              <p:cNvSpPr txBox="1">
                <a:spLocks noRot="1" noChangeAspect="1" noMove="1" noResize="1" noEditPoints="1" noAdjustHandles="1" noChangeArrowheads="1" noChangeShapeType="1" noTextEdit="1"/>
              </p:cNvSpPr>
              <p:nvPr/>
            </p:nvSpPr>
            <p:spPr>
              <a:xfrm>
                <a:off x="3818218" y="5558323"/>
                <a:ext cx="354791" cy="419300"/>
              </a:xfrm>
              <a:prstGeom prst="rect">
                <a:avLst/>
              </a:prstGeom>
              <a:blipFill>
                <a:blip r:embed="rId13"/>
                <a:stretch>
                  <a:fillRect/>
                </a:stretch>
              </a:blipFill>
            </p:spPr>
            <p:txBody>
              <a:bodyPr/>
              <a:lstStyle/>
              <a:p>
                <a:r>
                  <a:rPr lang="zh-CN" altLang="en-US">
                    <a:noFill/>
                  </a:rPr>
                  <a:t> </a:t>
                </a:r>
              </a:p>
            </p:txBody>
          </p:sp>
        </mc:Fallback>
      </mc:AlternateContent>
      <p:sp>
        <p:nvSpPr>
          <p:cNvPr id="88" name="!!矩形 705">
            <a:extLst>
              <a:ext uri="{FF2B5EF4-FFF2-40B4-BE49-F238E27FC236}">
                <a16:creationId xmlns:a16="http://schemas.microsoft.com/office/drawing/2014/main" id="{B3482D5E-CDE0-776D-0377-50D17B0C2287}"/>
              </a:ext>
            </a:extLst>
          </p:cNvPr>
          <p:cNvSpPr/>
          <p:nvPr/>
        </p:nvSpPr>
        <p:spPr>
          <a:xfrm rot="5400000">
            <a:off x="6398103" y="5643190"/>
            <a:ext cx="805458" cy="12081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660A869F-3923-113D-51EB-F2B1BEF46370}"/>
                  </a:ext>
                </a:extLst>
              </p:cNvPr>
              <p:cNvSpPr txBox="1"/>
              <p:nvPr/>
            </p:nvSpPr>
            <p:spPr>
              <a:xfrm>
                <a:off x="6380419" y="5558323"/>
                <a:ext cx="354791"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i="1">
                          <a:solidFill>
                            <a:prstClr val="black"/>
                          </a:solidFill>
                          <a:latin typeface="Cambria Math" panose="02040503050406030204" pitchFamily="18" charset="0"/>
                        </a:rPr>
                        <m:t>⋅</m:t>
                      </m:r>
                    </m:oMath>
                  </m:oMathPara>
                </a14:m>
                <a:endParaRPr lang="zh-CN" altLang="en-US" sz="2000" dirty="0">
                  <a:solidFill>
                    <a:prstClr val="black"/>
                  </a:solidFill>
                  <a:latin typeface="Lucida Sans"/>
                  <a:ea typeface="黑体"/>
                </a:endParaRPr>
              </a:p>
            </p:txBody>
          </p:sp>
        </mc:Choice>
        <mc:Fallback xmlns="">
          <p:sp>
            <p:nvSpPr>
              <p:cNvPr id="89" name="TextBox 88">
                <a:extLst>
                  <a:ext uri="{FF2B5EF4-FFF2-40B4-BE49-F238E27FC236}">
                    <a16:creationId xmlns:a16="http://schemas.microsoft.com/office/drawing/2014/main" id="{660A869F-3923-113D-51EB-F2B1BEF46370}"/>
                  </a:ext>
                </a:extLst>
              </p:cNvPr>
              <p:cNvSpPr txBox="1">
                <a:spLocks noRot="1" noChangeAspect="1" noMove="1" noResize="1" noEditPoints="1" noAdjustHandles="1" noChangeArrowheads="1" noChangeShapeType="1" noTextEdit="1"/>
              </p:cNvSpPr>
              <p:nvPr/>
            </p:nvSpPr>
            <p:spPr>
              <a:xfrm>
                <a:off x="6380419" y="5558323"/>
                <a:ext cx="354791" cy="419300"/>
              </a:xfrm>
              <a:prstGeom prst="rect">
                <a:avLst/>
              </a:prstGeom>
              <a:blipFill>
                <a:blip r:embed="rId14"/>
                <a:stretch>
                  <a:fillRect/>
                </a:stretch>
              </a:blipFill>
            </p:spPr>
            <p:txBody>
              <a:bodyPr/>
              <a:lstStyle/>
              <a:p>
                <a:r>
                  <a:rPr lang="zh-CN" altLang="en-US">
                    <a:noFill/>
                  </a:rPr>
                  <a:t> </a:t>
                </a:r>
              </a:p>
            </p:txBody>
          </p:sp>
        </mc:Fallback>
      </mc:AlternateContent>
      <p:sp>
        <p:nvSpPr>
          <p:cNvPr id="94" name="!!矩形 67b">
            <a:extLst>
              <a:ext uri="{FF2B5EF4-FFF2-40B4-BE49-F238E27FC236}">
                <a16:creationId xmlns:a16="http://schemas.microsoft.com/office/drawing/2014/main" id="{74F5F790-E405-5533-3F58-ED343068617E}"/>
              </a:ext>
            </a:extLst>
          </p:cNvPr>
          <p:cNvSpPr/>
          <p:nvPr/>
        </p:nvSpPr>
        <p:spPr>
          <a:xfrm>
            <a:off x="2974880" y="5859917"/>
            <a:ext cx="805458" cy="1208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95" name="!!矩形 68c">
            <a:extLst>
              <a:ext uri="{FF2B5EF4-FFF2-40B4-BE49-F238E27FC236}">
                <a16:creationId xmlns:a16="http://schemas.microsoft.com/office/drawing/2014/main" id="{6E85CC29-B8C4-634F-2A69-9342EE5FDF78}"/>
              </a:ext>
            </a:extLst>
          </p:cNvPr>
          <p:cNvSpPr/>
          <p:nvPr/>
        </p:nvSpPr>
        <p:spPr>
          <a:xfrm>
            <a:off x="2974881" y="5980736"/>
            <a:ext cx="805458" cy="120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97" name="!!矩形 72a">
            <a:extLst>
              <a:ext uri="{FF2B5EF4-FFF2-40B4-BE49-F238E27FC236}">
                <a16:creationId xmlns:a16="http://schemas.microsoft.com/office/drawing/2014/main" id="{6E5448C3-9902-59EB-63B4-AE913C9BE67F}"/>
              </a:ext>
            </a:extLst>
          </p:cNvPr>
          <p:cNvSpPr/>
          <p:nvPr/>
        </p:nvSpPr>
        <p:spPr>
          <a:xfrm>
            <a:off x="2974880" y="5739098"/>
            <a:ext cx="805458" cy="1208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99" name="!!矩形 67y">
            <a:extLst>
              <a:ext uri="{FF2B5EF4-FFF2-40B4-BE49-F238E27FC236}">
                <a16:creationId xmlns:a16="http://schemas.microsoft.com/office/drawing/2014/main" id="{D3B29BEA-BF5C-6DF7-4B4B-2F47E7211BBC}"/>
              </a:ext>
            </a:extLst>
          </p:cNvPr>
          <p:cNvSpPr/>
          <p:nvPr/>
        </p:nvSpPr>
        <p:spPr>
          <a:xfrm>
            <a:off x="2974781" y="3116796"/>
            <a:ext cx="805328" cy="1207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100" name="!!矩形 68x">
            <a:extLst>
              <a:ext uri="{FF2B5EF4-FFF2-40B4-BE49-F238E27FC236}">
                <a16:creationId xmlns:a16="http://schemas.microsoft.com/office/drawing/2014/main" id="{BEEC7589-6646-801A-98AB-EA0594AE85A2}"/>
              </a:ext>
            </a:extLst>
          </p:cNvPr>
          <p:cNvSpPr/>
          <p:nvPr/>
        </p:nvSpPr>
        <p:spPr>
          <a:xfrm>
            <a:off x="2974782" y="3237595"/>
            <a:ext cx="805328" cy="120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103" name="!!矩形 72z">
            <a:extLst>
              <a:ext uri="{FF2B5EF4-FFF2-40B4-BE49-F238E27FC236}">
                <a16:creationId xmlns:a16="http://schemas.microsoft.com/office/drawing/2014/main" id="{6394AD89-CFD6-58E4-2537-8534BDF9921E}"/>
              </a:ext>
            </a:extLst>
          </p:cNvPr>
          <p:cNvSpPr/>
          <p:nvPr/>
        </p:nvSpPr>
        <p:spPr>
          <a:xfrm>
            <a:off x="2974781" y="2995996"/>
            <a:ext cx="805328" cy="1207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A61EFB8-E837-E947-BB59-62C4BEBBD7D3}"/>
                  </a:ext>
                </a:extLst>
              </p:cNvPr>
              <p:cNvSpPr txBox="1"/>
              <p:nvPr/>
            </p:nvSpPr>
            <p:spPr>
              <a:xfrm>
                <a:off x="3223072" y="3571423"/>
                <a:ext cx="577209" cy="40011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b>
                        <m:sSubPr>
                          <m:ctrlPr>
                            <a:rPr lang="en-US" altLang="zh-CN" sz="2000" b="1" i="1" smtClean="0">
                              <a:solidFill>
                                <a:prstClr val="black"/>
                              </a:solidFill>
                              <a:latin typeface="Cambria Math" panose="02040503050406030204" pitchFamily="18" charset="0"/>
                            </a:rPr>
                          </m:ctrlPr>
                        </m:sSubPr>
                        <m:e>
                          <m:r>
                            <a:rPr lang="en-US" altLang="zh-CN" sz="2000" b="1" i="1" smtClean="0">
                              <a:solidFill>
                                <a:prstClr val="black"/>
                              </a:solidFill>
                              <a:latin typeface="Cambria Math" panose="02040503050406030204" pitchFamily="18" charset="0"/>
                            </a:rPr>
                            <m:t>𝑨</m:t>
                          </m:r>
                        </m:e>
                        <m:sub>
                          <m:r>
                            <a:rPr lang="en-US" altLang="zh-CN" sz="2000" b="0" i="1" smtClean="0">
                              <a:solidFill>
                                <a:prstClr val="black"/>
                              </a:solidFill>
                              <a:latin typeface="Cambria Math" panose="02040503050406030204" pitchFamily="18" charset="0"/>
                            </a:rPr>
                            <m:t>𝑇</m:t>
                          </m:r>
                        </m:sub>
                      </m:sSub>
                    </m:oMath>
                  </m:oMathPara>
                </a14:m>
                <a:endParaRPr lang="zh-CN" altLang="en-US" sz="2000" b="1" dirty="0">
                  <a:solidFill>
                    <a:prstClr val="black"/>
                  </a:solidFill>
                  <a:latin typeface="Lucida Sans"/>
                  <a:ea typeface="黑体"/>
                </a:endParaRPr>
              </a:p>
            </p:txBody>
          </p:sp>
        </mc:Choice>
        <mc:Fallback xmlns="">
          <p:sp>
            <p:nvSpPr>
              <p:cNvPr id="11" name="TextBox 10">
                <a:extLst>
                  <a:ext uri="{FF2B5EF4-FFF2-40B4-BE49-F238E27FC236}">
                    <a16:creationId xmlns:a16="http://schemas.microsoft.com/office/drawing/2014/main" id="{3A61EFB8-E837-E947-BB59-62C4BEBBD7D3}"/>
                  </a:ext>
                </a:extLst>
              </p:cNvPr>
              <p:cNvSpPr txBox="1">
                <a:spLocks noRot="1" noChangeAspect="1" noMove="1" noResize="1" noEditPoints="1" noAdjustHandles="1" noChangeArrowheads="1" noChangeShapeType="1" noTextEdit="1"/>
              </p:cNvSpPr>
              <p:nvPr/>
            </p:nvSpPr>
            <p:spPr>
              <a:xfrm>
                <a:off x="3223072" y="3571423"/>
                <a:ext cx="577209" cy="400110"/>
              </a:xfrm>
              <a:prstGeom prst="rect">
                <a:avLst/>
              </a:prstGeom>
              <a:blipFill>
                <a:blip r:embed="rId15"/>
                <a:stretch>
                  <a:fillRect b="-46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1F86CC5-30D0-5F88-0800-FC69A3641DBA}"/>
                  </a:ext>
                </a:extLst>
              </p:cNvPr>
              <p:cNvSpPr txBox="1"/>
              <p:nvPr/>
            </p:nvSpPr>
            <p:spPr>
              <a:xfrm>
                <a:off x="4037828" y="3571421"/>
                <a:ext cx="489319"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a:solidFill>
                            <a:prstClr val="black"/>
                          </a:solidFill>
                          <a:latin typeface="Cambria Math" panose="02040503050406030204" pitchFamily="18" charset="0"/>
                        </a:rPr>
                        <m:t>𝒙</m:t>
                      </m:r>
                    </m:oMath>
                  </m:oMathPara>
                </a14:m>
                <a:endParaRPr lang="zh-CN" altLang="en-US" sz="2000" b="1" dirty="0">
                  <a:solidFill>
                    <a:prstClr val="black"/>
                  </a:solidFill>
                  <a:latin typeface="Lucida Sans"/>
                  <a:ea typeface="黑体"/>
                </a:endParaRPr>
              </a:p>
            </p:txBody>
          </p:sp>
        </mc:Choice>
        <mc:Fallback xmlns="">
          <p:sp>
            <p:nvSpPr>
              <p:cNvPr id="12" name="TextBox 11">
                <a:extLst>
                  <a:ext uri="{FF2B5EF4-FFF2-40B4-BE49-F238E27FC236}">
                    <a16:creationId xmlns:a16="http://schemas.microsoft.com/office/drawing/2014/main" id="{31F86CC5-30D0-5F88-0800-FC69A3641DBA}"/>
                  </a:ext>
                </a:extLst>
              </p:cNvPr>
              <p:cNvSpPr txBox="1">
                <a:spLocks noRot="1" noChangeAspect="1" noMove="1" noResize="1" noEditPoints="1" noAdjustHandles="1" noChangeArrowheads="1" noChangeShapeType="1" noTextEdit="1"/>
              </p:cNvSpPr>
              <p:nvPr/>
            </p:nvSpPr>
            <p:spPr>
              <a:xfrm>
                <a:off x="4037828" y="3571421"/>
                <a:ext cx="489319" cy="473022"/>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97B0949-E4C6-9115-2967-8B9E518F5E6E}"/>
                  </a:ext>
                </a:extLst>
              </p:cNvPr>
              <p:cNvSpPr txBox="1"/>
              <p:nvPr/>
            </p:nvSpPr>
            <p:spPr>
              <a:xfrm>
                <a:off x="5738032" y="3571421"/>
                <a:ext cx="534803"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a:solidFill>
                            <a:prstClr val="black"/>
                          </a:solidFill>
                          <a:latin typeface="Cambria Math" panose="02040503050406030204" pitchFamily="18" charset="0"/>
                        </a:rPr>
                        <m:t>𝑩</m:t>
                      </m:r>
                    </m:oMath>
                  </m:oMathPara>
                </a14:m>
                <a:endParaRPr lang="zh-CN" altLang="en-US" sz="2000" b="1" dirty="0">
                  <a:solidFill>
                    <a:prstClr val="black"/>
                  </a:solidFill>
                  <a:latin typeface="Lucida Sans"/>
                  <a:ea typeface="黑体"/>
                </a:endParaRPr>
              </a:p>
            </p:txBody>
          </p:sp>
        </mc:Choice>
        <mc:Fallback xmlns="">
          <p:sp>
            <p:nvSpPr>
              <p:cNvPr id="13" name="TextBox 12">
                <a:extLst>
                  <a:ext uri="{FF2B5EF4-FFF2-40B4-BE49-F238E27FC236}">
                    <a16:creationId xmlns:a16="http://schemas.microsoft.com/office/drawing/2014/main" id="{697B0949-E4C6-9115-2967-8B9E518F5E6E}"/>
                  </a:ext>
                </a:extLst>
              </p:cNvPr>
              <p:cNvSpPr txBox="1">
                <a:spLocks noRot="1" noChangeAspect="1" noMove="1" noResize="1" noEditPoints="1" noAdjustHandles="1" noChangeArrowheads="1" noChangeShapeType="1" noTextEdit="1"/>
              </p:cNvSpPr>
              <p:nvPr/>
            </p:nvSpPr>
            <p:spPr>
              <a:xfrm>
                <a:off x="5738032" y="3571421"/>
                <a:ext cx="534803" cy="473022"/>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521AFCB-3118-ACA4-6092-1D8F522CAE6F}"/>
                  </a:ext>
                </a:extLst>
              </p:cNvPr>
              <p:cNvSpPr txBox="1"/>
              <p:nvPr/>
            </p:nvSpPr>
            <p:spPr>
              <a:xfrm>
                <a:off x="6574577" y="3571421"/>
                <a:ext cx="489319"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a:solidFill>
                            <a:prstClr val="black"/>
                          </a:solidFill>
                          <a:latin typeface="Cambria Math" panose="02040503050406030204" pitchFamily="18" charset="0"/>
                        </a:rPr>
                        <m:t>𝒙</m:t>
                      </m:r>
                    </m:oMath>
                  </m:oMathPara>
                </a14:m>
                <a:endParaRPr lang="zh-CN" altLang="en-US" sz="2000" b="1" dirty="0">
                  <a:solidFill>
                    <a:prstClr val="black"/>
                  </a:solidFill>
                  <a:latin typeface="Lucida Sans"/>
                  <a:ea typeface="黑体"/>
                </a:endParaRPr>
              </a:p>
            </p:txBody>
          </p:sp>
        </mc:Choice>
        <mc:Fallback xmlns="">
          <p:sp>
            <p:nvSpPr>
              <p:cNvPr id="14" name="TextBox 13">
                <a:extLst>
                  <a:ext uri="{FF2B5EF4-FFF2-40B4-BE49-F238E27FC236}">
                    <a16:creationId xmlns:a16="http://schemas.microsoft.com/office/drawing/2014/main" id="{5521AFCB-3118-ACA4-6092-1D8F522CAE6F}"/>
                  </a:ext>
                </a:extLst>
              </p:cNvPr>
              <p:cNvSpPr txBox="1">
                <a:spLocks noRot="1" noChangeAspect="1" noMove="1" noResize="1" noEditPoints="1" noAdjustHandles="1" noChangeArrowheads="1" noChangeShapeType="1" noTextEdit="1"/>
              </p:cNvSpPr>
              <p:nvPr/>
            </p:nvSpPr>
            <p:spPr>
              <a:xfrm>
                <a:off x="6574577" y="3571421"/>
                <a:ext cx="489319" cy="473022"/>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2520A2F-D42D-BAC0-898F-CB0D5847F5AC}"/>
                  </a:ext>
                </a:extLst>
              </p:cNvPr>
              <p:cNvSpPr txBox="1"/>
              <p:nvPr/>
            </p:nvSpPr>
            <p:spPr>
              <a:xfrm>
                <a:off x="4503093" y="3571421"/>
                <a:ext cx="1140786"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2000" i="1" smtClean="0">
                              <a:solidFill>
                                <a:prstClr val="black"/>
                              </a:solidFill>
                              <a:latin typeface="Cambria Math" panose="02040503050406030204" pitchFamily="18" charset="0"/>
                            </a:rPr>
                          </m:ctrlPr>
                        </m:sSupPr>
                        <m:e>
                          <m:r>
                            <a:rPr lang="en-US" altLang="zh-CN" sz="2000" b="0" i="1" smtClean="0">
                              <a:solidFill>
                                <a:prstClr val="black"/>
                              </a:solidFill>
                              <a:latin typeface="Cambria Math" panose="02040503050406030204" pitchFamily="18" charset="0"/>
                            </a:rPr>
                            <m:t>‖</m:t>
                          </m:r>
                        </m:e>
                        <m:sup>
                          <m:r>
                            <a:rPr lang="en-US" altLang="zh-CN" sz="2000" i="1">
                              <a:solidFill>
                                <a:prstClr val="black"/>
                              </a:solidFill>
                              <a:latin typeface="Cambria Math" panose="02040503050406030204" pitchFamily="18" charset="0"/>
                            </a:rPr>
                            <m:t>2</m:t>
                          </m:r>
                        </m:sup>
                      </m:sSup>
                      <m:r>
                        <a:rPr lang="en-US" altLang="zh-CN" sz="2000" i="1">
                          <a:solidFill>
                            <a:prstClr val="black"/>
                          </a:solidFill>
                          <a:latin typeface="Cambria Math" panose="02040503050406030204" pitchFamily="18" charset="0"/>
                        </a:rPr>
                        <m:t>−</m:t>
                      </m:r>
                      <m:r>
                        <a:rPr lang="en-US" altLang="zh-CN" sz="2000" b="0" i="1" smtClean="0">
                          <a:solidFill>
                            <a:prstClr val="black"/>
                          </a:solidFill>
                          <a:latin typeface="Cambria Math" panose="02040503050406030204" pitchFamily="18" charset="0"/>
                        </a:rPr>
                        <m:t>‖</m:t>
                      </m:r>
                    </m:oMath>
                  </m:oMathPara>
                </a14:m>
                <a:endParaRPr lang="zh-CN" altLang="en-US" sz="2000" dirty="0">
                  <a:solidFill>
                    <a:prstClr val="black"/>
                  </a:solidFill>
                  <a:latin typeface="Lucida Sans"/>
                  <a:ea typeface="黑体"/>
                </a:endParaRPr>
              </a:p>
            </p:txBody>
          </p:sp>
        </mc:Choice>
        <mc:Fallback xmlns="">
          <p:sp>
            <p:nvSpPr>
              <p:cNvPr id="15" name="TextBox 14">
                <a:extLst>
                  <a:ext uri="{FF2B5EF4-FFF2-40B4-BE49-F238E27FC236}">
                    <a16:creationId xmlns:a16="http://schemas.microsoft.com/office/drawing/2014/main" id="{42520A2F-D42D-BAC0-898F-CB0D5847F5AC}"/>
                  </a:ext>
                </a:extLst>
              </p:cNvPr>
              <p:cNvSpPr txBox="1">
                <a:spLocks noRot="1" noChangeAspect="1" noMove="1" noResize="1" noEditPoints="1" noAdjustHandles="1" noChangeArrowheads="1" noChangeShapeType="1" noTextEdit="1"/>
              </p:cNvSpPr>
              <p:nvPr/>
            </p:nvSpPr>
            <p:spPr>
              <a:xfrm>
                <a:off x="4503093" y="3571421"/>
                <a:ext cx="1140786" cy="473022"/>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9FA2C28-29BA-F78A-9402-4F954E1632F5}"/>
                  </a:ext>
                </a:extLst>
              </p:cNvPr>
              <p:cNvSpPr txBox="1"/>
              <p:nvPr/>
            </p:nvSpPr>
            <p:spPr>
              <a:xfrm>
                <a:off x="2581651" y="3571424"/>
                <a:ext cx="476054"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0" i="1" smtClean="0">
                          <a:solidFill>
                            <a:prstClr val="black"/>
                          </a:solidFill>
                          <a:latin typeface="Cambria Math" panose="02040503050406030204" pitchFamily="18" charset="0"/>
                          <a:ea typeface="黑体"/>
                        </a:rPr>
                        <m:t>‖</m:t>
                      </m:r>
                    </m:oMath>
                  </m:oMathPara>
                </a14:m>
                <a:endParaRPr lang="zh-CN" altLang="en-US" sz="2000" dirty="0">
                  <a:solidFill>
                    <a:prstClr val="black"/>
                  </a:solidFill>
                  <a:latin typeface="Lucida Sans"/>
                  <a:ea typeface="黑体"/>
                </a:endParaRPr>
              </a:p>
            </p:txBody>
          </p:sp>
        </mc:Choice>
        <mc:Fallback xmlns="">
          <p:sp>
            <p:nvSpPr>
              <p:cNvPr id="16" name="TextBox 15">
                <a:extLst>
                  <a:ext uri="{FF2B5EF4-FFF2-40B4-BE49-F238E27FC236}">
                    <a16:creationId xmlns:a16="http://schemas.microsoft.com/office/drawing/2014/main" id="{59FA2C28-29BA-F78A-9402-4F954E1632F5}"/>
                  </a:ext>
                </a:extLst>
              </p:cNvPr>
              <p:cNvSpPr txBox="1">
                <a:spLocks noRot="1" noChangeAspect="1" noMove="1" noResize="1" noEditPoints="1" noAdjustHandles="1" noChangeArrowheads="1" noChangeShapeType="1" noTextEdit="1"/>
              </p:cNvSpPr>
              <p:nvPr/>
            </p:nvSpPr>
            <p:spPr>
              <a:xfrm>
                <a:off x="2581651" y="3571424"/>
                <a:ext cx="476054" cy="473022"/>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2230AED-56A4-54AB-FCEB-6604200839E0}"/>
                  </a:ext>
                </a:extLst>
              </p:cNvPr>
              <p:cNvSpPr txBox="1"/>
              <p:nvPr/>
            </p:nvSpPr>
            <p:spPr>
              <a:xfrm>
                <a:off x="3223211" y="6303253"/>
                <a:ext cx="589649" cy="40011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b>
                        <m:sSubPr>
                          <m:ctrlPr>
                            <a:rPr lang="en-US" altLang="zh-CN" sz="2000" b="1" i="1" smtClean="0">
                              <a:solidFill>
                                <a:prstClr val="black"/>
                              </a:solidFill>
                              <a:latin typeface="Cambria Math" panose="02040503050406030204" pitchFamily="18" charset="0"/>
                            </a:rPr>
                          </m:ctrlPr>
                        </m:sSubPr>
                        <m:e>
                          <m:r>
                            <a:rPr lang="en-US" altLang="zh-CN" sz="2000" b="1" i="1" smtClean="0">
                              <a:solidFill>
                                <a:prstClr val="black"/>
                              </a:solidFill>
                              <a:latin typeface="Cambria Math" panose="02040503050406030204" pitchFamily="18" charset="0"/>
                            </a:rPr>
                            <m:t>𝑨</m:t>
                          </m:r>
                        </m:e>
                        <m:sub>
                          <m:r>
                            <a:rPr lang="en-US" altLang="zh-CN" sz="2000" b="0" i="1" smtClean="0">
                              <a:solidFill>
                                <a:prstClr val="black"/>
                              </a:solidFill>
                              <a:latin typeface="Cambria Math" panose="02040503050406030204" pitchFamily="18" charset="0"/>
                            </a:rPr>
                            <m:t>𝑁</m:t>
                          </m:r>
                        </m:sub>
                      </m:sSub>
                    </m:oMath>
                  </m:oMathPara>
                </a14:m>
                <a:endParaRPr lang="zh-CN" altLang="en-US" sz="2000" b="1" dirty="0">
                  <a:solidFill>
                    <a:prstClr val="black"/>
                  </a:solidFill>
                  <a:latin typeface="Lucida Sans"/>
                  <a:ea typeface="黑体"/>
                </a:endParaRPr>
              </a:p>
            </p:txBody>
          </p:sp>
        </mc:Choice>
        <mc:Fallback xmlns="">
          <p:sp>
            <p:nvSpPr>
              <p:cNvPr id="18" name="TextBox 17">
                <a:extLst>
                  <a:ext uri="{FF2B5EF4-FFF2-40B4-BE49-F238E27FC236}">
                    <a16:creationId xmlns:a16="http://schemas.microsoft.com/office/drawing/2014/main" id="{02230AED-56A4-54AB-FCEB-6604200839E0}"/>
                  </a:ext>
                </a:extLst>
              </p:cNvPr>
              <p:cNvSpPr txBox="1">
                <a:spLocks noRot="1" noChangeAspect="1" noMove="1" noResize="1" noEditPoints="1" noAdjustHandles="1" noChangeArrowheads="1" noChangeShapeType="1" noTextEdit="1"/>
              </p:cNvSpPr>
              <p:nvPr/>
            </p:nvSpPr>
            <p:spPr>
              <a:xfrm>
                <a:off x="3223211" y="6303253"/>
                <a:ext cx="589649" cy="400110"/>
              </a:xfrm>
              <a:prstGeom prst="rect">
                <a:avLst/>
              </a:prstGeom>
              <a:blipFill>
                <a:blip r:embed="rId22"/>
                <a:stretch>
                  <a:fillRect b="-30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78CF83A-D440-75FF-3135-6CFAABB9DCD2}"/>
                  </a:ext>
                </a:extLst>
              </p:cNvPr>
              <p:cNvSpPr txBox="1"/>
              <p:nvPr/>
            </p:nvSpPr>
            <p:spPr>
              <a:xfrm>
                <a:off x="4038098" y="6303253"/>
                <a:ext cx="433746"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a:solidFill>
                            <a:prstClr val="black"/>
                          </a:solidFill>
                          <a:latin typeface="Cambria Math" panose="02040503050406030204" pitchFamily="18" charset="0"/>
                        </a:rPr>
                        <m:t>𝒙</m:t>
                      </m:r>
                    </m:oMath>
                  </m:oMathPara>
                </a14:m>
                <a:endParaRPr lang="zh-CN" altLang="en-US" sz="2000" b="1" dirty="0">
                  <a:solidFill>
                    <a:prstClr val="black"/>
                  </a:solidFill>
                  <a:latin typeface="Lucida Sans"/>
                  <a:ea typeface="黑体"/>
                </a:endParaRPr>
              </a:p>
            </p:txBody>
          </p:sp>
        </mc:Choice>
        <mc:Fallback xmlns="">
          <p:sp>
            <p:nvSpPr>
              <p:cNvPr id="19" name="TextBox 18">
                <a:extLst>
                  <a:ext uri="{FF2B5EF4-FFF2-40B4-BE49-F238E27FC236}">
                    <a16:creationId xmlns:a16="http://schemas.microsoft.com/office/drawing/2014/main" id="{B78CF83A-D440-75FF-3135-6CFAABB9DCD2}"/>
                  </a:ext>
                </a:extLst>
              </p:cNvPr>
              <p:cNvSpPr txBox="1">
                <a:spLocks noRot="1" noChangeAspect="1" noMove="1" noResize="1" noEditPoints="1" noAdjustHandles="1" noChangeArrowheads="1" noChangeShapeType="1" noTextEdit="1"/>
              </p:cNvSpPr>
              <p:nvPr/>
            </p:nvSpPr>
            <p:spPr>
              <a:xfrm>
                <a:off x="4038098" y="6303253"/>
                <a:ext cx="433746" cy="419300"/>
              </a:xfrm>
              <a:prstGeom prst="rect">
                <a:avLst/>
              </a:prstGeom>
              <a:blipFill>
                <a:blip r:embed="rId2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8410BBC-97C9-931E-2B6A-82AC58B57B99}"/>
                  </a:ext>
                </a:extLst>
              </p:cNvPr>
              <p:cNvSpPr txBox="1"/>
              <p:nvPr/>
            </p:nvSpPr>
            <p:spPr>
              <a:xfrm>
                <a:off x="5738576" y="6303253"/>
                <a:ext cx="474063"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a:solidFill>
                            <a:prstClr val="black"/>
                          </a:solidFill>
                          <a:latin typeface="Cambria Math" panose="02040503050406030204" pitchFamily="18" charset="0"/>
                        </a:rPr>
                        <m:t>𝑩</m:t>
                      </m:r>
                    </m:oMath>
                  </m:oMathPara>
                </a14:m>
                <a:endParaRPr lang="zh-CN" altLang="en-US" sz="2000" b="1" dirty="0">
                  <a:solidFill>
                    <a:prstClr val="black"/>
                  </a:solidFill>
                  <a:latin typeface="Lucida Sans"/>
                  <a:ea typeface="黑体"/>
                </a:endParaRPr>
              </a:p>
            </p:txBody>
          </p:sp>
        </mc:Choice>
        <mc:Fallback xmlns="">
          <p:sp>
            <p:nvSpPr>
              <p:cNvPr id="20" name="TextBox 19">
                <a:extLst>
                  <a:ext uri="{FF2B5EF4-FFF2-40B4-BE49-F238E27FC236}">
                    <a16:creationId xmlns:a16="http://schemas.microsoft.com/office/drawing/2014/main" id="{48410BBC-97C9-931E-2B6A-82AC58B57B99}"/>
                  </a:ext>
                </a:extLst>
              </p:cNvPr>
              <p:cNvSpPr txBox="1">
                <a:spLocks noRot="1" noChangeAspect="1" noMove="1" noResize="1" noEditPoints="1" noAdjustHandles="1" noChangeArrowheads="1" noChangeShapeType="1" noTextEdit="1"/>
              </p:cNvSpPr>
              <p:nvPr/>
            </p:nvSpPr>
            <p:spPr>
              <a:xfrm>
                <a:off x="5738576" y="6303253"/>
                <a:ext cx="474063" cy="419300"/>
              </a:xfrm>
              <a:prstGeom prst="rect">
                <a:avLst/>
              </a:prstGeom>
              <a:blipFill>
                <a:blip r:embed="rId2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3CEB1B6-76C1-4DD2-1FE1-8E21FEABD4E3}"/>
                  </a:ext>
                </a:extLst>
              </p:cNvPr>
              <p:cNvSpPr txBox="1"/>
              <p:nvPr/>
            </p:nvSpPr>
            <p:spPr>
              <a:xfrm>
                <a:off x="6575257" y="6303253"/>
                <a:ext cx="433746"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a:solidFill>
                            <a:prstClr val="black"/>
                          </a:solidFill>
                          <a:latin typeface="Cambria Math" panose="02040503050406030204" pitchFamily="18" charset="0"/>
                        </a:rPr>
                        <m:t>𝒙</m:t>
                      </m:r>
                    </m:oMath>
                  </m:oMathPara>
                </a14:m>
                <a:endParaRPr lang="zh-CN" altLang="en-US" sz="2000" b="1" dirty="0">
                  <a:solidFill>
                    <a:prstClr val="black"/>
                  </a:solidFill>
                  <a:latin typeface="Lucida Sans"/>
                  <a:ea typeface="黑体"/>
                </a:endParaRPr>
              </a:p>
            </p:txBody>
          </p:sp>
        </mc:Choice>
        <mc:Fallback xmlns="">
          <p:sp>
            <p:nvSpPr>
              <p:cNvPr id="22" name="TextBox 21">
                <a:extLst>
                  <a:ext uri="{FF2B5EF4-FFF2-40B4-BE49-F238E27FC236}">
                    <a16:creationId xmlns:a16="http://schemas.microsoft.com/office/drawing/2014/main" id="{63CEB1B6-76C1-4DD2-1FE1-8E21FEABD4E3}"/>
                  </a:ext>
                </a:extLst>
              </p:cNvPr>
              <p:cNvSpPr txBox="1">
                <a:spLocks noRot="1" noChangeAspect="1" noMove="1" noResize="1" noEditPoints="1" noAdjustHandles="1" noChangeArrowheads="1" noChangeShapeType="1" noTextEdit="1"/>
              </p:cNvSpPr>
              <p:nvPr/>
            </p:nvSpPr>
            <p:spPr>
              <a:xfrm>
                <a:off x="6575257" y="6303253"/>
                <a:ext cx="433746" cy="419300"/>
              </a:xfrm>
              <a:prstGeom prst="rect">
                <a:avLst/>
              </a:prstGeom>
              <a:blipFill>
                <a:blip r:embed="rId2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231369D-1B17-A789-EEBF-5171F46C5BF3}"/>
                  </a:ext>
                </a:extLst>
              </p:cNvPr>
              <p:cNvSpPr txBox="1"/>
              <p:nvPr/>
            </p:nvSpPr>
            <p:spPr>
              <a:xfrm>
                <a:off x="4503438" y="6303253"/>
                <a:ext cx="1011223"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2000" i="1" smtClean="0">
                              <a:solidFill>
                                <a:prstClr val="black"/>
                              </a:solidFill>
                              <a:latin typeface="Cambria Math" panose="02040503050406030204" pitchFamily="18" charset="0"/>
                            </a:rPr>
                          </m:ctrlPr>
                        </m:sSupPr>
                        <m:e>
                          <m:r>
                            <a:rPr lang="en-US" altLang="zh-CN" sz="2000" b="0" i="1" smtClean="0">
                              <a:solidFill>
                                <a:prstClr val="black"/>
                              </a:solidFill>
                              <a:latin typeface="Cambria Math" panose="02040503050406030204" pitchFamily="18" charset="0"/>
                            </a:rPr>
                            <m:t>‖</m:t>
                          </m:r>
                        </m:e>
                        <m:sup>
                          <m:r>
                            <a:rPr lang="en-US" altLang="zh-CN" sz="2000" i="1">
                              <a:solidFill>
                                <a:prstClr val="black"/>
                              </a:solidFill>
                              <a:latin typeface="Cambria Math" panose="02040503050406030204" pitchFamily="18" charset="0"/>
                            </a:rPr>
                            <m:t>2</m:t>
                          </m:r>
                        </m:sup>
                      </m:sSup>
                      <m:r>
                        <a:rPr lang="en-US" altLang="zh-CN" sz="2000" i="1">
                          <a:solidFill>
                            <a:prstClr val="black"/>
                          </a:solidFill>
                          <a:latin typeface="Cambria Math" panose="02040503050406030204" pitchFamily="18" charset="0"/>
                        </a:rPr>
                        <m:t>−</m:t>
                      </m:r>
                      <m:r>
                        <a:rPr lang="en-US" altLang="zh-CN" sz="2000" b="0" i="1" smtClean="0">
                          <a:solidFill>
                            <a:prstClr val="black"/>
                          </a:solidFill>
                          <a:latin typeface="Cambria Math" panose="02040503050406030204" pitchFamily="18" charset="0"/>
                        </a:rPr>
                        <m:t>‖</m:t>
                      </m:r>
                    </m:oMath>
                  </m:oMathPara>
                </a14:m>
                <a:endParaRPr lang="zh-CN" altLang="en-US" sz="2000" dirty="0">
                  <a:solidFill>
                    <a:prstClr val="black"/>
                  </a:solidFill>
                  <a:latin typeface="Lucida Sans"/>
                  <a:ea typeface="黑体"/>
                </a:endParaRPr>
              </a:p>
            </p:txBody>
          </p:sp>
        </mc:Choice>
        <mc:Fallback xmlns="">
          <p:sp>
            <p:nvSpPr>
              <p:cNvPr id="23" name="TextBox 22">
                <a:extLst>
                  <a:ext uri="{FF2B5EF4-FFF2-40B4-BE49-F238E27FC236}">
                    <a16:creationId xmlns:a16="http://schemas.microsoft.com/office/drawing/2014/main" id="{9231369D-1B17-A789-EEBF-5171F46C5BF3}"/>
                  </a:ext>
                </a:extLst>
              </p:cNvPr>
              <p:cNvSpPr txBox="1">
                <a:spLocks noRot="1" noChangeAspect="1" noMove="1" noResize="1" noEditPoints="1" noAdjustHandles="1" noChangeArrowheads="1" noChangeShapeType="1" noTextEdit="1"/>
              </p:cNvSpPr>
              <p:nvPr/>
            </p:nvSpPr>
            <p:spPr>
              <a:xfrm>
                <a:off x="4503438" y="6303253"/>
                <a:ext cx="1011223" cy="419300"/>
              </a:xfrm>
              <a:prstGeom prst="rect">
                <a:avLst/>
              </a:prstGeom>
              <a:blipFill>
                <a:blip r:embed="rId26"/>
                <a:stretch>
                  <a:fillRect b="-1159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7408B34-1B5A-522C-4DD4-F697E0380BA7}"/>
                  </a:ext>
                </a:extLst>
              </p:cNvPr>
              <p:cNvSpPr txBox="1"/>
              <p:nvPr/>
            </p:nvSpPr>
            <p:spPr>
              <a:xfrm>
                <a:off x="2581686" y="6303254"/>
                <a:ext cx="421987"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0" i="1" smtClean="0">
                          <a:solidFill>
                            <a:prstClr val="black"/>
                          </a:solidFill>
                          <a:latin typeface="Cambria Math" panose="02040503050406030204" pitchFamily="18" charset="0"/>
                          <a:ea typeface="黑体"/>
                        </a:rPr>
                        <m:t>‖</m:t>
                      </m:r>
                    </m:oMath>
                  </m:oMathPara>
                </a14:m>
                <a:endParaRPr lang="zh-CN" altLang="en-US" sz="2000" dirty="0">
                  <a:solidFill>
                    <a:prstClr val="black"/>
                  </a:solidFill>
                  <a:latin typeface="Lucida Sans"/>
                  <a:ea typeface="黑体"/>
                </a:endParaRPr>
              </a:p>
            </p:txBody>
          </p:sp>
        </mc:Choice>
        <mc:Fallback xmlns="">
          <p:sp>
            <p:nvSpPr>
              <p:cNvPr id="24" name="TextBox 23">
                <a:extLst>
                  <a:ext uri="{FF2B5EF4-FFF2-40B4-BE49-F238E27FC236}">
                    <a16:creationId xmlns:a16="http://schemas.microsoft.com/office/drawing/2014/main" id="{A7408B34-1B5A-522C-4DD4-F697E0380BA7}"/>
                  </a:ext>
                </a:extLst>
              </p:cNvPr>
              <p:cNvSpPr txBox="1">
                <a:spLocks noRot="1" noChangeAspect="1" noMove="1" noResize="1" noEditPoints="1" noAdjustHandles="1" noChangeArrowheads="1" noChangeShapeType="1" noTextEdit="1"/>
              </p:cNvSpPr>
              <p:nvPr/>
            </p:nvSpPr>
            <p:spPr>
              <a:xfrm>
                <a:off x="2581686" y="6303254"/>
                <a:ext cx="421987" cy="419300"/>
              </a:xfrm>
              <a:prstGeom prst="rect">
                <a:avLst/>
              </a:prstGeom>
              <a:blipFill>
                <a:blip r:embed="rId27"/>
                <a:stretch>
                  <a:fillRect b="-1159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4BD6556-6A03-A74A-235C-25BFFD001ECF}"/>
                  </a:ext>
                </a:extLst>
              </p:cNvPr>
              <p:cNvSpPr txBox="1"/>
              <p:nvPr/>
            </p:nvSpPr>
            <p:spPr>
              <a:xfrm>
                <a:off x="7033581" y="3459480"/>
                <a:ext cx="1876283" cy="583878"/>
              </a:xfrm>
              <a:prstGeom prst="rect">
                <a:avLst/>
              </a:prstGeom>
              <a:noFill/>
            </p:spPr>
            <p:txBody>
              <a:bodyPr wrap="none" rtlCol="0">
                <a:spAutoFit/>
              </a:bodyPr>
              <a:lstStyle/>
              <a:p>
                <a:pPr defTabSz="914140"/>
                <a14:m>
                  <m:oMath xmlns:m="http://schemas.openxmlformats.org/officeDocument/2006/math">
                    <m:sSup>
                      <m:sSupPr>
                        <m:ctrlPr>
                          <a:rPr lang="en-US" altLang="zh-CN" sz="2000" i="1" smtClean="0">
                            <a:solidFill>
                              <a:prstClr val="black"/>
                            </a:solidFill>
                            <a:latin typeface="Cambria Math" panose="02040503050406030204" pitchFamily="18" charset="0"/>
                          </a:rPr>
                        </m:ctrlPr>
                      </m:sSupPr>
                      <m:e>
                        <m:r>
                          <a:rPr lang="en-US" altLang="zh-CN" sz="2000" b="0" i="1" smtClean="0">
                            <a:solidFill>
                              <a:prstClr val="black"/>
                            </a:solidFill>
                            <a:latin typeface="Cambria Math" panose="02040503050406030204" pitchFamily="18" charset="0"/>
                          </a:rPr>
                          <m:t>‖</m:t>
                        </m:r>
                      </m:e>
                      <m:sup>
                        <m:r>
                          <a:rPr lang="en-US" altLang="zh-CN" sz="2000">
                            <a:solidFill>
                              <a:prstClr val="black"/>
                            </a:solidFill>
                            <a:latin typeface="Cambria Math" panose="02040503050406030204" pitchFamily="18" charset="0"/>
                          </a:rPr>
                          <m:t>2</m:t>
                        </m:r>
                      </m:sup>
                    </m:sSup>
                  </m:oMath>
                </a14:m>
                <a:r>
                  <a:rPr lang="en-US" altLang="zh-CN" sz="2000" dirty="0">
                    <a:solidFill>
                      <a:prstClr val="black"/>
                    </a:solidFill>
                  </a:rPr>
                  <a:t> </a:t>
                </a:r>
                <a14:m>
                  <m:oMath xmlns:m="http://schemas.openxmlformats.org/officeDocument/2006/math">
                    <m:r>
                      <a:rPr lang="en-US" altLang="zh-CN" sz="2000" b="1" i="0" smtClean="0">
                        <a:solidFill>
                          <a:prstClr val="black"/>
                        </a:solidFill>
                        <a:latin typeface="Cambria Math" panose="02040503050406030204" pitchFamily="18" charset="0"/>
                      </a:rPr>
                      <m:t>      </m:t>
                    </m:r>
                    <m:r>
                      <a:rPr lang="en-US" altLang="zh-CN" sz="2000" i="1">
                        <a:solidFill>
                          <a:prstClr val="black"/>
                        </a:solidFill>
                        <a:latin typeface="Cambria Math" panose="02040503050406030204" pitchFamily="18" charset="0"/>
                      </a:rPr>
                      <m:t>≤</m:t>
                    </m:r>
                    <m:r>
                      <a:rPr lang="en-US" altLang="zh-CN" sz="2000" b="1" i="1" smtClean="0">
                        <a:solidFill>
                          <a:prstClr val="black"/>
                        </a:solidFill>
                        <a:latin typeface="Cambria Math" panose="02040503050406030204" pitchFamily="18" charset="0"/>
                      </a:rPr>
                      <m:t>    </m:t>
                    </m:r>
                    <m:f>
                      <m:fPr>
                        <m:ctrlPr>
                          <a:rPr lang="en-US" altLang="zh-CN" sz="2000" b="0" i="1" dirty="0" smtClean="0">
                            <a:solidFill>
                              <a:prstClr val="black"/>
                            </a:solidFill>
                            <a:latin typeface="Cambria Math" panose="02040503050406030204" pitchFamily="18" charset="0"/>
                          </a:rPr>
                        </m:ctrlPr>
                      </m:fPr>
                      <m:num>
                        <m:sSubSup>
                          <m:sSubSupPr>
                            <m:ctrlPr>
                              <a:rPr lang="en-US" altLang="zh-CN" sz="2000" i="1" dirty="0">
                                <a:solidFill>
                                  <a:prstClr val="black"/>
                                </a:solidFill>
                                <a:latin typeface="Cambria Math" panose="02040503050406030204" pitchFamily="18" charset="0"/>
                                <a:ea typeface="黑体"/>
                              </a:rPr>
                            </m:ctrlPr>
                          </m:sSubSupPr>
                          <m:e>
                            <m:d>
                              <m:dPr>
                                <m:begChr m:val="‖"/>
                                <m:endChr m:val="‖"/>
                                <m:ctrlPr>
                                  <a:rPr lang="en-US" altLang="zh-CN" sz="2000" i="1" dirty="0">
                                    <a:solidFill>
                                      <a:prstClr val="black"/>
                                    </a:solidFill>
                                    <a:latin typeface="Cambria Math" panose="02040503050406030204" pitchFamily="18" charset="0"/>
                                    <a:ea typeface="黑体"/>
                                  </a:rPr>
                                </m:ctrlPr>
                              </m:dPr>
                              <m:e>
                                <m:sSub>
                                  <m:sSubPr>
                                    <m:ctrlPr>
                                      <a:rPr lang="en-US" altLang="zh-CN" sz="2000" b="1" i="1" dirty="0" smtClean="0">
                                        <a:solidFill>
                                          <a:prstClr val="black"/>
                                        </a:solidFill>
                                        <a:latin typeface="Cambria Math" panose="02040503050406030204" pitchFamily="18" charset="0"/>
                                        <a:ea typeface="黑体"/>
                                      </a:rPr>
                                    </m:ctrlPr>
                                  </m:sSubPr>
                                  <m:e>
                                    <m:r>
                                      <a:rPr lang="en-US" altLang="zh-CN" sz="2000" i="1" dirty="0">
                                        <a:solidFill>
                                          <a:prstClr val="black"/>
                                        </a:solidFill>
                                        <a:latin typeface="Cambria Math" panose="02040503050406030204" pitchFamily="18" charset="0"/>
                                        <a:ea typeface="黑体"/>
                                      </a:rPr>
                                      <m:t>𝑨</m:t>
                                    </m:r>
                                  </m:e>
                                  <m:sub>
                                    <m:r>
                                      <a:rPr lang="en-US" altLang="zh-CN" sz="2000" b="0" i="1" dirty="0" smtClean="0">
                                        <a:solidFill>
                                          <a:prstClr val="black"/>
                                        </a:solidFill>
                                        <a:latin typeface="Cambria Math" panose="02040503050406030204" pitchFamily="18" charset="0"/>
                                        <a:ea typeface="黑体"/>
                                      </a:rPr>
                                      <m:t>𝑇</m:t>
                                    </m:r>
                                  </m:sub>
                                </m:sSub>
                              </m:e>
                            </m:d>
                          </m:e>
                          <m:sub>
                            <m:r>
                              <a:rPr lang="en-US" altLang="zh-CN" sz="2000" b="0" i="1" dirty="0">
                                <a:solidFill>
                                  <a:prstClr val="black"/>
                                </a:solidFill>
                                <a:latin typeface="Cambria Math" panose="02040503050406030204" pitchFamily="18" charset="0"/>
                                <a:ea typeface="黑体"/>
                              </a:rPr>
                              <m:t>𝐹</m:t>
                            </m:r>
                          </m:sub>
                          <m:sup>
                            <m:r>
                              <a:rPr lang="en-US" altLang="zh-CN" sz="2000" b="0" i="1" dirty="0">
                                <a:solidFill>
                                  <a:prstClr val="black"/>
                                </a:solidFill>
                                <a:latin typeface="Cambria Math" panose="02040503050406030204" pitchFamily="18" charset="0"/>
                                <a:ea typeface="黑体"/>
                              </a:rPr>
                              <m:t>2</m:t>
                            </m:r>
                          </m:sup>
                        </m:sSubSup>
                      </m:num>
                      <m:den>
                        <m:r>
                          <a:rPr lang="en-US" altLang="zh-CN" sz="2000" b="0" i="1" dirty="0" smtClean="0">
                            <a:solidFill>
                              <a:prstClr val="black"/>
                            </a:solidFill>
                            <a:latin typeface="Cambria Math" panose="02040503050406030204" pitchFamily="18" charset="0"/>
                            <a:ea typeface="黑体"/>
                          </a:rPr>
                          <m:t>ℓ</m:t>
                        </m:r>
                      </m:den>
                    </m:f>
                  </m:oMath>
                </a14:m>
                <a:endParaRPr lang="zh-CN" altLang="en-US" sz="2000" dirty="0">
                  <a:solidFill>
                    <a:prstClr val="black"/>
                  </a:solidFill>
                  <a:latin typeface="Lucida Sans"/>
                  <a:ea typeface="黑体"/>
                </a:endParaRPr>
              </a:p>
            </p:txBody>
          </p:sp>
        </mc:Choice>
        <mc:Fallback xmlns="">
          <p:sp>
            <p:nvSpPr>
              <p:cNvPr id="21" name="TextBox 20">
                <a:extLst>
                  <a:ext uri="{FF2B5EF4-FFF2-40B4-BE49-F238E27FC236}">
                    <a16:creationId xmlns:a16="http://schemas.microsoft.com/office/drawing/2014/main" id="{24BD6556-6A03-A74A-235C-25BFFD001ECF}"/>
                  </a:ext>
                </a:extLst>
              </p:cNvPr>
              <p:cNvSpPr txBox="1">
                <a:spLocks noRot="1" noChangeAspect="1" noMove="1" noResize="1" noEditPoints="1" noAdjustHandles="1" noChangeArrowheads="1" noChangeShapeType="1" noTextEdit="1"/>
              </p:cNvSpPr>
              <p:nvPr/>
            </p:nvSpPr>
            <p:spPr>
              <a:xfrm>
                <a:off x="7033581" y="3459480"/>
                <a:ext cx="1876283" cy="583878"/>
              </a:xfrm>
              <a:prstGeom prst="rect">
                <a:avLst/>
              </a:prstGeom>
              <a:blipFill>
                <a:blip r:embed="rId2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396E7AB-89FD-1698-9CED-902C731F5F44}"/>
                  </a:ext>
                </a:extLst>
              </p:cNvPr>
              <p:cNvSpPr txBox="1"/>
              <p:nvPr/>
            </p:nvSpPr>
            <p:spPr>
              <a:xfrm>
                <a:off x="7034334" y="6179820"/>
                <a:ext cx="1901931" cy="583878"/>
              </a:xfrm>
              <a:prstGeom prst="rect">
                <a:avLst/>
              </a:prstGeom>
              <a:noFill/>
            </p:spPr>
            <p:txBody>
              <a:bodyPr wrap="none" rtlCol="0">
                <a:spAutoFit/>
              </a:bodyPr>
              <a:lstStyle/>
              <a:p>
                <a:pPr defTabSz="914140"/>
                <a14:m>
                  <m:oMath xmlns:m="http://schemas.openxmlformats.org/officeDocument/2006/math">
                    <m:sSup>
                      <m:sSupPr>
                        <m:ctrlPr>
                          <a:rPr lang="en-US" altLang="zh-CN" sz="2000" i="1" smtClean="0">
                            <a:solidFill>
                              <a:prstClr val="black"/>
                            </a:solidFill>
                            <a:latin typeface="Cambria Math" panose="02040503050406030204" pitchFamily="18" charset="0"/>
                          </a:rPr>
                        </m:ctrlPr>
                      </m:sSupPr>
                      <m:e>
                        <m:r>
                          <a:rPr lang="en-US" altLang="zh-CN" sz="2000" b="0" i="1" smtClean="0">
                            <a:solidFill>
                              <a:prstClr val="black"/>
                            </a:solidFill>
                            <a:latin typeface="Cambria Math" panose="02040503050406030204" pitchFamily="18" charset="0"/>
                          </a:rPr>
                          <m:t>‖</m:t>
                        </m:r>
                      </m:e>
                      <m:sup>
                        <m:r>
                          <a:rPr lang="en-US" altLang="zh-CN" sz="2000">
                            <a:solidFill>
                              <a:prstClr val="black"/>
                            </a:solidFill>
                            <a:latin typeface="Cambria Math" panose="02040503050406030204" pitchFamily="18" charset="0"/>
                          </a:rPr>
                          <m:t>2</m:t>
                        </m:r>
                      </m:sup>
                    </m:sSup>
                  </m:oMath>
                </a14:m>
                <a:r>
                  <a:rPr lang="en-US" altLang="zh-CN" sz="2000" dirty="0">
                    <a:solidFill>
                      <a:prstClr val="black"/>
                    </a:solidFill>
                  </a:rPr>
                  <a:t> </a:t>
                </a:r>
                <a14:m>
                  <m:oMath xmlns:m="http://schemas.openxmlformats.org/officeDocument/2006/math">
                    <m:r>
                      <a:rPr lang="en-US" altLang="zh-CN" sz="2000" b="1" i="0" smtClean="0">
                        <a:solidFill>
                          <a:prstClr val="black"/>
                        </a:solidFill>
                        <a:latin typeface="Cambria Math" panose="02040503050406030204" pitchFamily="18" charset="0"/>
                      </a:rPr>
                      <m:t>      </m:t>
                    </m:r>
                    <m:r>
                      <a:rPr lang="en-US" altLang="zh-CN" sz="2000" i="1">
                        <a:solidFill>
                          <a:prstClr val="black"/>
                        </a:solidFill>
                        <a:latin typeface="Cambria Math" panose="02040503050406030204" pitchFamily="18" charset="0"/>
                      </a:rPr>
                      <m:t>≤</m:t>
                    </m:r>
                    <m:r>
                      <a:rPr lang="en-US" altLang="zh-CN" sz="2000" b="1" i="1" smtClean="0">
                        <a:solidFill>
                          <a:prstClr val="black"/>
                        </a:solidFill>
                        <a:latin typeface="Cambria Math" panose="02040503050406030204" pitchFamily="18" charset="0"/>
                      </a:rPr>
                      <m:t>    </m:t>
                    </m:r>
                    <m:f>
                      <m:fPr>
                        <m:ctrlPr>
                          <a:rPr lang="en-US" altLang="zh-CN" sz="2000" b="0" i="1" dirty="0" smtClean="0">
                            <a:solidFill>
                              <a:prstClr val="black"/>
                            </a:solidFill>
                            <a:latin typeface="Cambria Math" panose="02040503050406030204" pitchFamily="18" charset="0"/>
                          </a:rPr>
                        </m:ctrlPr>
                      </m:fPr>
                      <m:num>
                        <m:sSubSup>
                          <m:sSubSupPr>
                            <m:ctrlPr>
                              <a:rPr lang="en-US" altLang="zh-CN" sz="2000" i="1" dirty="0">
                                <a:solidFill>
                                  <a:prstClr val="black"/>
                                </a:solidFill>
                                <a:latin typeface="Cambria Math" panose="02040503050406030204" pitchFamily="18" charset="0"/>
                                <a:ea typeface="黑体"/>
                              </a:rPr>
                            </m:ctrlPr>
                          </m:sSubSupPr>
                          <m:e>
                            <m:d>
                              <m:dPr>
                                <m:begChr m:val="‖"/>
                                <m:endChr m:val="‖"/>
                                <m:ctrlPr>
                                  <a:rPr lang="en-US" altLang="zh-CN" sz="2000" i="1" dirty="0">
                                    <a:solidFill>
                                      <a:prstClr val="black"/>
                                    </a:solidFill>
                                    <a:latin typeface="Cambria Math" panose="02040503050406030204" pitchFamily="18" charset="0"/>
                                    <a:ea typeface="黑体"/>
                                  </a:rPr>
                                </m:ctrlPr>
                              </m:dPr>
                              <m:e>
                                <m:sSub>
                                  <m:sSubPr>
                                    <m:ctrlPr>
                                      <a:rPr lang="en-US" altLang="zh-CN" sz="2000" b="1" i="1" dirty="0" smtClean="0">
                                        <a:solidFill>
                                          <a:prstClr val="black"/>
                                        </a:solidFill>
                                        <a:latin typeface="Cambria Math" panose="02040503050406030204" pitchFamily="18" charset="0"/>
                                        <a:ea typeface="黑体"/>
                                      </a:rPr>
                                    </m:ctrlPr>
                                  </m:sSubPr>
                                  <m:e>
                                    <m:r>
                                      <a:rPr lang="en-US" altLang="zh-CN" sz="2000" i="1" dirty="0">
                                        <a:solidFill>
                                          <a:prstClr val="black"/>
                                        </a:solidFill>
                                        <a:latin typeface="Cambria Math" panose="02040503050406030204" pitchFamily="18" charset="0"/>
                                        <a:ea typeface="黑体"/>
                                      </a:rPr>
                                      <m:t>𝑨</m:t>
                                    </m:r>
                                  </m:e>
                                  <m:sub>
                                    <m:r>
                                      <a:rPr lang="en-US" altLang="zh-CN" sz="2000" b="0" i="1" dirty="0" smtClean="0">
                                        <a:solidFill>
                                          <a:prstClr val="black"/>
                                        </a:solidFill>
                                        <a:latin typeface="Cambria Math" panose="02040503050406030204" pitchFamily="18" charset="0"/>
                                        <a:ea typeface="黑体"/>
                                      </a:rPr>
                                      <m:t>𝑁</m:t>
                                    </m:r>
                                  </m:sub>
                                </m:sSub>
                              </m:e>
                            </m:d>
                          </m:e>
                          <m:sub>
                            <m:r>
                              <a:rPr lang="en-US" altLang="zh-CN" sz="2000" b="0" i="1" dirty="0">
                                <a:solidFill>
                                  <a:prstClr val="black"/>
                                </a:solidFill>
                                <a:latin typeface="Cambria Math" panose="02040503050406030204" pitchFamily="18" charset="0"/>
                                <a:ea typeface="黑体"/>
                              </a:rPr>
                              <m:t>𝐹</m:t>
                            </m:r>
                          </m:sub>
                          <m:sup>
                            <m:r>
                              <a:rPr lang="en-US" altLang="zh-CN" sz="2000" b="0" i="1" dirty="0">
                                <a:solidFill>
                                  <a:prstClr val="black"/>
                                </a:solidFill>
                                <a:latin typeface="Cambria Math" panose="02040503050406030204" pitchFamily="18" charset="0"/>
                                <a:ea typeface="黑体"/>
                              </a:rPr>
                              <m:t>2</m:t>
                            </m:r>
                          </m:sup>
                        </m:sSubSup>
                      </m:num>
                      <m:den>
                        <m:r>
                          <a:rPr lang="en-US" altLang="zh-CN" sz="2000" b="0" i="1" dirty="0" smtClean="0">
                            <a:solidFill>
                              <a:prstClr val="black"/>
                            </a:solidFill>
                            <a:latin typeface="Cambria Math" panose="02040503050406030204" pitchFamily="18" charset="0"/>
                            <a:ea typeface="黑体"/>
                          </a:rPr>
                          <m:t>ℓ</m:t>
                        </m:r>
                      </m:den>
                    </m:f>
                  </m:oMath>
                </a14:m>
                <a:endParaRPr lang="zh-CN" altLang="en-US" sz="2000" dirty="0">
                  <a:solidFill>
                    <a:prstClr val="black"/>
                  </a:solidFill>
                  <a:latin typeface="Lucida Sans"/>
                  <a:ea typeface="黑体"/>
                </a:endParaRPr>
              </a:p>
            </p:txBody>
          </p:sp>
        </mc:Choice>
        <mc:Fallback xmlns="">
          <p:sp>
            <p:nvSpPr>
              <p:cNvPr id="27" name="TextBox 26">
                <a:extLst>
                  <a:ext uri="{FF2B5EF4-FFF2-40B4-BE49-F238E27FC236}">
                    <a16:creationId xmlns:a16="http://schemas.microsoft.com/office/drawing/2014/main" id="{8396E7AB-89FD-1698-9CED-902C731F5F44}"/>
                  </a:ext>
                </a:extLst>
              </p:cNvPr>
              <p:cNvSpPr txBox="1">
                <a:spLocks noRot="1" noChangeAspect="1" noMove="1" noResize="1" noEditPoints="1" noAdjustHandles="1" noChangeArrowheads="1" noChangeShapeType="1" noTextEdit="1"/>
              </p:cNvSpPr>
              <p:nvPr/>
            </p:nvSpPr>
            <p:spPr>
              <a:xfrm>
                <a:off x="7034334" y="6179820"/>
                <a:ext cx="1901931" cy="583878"/>
              </a:xfrm>
              <a:prstGeom prst="rect">
                <a:avLst/>
              </a:prstGeom>
              <a:blipFill>
                <a:blip r:embed="rId2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08A1F99-57F4-9A15-6865-4C2F8DEFE607}"/>
                  </a:ext>
                </a:extLst>
              </p:cNvPr>
              <p:cNvSpPr txBox="1"/>
              <p:nvPr/>
            </p:nvSpPr>
            <p:spPr>
              <a:xfrm>
                <a:off x="4533637" y="2849448"/>
                <a:ext cx="859723" cy="40011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smtClean="0">
                          <a:solidFill>
                            <a:prstClr val="black"/>
                          </a:solidFill>
                          <a:latin typeface="Cambria Math" panose="02040503050406030204" pitchFamily="18" charset="0"/>
                          <a:ea typeface="黑体"/>
                        </a:rPr>
                        <m:t>ℓ−</m:t>
                      </m:r>
                      <m:r>
                        <a:rPr lang="en-US" altLang="zh-CN" sz="2000" b="0" i="1" smtClean="0">
                          <a:solidFill>
                            <a:prstClr val="black"/>
                          </a:solidFill>
                          <a:latin typeface="Cambria Math" panose="02040503050406030204" pitchFamily="18" charset="0"/>
                          <a:ea typeface="黑体"/>
                        </a:rPr>
                        <m:t>1</m:t>
                      </m:r>
                    </m:oMath>
                  </m:oMathPara>
                </a14:m>
                <a:endParaRPr lang="zh-CN" altLang="en-US" sz="2000" b="0" dirty="0">
                  <a:solidFill>
                    <a:prstClr val="black"/>
                  </a:solidFill>
                  <a:latin typeface="Lucida Sans"/>
                  <a:ea typeface="黑体"/>
                </a:endParaRPr>
              </a:p>
            </p:txBody>
          </p:sp>
        </mc:Choice>
        <mc:Fallback xmlns="">
          <p:sp>
            <p:nvSpPr>
              <p:cNvPr id="28" name="TextBox 27">
                <a:extLst>
                  <a:ext uri="{FF2B5EF4-FFF2-40B4-BE49-F238E27FC236}">
                    <a16:creationId xmlns:a16="http://schemas.microsoft.com/office/drawing/2014/main" id="{808A1F99-57F4-9A15-6865-4C2F8DEFE607}"/>
                  </a:ext>
                </a:extLst>
              </p:cNvPr>
              <p:cNvSpPr txBox="1">
                <a:spLocks noRot="1" noChangeAspect="1" noMove="1" noResize="1" noEditPoints="1" noAdjustHandles="1" noChangeArrowheads="1" noChangeShapeType="1" noTextEdit="1"/>
              </p:cNvSpPr>
              <p:nvPr/>
            </p:nvSpPr>
            <p:spPr>
              <a:xfrm>
                <a:off x="4533637" y="2849448"/>
                <a:ext cx="859723" cy="400110"/>
              </a:xfrm>
              <a:prstGeom prst="rect">
                <a:avLst/>
              </a:prstGeom>
              <a:blipFill>
                <a:blip r:embed="rId3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A9B5B16-775F-239C-50D6-C4650EEB5C15}"/>
                  </a:ext>
                </a:extLst>
              </p:cNvPr>
              <p:cNvSpPr txBox="1"/>
              <p:nvPr/>
            </p:nvSpPr>
            <p:spPr>
              <a:xfrm>
                <a:off x="4533636" y="5595194"/>
                <a:ext cx="859723" cy="40011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smtClean="0">
                          <a:solidFill>
                            <a:prstClr val="black"/>
                          </a:solidFill>
                          <a:latin typeface="Cambria Math" panose="02040503050406030204" pitchFamily="18" charset="0"/>
                          <a:ea typeface="黑体"/>
                        </a:rPr>
                        <m:t>ℓ−</m:t>
                      </m:r>
                      <m:r>
                        <a:rPr lang="en-US" altLang="zh-CN" sz="2000" b="0" i="1" smtClean="0">
                          <a:solidFill>
                            <a:prstClr val="black"/>
                          </a:solidFill>
                          <a:latin typeface="Cambria Math" panose="02040503050406030204" pitchFamily="18" charset="0"/>
                          <a:ea typeface="黑体"/>
                        </a:rPr>
                        <m:t>1</m:t>
                      </m:r>
                    </m:oMath>
                  </m:oMathPara>
                </a14:m>
                <a:endParaRPr lang="zh-CN" altLang="en-US" sz="2000" b="0" dirty="0">
                  <a:solidFill>
                    <a:prstClr val="black"/>
                  </a:solidFill>
                  <a:latin typeface="Lucida Sans"/>
                  <a:ea typeface="黑体"/>
                </a:endParaRPr>
              </a:p>
            </p:txBody>
          </p:sp>
        </mc:Choice>
        <mc:Fallback xmlns="">
          <p:sp>
            <p:nvSpPr>
              <p:cNvPr id="29" name="TextBox 28">
                <a:extLst>
                  <a:ext uri="{FF2B5EF4-FFF2-40B4-BE49-F238E27FC236}">
                    <a16:creationId xmlns:a16="http://schemas.microsoft.com/office/drawing/2014/main" id="{4A9B5B16-775F-239C-50D6-C4650EEB5C15}"/>
                  </a:ext>
                </a:extLst>
              </p:cNvPr>
              <p:cNvSpPr txBox="1">
                <a:spLocks noRot="1" noChangeAspect="1" noMove="1" noResize="1" noEditPoints="1" noAdjustHandles="1" noChangeArrowheads="1" noChangeShapeType="1" noTextEdit="1"/>
              </p:cNvSpPr>
              <p:nvPr/>
            </p:nvSpPr>
            <p:spPr>
              <a:xfrm>
                <a:off x="4533636" y="5595194"/>
                <a:ext cx="859723" cy="400110"/>
              </a:xfrm>
              <a:prstGeom prst="rect">
                <a:avLst/>
              </a:prstGeom>
              <a:blipFill>
                <a:blip r:embed="rId31"/>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3578150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00F3A2-04C4-FF98-3101-D0D0E1635D6E}"/>
              </a:ext>
            </a:extLst>
          </p:cNvPr>
          <p:cNvSpPr>
            <a:spLocks noGrp="1"/>
          </p:cNvSpPr>
          <p:nvPr>
            <p:ph type="title"/>
          </p:nvPr>
        </p:nvSpPr>
        <p:spPr/>
        <p:txBody>
          <a:bodyPr/>
          <a:lstStyle/>
          <a:p>
            <a:r>
              <a:rPr kumimoji="1" lang="zh-CN" altLang="en-US" dirty="0"/>
              <a:t>流数据模型 </a:t>
            </a:r>
            <a:r>
              <a:rPr kumimoji="1" lang="en-US" altLang="zh-CN" dirty="0"/>
              <a:t>vs. </a:t>
            </a:r>
            <a:r>
              <a:rPr kumimoji="1" lang="zh-CN" altLang="en-US" dirty="0"/>
              <a:t>滑动窗口模型</a:t>
            </a:r>
          </a:p>
        </p:txBody>
      </p:sp>
      <p:sp>
        <p:nvSpPr>
          <p:cNvPr id="3" name="!!Shape 42">
            <a:extLst>
              <a:ext uri="{FF2B5EF4-FFF2-40B4-BE49-F238E27FC236}">
                <a16:creationId xmlns:a16="http://schemas.microsoft.com/office/drawing/2014/main" id="{94FF0F83-4F78-9076-D296-E73F3F17F3EF}"/>
              </a:ext>
            </a:extLst>
          </p:cNvPr>
          <p:cNvSpPr txBox="1">
            <a:spLocks/>
          </p:cNvSpPr>
          <p:nvPr/>
        </p:nvSpPr>
        <p:spPr>
          <a:xfrm>
            <a:off x="394195" y="3962400"/>
            <a:ext cx="5793565" cy="1592284"/>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defTabSz="914140" fontAlgn="auto">
              <a:spcBef>
                <a:spcPts val="635"/>
              </a:spcBef>
              <a:spcAft>
                <a:spcPts val="0"/>
              </a:spcAft>
              <a:buNone/>
              <a:defRPr sz="1800"/>
            </a:pPr>
            <a:r>
              <a:rPr lang="zh-CN" altLang="en-US" sz="2800" b="1" dirty="0">
                <a:solidFill>
                  <a:prstClr val="black"/>
                </a:solidFill>
                <a:latin typeface="Lucida Sans"/>
                <a:ea typeface="黑体"/>
              </a:rPr>
              <a:t>滑动窗口上的矩阵略图问题</a:t>
            </a:r>
            <a:endParaRPr lang="zh-CN" altLang="en-US" sz="2800" b="1" i="1" baseline="-25000" dirty="0">
              <a:solidFill>
                <a:prstClr val="black"/>
              </a:solidFill>
              <a:latin typeface="Lucida Sans"/>
              <a:ea typeface="黑体"/>
            </a:endParaRPr>
          </a:p>
        </p:txBody>
      </p:sp>
      <p:sp>
        <p:nvSpPr>
          <p:cNvPr id="5" name="!!Shape 42">
            <a:extLst>
              <a:ext uri="{FF2B5EF4-FFF2-40B4-BE49-F238E27FC236}">
                <a16:creationId xmlns:a16="http://schemas.microsoft.com/office/drawing/2014/main" id="{F50D561B-AEB0-1CA8-AB3C-83CC35517CAF}"/>
              </a:ext>
            </a:extLst>
          </p:cNvPr>
          <p:cNvSpPr txBox="1">
            <a:spLocks/>
          </p:cNvSpPr>
          <p:nvPr/>
        </p:nvSpPr>
        <p:spPr>
          <a:xfrm>
            <a:off x="394195" y="1262806"/>
            <a:ext cx="5793565" cy="1592284"/>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defTabSz="914140" fontAlgn="auto">
              <a:spcBef>
                <a:spcPts val="635"/>
              </a:spcBef>
              <a:spcAft>
                <a:spcPts val="0"/>
              </a:spcAft>
              <a:buNone/>
              <a:defRPr sz="1800"/>
            </a:pPr>
            <a:r>
              <a:rPr lang="zh-CN" altLang="en-US" sz="2800" dirty="0">
                <a:solidFill>
                  <a:prstClr val="black"/>
                </a:solidFill>
                <a:latin typeface="Lucida Sans"/>
                <a:ea typeface="黑体"/>
              </a:rPr>
              <a:t>流数据</a:t>
            </a:r>
            <a:r>
              <a:rPr lang="zh-CN" altLang="en-US" sz="2800" b="1" dirty="0">
                <a:solidFill>
                  <a:prstClr val="black"/>
                </a:solidFill>
                <a:latin typeface="Lucida Sans"/>
                <a:ea typeface="黑体"/>
              </a:rPr>
              <a:t>上的矩阵略图问题</a:t>
            </a:r>
            <a:endParaRPr lang="zh-CN" altLang="en-US" sz="2800" b="1" i="1" baseline="-25000" dirty="0">
              <a:solidFill>
                <a:prstClr val="black"/>
              </a:solidFill>
              <a:latin typeface="Lucida Sans"/>
              <a:ea typeface="黑体"/>
            </a:endParaRPr>
          </a:p>
        </p:txBody>
      </p:sp>
      <p:sp>
        <p:nvSpPr>
          <p:cNvPr id="6" name="!!矩形 67">
            <a:extLst>
              <a:ext uri="{FF2B5EF4-FFF2-40B4-BE49-F238E27FC236}">
                <a16:creationId xmlns:a16="http://schemas.microsoft.com/office/drawing/2014/main" id="{DDD161A2-96A7-DCBF-1DFB-7C5B5EB1FD59}"/>
              </a:ext>
            </a:extLst>
          </p:cNvPr>
          <p:cNvSpPr/>
          <p:nvPr/>
        </p:nvSpPr>
        <p:spPr>
          <a:xfrm>
            <a:off x="2974781" y="2526864"/>
            <a:ext cx="805328" cy="1207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7" name="!!矩形 68">
            <a:extLst>
              <a:ext uri="{FF2B5EF4-FFF2-40B4-BE49-F238E27FC236}">
                <a16:creationId xmlns:a16="http://schemas.microsoft.com/office/drawing/2014/main" id="{FFD5BA0B-1DFE-3AAB-AC02-8C1009569E7E}"/>
              </a:ext>
            </a:extLst>
          </p:cNvPr>
          <p:cNvSpPr/>
          <p:nvPr/>
        </p:nvSpPr>
        <p:spPr>
          <a:xfrm>
            <a:off x="2974782" y="2647663"/>
            <a:ext cx="805328" cy="120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8" name="!!矩形 69">
            <a:extLst>
              <a:ext uri="{FF2B5EF4-FFF2-40B4-BE49-F238E27FC236}">
                <a16:creationId xmlns:a16="http://schemas.microsoft.com/office/drawing/2014/main" id="{9AEEBE02-98FD-2B9F-6C9D-D4738BF93B41}"/>
              </a:ext>
            </a:extLst>
          </p:cNvPr>
          <p:cNvSpPr/>
          <p:nvPr/>
        </p:nvSpPr>
        <p:spPr>
          <a:xfrm>
            <a:off x="2974781" y="2768462"/>
            <a:ext cx="805328" cy="1207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9" name="!!矩形 70">
            <a:extLst>
              <a:ext uri="{FF2B5EF4-FFF2-40B4-BE49-F238E27FC236}">
                <a16:creationId xmlns:a16="http://schemas.microsoft.com/office/drawing/2014/main" id="{20F759A8-7BCD-D25C-E7B2-59F4ECB82972}"/>
              </a:ext>
            </a:extLst>
          </p:cNvPr>
          <p:cNvSpPr/>
          <p:nvPr/>
        </p:nvSpPr>
        <p:spPr>
          <a:xfrm>
            <a:off x="2974781" y="2889261"/>
            <a:ext cx="805328" cy="12079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10" name="!!矩形 72">
            <a:extLst>
              <a:ext uri="{FF2B5EF4-FFF2-40B4-BE49-F238E27FC236}">
                <a16:creationId xmlns:a16="http://schemas.microsoft.com/office/drawing/2014/main" id="{EBB0EC93-C197-7FF1-E5FE-8B0FFA5934B9}"/>
              </a:ext>
            </a:extLst>
          </p:cNvPr>
          <p:cNvSpPr/>
          <p:nvPr/>
        </p:nvSpPr>
        <p:spPr>
          <a:xfrm>
            <a:off x="2974781" y="2406064"/>
            <a:ext cx="805328" cy="1207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25" name="Left Brace 24">
            <a:extLst>
              <a:ext uri="{FF2B5EF4-FFF2-40B4-BE49-F238E27FC236}">
                <a16:creationId xmlns:a16="http://schemas.microsoft.com/office/drawing/2014/main" id="{3D20C05A-8CAF-4200-20EC-46201C8AF085}"/>
              </a:ext>
            </a:extLst>
          </p:cNvPr>
          <p:cNvSpPr/>
          <p:nvPr/>
        </p:nvSpPr>
        <p:spPr>
          <a:xfrm>
            <a:off x="2721106" y="2406064"/>
            <a:ext cx="190256" cy="1073129"/>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0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342C1A63-76CE-E1BF-1D68-D4D5793D7628}"/>
                  </a:ext>
                </a:extLst>
              </p:cNvPr>
              <p:cNvSpPr txBox="1"/>
              <p:nvPr/>
            </p:nvSpPr>
            <p:spPr>
              <a:xfrm>
                <a:off x="2358858" y="2743200"/>
                <a:ext cx="501676"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0" i="1" smtClean="0">
                          <a:solidFill>
                            <a:prstClr val="black"/>
                          </a:solidFill>
                          <a:latin typeface="Cambria Math" panose="02040503050406030204" pitchFamily="18" charset="0"/>
                          <a:ea typeface="黑体"/>
                        </a:rPr>
                        <m:t>𝑇</m:t>
                      </m:r>
                    </m:oMath>
                  </m:oMathPara>
                </a14:m>
                <a:endParaRPr lang="zh-CN" altLang="en-US" sz="2000" b="0" dirty="0">
                  <a:solidFill>
                    <a:prstClr val="black"/>
                  </a:solidFill>
                  <a:latin typeface="Lucida Sans"/>
                  <a:ea typeface="黑体"/>
                </a:endParaRPr>
              </a:p>
            </p:txBody>
          </p:sp>
        </mc:Choice>
        <mc:Fallback xmlns="">
          <p:sp>
            <p:nvSpPr>
              <p:cNvPr id="37" name="TextBox 36">
                <a:extLst>
                  <a:ext uri="{FF2B5EF4-FFF2-40B4-BE49-F238E27FC236}">
                    <a16:creationId xmlns:a16="http://schemas.microsoft.com/office/drawing/2014/main" id="{342C1A63-76CE-E1BF-1D68-D4D5793D7628}"/>
                  </a:ext>
                </a:extLst>
              </p:cNvPr>
              <p:cNvSpPr txBox="1">
                <a:spLocks noRot="1" noChangeAspect="1" noMove="1" noResize="1" noEditPoints="1" noAdjustHandles="1" noChangeArrowheads="1" noChangeShapeType="1" noTextEdit="1"/>
              </p:cNvSpPr>
              <p:nvPr/>
            </p:nvSpPr>
            <p:spPr>
              <a:xfrm>
                <a:off x="2358858" y="2743200"/>
                <a:ext cx="501676" cy="473022"/>
              </a:xfrm>
              <a:prstGeom prst="rect">
                <a:avLst/>
              </a:prstGeom>
              <a:blipFill>
                <a:blip r:embed="rId3"/>
                <a:stretch>
                  <a:fillRect/>
                </a:stretch>
              </a:blipFill>
            </p:spPr>
            <p:txBody>
              <a:bodyPr/>
              <a:lstStyle/>
              <a:p>
                <a:r>
                  <a:rPr lang="zh-CN" altLang="en-US">
                    <a:noFill/>
                  </a:rPr>
                  <a:t> </a:t>
                </a:r>
              </a:p>
            </p:txBody>
          </p:sp>
        </mc:Fallback>
      </mc:AlternateContent>
      <p:sp>
        <p:nvSpPr>
          <p:cNvPr id="38" name="Left Brace 37">
            <a:extLst>
              <a:ext uri="{FF2B5EF4-FFF2-40B4-BE49-F238E27FC236}">
                <a16:creationId xmlns:a16="http://schemas.microsoft.com/office/drawing/2014/main" id="{FCCD860E-F214-F139-84E4-4FDCD2A158AE}"/>
              </a:ext>
            </a:extLst>
          </p:cNvPr>
          <p:cNvSpPr/>
          <p:nvPr/>
        </p:nvSpPr>
        <p:spPr>
          <a:xfrm rot="5400000">
            <a:off x="3282318" y="1823038"/>
            <a:ext cx="190256" cy="805328"/>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0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42EBC328-7A89-522B-6405-170431709888}"/>
                  </a:ext>
                </a:extLst>
              </p:cNvPr>
              <p:cNvSpPr txBox="1"/>
              <p:nvPr/>
            </p:nvSpPr>
            <p:spPr>
              <a:xfrm>
                <a:off x="3156725" y="1764259"/>
                <a:ext cx="500841"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i="1">
                          <a:solidFill>
                            <a:prstClr val="black"/>
                          </a:solidFill>
                          <a:latin typeface="Cambria Math" panose="02040503050406030204" pitchFamily="18" charset="0"/>
                        </a:rPr>
                        <m:t>𝑑</m:t>
                      </m:r>
                    </m:oMath>
                  </m:oMathPara>
                </a14:m>
                <a:endParaRPr lang="zh-CN" altLang="en-US" sz="2000" dirty="0">
                  <a:solidFill>
                    <a:prstClr val="black"/>
                  </a:solidFill>
                  <a:latin typeface="Lucida Sans"/>
                  <a:ea typeface="黑体"/>
                </a:endParaRPr>
              </a:p>
            </p:txBody>
          </p:sp>
        </mc:Choice>
        <mc:Fallback xmlns="">
          <p:sp>
            <p:nvSpPr>
              <p:cNvPr id="41" name="TextBox 40">
                <a:extLst>
                  <a:ext uri="{FF2B5EF4-FFF2-40B4-BE49-F238E27FC236}">
                    <a16:creationId xmlns:a16="http://schemas.microsoft.com/office/drawing/2014/main" id="{42EBC328-7A89-522B-6405-170431709888}"/>
                  </a:ext>
                </a:extLst>
              </p:cNvPr>
              <p:cNvSpPr txBox="1">
                <a:spLocks noRot="1" noChangeAspect="1" noMove="1" noResize="1" noEditPoints="1" noAdjustHandles="1" noChangeArrowheads="1" noChangeShapeType="1" noTextEdit="1"/>
              </p:cNvSpPr>
              <p:nvPr/>
            </p:nvSpPr>
            <p:spPr>
              <a:xfrm>
                <a:off x="3156725" y="1764259"/>
                <a:ext cx="500841" cy="473022"/>
              </a:xfrm>
              <a:prstGeom prst="rect">
                <a:avLst/>
              </a:prstGeom>
              <a:blipFill>
                <a:blip r:embed="rId4"/>
                <a:stretch>
                  <a:fillRect/>
                </a:stretch>
              </a:blipFill>
            </p:spPr>
            <p:txBody>
              <a:bodyPr/>
              <a:lstStyle/>
              <a:p>
                <a:r>
                  <a:rPr lang="zh-CN" altLang="en-US">
                    <a:noFill/>
                  </a:rPr>
                  <a:t> </a:t>
                </a:r>
              </a:p>
            </p:txBody>
          </p:sp>
        </mc:Fallback>
      </mc:AlternateContent>
      <p:sp>
        <p:nvSpPr>
          <p:cNvPr id="42" name="!!矩形 702">
            <a:extLst>
              <a:ext uri="{FF2B5EF4-FFF2-40B4-BE49-F238E27FC236}">
                <a16:creationId xmlns:a16="http://schemas.microsoft.com/office/drawing/2014/main" id="{80C410D2-CFA0-E16E-9003-92720915CEBE}"/>
              </a:ext>
            </a:extLst>
          </p:cNvPr>
          <p:cNvSpPr/>
          <p:nvPr/>
        </p:nvSpPr>
        <p:spPr>
          <a:xfrm rot="5400000">
            <a:off x="3835663" y="2911466"/>
            <a:ext cx="805329" cy="12079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44" name="!!矩形 681">
            <a:extLst>
              <a:ext uri="{FF2B5EF4-FFF2-40B4-BE49-F238E27FC236}">
                <a16:creationId xmlns:a16="http://schemas.microsoft.com/office/drawing/2014/main" id="{E74BCEE4-179F-7C32-2666-61B1A46B3F00}"/>
              </a:ext>
            </a:extLst>
          </p:cNvPr>
          <p:cNvSpPr/>
          <p:nvPr/>
        </p:nvSpPr>
        <p:spPr>
          <a:xfrm>
            <a:off x="5530646" y="2949504"/>
            <a:ext cx="805328" cy="120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46" name="!!矩形 703">
            <a:extLst>
              <a:ext uri="{FF2B5EF4-FFF2-40B4-BE49-F238E27FC236}">
                <a16:creationId xmlns:a16="http://schemas.microsoft.com/office/drawing/2014/main" id="{0FA534F5-0990-6143-A0F6-42267CD00F77}"/>
              </a:ext>
            </a:extLst>
          </p:cNvPr>
          <p:cNvSpPr/>
          <p:nvPr/>
        </p:nvSpPr>
        <p:spPr>
          <a:xfrm>
            <a:off x="5530646" y="3067678"/>
            <a:ext cx="805328" cy="12079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48" name="!!矩形 721">
            <a:extLst>
              <a:ext uri="{FF2B5EF4-FFF2-40B4-BE49-F238E27FC236}">
                <a16:creationId xmlns:a16="http://schemas.microsoft.com/office/drawing/2014/main" id="{D68B7D44-E810-EDE7-BFE9-9D1502086AE7}"/>
              </a:ext>
            </a:extLst>
          </p:cNvPr>
          <p:cNvSpPr/>
          <p:nvPr/>
        </p:nvSpPr>
        <p:spPr>
          <a:xfrm>
            <a:off x="5530646" y="2828707"/>
            <a:ext cx="805328" cy="1207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51" name="!!矩形 704">
            <a:extLst>
              <a:ext uri="{FF2B5EF4-FFF2-40B4-BE49-F238E27FC236}">
                <a16:creationId xmlns:a16="http://schemas.microsoft.com/office/drawing/2014/main" id="{C8BD58D2-EA9A-3C68-12D6-D6EB008F896F}"/>
              </a:ext>
            </a:extLst>
          </p:cNvPr>
          <p:cNvSpPr/>
          <p:nvPr/>
        </p:nvSpPr>
        <p:spPr>
          <a:xfrm>
            <a:off x="5530646" y="3182922"/>
            <a:ext cx="805328" cy="1207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53" name="Left Brace 52">
            <a:extLst>
              <a:ext uri="{FF2B5EF4-FFF2-40B4-BE49-F238E27FC236}">
                <a16:creationId xmlns:a16="http://schemas.microsoft.com/office/drawing/2014/main" id="{BF278398-A4C0-EF93-E199-4383CDE152F7}"/>
              </a:ext>
            </a:extLst>
          </p:cNvPr>
          <p:cNvSpPr/>
          <p:nvPr/>
        </p:nvSpPr>
        <p:spPr>
          <a:xfrm>
            <a:off x="5276972" y="2828707"/>
            <a:ext cx="190256" cy="475015"/>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000">
              <a:solidFill>
                <a:prstClr val="black"/>
              </a:solidFill>
              <a:latin typeface="Lucida Sans"/>
              <a:ea typeface="黑体"/>
            </a:endParaRPr>
          </a:p>
        </p:txBody>
      </p:sp>
      <p:sp>
        <p:nvSpPr>
          <p:cNvPr id="55" name="Left Brace 54">
            <a:extLst>
              <a:ext uri="{FF2B5EF4-FFF2-40B4-BE49-F238E27FC236}">
                <a16:creationId xmlns:a16="http://schemas.microsoft.com/office/drawing/2014/main" id="{C5C66E79-3AC0-9954-EB5A-4C1E5364FB32}"/>
              </a:ext>
            </a:extLst>
          </p:cNvPr>
          <p:cNvSpPr/>
          <p:nvPr/>
        </p:nvSpPr>
        <p:spPr>
          <a:xfrm rot="5400000">
            <a:off x="5838183" y="2245681"/>
            <a:ext cx="190256" cy="805328"/>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0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C0D5F4E-B149-8765-EB08-4E071F1B29EE}"/>
                  </a:ext>
                </a:extLst>
              </p:cNvPr>
              <p:cNvSpPr txBox="1"/>
              <p:nvPr/>
            </p:nvSpPr>
            <p:spPr>
              <a:xfrm>
                <a:off x="5724223" y="2139858"/>
                <a:ext cx="500841"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i="1">
                          <a:solidFill>
                            <a:prstClr val="black"/>
                          </a:solidFill>
                          <a:latin typeface="Cambria Math" panose="02040503050406030204" pitchFamily="18" charset="0"/>
                        </a:rPr>
                        <m:t>𝑑</m:t>
                      </m:r>
                    </m:oMath>
                  </m:oMathPara>
                </a14:m>
                <a:endParaRPr lang="zh-CN" altLang="en-US" sz="2000" dirty="0">
                  <a:solidFill>
                    <a:prstClr val="black"/>
                  </a:solidFill>
                  <a:latin typeface="Lucida Sans"/>
                  <a:ea typeface="黑体"/>
                </a:endParaRPr>
              </a:p>
            </p:txBody>
          </p:sp>
        </mc:Choice>
        <mc:Fallback xmlns="">
          <p:sp>
            <p:nvSpPr>
              <p:cNvPr id="56" name="TextBox 55">
                <a:extLst>
                  <a:ext uri="{FF2B5EF4-FFF2-40B4-BE49-F238E27FC236}">
                    <a16:creationId xmlns:a16="http://schemas.microsoft.com/office/drawing/2014/main" id="{7C0D5F4E-B149-8765-EB08-4E071F1B29EE}"/>
                  </a:ext>
                </a:extLst>
              </p:cNvPr>
              <p:cNvSpPr txBox="1">
                <a:spLocks noRot="1" noChangeAspect="1" noMove="1" noResize="1" noEditPoints="1" noAdjustHandles="1" noChangeArrowheads="1" noChangeShapeType="1" noTextEdit="1"/>
              </p:cNvSpPr>
              <p:nvPr/>
            </p:nvSpPr>
            <p:spPr>
              <a:xfrm>
                <a:off x="5724223" y="2139858"/>
                <a:ext cx="500841" cy="47302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53ECEA07-3793-9C33-EE8A-5826F6CE9BB0}"/>
                  </a:ext>
                </a:extLst>
              </p:cNvPr>
              <p:cNvSpPr txBox="1"/>
              <p:nvPr/>
            </p:nvSpPr>
            <p:spPr>
              <a:xfrm>
                <a:off x="3817983" y="2826611"/>
                <a:ext cx="400249"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i="1">
                          <a:solidFill>
                            <a:prstClr val="black"/>
                          </a:solidFill>
                          <a:latin typeface="Cambria Math" panose="02040503050406030204" pitchFamily="18" charset="0"/>
                        </a:rPr>
                        <m:t>⋅</m:t>
                      </m:r>
                    </m:oMath>
                  </m:oMathPara>
                </a14:m>
                <a:endParaRPr lang="zh-CN" altLang="en-US" sz="2000" dirty="0">
                  <a:solidFill>
                    <a:prstClr val="black"/>
                  </a:solidFill>
                  <a:latin typeface="Lucida Sans"/>
                  <a:ea typeface="黑体"/>
                </a:endParaRPr>
              </a:p>
            </p:txBody>
          </p:sp>
        </mc:Choice>
        <mc:Fallback xmlns="">
          <p:sp>
            <p:nvSpPr>
              <p:cNvPr id="57" name="TextBox 56">
                <a:extLst>
                  <a:ext uri="{FF2B5EF4-FFF2-40B4-BE49-F238E27FC236}">
                    <a16:creationId xmlns:a16="http://schemas.microsoft.com/office/drawing/2014/main" id="{53ECEA07-3793-9C33-EE8A-5826F6CE9BB0}"/>
                  </a:ext>
                </a:extLst>
              </p:cNvPr>
              <p:cNvSpPr txBox="1">
                <a:spLocks noRot="1" noChangeAspect="1" noMove="1" noResize="1" noEditPoints="1" noAdjustHandles="1" noChangeArrowheads="1" noChangeShapeType="1" noTextEdit="1"/>
              </p:cNvSpPr>
              <p:nvPr/>
            </p:nvSpPr>
            <p:spPr>
              <a:xfrm>
                <a:off x="3817983" y="2826611"/>
                <a:ext cx="400249" cy="473022"/>
              </a:xfrm>
              <a:prstGeom prst="rect">
                <a:avLst/>
              </a:prstGeom>
              <a:blipFill>
                <a:blip r:embed="rId7"/>
                <a:stretch>
                  <a:fillRect/>
                </a:stretch>
              </a:blipFill>
            </p:spPr>
            <p:txBody>
              <a:bodyPr/>
              <a:lstStyle/>
              <a:p>
                <a:r>
                  <a:rPr lang="zh-CN" altLang="en-US">
                    <a:noFill/>
                  </a:rPr>
                  <a:t> </a:t>
                </a:r>
              </a:p>
            </p:txBody>
          </p:sp>
        </mc:Fallback>
      </mc:AlternateContent>
      <p:sp>
        <p:nvSpPr>
          <p:cNvPr id="58" name="!!矩形 705">
            <a:extLst>
              <a:ext uri="{FF2B5EF4-FFF2-40B4-BE49-F238E27FC236}">
                <a16:creationId xmlns:a16="http://schemas.microsoft.com/office/drawing/2014/main" id="{FB152929-A321-776C-5CEE-DD970AF9C678}"/>
              </a:ext>
            </a:extLst>
          </p:cNvPr>
          <p:cNvSpPr/>
          <p:nvPr/>
        </p:nvSpPr>
        <p:spPr>
          <a:xfrm rot="5400000">
            <a:off x="6397453" y="2911465"/>
            <a:ext cx="805329" cy="12079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5CB6B5C4-5AAB-191C-C493-F6E97504BB41}"/>
                  </a:ext>
                </a:extLst>
              </p:cNvPr>
              <p:cNvSpPr txBox="1"/>
              <p:nvPr/>
            </p:nvSpPr>
            <p:spPr>
              <a:xfrm>
                <a:off x="6379772" y="2826611"/>
                <a:ext cx="400249"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i="1">
                          <a:solidFill>
                            <a:prstClr val="black"/>
                          </a:solidFill>
                          <a:latin typeface="Cambria Math" panose="02040503050406030204" pitchFamily="18" charset="0"/>
                        </a:rPr>
                        <m:t>⋅</m:t>
                      </m:r>
                    </m:oMath>
                  </m:oMathPara>
                </a14:m>
                <a:endParaRPr lang="zh-CN" altLang="en-US" sz="2000" dirty="0">
                  <a:solidFill>
                    <a:prstClr val="black"/>
                  </a:solidFill>
                  <a:latin typeface="Lucida Sans"/>
                  <a:ea typeface="黑体"/>
                </a:endParaRPr>
              </a:p>
            </p:txBody>
          </p:sp>
        </mc:Choice>
        <mc:Fallback xmlns="">
          <p:sp>
            <p:nvSpPr>
              <p:cNvPr id="59" name="TextBox 58">
                <a:extLst>
                  <a:ext uri="{FF2B5EF4-FFF2-40B4-BE49-F238E27FC236}">
                    <a16:creationId xmlns:a16="http://schemas.microsoft.com/office/drawing/2014/main" id="{5CB6B5C4-5AAB-191C-C493-F6E97504BB41}"/>
                  </a:ext>
                </a:extLst>
              </p:cNvPr>
              <p:cNvSpPr txBox="1">
                <a:spLocks noRot="1" noChangeAspect="1" noMove="1" noResize="1" noEditPoints="1" noAdjustHandles="1" noChangeArrowheads="1" noChangeShapeType="1" noTextEdit="1"/>
              </p:cNvSpPr>
              <p:nvPr/>
            </p:nvSpPr>
            <p:spPr>
              <a:xfrm>
                <a:off x="6379772" y="2826611"/>
                <a:ext cx="400249" cy="473022"/>
              </a:xfrm>
              <a:prstGeom prst="rect">
                <a:avLst/>
              </a:prstGeom>
              <a:blipFill>
                <a:blip r:embed="rId8"/>
                <a:stretch>
                  <a:fillRect/>
                </a:stretch>
              </a:blipFill>
            </p:spPr>
            <p:txBody>
              <a:bodyPr/>
              <a:lstStyle/>
              <a:p>
                <a:r>
                  <a:rPr lang="zh-CN" altLang="en-US">
                    <a:noFill/>
                  </a:rPr>
                  <a:t> </a:t>
                </a:r>
              </a:p>
            </p:txBody>
          </p:sp>
        </mc:Fallback>
      </mc:AlternateContent>
      <p:sp>
        <p:nvSpPr>
          <p:cNvPr id="4" name="!!矩形 67">
            <a:extLst>
              <a:ext uri="{FF2B5EF4-FFF2-40B4-BE49-F238E27FC236}">
                <a16:creationId xmlns:a16="http://schemas.microsoft.com/office/drawing/2014/main" id="{E5C02F5D-32C7-8045-B453-EC2AA93F92A3}"/>
              </a:ext>
            </a:extLst>
          </p:cNvPr>
          <p:cNvSpPr/>
          <p:nvPr/>
        </p:nvSpPr>
        <p:spPr>
          <a:xfrm>
            <a:off x="2974880" y="5258527"/>
            <a:ext cx="805458" cy="1208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39" name="!!矩形 68">
            <a:extLst>
              <a:ext uri="{FF2B5EF4-FFF2-40B4-BE49-F238E27FC236}">
                <a16:creationId xmlns:a16="http://schemas.microsoft.com/office/drawing/2014/main" id="{37C52CAD-7FF6-9BFC-6011-F05C1D31D7EB}"/>
              </a:ext>
            </a:extLst>
          </p:cNvPr>
          <p:cNvSpPr/>
          <p:nvPr/>
        </p:nvSpPr>
        <p:spPr>
          <a:xfrm>
            <a:off x="2974881" y="5379345"/>
            <a:ext cx="805458" cy="120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67" name="!!矩形 69">
            <a:extLst>
              <a:ext uri="{FF2B5EF4-FFF2-40B4-BE49-F238E27FC236}">
                <a16:creationId xmlns:a16="http://schemas.microsoft.com/office/drawing/2014/main" id="{868B77D2-9FDD-90BE-D1C1-2B0513293B5C}"/>
              </a:ext>
            </a:extLst>
          </p:cNvPr>
          <p:cNvSpPr/>
          <p:nvPr/>
        </p:nvSpPr>
        <p:spPr>
          <a:xfrm>
            <a:off x="2974880" y="5500164"/>
            <a:ext cx="805458" cy="1208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68" name="!!矩形 70">
            <a:extLst>
              <a:ext uri="{FF2B5EF4-FFF2-40B4-BE49-F238E27FC236}">
                <a16:creationId xmlns:a16="http://schemas.microsoft.com/office/drawing/2014/main" id="{2C404320-1C67-96CD-0F5A-9E841F9F1C69}"/>
              </a:ext>
            </a:extLst>
          </p:cNvPr>
          <p:cNvSpPr/>
          <p:nvPr/>
        </p:nvSpPr>
        <p:spPr>
          <a:xfrm>
            <a:off x="2974880" y="5620983"/>
            <a:ext cx="805458" cy="12081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69" name="!!矩形 72">
            <a:extLst>
              <a:ext uri="{FF2B5EF4-FFF2-40B4-BE49-F238E27FC236}">
                <a16:creationId xmlns:a16="http://schemas.microsoft.com/office/drawing/2014/main" id="{3D446BF2-239D-8C64-C3E2-D8469F7D94E6}"/>
              </a:ext>
            </a:extLst>
          </p:cNvPr>
          <p:cNvSpPr/>
          <p:nvPr/>
        </p:nvSpPr>
        <p:spPr>
          <a:xfrm>
            <a:off x="2974880" y="5137708"/>
            <a:ext cx="805458" cy="1208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72" name="Left Brace 71">
            <a:extLst>
              <a:ext uri="{FF2B5EF4-FFF2-40B4-BE49-F238E27FC236}">
                <a16:creationId xmlns:a16="http://schemas.microsoft.com/office/drawing/2014/main" id="{A9613AA9-0D71-1D46-524D-F8F3ECE792F2}"/>
              </a:ext>
            </a:extLst>
          </p:cNvPr>
          <p:cNvSpPr/>
          <p:nvPr/>
        </p:nvSpPr>
        <p:spPr>
          <a:xfrm>
            <a:off x="2721164" y="5382047"/>
            <a:ext cx="190286" cy="840325"/>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0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4CBE4BD6-44FD-13D2-E7E3-AA23B37EFCE7}"/>
                  </a:ext>
                </a:extLst>
              </p:cNvPr>
              <p:cNvSpPr txBox="1"/>
              <p:nvPr/>
            </p:nvSpPr>
            <p:spPr>
              <a:xfrm>
                <a:off x="2362200" y="5596884"/>
                <a:ext cx="482328"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0" i="1" smtClean="0">
                          <a:solidFill>
                            <a:prstClr val="black"/>
                          </a:solidFill>
                          <a:latin typeface="Cambria Math" panose="02040503050406030204" pitchFamily="18" charset="0"/>
                          <a:ea typeface="黑体"/>
                        </a:rPr>
                        <m:t>𝑁</m:t>
                      </m:r>
                    </m:oMath>
                  </m:oMathPara>
                </a14:m>
                <a:endParaRPr lang="zh-CN" altLang="en-US" sz="2000" b="0" dirty="0">
                  <a:solidFill>
                    <a:prstClr val="black"/>
                  </a:solidFill>
                  <a:latin typeface="Lucida Sans"/>
                  <a:ea typeface="黑体"/>
                </a:endParaRPr>
              </a:p>
            </p:txBody>
          </p:sp>
        </mc:Choice>
        <mc:Fallback xmlns="">
          <p:sp>
            <p:nvSpPr>
              <p:cNvPr id="73" name="TextBox 72">
                <a:extLst>
                  <a:ext uri="{FF2B5EF4-FFF2-40B4-BE49-F238E27FC236}">
                    <a16:creationId xmlns:a16="http://schemas.microsoft.com/office/drawing/2014/main" id="{4CBE4BD6-44FD-13D2-E7E3-AA23B37EFCE7}"/>
                  </a:ext>
                </a:extLst>
              </p:cNvPr>
              <p:cNvSpPr txBox="1">
                <a:spLocks noRot="1" noChangeAspect="1" noMove="1" noResize="1" noEditPoints="1" noAdjustHandles="1" noChangeArrowheads="1" noChangeShapeType="1" noTextEdit="1"/>
              </p:cNvSpPr>
              <p:nvPr/>
            </p:nvSpPr>
            <p:spPr>
              <a:xfrm>
                <a:off x="2362200" y="5596884"/>
                <a:ext cx="482328" cy="419300"/>
              </a:xfrm>
              <a:prstGeom prst="rect">
                <a:avLst/>
              </a:prstGeom>
              <a:blipFill>
                <a:blip r:embed="rId9"/>
                <a:stretch>
                  <a:fillRect/>
                </a:stretch>
              </a:blipFill>
            </p:spPr>
            <p:txBody>
              <a:bodyPr/>
              <a:lstStyle/>
              <a:p>
                <a:r>
                  <a:rPr lang="zh-CN" altLang="en-US">
                    <a:noFill/>
                  </a:rPr>
                  <a:t> </a:t>
                </a:r>
              </a:p>
            </p:txBody>
          </p:sp>
        </mc:Fallback>
      </mc:AlternateContent>
      <p:sp>
        <p:nvSpPr>
          <p:cNvPr id="74" name="Left Brace 73">
            <a:extLst>
              <a:ext uri="{FF2B5EF4-FFF2-40B4-BE49-F238E27FC236}">
                <a16:creationId xmlns:a16="http://schemas.microsoft.com/office/drawing/2014/main" id="{24D5E0CD-0D70-00B9-801A-47EB84667A7F}"/>
              </a:ext>
            </a:extLst>
          </p:cNvPr>
          <p:cNvSpPr/>
          <p:nvPr/>
        </p:nvSpPr>
        <p:spPr>
          <a:xfrm rot="5400000">
            <a:off x="3282466" y="4554589"/>
            <a:ext cx="190286" cy="805458"/>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0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A2F14330-CFAC-C021-2C94-36EE07392160}"/>
                  </a:ext>
                </a:extLst>
              </p:cNvPr>
              <p:cNvSpPr txBox="1"/>
              <p:nvPr/>
            </p:nvSpPr>
            <p:spPr>
              <a:xfrm>
                <a:off x="3156853" y="4495800"/>
                <a:ext cx="443960"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i="1">
                          <a:solidFill>
                            <a:prstClr val="black"/>
                          </a:solidFill>
                          <a:latin typeface="Cambria Math" panose="02040503050406030204" pitchFamily="18" charset="0"/>
                        </a:rPr>
                        <m:t>𝑑</m:t>
                      </m:r>
                    </m:oMath>
                  </m:oMathPara>
                </a14:m>
                <a:endParaRPr lang="zh-CN" altLang="en-US" sz="2000" dirty="0">
                  <a:solidFill>
                    <a:prstClr val="black"/>
                  </a:solidFill>
                  <a:latin typeface="Lucida Sans"/>
                  <a:ea typeface="黑体"/>
                </a:endParaRPr>
              </a:p>
            </p:txBody>
          </p:sp>
        </mc:Choice>
        <mc:Fallback xmlns="">
          <p:sp>
            <p:nvSpPr>
              <p:cNvPr id="75" name="TextBox 74">
                <a:extLst>
                  <a:ext uri="{FF2B5EF4-FFF2-40B4-BE49-F238E27FC236}">
                    <a16:creationId xmlns:a16="http://schemas.microsoft.com/office/drawing/2014/main" id="{A2F14330-CFAC-C021-2C94-36EE07392160}"/>
                  </a:ext>
                </a:extLst>
              </p:cNvPr>
              <p:cNvSpPr txBox="1">
                <a:spLocks noRot="1" noChangeAspect="1" noMove="1" noResize="1" noEditPoints="1" noAdjustHandles="1" noChangeArrowheads="1" noChangeShapeType="1" noTextEdit="1"/>
              </p:cNvSpPr>
              <p:nvPr/>
            </p:nvSpPr>
            <p:spPr>
              <a:xfrm>
                <a:off x="3156853" y="4495800"/>
                <a:ext cx="443960" cy="419300"/>
              </a:xfrm>
              <a:prstGeom prst="rect">
                <a:avLst/>
              </a:prstGeom>
              <a:blipFill>
                <a:blip r:embed="rId10"/>
                <a:stretch>
                  <a:fillRect/>
                </a:stretch>
              </a:blipFill>
            </p:spPr>
            <p:txBody>
              <a:bodyPr/>
              <a:lstStyle/>
              <a:p>
                <a:r>
                  <a:rPr lang="zh-CN" altLang="en-US">
                    <a:noFill/>
                  </a:rPr>
                  <a:t> </a:t>
                </a:r>
              </a:p>
            </p:txBody>
          </p:sp>
        </mc:Fallback>
      </mc:AlternateContent>
      <p:sp>
        <p:nvSpPr>
          <p:cNvPr id="76" name="!!矩形 702">
            <a:extLst>
              <a:ext uri="{FF2B5EF4-FFF2-40B4-BE49-F238E27FC236}">
                <a16:creationId xmlns:a16="http://schemas.microsoft.com/office/drawing/2014/main" id="{56000351-1B11-EBDE-190E-B5D291C5094D}"/>
              </a:ext>
            </a:extLst>
          </p:cNvPr>
          <p:cNvSpPr/>
          <p:nvPr/>
        </p:nvSpPr>
        <p:spPr>
          <a:xfrm rot="5400000">
            <a:off x="3835901" y="5643191"/>
            <a:ext cx="805458" cy="12081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78" name="!!矩形 681">
            <a:extLst>
              <a:ext uri="{FF2B5EF4-FFF2-40B4-BE49-F238E27FC236}">
                <a16:creationId xmlns:a16="http://schemas.microsoft.com/office/drawing/2014/main" id="{696F0A26-5001-5565-45F0-824B1641486F}"/>
              </a:ext>
            </a:extLst>
          </p:cNvPr>
          <p:cNvSpPr/>
          <p:nvPr/>
        </p:nvSpPr>
        <p:spPr>
          <a:xfrm>
            <a:off x="5531157" y="5681235"/>
            <a:ext cx="805458" cy="120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79" name="!!矩形 703">
            <a:extLst>
              <a:ext uri="{FF2B5EF4-FFF2-40B4-BE49-F238E27FC236}">
                <a16:creationId xmlns:a16="http://schemas.microsoft.com/office/drawing/2014/main" id="{5D82DF61-CA7B-DA6A-54ED-0A1D244341C3}"/>
              </a:ext>
            </a:extLst>
          </p:cNvPr>
          <p:cNvSpPr/>
          <p:nvPr/>
        </p:nvSpPr>
        <p:spPr>
          <a:xfrm>
            <a:off x="5531157" y="5799428"/>
            <a:ext cx="805458" cy="12081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80" name="!!矩形 721">
            <a:extLst>
              <a:ext uri="{FF2B5EF4-FFF2-40B4-BE49-F238E27FC236}">
                <a16:creationId xmlns:a16="http://schemas.microsoft.com/office/drawing/2014/main" id="{5458B98A-919E-7181-D503-B96792C87D2A}"/>
              </a:ext>
            </a:extLst>
          </p:cNvPr>
          <p:cNvSpPr/>
          <p:nvPr/>
        </p:nvSpPr>
        <p:spPr>
          <a:xfrm>
            <a:off x="5531157" y="5560419"/>
            <a:ext cx="805458" cy="1208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81" name="!!矩形 704">
            <a:extLst>
              <a:ext uri="{FF2B5EF4-FFF2-40B4-BE49-F238E27FC236}">
                <a16:creationId xmlns:a16="http://schemas.microsoft.com/office/drawing/2014/main" id="{7304197E-A207-FE56-6983-B915952B6318}"/>
              </a:ext>
            </a:extLst>
          </p:cNvPr>
          <p:cNvSpPr/>
          <p:nvPr/>
        </p:nvSpPr>
        <p:spPr>
          <a:xfrm>
            <a:off x="5531157" y="5914690"/>
            <a:ext cx="805458" cy="12081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83" name="Left Brace 82">
            <a:extLst>
              <a:ext uri="{FF2B5EF4-FFF2-40B4-BE49-F238E27FC236}">
                <a16:creationId xmlns:a16="http://schemas.microsoft.com/office/drawing/2014/main" id="{3CC97656-9224-AA91-0053-1CB18A6FC862}"/>
              </a:ext>
            </a:extLst>
          </p:cNvPr>
          <p:cNvSpPr/>
          <p:nvPr/>
        </p:nvSpPr>
        <p:spPr>
          <a:xfrm>
            <a:off x="5277442" y="5560419"/>
            <a:ext cx="190286" cy="475091"/>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000">
              <a:solidFill>
                <a:prstClr val="black"/>
              </a:solidFill>
              <a:latin typeface="Lucida Sans"/>
              <a:ea typeface="黑体"/>
            </a:endParaRPr>
          </a:p>
        </p:txBody>
      </p:sp>
      <p:sp>
        <p:nvSpPr>
          <p:cNvPr id="85" name="Left Brace 84">
            <a:extLst>
              <a:ext uri="{FF2B5EF4-FFF2-40B4-BE49-F238E27FC236}">
                <a16:creationId xmlns:a16="http://schemas.microsoft.com/office/drawing/2014/main" id="{631D5D52-4AF2-41D7-F940-A95A76761562}"/>
              </a:ext>
            </a:extLst>
          </p:cNvPr>
          <p:cNvSpPr/>
          <p:nvPr/>
        </p:nvSpPr>
        <p:spPr>
          <a:xfrm rot="5400000">
            <a:off x="5838743" y="4977299"/>
            <a:ext cx="190286" cy="805458"/>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0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94715875-8A11-270C-D265-B713C25CC060}"/>
                  </a:ext>
                </a:extLst>
              </p:cNvPr>
              <p:cNvSpPr txBox="1"/>
              <p:nvPr/>
            </p:nvSpPr>
            <p:spPr>
              <a:xfrm>
                <a:off x="5724765" y="4871460"/>
                <a:ext cx="443960"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i="1">
                          <a:solidFill>
                            <a:prstClr val="black"/>
                          </a:solidFill>
                          <a:latin typeface="Cambria Math" panose="02040503050406030204" pitchFamily="18" charset="0"/>
                        </a:rPr>
                        <m:t>𝑑</m:t>
                      </m:r>
                    </m:oMath>
                  </m:oMathPara>
                </a14:m>
                <a:endParaRPr lang="zh-CN" altLang="en-US" sz="2000" dirty="0">
                  <a:solidFill>
                    <a:prstClr val="black"/>
                  </a:solidFill>
                  <a:latin typeface="Lucida Sans"/>
                  <a:ea typeface="黑体"/>
                </a:endParaRPr>
              </a:p>
            </p:txBody>
          </p:sp>
        </mc:Choice>
        <mc:Fallback xmlns="">
          <p:sp>
            <p:nvSpPr>
              <p:cNvPr id="86" name="TextBox 85">
                <a:extLst>
                  <a:ext uri="{FF2B5EF4-FFF2-40B4-BE49-F238E27FC236}">
                    <a16:creationId xmlns:a16="http://schemas.microsoft.com/office/drawing/2014/main" id="{94715875-8A11-270C-D265-B713C25CC060}"/>
                  </a:ext>
                </a:extLst>
              </p:cNvPr>
              <p:cNvSpPr txBox="1">
                <a:spLocks noRot="1" noChangeAspect="1" noMove="1" noResize="1" noEditPoints="1" noAdjustHandles="1" noChangeArrowheads="1" noChangeShapeType="1" noTextEdit="1"/>
              </p:cNvSpPr>
              <p:nvPr/>
            </p:nvSpPr>
            <p:spPr>
              <a:xfrm>
                <a:off x="5724765" y="4871460"/>
                <a:ext cx="443960" cy="419300"/>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0664BC2D-63F2-613F-B22E-AD071EC811C4}"/>
                  </a:ext>
                </a:extLst>
              </p:cNvPr>
              <p:cNvSpPr txBox="1"/>
              <p:nvPr/>
            </p:nvSpPr>
            <p:spPr>
              <a:xfrm>
                <a:off x="3818218" y="5558323"/>
                <a:ext cx="354791"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i="1">
                          <a:solidFill>
                            <a:prstClr val="black"/>
                          </a:solidFill>
                          <a:latin typeface="Cambria Math" panose="02040503050406030204" pitchFamily="18" charset="0"/>
                        </a:rPr>
                        <m:t>⋅</m:t>
                      </m:r>
                    </m:oMath>
                  </m:oMathPara>
                </a14:m>
                <a:endParaRPr lang="zh-CN" altLang="en-US" sz="2000" dirty="0">
                  <a:solidFill>
                    <a:prstClr val="black"/>
                  </a:solidFill>
                  <a:latin typeface="Lucida Sans"/>
                  <a:ea typeface="黑体"/>
                </a:endParaRPr>
              </a:p>
            </p:txBody>
          </p:sp>
        </mc:Choice>
        <mc:Fallback xmlns="">
          <p:sp>
            <p:nvSpPr>
              <p:cNvPr id="87" name="TextBox 86">
                <a:extLst>
                  <a:ext uri="{FF2B5EF4-FFF2-40B4-BE49-F238E27FC236}">
                    <a16:creationId xmlns:a16="http://schemas.microsoft.com/office/drawing/2014/main" id="{0664BC2D-63F2-613F-B22E-AD071EC811C4}"/>
                  </a:ext>
                </a:extLst>
              </p:cNvPr>
              <p:cNvSpPr txBox="1">
                <a:spLocks noRot="1" noChangeAspect="1" noMove="1" noResize="1" noEditPoints="1" noAdjustHandles="1" noChangeArrowheads="1" noChangeShapeType="1" noTextEdit="1"/>
              </p:cNvSpPr>
              <p:nvPr/>
            </p:nvSpPr>
            <p:spPr>
              <a:xfrm>
                <a:off x="3818218" y="5558323"/>
                <a:ext cx="354791" cy="419300"/>
              </a:xfrm>
              <a:prstGeom prst="rect">
                <a:avLst/>
              </a:prstGeom>
              <a:blipFill>
                <a:blip r:embed="rId13"/>
                <a:stretch>
                  <a:fillRect/>
                </a:stretch>
              </a:blipFill>
            </p:spPr>
            <p:txBody>
              <a:bodyPr/>
              <a:lstStyle/>
              <a:p>
                <a:r>
                  <a:rPr lang="zh-CN" altLang="en-US">
                    <a:noFill/>
                  </a:rPr>
                  <a:t> </a:t>
                </a:r>
              </a:p>
            </p:txBody>
          </p:sp>
        </mc:Fallback>
      </mc:AlternateContent>
      <p:sp>
        <p:nvSpPr>
          <p:cNvPr id="88" name="!!矩形 705">
            <a:extLst>
              <a:ext uri="{FF2B5EF4-FFF2-40B4-BE49-F238E27FC236}">
                <a16:creationId xmlns:a16="http://schemas.microsoft.com/office/drawing/2014/main" id="{B3482D5E-CDE0-776D-0377-50D17B0C2287}"/>
              </a:ext>
            </a:extLst>
          </p:cNvPr>
          <p:cNvSpPr/>
          <p:nvPr/>
        </p:nvSpPr>
        <p:spPr>
          <a:xfrm rot="5400000">
            <a:off x="6398103" y="5643190"/>
            <a:ext cx="805458" cy="12081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660A869F-3923-113D-51EB-F2B1BEF46370}"/>
                  </a:ext>
                </a:extLst>
              </p:cNvPr>
              <p:cNvSpPr txBox="1"/>
              <p:nvPr/>
            </p:nvSpPr>
            <p:spPr>
              <a:xfrm>
                <a:off x="6380419" y="5558323"/>
                <a:ext cx="354791"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i="1">
                          <a:solidFill>
                            <a:prstClr val="black"/>
                          </a:solidFill>
                          <a:latin typeface="Cambria Math" panose="02040503050406030204" pitchFamily="18" charset="0"/>
                        </a:rPr>
                        <m:t>⋅</m:t>
                      </m:r>
                    </m:oMath>
                  </m:oMathPara>
                </a14:m>
                <a:endParaRPr lang="zh-CN" altLang="en-US" sz="2000" dirty="0">
                  <a:solidFill>
                    <a:prstClr val="black"/>
                  </a:solidFill>
                  <a:latin typeface="Lucida Sans"/>
                  <a:ea typeface="黑体"/>
                </a:endParaRPr>
              </a:p>
            </p:txBody>
          </p:sp>
        </mc:Choice>
        <mc:Fallback xmlns="">
          <p:sp>
            <p:nvSpPr>
              <p:cNvPr id="89" name="TextBox 88">
                <a:extLst>
                  <a:ext uri="{FF2B5EF4-FFF2-40B4-BE49-F238E27FC236}">
                    <a16:creationId xmlns:a16="http://schemas.microsoft.com/office/drawing/2014/main" id="{660A869F-3923-113D-51EB-F2B1BEF46370}"/>
                  </a:ext>
                </a:extLst>
              </p:cNvPr>
              <p:cNvSpPr txBox="1">
                <a:spLocks noRot="1" noChangeAspect="1" noMove="1" noResize="1" noEditPoints="1" noAdjustHandles="1" noChangeArrowheads="1" noChangeShapeType="1" noTextEdit="1"/>
              </p:cNvSpPr>
              <p:nvPr/>
            </p:nvSpPr>
            <p:spPr>
              <a:xfrm>
                <a:off x="6380419" y="5558323"/>
                <a:ext cx="354791" cy="419300"/>
              </a:xfrm>
              <a:prstGeom prst="rect">
                <a:avLst/>
              </a:prstGeom>
              <a:blipFill>
                <a:blip r:embed="rId14"/>
                <a:stretch>
                  <a:fillRect/>
                </a:stretch>
              </a:blipFill>
            </p:spPr>
            <p:txBody>
              <a:bodyPr/>
              <a:lstStyle/>
              <a:p>
                <a:r>
                  <a:rPr lang="zh-CN" altLang="en-US">
                    <a:noFill/>
                  </a:rPr>
                  <a:t> </a:t>
                </a:r>
              </a:p>
            </p:txBody>
          </p:sp>
        </mc:Fallback>
      </mc:AlternateContent>
      <p:sp>
        <p:nvSpPr>
          <p:cNvPr id="94" name="!!矩形 67b">
            <a:extLst>
              <a:ext uri="{FF2B5EF4-FFF2-40B4-BE49-F238E27FC236}">
                <a16:creationId xmlns:a16="http://schemas.microsoft.com/office/drawing/2014/main" id="{74F5F790-E405-5533-3F58-ED343068617E}"/>
              </a:ext>
            </a:extLst>
          </p:cNvPr>
          <p:cNvSpPr/>
          <p:nvPr/>
        </p:nvSpPr>
        <p:spPr>
          <a:xfrm>
            <a:off x="2974880" y="5859917"/>
            <a:ext cx="805458" cy="1208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95" name="!!矩形 68c">
            <a:extLst>
              <a:ext uri="{FF2B5EF4-FFF2-40B4-BE49-F238E27FC236}">
                <a16:creationId xmlns:a16="http://schemas.microsoft.com/office/drawing/2014/main" id="{6E85CC29-B8C4-634F-2A69-9342EE5FDF78}"/>
              </a:ext>
            </a:extLst>
          </p:cNvPr>
          <p:cNvSpPr/>
          <p:nvPr/>
        </p:nvSpPr>
        <p:spPr>
          <a:xfrm>
            <a:off x="2974881" y="5980736"/>
            <a:ext cx="805458" cy="120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97" name="!!矩形 72a">
            <a:extLst>
              <a:ext uri="{FF2B5EF4-FFF2-40B4-BE49-F238E27FC236}">
                <a16:creationId xmlns:a16="http://schemas.microsoft.com/office/drawing/2014/main" id="{6E5448C3-9902-59EB-63B4-AE913C9BE67F}"/>
              </a:ext>
            </a:extLst>
          </p:cNvPr>
          <p:cNvSpPr/>
          <p:nvPr/>
        </p:nvSpPr>
        <p:spPr>
          <a:xfrm>
            <a:off x="2974880" y="5739098"/>
            <a:ext cx="805458" cy="1208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99" name="!!矩形 67y">
            <a:extLst>
              <a:ext uri="{FF2B5EF4-FFF2-40B4-BE49-F238E27FC236}">
                <a16:creationId xmlns:a16="http://schemas.microsoft.com/office/drawing/2014/main" id="{D3B29BEA-BF5C-6DF7-4B4B-2F47E7211BBC}"/>
              </a:ext>
            </a:extLst>
          </p:cNvPr>
          <p:cNvSpPr/>
          <p:nvPr/>
        </p:nvSpPr>
        <p:spPr>
          <a:xfrm>
            <a:off x="2974781" y="3116796"/>
            <a:ext cx="805328" cy="1207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100" name="!!矩形 68x">
            <a:extLst>
              <a:ext uri="{FF2B5EF4-FFF2-40B4-BE49-F238E27FC236}">
                <a16:creationId xmlns:a16="http://schemas.microsoft.com/office/drawing/2014/main" id="{BEEC7589-6646-801A-98AB-EA0594AE85A2}"/>
              </a:ext>
            </a:extLst>
          </p:cNvPr>
          <p:cNvSpPr/>
          <p:nvPr/>
        </p:nvSpPr>
        <p:spPr>
          <a:xfrm>
            <a:off x="2974782" y="3237595"/>
            <a:ext cx="805328" cy="120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101" name="!!矩形 69w">
            <a:extLst>
              <a:ext uri="{FF2B5EF4-FFF2-40B4-BE49-F238E27FC236}">
                <a16:creationId xmlns:a16="http://schemas.microsoft.com/office/drawing/2014/main" id="{3E21CC5C-77E2-99D2-E062-B241649ADA52}"/>
              </a:ext>
            </a:extLst>
          </p:cNvPr>
          <p:cNvSpPr/>
          <p:nvPr/>
        </p:nvSpPr>
        <p:spPr>
          <a:xfrm>
            <a:off x="2974781" y="3358394"/>
            <a:ext cx="805328" cy="1207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103" name="!!矩形 72z">
            <a:extLst>
              <a:ext uri="{FF2B5EF4-FFF2-40B4-BE49-F238E27FC236}">
                <a16:creationId xmlns:a16="http://schemas.microsoft.com/office/drawing/2014/main" id="{6394AD89-CFD6-58E4-2537-8534BDF9921E}"/>
              </a:ext>
            </a:extLst>
          </p:cNvPr>
          <p:cNvSpPr/>
          <p:nvPr/>
        </p:nvSpPr>
        <p:spPr>
          <a:xfrm>
            <a:off x="2974781" y="2995996"/>
            <a:ext cx="805328" cy="1207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9B2C95B-E4B9-AFE9-A1D3-2B1ECAB81D7B}"/>
                  </a:ext>
                </a:extLst>
              </p:cNvPr>
              <p:cNvSpPr txBox="1"/>
              <p:nvPr/>
            </p:nvSpPr>
            <p:spPr>
              <a:xfrm>
                <a:off x="3223072" y="3571423"/>
                <a:ext cx="577209" cy="40011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b>
                        <m:sSubPr>
                          <m:ctrlPr>
                            <a:rPr lang="en-US" altLang="zh-CN" sz="2000" b="1" i="1" smtClean="0">
                              <a:solidFill>
                                <a:prstClr val="black"/>
                              </a:solidFill>
                              <a:latin typeface="Cambria Math" panose="02040503050406030204" pitchFamily="18" charset="0"/>
                            </a:rPr>
                          </m:ctrlPr>
                        </m:sSubPr>
                        <m:e>
                          <m:r>
                            <a:rPr lang="en-US" altLang="zh-CN" sz="2000" b="1" i="1" smtClean="0">
                              <a:solidFill>
                                <a:prstClr val="black"/>
                              </a:solidFill>
                              <a:latin typeface="Cambria Math" panose="02040503050406030204" pitchFamily="18" charset="0"/>
                            </a:rPr>
                            <m:t>𝑨</m:t>
                          </m:r>
                        </m:e>
                        <m:sub>
                          <m:r>
                            <a:rPr lang="en-US" altLang="zh-CN" sz="2000" b="0" i="1" smtClean="0">
                              <a:solidFill>
                                <a:prstClr val="black"/>
                              </a:solidFill>
                              <a:latin typeface="Cambria Math" panose="02040503050406030204" pitchFamily="18" charset="0"/>
                            </a:rPr>
                            <m:t>𝑇</m:t>
                          </m:r>
                        </m:sub>
                      </m:sSub>
                    </m:oMath>
                  </m:oMathPara>
                </a14:m>
                <a:endParaRPr lang="zh-CN" altLang="en-US" sz="2000" b="1" dirty="0">
                  <a:solidFill>
                    <a:prstClr val="black"/>
                  </a:solidFill>
                  <a:latin typeface="Lucida Sans"/>
                  <a:ea typeface="黑体"/>
                </a:endParaRPr>
              </a:p>
            </p:txBody>
          </p:sp>
        </mc:Choice>
        <mc:Fallback xmlns="">
          <p:sp>
            <p:nvSpPr>
              <p:cNvPr id="12" name="TextBox 11">
                <a:extLst>
                  <a:ext uri="{FF2B5EF4-FFF2-40B4-BE49-F238E27FC236}">
                    <a16:creationId xmlns:a16="http://schemas.microsoft.com/office/drawing/2014/main" id="{49B2C95B-E4B9-AFE9-A1D3-2B1ECAB81D7B}"/>
                  </a:ext>
                </a:extLst>
              </p:cNvPr>
              <p:cNvSpPr txBox="1">
                <a:spLocks noRot="1" noChangeAspect="1" noMove="1" noResize="1" noEditPoints="1" noAdjustHandles="1" noChangeArrowheads="1" noChangeShapeType="1" noTextEdit="1"/>
              </p:cNvSpPr>
              <p:nvPr/>
            </p:nvSpPr>
            <p:spPr>
              <a:xfrm>
                <a:off x="3223072" y="3571423"/>
                <a:ext cx="577209" cy="400110"/>
              </a:xfrm>
              <a:prstGeom prst="rect">
                <a:avLst/>
              </a:prstGeom>
              <a:blipFill>
                <a:blip r:embed="rId15"/>
                <a:stretch>
                  <a:fillRect b="-46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223CC7C-3244-A4EF-6DC4-69751F0E83CB}"/>
                  </a:ext>
                </a:extLst>
              </p:cNvPr>
              <p:cNvSpPr txBox="1"/>
              <p:nvPr/>
            </p:nvSpPr>
            <p:spPr>
              <a:xfrm>
                <a:off x="4037828" y="3571421"/>
                <a:ext cx="489319"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a:solidFill>
                            <a:prstClr val="black"/>
                          </a:solidFill>
                          <a:latin typeface="Cambria Math" panose="02040503050406030204" pitchFamily="18" charset="0"/>
                        </a:rPr>
                        <m:t>𝒙</m:t>
                      </m:r>
                    </m:oMath>
                  </m:oMathPara>
                </a14:m>
                <a:endParaRPr lang="zh-CN" altLang="en-US" sz="2000" b="1" dirty="0">
                  <a:solidFill>
                    <a:prstClr val="black"/>
                  </a:solidFill>
                  <a:latin typeface="Lucida Sans"/>
                  <a:ea typeface="黑体"/>
                </a:endParaRPr>
              </a:p>
            </p:txBody>
          </p:sp>
        </mc:Choice>
        <mc:Fallback xmlns="">
          <p:sp>
            <p:nvSpPr>
              <p:cNvPr id="13" name="TextBox 12">
                <a:extLst>
                  <a:ext uri="{FF2B5EF4-FFF2-40B4-BE49-F238E27FC236}">
                    <a16:creationId xmlns:a16="http://schemas.microsoft.com/office/drawing/2014/main" id="{E223CC7C-3244-A4EF-6DC4-69751F0E83CB}"/>
                  </a:ext>
                </a:extLst>
              </p:cNvPr>
              <p:cNvSpPr txBox="1">
                <a:spLocks noRot="1" noChangeAspect="1" noMove="1" noResize="1" noEditPoints="1" noAdjustHandles="1" noChangeArrowheads="1" noChangeShapeType="1" noTextEdit="1"/>
              </p:cNvSpPr>
              <p:nvPr/>
            </p:nvSpPr>
            <p:spPr>
              <a:xfrm>
                <a:off x="4037828" y="3571421"/>
                <a:ext cx="489319" cy="473022"/>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C3BFD16-A44A-88AE-F800-5D9402FD7A7C}"/>
                  </a:ext>
                </a:extLst>
              </p:cNvPr>
              <p:cNvSpPr txBox="1"/>
              <p:nvPr/>
            </p:nvSpPr>
            <p:spPr>
              <a:xfrm>
                <a:off x="5738032" y="3571421"/>
                <a:ext cx="534803"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a:solidFill>
                            <a:prstClr val="black"/>
                          </a:solidFill>
                          <a:latin typeface="Cambria Math" panose="02040503050406030204" pitchFamily="18" charset="0"/>
                        </a:rPr>
                        <m:t>𝑩</m:t>
                      </m:r>
                    </m:oMath>
                  </m:oMathPara>
                </a14:m>
                <a:endParaRPr lang="zh-CN" altLang="en-US" sz="2000" b="1" dirty="0">
                  <a:solidFill>
                    <a:prstClr val="black"/>
                  </a:solidFill>
                  <a:latin typeface="Lucida Sans"/>
                  <a:ea typeface="黑体"/>
                </a:endParaRPr>
              </a:p>
            </p:txBody>
          </p:sp>
        </mc:Choice>
        <mc:Fallback xmlns="">
          <p:sp>
            <p:nvSpPr>
              <p:cNvPr id="14" name="TextBox 13">
                <a:extLst>
                  <a:ext uri="{FF2B5EF4-FFF2-40B4-BE49-F238E27FC236}">
                    <a16:creationId xmlns:a16="http://schemas.microsoft.com/office/drawing/2014/main" id="{1C3BFD16-A44A-88AE-F800-5D9402FD7A7C}"/>
                  </a:ext>
                </a:extLst>
              </p:cNvPr>
              <p:cNvSpPr txBox="1">
                <a:spLocks noRot="1" noChangeAspect="1" noMove="1" noResize="1" noEditPoints="1" noAdjustHandles="1" noChangeArrowheads="1" noChangeShapeType="1" noTextEdit="1"/>
              </p:cNvSpPr>
              <p:nvPr/>
            </p:nvSpPr>
            <p:spPr>
              <a:xfrm>
                <a:off x="5738032" y="3571421"/>
                <a:ext cx="534803" cy="473022"/>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8E0D95E-A538-CDC8-BBCA-03AAC36BD64C}"/>
                  </a:ext>
                </a:extLst>
              </p:cNvPr>
              <p:cNvSpPr txBox="1"/>
              <p:nvPr/>
            </p:nvSpPr>
            <p:spPr>
              <a:xfrm>
                <a:off x="6574577" y="3571421"/>
                <a:ext cx="489319"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a:solidFill>
                            <a:prstClr val="black"/>
                          </a:solidFill>
                          <a:latin typeface="Cambria Math" panose="02040503050406030204" pitchFamily="18" charset="0"/>
                        </a:rPr>
                        <m:t>𝒙</m:t>
                      </m:r>
                    </m:oMath>
                  </m:oMathPara>
                </a14:m>
                <a:endParaRPr lang="zh-CN" altLang="en-US" sz="2000" b="1" dirty="0">
                  <a:solidFill>
                    <a:prstClr val="black"/>
                  </a:solidFill>
                  <a:latin typeface="Lucida Sans"/>
                  <a:ea typeface="黑体"/>
                </a:endParaRPr>
              </a:p>
            </p:txBody>
          </p:sp>
        </mc:Choice>
        <mc:Fallback xmlns="">
          <p:sp>
            <p:nvSpPr>
              <p:cNvPr id="15" name="TextBox 14">
                <a:extLst>
                  <a:ext uri="{FF2B5EF4-FFF2-40B4-BE49-F238E27FC236}">
                    <a16:creationId xmlns:a16="http://schemas.microsoft.com/office/drawing/2014/main" id="{08E0D95E-A538-CDC8-BBCA-03AAC36BD64C}"/>
                  </a:ext>
                </a:extLst>
              </p:cNvPr>
              <p:cNvSpPr txBox="1">
                <a:spLocks noRot="1" noChangeAspect="1" noMove="1" noResize="1" noEditPoints="1" noAdjustHandles="1" noChangeArrowheads="1" noChangeShapeType="1" noTextEdit="1"/>
              </p:cNvSpPr>
              <p:nvPr/>
            </p:nvSpPr>
            <p:spPr>
              <a:xfrm>
                <a:off x="6574577" y="3571421"/>
                <a:ext cx="489319" cy="473022"/>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559ECF0-1AA1-D447-7445-A133D3C9BCF2}"/>
                  </a:ext>
                </a:extLst>
              </p:cNvPr>
              <p:cNvSpPr txBox="1"/>
              <p:nvPr/>
            </p:nvSpPr>
            <p:spPr>
              <a:xfrm>
                <a:off x="4503093" y="3571421"/>
                <a:ext cx="1140786"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2000" i="1" smtClean="0">
                              <a:solidFill>
                                <a:prstClr val="black"/>
                              </a:solidFill>
                              <a:latin typeface="Cambria Math" panose="02040503050406030204" pitchFamily="18" charset="0"/>
                            </a:rPr>
                          </m:ctrlPr>
                        </m:sSupPr>
                        <m:e>
                          <m:r>
                            <a:rPr lang="en-US" altLang="zh-CN" sz="2000" b="0" i="1" smtClean="0">
                              <a:solidFill>
                                <a:prstClr val="black"/>
                              </a:solidFill>
                              <a:latin typeface="Cambria Math" panose="02040503050406030204" pitchFamily="18" charset="0"/>
                            </a:rPr>
                            <m:t>‖</m:t>
                          </m:r>
                        </m:e>
                        <m:sup>
                          <m:r>
                            <a:rPr lang="en-US" altLang="zh-CN" sz="2000" i="1">
                              <a:solidFill>
                                <a:prstClr val="black"/>
                              </a:solidFill>
                              <a:latin typeface="Cambria Math" panose="02040503050406030204" pitchFamily="18" charset="0"/>
                            </a:rPr>
                            <m:t>2</m:t>
                          </m:r>
                        </m:sup>
                      </m:sSup>
                      <m:r>
                        <a:rPr lang="en-US" altLang="zh-CN" sz="2000" i="1">
                          <a:solidFill>
                            <a:prstClr val="black"/>
                          </a:solidFill>
                          <a:latin typeface="Cambria Math" panose="02040503050406030204" pitchFamily="18" charset="0"/>
                        </a:rPr>
                        <m:t>−</m:t>
                      </m:r>
                      <m:r>
                        <a:rPr lang="en-US" altLang="zh-CN" sz="2000" b="0" i="1" smtClean="0">
                          <a:solidFill>
                            <a:prstClr val="black"/>
                          </a:solidFill>
                          <a:latin typeface="Cambria Math" panose="02040503050406030204" pitchFamily="18" charset="0"/>
                        </a:rPr>
                        <m:t>‖</m:t>
                      </m:r>
                    </m:oMath>
                  </m:oMathPara>
                </a14:m>
                <a:endParaRPr lang="zh-CN" altLang="en-US" sz="2000" dirty="0">
                  <a:solidFill>
                    <a:prstClr val="black"/>
                  </a:solidFill>
                  <a:latin typeface="Lucida Sans"/>
                  <a:ea typeface="黑体"/>
                </a:endParaRPr>
              </a:p>
            </p:txBody>
          </p:sp>
        </mc:Choice>
        <mc:Fallback xmlns="">
          <p:sp>
            <p:nvSpPr>
              <p:cNvPr id="16" name="TextBox 15">
                <a:extLst>
                  <a:ext uri="{FF2B5EF4-FFF2-40B4-BE49-F238E27FC236}">
                    <a16:creationId xmlns:a16="http://schemas.microsoft.com/office/drawing/2014/main" id="{2559ECF0-1AA1-D447-7445-A133D3C9BCF2}"/>
                  </a:ext>
                </a:extLst>
              </p:cNvPr>
              <p:cNvSpPr txBox="1">
                <a:spLocks noRot="1" noChangeAspect="1" noMove="1" noResize="1" noEditPoints="1" noAdjustHandles="1" noChangeArrowheads="1" noChangeShapeType="1" noTextEdit="1"/>
              </p:cNvSpPr>
              <p:nvPr/>
            </p:nvSpPr>
            <p:spPr>
              <a:xfrm>
                <a:off x="4503093" y="3571421"/>
                <a:ext cx="1140786" cy="473022"/>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55E0709-F627-3D49-EFF9-8FF1CBBBF7EF}"/>
                  </a:ext>
                </a:extLst>
              </p:cNvPr>
              <p:cNvSpPr txBox="1"/>
              <p:nvPr/>
            </p:nvSpPr>
            <p:spPr>
              <a:xfrm>
                <a:off x="2581651" y="3571424"/>
                <a:ext cx="476054"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0" i="1" smtClean="0">
                          <a:solidFill>
                            <a:prstClr val="black"/>
                          </a:solidFill>
                          <a:latin typeface="Cambria Math" panose="02040503050406030204" pitchFamily="18" charset="0"/>
                          <a:ea typeface="黑体"/>
                        </a:rPr>
                        <m:t>‖</m:t>
                      </m:r>
                    </m:oMath>
                  </m:oMathPara>
                </a14:m>
                <a:endParaRPr lang="zh-CN" altLang="en-US" sz="2000" dirty="0">
                  <a:solidFill>
                    <a:prstClr val="black"/>
                  </a:solidFill>
                  <a:latin typeface="Lucida Sans"/>
                  <a:ea typeface="黑体"/>
                </a:endParaRPr>
              </a:p>
            </p:txBody>
          </p:sp>
        </mc:Choice>
        <mc:Fallback xmlns="">
          <p:sp>
            <p:nvSpPr>
              <p:cNvPr id="17" name="TextBox 16">
                <a:extLst>
                  <a:ext uri="{FF2B5EF4-FFF2-40B4-BE49-F238E27FC236}">
                    <a16:creationId xmlns:a16="http://schemas.microsoft.com/office/drawing/2014/main" id="{555E0709-F627-3D49-EFF9-8FF1CBBBF7EF}"/>
                  </a:ext>
                </a:extLst>
              </p:cNvPr>
              <p:cNvSpPr txBox="1">
                <a:spLocks noRot="1" noChangeAspect="1" noMove="1" noResize="1" noEditPoints="1" noAdjustHandles="1" noChangeArrowheads="1" noChangeShapeType="1" noTextEdit="1"/>
              </p:cNvSpPr>
              <p:nvPr/>
            </p:nvSpPr>
            <p:spPr>
              <a:xfrm>
                <a:off x="2581651" y="3571424"/>
                <a:ext cx="476054" cy="473022"/>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12C2074-B134-9452-4A18-31FF304973C2}"/>
                  </a:ext>
                </a:extLst>
              </p:cNvPr>
              <p:cNvSpPr txBox="1"/>
              <p:nvPr/>
            </p:nvSpPr>
            <p:spPr>
              <a:xfrm>
                <a:off x="3223211" y="6303253"/>
                <a:ext cx="589649" cy="40011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b>
                        <m:sSubPr>
                          <m:ctrlPr>
                            <a:rPr lang="en-US" altLang="zh-CN" sz="2000" b="1" i="1" smtClean="0">
                              <a:solidFill>
                                <a:prstClr val="black"/>
                              </a:solidFill>
                              <a:latin typeface="Cambria Math" panose="02040503050406030204" pitchFamily="18" charset="0"/>
                            </a:rPr>
                          </m:ctrlPr>
                        </m:sSubPr>
                        <m:e>
                          <m:r>
                            <a:rPr lang="en-US" altLang="zh-CN" sz="2000" b="1" i="1" smtClean="0">
                              <a:solidFill>
                                <a:prstClr val="black"/>
                              </a:solidFill>
                              <a:latin typeface="Cambria Math" panose="02040503050406030204" pitchFamily="18" charset="0"/>
                            </a:rPr>
                            <m:t>𝑨</m:t>
                          </m:r>
                        </m:e>
                        <m:sub>
                          <m:r>
                            <a:rPr lang="en-US" altLang="zh-CN" sz="2000" b="0" i="1" smtClean="0">
                              <a:solidFill>
                                <a:prstClr val="black"/>
                              </a:solidFill>
                              <a:latin typeface="Cambria Math" panose="02040503050406030204" pitchFamily="18" charset="0"/>
                            </a:rPr>
                            <m:t>𝑁</m:t>
                          </m:r>
                        </m:sub>
                      </m:sSub>
                    </m:oMath>
                  </m:oMathPara>
                </a14:m>
                <a:endParaRPr lang="zh-CN" altLang="en-US" sz="2000" b="1" dirty="0">
                  <a:solidFill>
                    <a:prstClr val="black"/>
                  </a:solidFill>
                  <a:latin typeface="Lucida Sans"/>
                  <a:ea typeface="黑体"/>
                </a:endParaRPr>
              </a:p>
            </p:txBody>
          </p:sp>
        </mc:Choice>
        <mc:Fallback xmlns="">
          <p:sp>
            <p:nvSpPr>
              <p:cNvPr id="19" name="TextBox 18">
                <a:extLst>
                  <a:ext uri="{FF2B5EF4-FFF2-40B4-BE49-F238E27FC236}">
                    <a16:creationId xmlns:a16="http://schemas.microsoft.com/office/drawing/2014/main" id="{D12C2074-B134-9452-4A18-31FF304973C2}"/>
                  </a:ext>
                </a:extLst>
              </p:cNvPr>
              <p:cNvSpPr txBox="1">
                <a:spLocks noRot="1" noChangeAspect="1" noMove="1" noResize="1" noEditPoints="1" noAdjustHandles="1" noChangeArrowheads="1" noChangeShapeType="1" noTextEdit="1"/>
              </p:cNvSpPr>
              <p:nvPr/>
            </p:nvSpPr>
            <p:spPr>
              <a:xfrm>
                <a:off x="3223211" y="6303253"/>
                <a:ext cx="589649" cy="400110"/>
              </a:xfrm>
              <a:prstGeom prst="rect">
                <a:avLst/>
              </a:prstGeom>
              <a:blipFill>
                <a:blip r:embed="rId22"/>
                <a:stretch>
                  <a:fillRect b="-30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0A7A63A-82C5-4875-E396-53BD658A3D4A}"/>
                  </a:ext>
                </a:extLst>
              </p:cNvPr>
              <p:cNvSpPr txBox="1"/>
              <p:nvPr/>
            </p:nvSpPr>
            <p:spPr>
              <a:xfrm>
                <a:off x="4038098" y="6303253"/>
                <a:ext cx="433746"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a:solidFill>
                            <a:prstClr val="black"/>
                          </a:solidFill>
                          <a:latin typeface="Cambria Math" panose="02040503050406030204" pitchFamily="18" charset="0"/>
                        </a:rPr>
                        <m:t>𝒙</m:t>
                      </m:r>
                    </m:oMath>
                  </m:oMathPara>
                </a14:m>
                <a:endParaRPr lang="zh-CN" altLang="en-US" sz="2000" b="1" dirty="0">
                  <a:solidFill>
                    <a:prstClr val="black"/>
                  </a:solidFill>
                  <a:latin typeface="Lucida Sans"/>
                  <a:ea typeface="黑体"/>
                </a:endParaRPr>
              </a:p>
            </p:txBody>
          </p:sp>
        </mc:Choice>
        <mc:Fallback xmlns="">
          <p:sp>
            <p:nvSpPr>
              <p:cNvPr id="20" name="TextBox 19">
                <a:extLst>
                  <a:ext uri="{FF2B5EF4-FFF2-40B4-BE49-F238E27FC236}">
                    <a16:creationId xmlns:a16="http://schemas.microsoft.com/office/drawing/2014/main" id="{30A7A63A-82C5-4875-E396-53BD658A3D4A}"/>
                  </a:ext>
                </a:extLst>
              </p:cNvPr>
              <p:cNvSpPr txBox="1">
                <a:spLocks noRot="1" noChangeAspect="1" noMove="1" noResize="1" noEditPoints="1" noAdjustHandles="1" noChangeArrowheads="1" noChangeShapeType="1" noTextEdit="1"/>
              </p:cNvSpPr>
              <p:nvPr/>
            </p:nvSpPr>
            <p:spPr>
              <a:xfrm>
                <a:off x="4038098" y="6303253"/>
                <a:ext cx="433746" cy="419300"/>
              </a:xfrm>
              <a:prstGeom prst="rect">
                <a:avLst/>
              </a:prstGeom>
              <a:blipFill>
                <a:blip r:embed="rId2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A863B8E-B952-539B-C046-FA44BA761BA2}"/>
                  </a:ext>
                </a:extLst>
              </p:cNvPr>
              <p:cNvSpPr txBox="1"/>
              <p:nvPr/>
            </p:nvSpPr>
            <p:spPr>
              <a:xfrm>
                <a:off x="5738576" y="6303253"/>
                <a:ext cx="474063"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a:solidFill>
                            <a:prstClr val="black"/>
                          </a:solidFill>
                          <a:latin typeface="Cambria Math" panose="02040503050406030204" pitchFamily="18" charset="0"/>
                        </a:rPr>
                        <m:t>𝑩</m:t>
                      </m:r>
                    </m:oMath>
                  </m:oMathPara>
                </a14:m>
                <a:endParaRPr lang="zh-CN" altLang="en-US" sz="2000" b="1" dirty="0">
                  <a:solidFill>
                    <a:prstClr val="black"/>
                  </a:solidFill>
                  <a:latin typeface="Lucida Sans"/>
                  <a:ea typeface="黑体"/>
                </a:endParaRPr>
              </a:p>
            </p:txBody>
          </p:sp>
        </mc:Choice>
        <mc:Fallback xmlns="">
          <p:sp>
            <p:nvSpPr>
              <p:cNvPr id="22" name="TextBox 21">
                <a:extLst>
                  <a:ext uri="{FF2B5EF4-FFF2-40B4-BE49-F238E27FC236}">
                    <a16:creationId xmlns:a16="http://schemas.microsoft.com/office/drawing/2014/main" id="{1A863B8E-B952-539B-C046-FA44BA761BA2}"/>
                  </a:ext>
                </a:extLst>
              </p:cNvPr>
              <p:cNvSpPr txBox="1">
                <a:spLocks noRot="1" noChangeAspect="1" noMove="1" noResize="1" noEditPoints="1" noAdjustHandles="1" noChangeArrowheads="1" noChangeShapeType="1" noTextEdit="1"/>
              </p:cNvSpPr>
              <p:nvPr/>
            </p:nvSpPr>
            <p:spPr>
              <a:xfrm>
                <a:off x="5738576" y="6303253"/>
                <a:ext cx="474063" cy="419300"/>
              </a:xfrm>
              <a:prstGeom prst="rect">
                <a:avLst/>
              </a:prstGeom>
              <a:blipFill>
                <a:blip r:embed="rId2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C2AC346-FCAC-69FE-52E4-9B759C1121D8}"/>
                  </a:ext>
                </a:extLst>
              </p:cNvPr>
              <p:cNvSpPr txBox="1"/>
              <p:nvPr/>
            </p:nvSpPr>
            <p:spPr>
              <a:xfrm>
                <a:off x="6575257" y="6303253"/>
                <a:ext cx="433746"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a:solidFill>
                            <a:prstClr val="black"/>
                          </a:solidFill>
                          <a:latin typeface="Cambria Math" panose="02040503050406030204" pitchFamily="18" charset="0"/>
                        </a:rPr>
                        <m:t>𝒙</m:t>
                      </m:r>
                    </m:oMath>
                  </m:oMathPara>
                </a14:m>
                <a:endParaRPr lang="zh-CN" altLang="en-US" sz="2000" b="1" dirty="0">
                  <a:solidFill>
                    <a:prstClr val="black"/>
                  </a:solidFill>
                  <a:latin typeface="Lucida Sans"/>
                  <a:ea typeface="黑体"/>
                </a:endParaRPr>
              </a:p>
            </p:txBody>
          </p:sp>
        </mc:Choice>
        <mc:Fallback xmlns="">
          <p:sp>
            <p:nvSpPr>
              <p:cNvPr id="23" name="TextBox 22">
                <a:extLst>
                  <a:ext uri="{FF2B5EF4-FFF2-40B4-BE49-F238E27FC236}">
                    <a16:creationId xmlns:a16="http://schemas.microsoft.com/office/drawing/2014/main" id="{3C2AC346-FCAC-69FE-52E4-9B759C1121D8}"/>
                  </a:ext>
                </a:extLst>
              </p:cNvPr>
              <p:cNvSpPr txBox="1">
                <a:spLocks noRot="1" noChangeAspect="1" noMove="1" noResize="1" noEditPoints="1" noAdjustHandles="1" noChangeArrowheads="1" noChangeShapeType="1" noTextEdit="1"/>
              </p:cNvSpPr>
              <p:nvPr/>
            </p:nvSpPr>
            <p:spPr>
              <a:xfrm>
                <a:off x="6575257" y="6303253"/>
                <a:ext cx="433746" cy="419300"/>
              </a:xfrm>
              <a:prstGeom prst="rect">
                <a:avLst/>
              </a:prstGeom>
              <a:blipFill>
                <a:blip r:embed="rId2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1FEC9FA-FBCB-AD03-6124-89EBE070336D}"/>
                  </a:ext>
                </a:extLst>
              </p:cNvPr>
              <p:cNvSpPr txBox="1"/>
              <p:nvPr/>
            </p:nvSpPr>
            <p:spPr>
              <a:xfrm>
                <a:off x="4503438" y="6303253"/>
                <a:ext cx="1011223"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2000" i="1" smtClean="0">
                              <a:solidFill>
                                <a:prstClr val="black"/>
                              </a:solidFill>
                              <a:latin typeface="Cambria Math" panose="02040503050406030204" pitchFamily="18" charset="0"/>
                            </a:rPr>
                          </m:ctrlPr>
                        </m:sSupPr>
                        <m:e>
                          <m:r>
                            <a:rPr lang="en-US" altLang="zh-CN" sz="2000" b="0" i="1" smtClean="0">
                              <a:solidFill>
                                <a:prstClr val="black"/>
                              </a:solidFill>
                              <a:latin typeface="Cambria Math" panose="02040503050406030204" pitchFamily="18" charset="0"/>
                            </a:rPr>
                            <m:t>‖</m:t>
                          </m:r>
                        </m:e>
                        <m:sup>
                          <m:r>
                            <a:rPr lang="en-US" altLang="zh-CN" sz="2000" i="1">
                              <a:solidFill>
                                <a:prstClr val="black"/>
                              </a:solidFill>
                              <a:latin typeface="Cambria Math" panose="02040503050406030204" pitchFamily="18" charset="0"/>
                            </a:rPr>
                            <m:t>2</m:t>
                          </m:r>
                        </m:sup>
                      </m:sSup>
                      <m:r>
                        <a:rPr lang="en-US" altLang="zh-CN" sz="2000" i="1">
                          <a:solidFill>
                            <a:prstClr val="black"/>
                          </a:solidFill>
                          <a:latin typeface="Cambria Math" panose="02040503050406030204" pitchFamily="18" charset="0"/>
                        </a:rPr>
                        <m:t>−</m:t>
                      </m:r>
                      <m:r>
                        <a:rPr lang="en-US" altLang="zh-CN" sz="2000" b="0" i="1" smtClean="0">
                          <a:solidFill>
                            <a:prstClr val="black"/>
                          </a:solidFill>
                          <a:latin typeface="Cambria Math" panose="02040503050406030204" pitchFamily="18" charset="0"/>
                        </a:rPr>
                        <m:t>‖</m:t>
                      </m:r>
                    </m:oMath>
                  </m:oMathPara>
                </a14:m>
                <a:endParaRPr lang="zh-CN" altLang="en-US" sz="2000" dirty="0">
                  <a:solidFill>
                    <a:prstClr val="black"/>
                  </a:solidFill>
                  <a:latin typeface="Lucida Sans"/>
                  <a:ea typeface="黑体"/>
                </a:endParaRPr>
              </a:p>
            </p:txBody>
          </p:sp>
        </mc:Choice>
        <mc:Fallback xmlns="">
          <p:sp>
            <p:nvSpPr>
              <p:cNvPr id="24" name="TextBox 23">
                <a:extLst>
                  <a:ext uri="{FF2B5EF4-FFF2-40B4-BE49-F238E27FC236}">
                    <a16:creationId xmlns:a16="http://schemas.microsoft.com/office/drawing/2014/main" id="{B1FEC9FA-FBCB-AD03-6124-89EBE070336D}"/>
                  </a:ext>
                </a:extLst>
              </p:cNvPr>
              <p:cNvSpPr txBox="1">
                <a:spLocks noRot="1" noChangeAspect="1" noMove="1" noResize="1" noEditPoints="1" noAdjustHandles="1" noChangeArrowheads="1" noChangeShapeType="1" noTextEdit="1"/>
              </p:cNvSpPr>
              <p:nvPr/>
            </p:nvSpPr>
            <p:spPr>
              <a:xfrm>
                <a:off x="4503438" y="6303253"/>
                <a:ext cx="1011223" cy="419300"/>
              </a:xfrm>
              <a:prstGeom prst="rect">
                <a:avLst/>
              </a:prstGeom>
              <a:blipFill>
                <a:blip r:embed="rId26"/>
                <a:stretch>
                  <a:fillRect b="-1159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8EEB8D2-200C-74A8-5877-4C9C9F584F3C}"/>
                  </a:ext>
                </a:extLst>
              </p:cNvPr>
              <p:cNvSpPr txBox="1"/>
              <p:nvPr/>
            </p:nvSpPr>
            <p:spPr>
              <a:xfrm>
                <a:off x="2581686" y="6303254"/>
                <a:ext cx="421987"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0" i="1" smtClean="0">
                          <a:solidFill>
                            <a:prstClr val="black"/>
                          </a:solidFill>
                          <a:latin typeface="Cambria Math" panose="02040503050406030204" pitchFamily="18" charset="0"/>
                          <a:ea typeface="黑体"/>
                        </a:rPr>
                        <m:t>‖</m:t>
                      </m:r>
                    </m:oMath>
                  </m:oMathPara>
                </a14:m>
                <a:endParaRPr lang="zh-CN" altLang="en-US" sz="2000" dirty="0">
                  <a:solidFill>
                    <a:prstClr val="black"/>
                  </a:solidFill>
                  <a:latin typeface="Lucida Sans"/>
                  <a:ea typeface="黑体"/>
                </a:endParaRPr>
              </a:p>
            </p:txBody>
          </p:sp>
        </mc:Choice>
        <mc:Fallback xmlns="">
          <p:sp>
            <p:nvSpPr>
              <p:cNvPr id="26" name="TextBox 25">
                <a:extLst>
                  <a:ext uri="{FF2B5EF4-FFF2-40B4-BE49-F238E27FC236}">
                    <a16:creationId xmlns:a16="http://schemas.microsoft.com/office/drawing/2014/main" id="{18EEB8D2-200C-74A8-5877-4C9C9F584F3C}"/>
                  </a:ext>
                </a:extLst>
              </p:cNvPr>
              <p:cNvSpPr txBox="1">
                <a:spLocks noRot="1" noChangeAspect="1" noMove="1" noResize="1" noEditPoints="1" noAdjustHandles="1" noChangeArrowheads="1" noChangeShapeType="1" noTextEdit="1"/>
              </p:cNvSpPr>
              <p:nvPr/>
            </p:nvSpPr>
            <p:spPr>
              <a:xfrm>
                <a:off x="2581686" y="6303254"/>
                <a:ext cx="421987" cy="419300"/>
              </a:xfrm>
              <a:prstGeom prst="rect">
                <a:avLst/>
              </a:prstGeom>
              <a:blipFill>
                <a:blip r:embed="rId27"/>
                <a:stretch>
                  <a:fillRect b="-11594"/>
                </a:stretch>
              </a:blipFill>
            </p:spPr>
            <p:txBody>
              <a:bodyPr/>
              <a:lstStyle/>
              <a:p>
                <a:r>
                  <a:rPr lang="zh-CN" altLang="en-US">
                    <a:noFill/>
                  </a:rPr>
                  <a:t> </a:t>
                </a:r>
              </a:p>
            </p:txBody>
          </p:sp>
        </mc:Fallback>
      </mc:AlternateContent>
      <p:sp>
        <p:nvSpPr>
          <p:cNvPr id="28" name="!!矩形 69d">
            <a:extLst>
              <a:ext uri="{FF2B5EF4-FFF2-40B4-BE49-F238E27FC236}">
                <a16:creationId xmlns:a16="http://schemas.microsoft.com/office/drawing/2014/main" id="{A013FD8F-12CB-8F63-1902-1BBAAED98945}"/>
              </a:ext>
            </a:extLst>
          </p:cNvPr>
          <p:cNvSpPr/>
          <p:nvPr/>
        </p:nvSpPr>
        <p:spPr>
          <a:xfrm>
            <a:off x="2974880" y="6101554"/>
            <a:ext cx="805458" cy="1208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14D118F-CA09-6E30-5302-78E01DC9342C}"/>
                  </a:ext>
                </a:extLst>
              </p:cNvPr>
              <p:cNvSpPr txBox="1"/>
              <p:nvPr/>
            </p:nvSpPr>
            <p:spPr>
              <a:xfrm>
                <a:off x="7033581" y="3459480"/>
                <a:ext cx="1876283" cy="583878"/>
              </a:xfrm>
              <a:prstGeom prst="rect">
                <a:avLst/>
              </a:prstGeom>
              <a:noFill/>
            </p:spPr>
            <p:txBody>
              <a:bodyPr wrap="none" rtlCol="0">
                <a:spAutoFit/>
              </a:bodyPr>
              <a:lstStyle/>
              <a:p>
                <a:pPr defTabSz="914140"/>
                <a14:m>
                  <m:oMath xmlns:m="http://schemas.openxmlformats.org/officeDocument/2006/math">
                    <m:sSup>
                      <m:sSupPr>
                        <m:ctrlPr>
                          <a:rPr lang="en-US" altLang="zh-CN" sz="2000" i="1" smtClean="0">
                            <a:solidFill>
                              <a:prstClr val="black"/>
                            </a:solidFill>
                            <a:latin typeface="Cambria Math" panose="02040503050406030204" pitchFamily="18" charset="0"/>
                          </a:rPr>
                        </m:ctrlPr>
                      </m:sSupPr>
                      <m:e>
                        <m:r>
                          <a:rPr lang="en-US" altLang="zh-CN" sz="2000" b="0" i="1" smtClean="0">
                            <a:solidFill>
                              <a:prstClr val="black"/>
                            </a:solidFill>
                            <a:latin typeface="Cambria Math" panose="02040503050406030204" pitchFamily="18" charset="0"/>
                          </a:rPr>
                          <m:t>‖</m:t>
                        </m:r>
                      </m:e>
                      <m:sup>
                        <m:r>
                          <a:rPr lang="en-US" altLang="zh-CN" sz="2000">
                            <a:solidFill>
                              <a:prstClr val="black"/>
                            </a:solidFill>
                            <a:latin typeface="Cambria Math" panose="02040503050406030204" pitchFamily="18" charset="0"/>
                          </a:rPr>
                          <m:t>2</m:t>
                        </m:r>
                      </m:sup>
                    </m:sSup>
                  </m:oMath>
                </a14:m>
                <a:r>
                  <a:rPr lang="en-US" altLang="zh-CN" sz="2000" dirty="0">
                    <a:solidFill>
                      <a:prstClr val="black"/>
                    </a:solidFill>
                  </a:rPr>
                  <a:t> </a:t>
                </a:r>
                <a14:m>
                  <m:oMath xmlns:m="http://schemas.openxmlformats.org/officeDocument/2006/math">
                    <m:r>
                      <a:rPr lang="en-US" altLang="zh-CN" sz="2000" b="1" i="0" smtClean="0">
                        <a:solidFill>
                          <a:prstClr val="black"/>
                        </a:solidFill>
                        <a:latin typeface="Cambria Math" panose="02040503050406030204" pitchFamily="18" charset="0"/>
                      </a:rPr>
                      <m:t>      </m:t>
                    </m:r>
                    <m:r>
                      <a:rPr lang="en-US" altLang="zh-CN" sz="2000" i="1">
                        <a:solidFill>
                          <a:prstClr val="black"/>
                        </a:solidFill>
                        <a:latin typeface="Cambria Math" panose="02040503050406030204" pitchFamily="18" charset="0"/>
                      </a:rPr>
                      <m:t>≤</m:t>
                    </m:r>
                    <m:r>
                      <a:rPr lang="en-US" altLang="zh-CN" sz="2000" b="1" i="1" smtClean="0">
                        <a:solidFill>
                          <a:prstClr val="black"/>
                        </a:solidFill>
                        <a:latin typeface="Cambria Math" panose="02040503050406030204" pitchFamily="18" charset="0"/>
                      </a:rPr>
                      <m:t>    </m:t>
                    </m:r>
                    <m:f>
                      <m:fPr>
                        <m:ctrlPr>
                          <a:rPr lang="en-US" altLang="zh-CN" sz="2000" b="0" i="1" dirty="0" smtClean="0">
                            <a:solidFill>
                              <a:prstClr val="black"/>
                            </a:solidFill>
                            <a:latin typeface="Cambria Math" panose="02040503050406030204" pitchFamily="18" charset="0"/>
                          </a:rPr>
                        </m:ctrlPr>
                      </m:fPr>
                      <m:num>
                        <m:sSubSup>
                          <m:sSubSupPr>
                            <m:ctrlPr>
                              <a:rPr lang="en-US" altLang="zh-CN" sz="2000" i="1" dirty="0">
                                <a:solidFill>
                                  <a:prstClr val="black"/>
                                </a:solidFill>
                                <a:latin typeface="Cambria Math" panose="02040503050406030204" pitchFamily="18" charset="0"/>
                                <a:ea typeface="黑体"/>
                              </a:rPr>
                            </m:ctrlPr>
                          </m:sSubSupPr>
                          <m:e>
                            <m:d>
                              <m:dPr>
                                <m:begChr m:val="‖"/>
                                <m:endChr m:val="‖"/>
                                <m:ctrlPr>
                                  <a:rPr lang="en-US" altLang="zh-CN" sz="2000" i="1" dirty="0">
                                    <a:solidFill>
                                      <a:prstClr val="black"/>
                                    </a:solidFill>
                                    <a:latin typeface="Cambria Math" panose="02040503050406030204" pitchFamily="18" charset="0"/>
                                    <a:ea typeface="黑体"/>
                                  </a:rPr>
                                </m:ctrlPr>
                              </m:dPr>
                              <m:e>
                                <m:sSub>
                                  <m:sSubPr>
                                    <m:ctrlPr>
                                      <a:rPr lang="en-US" altLang="zh-CN" sz="2000" b="1" i="1" dirty="0" smtClean="0">
                                        <a:solidFill>
                                          <a:prstClr val="black"/>
                                        </a:solidFill>
                                        <a:latin typeface="Cambria Math" panose="02040503050406030204" pitchFamily="18" charset="0"/>
                                        <a:ea typeface="黑体"/>
                                      </a:rPr>
                                    </m:ctrlPr>
                                  </m:sSubPr>
                                  <m:e>
                                    <m:r>
                                      <a:rPr lang="en-US" altLang="zh-CN" sz="2000" i="1" dirty="0">
                                        <a:solidFill>
                                          <a:prstClr val="black"/>
                                        </a:solidFill>
                                        <a:latin typeface="Cambria Math" panose="02040503050406030204" pitchFamily="18" charset="0"/>
                                        <a:ea typeface="黑体"/>
                                      </a:rPr>
                                      <m:t>𝑨</m:t>
                                    </m:r>
                                  </m:e>
                                  <m:sub>
                                    <m:r>
                                      <a:rPr lang="en-US" altLang="zh-CN" sz="2000" b="0" i="1" dirty="0" smtClean="0">
                                        <a:solidFill>
                                          <a:prstClr val="black"/>
                                        </a:solidFill>
                                        <a:latin typeface="Cambria Math" panose="02040503050406030204" pitchFamily="18" charset="0"/>
                                        <a:ea typeface="黑体"/>
                                      </a:rPr>
                                      <m:t>𝑇</m:t>
                                    </m:r>
                                  </m:sub>
                                </m:sSub>
                              </m:e>
                            </m:d>
                          </m:e>
                          <m:sub>
                            <m:r>
                              <a:rPr lang="en-US" altLang="zh-CN" sz="2000" b="0" i="1" dirty="0">
                                <a:solidFill>
                                  <a:prstClr val="black"/>
                                </a:solidFill>
                                <a:latin typeface="Cambria Math" panose="02040503050406030204" pitchFamily="18" charset="0"/>
                                <a:ea typeface="黑体"/>
                              </a:rPr>
                              <m:t>𝐹</m:t>
                            </m:r>
                          </m:sub>
                          <m:sup>
                            <m:r>
                              <a:rPr lang="en-US" altLang="zh-CN" sz="2000" b="0" i="1" dirty="0">
                                <a:solidFill>
                                  <a:prstClr val="black"/>
                                </a:solidFill>
                                <a:latin typeface="Cambria Math" panose="02040503050406030204" pitchFamily="18" charset="0"/>
                                <a:ea typeface="黑体"/>
                              </a:rPr>
                              <m:t>2</m:t>
                            </m:r>
                          </m:sup>
                        </m:sSubSup>
                      </m:num>
                      <m:den>
                        <m:r>
                          <a:rPr lang="en-US" altLang="zh-CN" sz="2000" b="0" i="1" dirty="0" smtClean="0">
                            <a:solidFill>
                              <a:prstClr val="black"/>
                            </a:solidFill>
                            <a:latin typeface="Cambria Math" panose="02040503050406030204" pitchFamily="18" charset="0"/>
                            <a:ea typeface="黑体"/>
                          </a:rPr>
                          <m:t>ℓ</m:t>
                        </m:r>
                      </m:den>
                    </m:f>
                  </m:oMath>
                </a14:m>
                <a:endParaRPr lang="zh-CN" altLang="en-US" sz="2000" dirty="0">
                  <a:solidFill>
                    <a:prstClr val="black"/>
                  </a:solidFill>
                  <a:latin typeface="Lucida Sans"/>
                  <a:ea typeface="黑体"/>
                </a:endParaRPr>
              </a:p>
            </p:txBody>
          </p:sp>
        </mc:Choice>
        <mc:Fallback xmlns="">
          <p:sp>
            <p:nvSpPr>
              <p:cNvPr id="11" name="TextBox 10">
                <a:extLst>
                  <a:ext uri="{FF2B5EF4-FFF2-40B4-BE49-F238E27FC236}">
                    <a16:creationId xmlns:a16="http://schemas.microsoft.com/office/drawing/2014/main" id="{A14D118F-CA09-6E30-5302-78E01DC9342C}"/>
                  </a:ext>
                </a:extLst>
              </p:cNvPr>
              <p:cNvSpPr txBox="1">
                <a:spLocks noRot="1" noChangeAspect="1" noMove="1" noResize="1" noEditPoints="1" noAdjustHandles="1" noChangeArrowheads="1" noChangeShapeType="1" noTextEdit="1"/>
              </p:cNvSpPr>
              <p:nvPr/>
            </p:nvSpPr>
            <p:spPr>
              <a:xfrm>
                <a:off x="7033581" y="3459480"/>
                <a:ext cx="1876283" cy="583878"/>
              </a:xfrm>
              <a:prstGeom prst="rect">
                <a:avLst/>
              </a:prstGeom>
              <a:blipFill>
                <a:blip r:embed="rId2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90ED542-B5AC-AA96-FF07-F96FCAA9AF9F}"/>
                  </a:ext>
                </a:extLst>
              </p:cNvPr>
              <p:cNvSpPr txBox="1"/>
              <p:nvPr/>
            </p:nvSpPr>
            <p:spPr>
              <a:xfrm>
                <a:off x="7034334" y="6179820"/>
                <a:ext cx="1901931" cy="583878"/>
              </a:xfrm>
              <a:prstGeom prst="rect">
                <a:avLst/>
              </a:prstGeom>
              <a:noFill/>
            </p:spPr>
            <p:txBody>
              <a:bodyPr wrap="none" rtlCol="0">
                <a:spAutoFit/>
              </a:bodyPr>
              <a:lstStyle/>
              <a:p>
                <a:pPr defTabSz="914140"/>
                <a14:m>
                  <m:oMath xmlns:m="http://schemas.openxmlformats.org/officeDocument/2006/math">
                    <m:sSup>
                      <m:sSupPr>
                        <m:ctrlPr>
                          <a:rPr lang="en-US" altLang="zh-CN" sz="2000" i="1" smtClean="0">
                            <a:solidFill>
                              <a:prstClr val="black"/>
                            </a:solidFill>
                            <a:latin typeface="Cambria Math" panose="02040503050406030204" pitchFamily="18" charset="0"/>
                          </a:rPr>
                        </m:ctrlPr>
                      </m:sSupPr>
                      <m:e>
                        <m:r>
                          <a:rPr lang="en-US" altLang="zh-CN" sz="2000" b="0" i="1" smtClean="0">
                            <a:solidFill>
                              <a:prstClr val="black"/>
                            </a:solidFill>
                            <a:latin typeface="Cambria Math" panose="02040503050406030204" pitchFamily="18" charset="0"/>
                          </a:rPr>
                          <m:t>‖</m:t>
                        </m:r>
                      </m:e>
                      <m:sup>
                        <m:r>
                          <a:rPr lang="en-US" altLang="zh-CN" sz="2000">
                            <a:solidFill>
                              <a:prstClr val="black"/>
                            </a:solidFill>
                            <a:latin typeface="Cambria Math" panose="02040503050406030204" pitchFamily="18" charset="0"/>
                          </a:rPr>
                          <m:t>2</m:t>
                        </m:r>
                      </m:sup>
                    </m:sSup>
                  </m:oMath>
                </a14:m>
                <a:r>
                  <a:rPr lang="en-US" altLang="zh-CN" sz="2000" dirty="0">
                    <a:solidFill>
                      <a:prstClr val="black"/>
                    </a:solidFill>
                  </a:rPr>
                  <a:t> </a:t>
                </a:r>
                <a14:m>
                  <m:oMath xmlns:m="http://schemas.openxmlformats.org/officeDocument/2006/math">
                    <m:r>
                      <a:rPr lang="en-US" altLang="zh-CN" sz="2000" b="1" i="0" smtClean="0">
                        <a:solidFill>
                          <a:prstClr val="black"/>
                        </a:solidFill>
                        <a:latin typeface="Cambria Math" panose="02040503050406030204" pitchFamily="18" charset="0"/>
                      </a:rPr>
                      <m:t>      </m:t>
                    </m:r>
                    <m:r>
                      <a:rPr lang="en-US" altLang="zh-CN" sz="2000" i="1">
                        <a:solidFill>
                          <a:prstClr val="black"/>
                        </a:solidFill>
                        <a:latin typeface="Cambria Math" panose="02040503050406030204" pitchFamily="18" charset="0"/>
                      </a:rPr>
                      <m:t>≤</m:t>
                    </m:r>
                    <m:r>
                      <a:rPr lang="en-US" altLang="zh-CN" sz="2000" b="1" i="1" smtClean="0">
                        <a:solidFill>
                          <a:prstClr val="black"/>
                        </a:solidFill>
                        <a:latin typeface="Cambria Math" panose="02040503050406030204" pitchFamily="18" charset="0"/>
                      </a:rPr>
                      <m:t>    </m:t>
                    </m:r>
                    <m:f>
                      <m:fPr>
                        <m:ctrlPr>
                          <a:rPr lang="en-US" altLang="zh-CN" sz="2000" b="0" i="1" dirty="0" smtClean="0">
                            <a:solidFill>
                              <a:prstClr val="black"/>
                            </a:solidFill>
                            <a:latin typeface="Cambria Math" panose="02040503050406030204" pitchFamily="18" charset="0"/>
                          </a:rPr>
                        </m:ctrlPr>
                      </m:fPr>
                      <m:num>
                        <m:sSubSup>
                          <m:sSubSupPr>
                            <m:ctrlPr>
                              <a:rPr lang="en-US" altLang="zh-CN" sz="2000" i="1" dirty="0">
                                <a:solidFill>
                                  <a:prstClr val="black"/>
                                </a:solidFill>
                                <a:latin typeface="Cambria Math" panose="02040503050406030204" pitchFamily="18" charset="0"/>
                                <a:ea typeface="黑体"/>
                              </a:rPr>
                            </m:ctrlPr>
                          </m:sSubSupPr>
                          <m:e>
                            <m:d>
                              <m:dPr>
                                <m:begChr m:val="‖"/>
                                <m:endChr m:val="‖"/>
                                <m:ctrlPr>
                                  <a:rPr lang="en-US" altLang="zh-CN" sz="2000" i="1" dirty="0">
                                    <a:solidFill>
                                      <a:prstClr val="black"/>
                                    </a:solidFill>
                                    <a:latin typeface="Cambria Math" panose="02040503050406030204" pitchFamily="18" charset="0"/>
                                    <a:ea typeface="黑体"/>
                                  </a:rPr>
                                </m:ctrlPr>
                              </m:dPr>
                              <m:e>
                                <m:sSub>
                                  <m:sSubPr>
                                    <m:ctrlPr>
                                      <a:rPr lang="en-US" altLang="zh-CN" sz="2000" b="1" i="1" dirty="0" smtClean="0">
                                        <a:solidFill>
                                          <a:prstClr val="black"/>
                                        </a:solidFill>
                                        <a:latin typeface="Cambria Math" panose="02040503050406030204" pitchFamily="18" charset="0"/>
                                        <a:ea typeface="黑体"/>
                                      </a:rPr>
                                    </m:ctrlPr>
                                  </m:sSubPr>
                                  <m:e>
                                    <m:r>
                                      <a:rPr lang="en-US" altLang="zh-CN" sz="2000" i="1" dirty="0">
                                        <a:solidFill>
                                          <a:prstClr val="black"/>
                                        </a:solidFill>
                                        <a:latin typeface="Cambria Math" panose="02040503050406030204" pitchFamily="18" charset="0"/>
                                        <a:ea typeface="黑体"/>
                                      </a:rPr>
                                      <m:t>𝑨</m:t>
                                    </m:r>
                                  </m:e>
                                  <m:sub>
                                    <m:r>
                                      <a:rPr lang="en-US" altLang="zh-CN" sz="2000" b="0" i="1" dirty="0" smtClean="0">
                                        <a:solidFill>
                                          <a:prstClr val="black"/>
                                        </a:solidFill>
                                        <a:latin typeface="Cambria Math" panose="02040503050406030204" pitchFamily="18" charset="0"/>
                                        <a:ea typeface="黑体"/>
                                      </a:rPr>
                                      <m:t>𝑁</m:t>
                                    </m:r>
                                  </m:sub>
                                </m:sSub>
                              </m:e>
                            </m:d>
                          </m:e>
                          <m:sub>
                            <m:r>
                              <a:rPr lang="en-US" altLang="zh-CN" sz="2000" b="0" i="1" dirty="0">
                                <a:solidFill>
                                  <a:prstClr val="black"/>
                                </a:solidFill>
                                <a:latin typeface="Cambria Math" panose="02040503050406030204" pitchFamily="18" charset="0"/>
                                <a:ea typeface="黑体"/>
                              </a:rPr>
                              <m:t>𝐹</m:t>
                            </m:r>
                          </m:sub>
                          <m:sup>
                            <m:r>
                              <a:rPr lang="en-US" altLang="zh-CN" sz="2000" b="0" i="1" dirty="0">
                                <a:solidFill>
                                  <a:prstClr val="black"/>
                                </a:solidFill>
                                <a:latin typeface="Cambria Math" panose="02040503050406030204" pitchFamily="18" charset="0"/>
                                <a:ea typeface="黑体"/>
                              </a:rPr>
                              <m:t>2</m:t>
                            </m:r>
                          </m:sup>
                        </m:sSubSup>
                      </m:num>
                      <m:den>
                        <m:r>
                          <a:rPr lang="en-US" altLang="zh-CN" sz="2000" b="0" i="1" dirty="0" smtClean="0">
                            <a:solidFill>
                              <a:prstClr val="black"/>
                            </a:solidFill>
                            <a:latin typeface="Cambria Math" panose="02040503050406030204" pitchFamily="18" charset="0"/>
                            <a:ea typeface="黑体"/>
                          </a:rPr>
                          <m:t>ℓ</m:t>
                        </m:r>
                      </m:den>
                    </m:f>
                  </m:oMath>
                </a14:m>
                <a:endParaRPr lang="zh-CN" altLang="en-US" sz="2000" dirty="0">
                  <a:solidFill>
                    <a:prstClr val="black"/>
                  </a:solidFill>
                  <a:latin typeface="Lucida Sans"/>
                  <a:ea typeface="黑体"/>
                </a:endParaRPr>
              </a:p>
            </p:txBody>
          </p:sp>
        </mc:Choice>
        <mc:Fallback xmlns="">
          <p:sp>
            <p:nvSpPr>
              <p:cNvPr id="21" name="TextBox 20">
                <a:extLst>
                  <a:ext uri="{FF2B5EF4-FFF2-40B4-BE49-F238E27FC236}">
                    <a16:creationId xmlns:a16="http://schemas.microsoft.com/office/drawing/2014/main" id="{390ED542-B5AC-AA96-FF07-F96FCAA9AF9F}"/>
                  </a:ext>
                </a:extLst>
              </p:cNvPr>
              <p:cNvSpPr txBox="1">
                <a:spLocks noRot="1" noChangeAspect="1" noMove="1" noResize="1" noEditPoints="1" noAdjustHandles="1" noChangeArrowheads="1" noChangeShapeType="1" noTextEdit="1"/>
              </p:cNvSpPr>
              <p:nvPr/>
            </p:nvSpPr>
            <p:spPr>
              <a:xfrm>
                <a:off x="7034334" y="6179820"/>
                <a:ext cx="1901931" cy="583878"/>
              </a:xfrm>
              <a:prstGeom prst="rect">
                <a:avLst/>
              </a:prstGeom>
              <a:blipFill>
                <a:blip r:embed="rId2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24BA209-DD8B-4836-8315-C09A99CAF896}"/>
                  </a:ext>
                </a:extLst>
              </p:cNvPr>
              <p:cNvSpPr txBox="1"/>
              <p:nvPr/>
            </p:nvSpPr>
            <p:spPr>
              <a:xfrm>
                <a:off x="4533637" y="2849448"/>
                <a:ext cx="859723" cy="40011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smtClean="0">
                          <a:solidFill>
                            <a:prstClr val="black"/>
                          </a:solidFill>
                          <a:latin typeface="Cambria Math" panose="02040503050406030204" pitchFamily="18" charset="0"/>
                          <a:ea typeface="黑体"/>
                        </a:rPr>
                        <m:t>ℓ−</m:t>
                      </m:r>
                      <m:r>
                        <a:rPr lang="en-US" altLang="zh-CN" sz="2000" b="0" i="1" smtClean="0">
                          <a:solidFill>
                            <a:prstClr val="black"/>
                          </a:solidFill>
                          <a:latin typeface="Cambria Math" panose="02040503050406030204" pitchFamily="18" charset="0"/>
                          <a:ea typeface="黑体"/>
                        </a:rPr>
                        <m:t>1</m:t>
                      </m:r>
                    </m:oMath>
                  </m:oMathPara>
                </a14:m>
                <a:endParaRPr lang="zh-CN" altLang="en-US" sz="2000" b="0" dirty="0">
                  <a:solidFill>
                    <a:prstClr val="black"/>
                  </a:solidFill>
                  <a:latin typeface="Lucida Sans"/>
                  <a:ea typeface="黑体"/>
                </a:endParaRPr>
              </a:p>
            </p:txBody>
          </p:sp>
        </mc:Choice>
        <mc:Fallback xmlns="">
          <p:sp>
            <p:nvSpPr>
              <p:cNvPr id="29" name="TextBox 28">
                <a:extLst>
                  <a:ext uri="{FF2B5EF4-FFF2-40B4-BE49-F238E27FC236}">
                    <a16:creationId xmlns:a16="http://schemas.microsoft.com/office/drawing/2014/main" id="{824BA209-DD8B-4836-8315-C09A99CAF896}"/>
                  </a:ext>
                </a:extLst>
              </p:cNvPr>
              <p:cNvSpPr txBox="1">
                <a:spLocks noRot="1" noChangeAspect="1" noMove="1" noResize="1" noEditPoints="1" noAdjustHandles="1" noChangeArrowheads="1" noChangeShapeType="1" noTextEdit="1"/>
              </p:cNvSpPr>
              <p:nvPr/>
            </p:nvSpPr>
            <p:spPr>
              <a:xfrm>
                <a:off x="4533637" y="2849448"/>
                <a:ext cx="859723" cy="400110"/>
              </a:xfrm>
              <a:prstGeom prst="rect">
                <a:avLst/>
              </a:prstGeom>
              <a:blipFill>
                <a:blip r:embed="rId3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DAEC11E-67D7-338C-DBEA-703B8D479B67}"/>
                  </a:ext>
                </a:extLst>
              </p:cNvPr>
              <p:cNvSpPr txBox="1"/>
              <p:nvPr/>
            </p:nvSpPr>
            <p:spPr>
              <a:xfrm>
                <a:off x="4533636" y="5595194"/>
                <a:ext cx="859723" cy="40011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smtClean="0">
                          <a:solidFill>
                            <a:prstClr val="black"/>
                          </a:solidFill>
                          <a:latin typeface="Cambria Math" panose="02040503050406030204" pitchFamily="18" charset="0"/>
                          <a:ea typeface="黑体"/>
                        </a:rPr>
                        <m:t>ℓ−</m:t>
                      </m:r>
                      <m:r>
                        <a:rPr lang="en-US" altLang="zh-CN" sz="2000" b="0" i="1" smtClean="0">
                          <a:solidFill>
                            <a:prstClr val="black"/>
                          </a:solidFill>
                          <a:latin typeface="Cambria Math" panose="02040503050406030204" pitchFamily="18" charset="0"/>
                          <a:ea typeface="黑体"/>
                        </a:rPr>
                        <m:t>1</m:t>
                      </m:r>
                    </m:oMath>
                  </m:oMathPara>
                </a14:m>
                <a:endParaRPr lang="zh-CN" altLang="en-US" sz="2000" b="0" dirty="0">
                  <a:solidFill>
                    <a:prstClr val="black"/>
                  </a:solidFill>
                  <a:latin typeface="Lucida Sans"/>
                  <a:ea typeface="黑体"/>
                </a:endParaRPr>
              </a:p>
            </p:txBody>
          </p:sp>
        </mc:Choice>
        <mc:Fallback xmlns="">
          <p:sp>
            <p:nvSpPr>
              <p:cNvPr id="30" name="TextBox 29">
                <a:extLst>
                  <a:ext uri="{FF2B5EF4-FFF2-40B4-BE49-F238E27FC236}">
                    <a16:creationId xmlns:a16="http://schemas.microsoft.com/office/drawing/2014/main" id="{CDAEC11E-67D7-338C-DBEA-703B8D479B67}"/>
                  </a:ext>
                </a:extLst>
              </p:cNvPr>
              <p:cNvSpPr txBox="1">
                <a:spLocks noRot="1" noChangeAspect="1" noMove="1" noResize="1" noEditPoints="1" noAdjustHandles="1" noChangeArrowheads="1" noChangeShapeType="1" noTextEdit="1"/>
              </p:cNvSpPr>
              <p:nvPr/>
            </p:nvSpPr>
            <p:spPr>
              <a:xfrm>
                <a:off x="4533636" y="5595194"/>
                <a:ext cx="859723" cy="400110"/>
              </a:xfrm>
              <a:prstGeom prst="rect">
                <a:avLst/>
              </a:prstGeom>
              <a:blipFill>
                <a:blip r:embed="rId31"/>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2933228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00F3A2-04C4-FF98-3101-D0D0E1635D6E}"/>
              </a:ext>
            </a:extLst>
          </p:cNvPr>
          <p:cNvSpPr>
            <a:spLocks noGrp="1"/>
          </p:cNvSpPr>
          <p:nvPr>
            <p:ph type="title"/>
          </p:nvPr>
        </p:nvSpPr>
        <p:spPr/>
        <p:txBody>
          <a:bodyPr/>
          <a:lstStyle/>
          <a:p>
            <a:r>
              <a:rPr kumimoji="1" lang="zh-CN" altLang="en-US" dirty="0"/>
              <a:t>流数据模型 </a:t>
            </a:r>
            <a:r>
              <a:rPr kumimoji="1" lang="en-US" altLang="zh-CN" dirty="0"/>
              <a:t>vs. </a:t>
            </a:r>
            <a:r>
              <a:rPr kumimoji="1" lang="zh-CN" altLang="en-US" dirty="0"/>
              <a:t>滑动窗口模型</a:t>
            </a:r>
          </a:p>
        </p:txBody>
      </p:sp>
      <p:sp>
        <p:nvSpPr>
          <p:cNvPr id="3" name="!!Shape 42">
            <a:extLst>
              <a:ext uri="{FF2B5EF4-FFF2-40B4-BE49-F238E27FC236}">
                <a16:creationId xmlns:a16="http://schemas.microsoft.com/office/drawing/2014/main" id="{94FF0F83-4F78-9076-D296-E73F3F17F3EF}"/>
              </a:ext>
            </a:extLst>
          </p:cNvPr>
          <p:cNvSpPr txBox="1">
            <a:spLocks/>
          </p:cNvSpPr>
          <p:nvPr/>
        </p:nvSpPr>
        <p:spPr>
          <a:xfrm>
            <a:off x="394195" y="3962400"/>
            <a:ext cx="5793565" cy="1592284"/>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defTabSz="914140" fontAlgn="auto">
              <a:spcBef>
                <a:spcPts val="635"/>
              </a:spcBef>
              <a:spcAft>
                <a:spcPts val="0"/>
              </a:spcAft>
              <a:buNone/>
              <a:defRPr sz="1800"/>
            </a:pPr>
            <a:r>
              <a:rPr lang="zh-CN" altLang="en-US" sz="2800" b="1" dirty="0">
                <a:solidFill>
                  <a:prstClr val="black"/>
                </a:solidFill>
                <a:latin typeface="Lucida Sans"/>
                <a:ea typeface="黑体"/>
              </a:rPr>
              <a:t>滑动窗口上的矩阵略图问题</a:t>
            </a:r>
            <a:endParaRPr lang="zh-CN" altLang="en-US" sz="2800" b="1" i="1" baseline="-25000" dirty="0">
              <a:solidFill>
                <a:prstClr val="black"/>
              </a:solidFill>
              <a:latin typeface="Lucida Sans"/>
              <a:ea typeface="黑体"/>
            </a:endParaRPr>
          </a:p>
        </p:txBody>
      </p:sp>
      <p:sp>
        <p:nvSpPr>
          <p:cNvPr id="5" name="!!Shape 42">
            <a:extLst>
              <a:ext uri="{FF2B5EF4-FFF2-40B4-BE49-F238E27FC236}">
                <a16:creationId xmlns:a16="http://schemas.microsoft.com/office/drawing/2014/main" id="{F50D561B-AEB0-1CA8-AB3C-83CC35517CAF}"/>
              </a:ext>
            </a:extLst>
          </p:cNvPr>
          <p:cNvSpPr txBox="1">
            <a:spLocks/>
          </p:cNvSpPr>
          <p:nvPr/>
        </p:nvSpPr>
        <p:spPr>
          <a:xfrm>
            <a:off x="394195" y="1262806"/>
            <a:ext cx="5793565" cy="1592284"/>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defTabSz="914140" fontAlgn="auto">
              <a:spcBef>
                <a:spcPts val="635"/>
              </a:spcBef>
              <a:spcAft>
                <a:spcPts val="0"/>
              </a:spcAft>
              <a:buNone/>
              <a:defRPr sz="1800"/>
            </a:pPr>
            <a:r>
              <a:rPr lang="zh-CN" altLang="en-US" sz="2800" dirty="0">
                <a:solidFill>
                  <a:prstClr val="black"/>
                </a:solidFill>
                <a:latin typeface="Lucida Sans"/>
                <a:ea typeface="黑体"/>
              </a:rPr>
              <a:t>流数据</a:t>
            </a:r>
            <a:r>
              <a:rPr lang="zh-CN" altLang="en-US" sz="2800" b="1" dirty="0">
                <a:solidFill>
                  <a:prstClr val="black"/>
                </a:solidFill>
                <a:latin typeface="Lucida Sans"/>
                <a:ea typeface="黑体"/>
              </a:rPr>
              <a:t>上的矩阵略图问题</a:t>
            </a:r>
            <a:endParaRPr lang="zh-CN" altLang="en-US" sz="2800" b="1" i="1" baseline="-25000" dirty="0">
              <a:solidFill>
                <a:prstClr val="black"/>
              </a:solidFill>
              <a:latin typeface="Lucida Sans"/>
              <a:ea typeface="黑体"/>
            </a:endParaRPr>
          </a:p>
        </p:txBody>
      </p:sp>
      <p:sp>
        <p:nvSpPr>
          <p:cNvPr id="6" name="!!矩形 67">
            <a:extLst>
              <a:ext uri="{FF2B5EF4-FFF2-40B4-BE49-F238E27FC236}">
                <a16:creationId xmlns:a16="http://schemas.microsoft.com/office/drawing/2014/main" id="{DDD161A2-96A7-DCBF-1DFB-7C5B5EB1FD59}"/>
              </a:ext>
            </a:extLst>
          </p:cNvPr>
          <p:cNvSpPr/>
          <p:nvPr/>
        </p:nvSpPr>
        <p:spPr>
          <a:xfrm>
            <a:off x="2974781" y="2526864"/>
            <a:ext cx="805328" cy="1207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7" name="!!矩形 68">
            <a:extLst>
              <a:ext uri="{FF2B5EF4-FFF2-40B4-BE49-F238E27FC236}">
                <a16:creationId xmlns:a16="http://schemas.microsoft.com/office/drawing/2014/main" id="{FFD5BA0B-1DFE-3AAB-AC02-8C1009569E7E}"/>
              </a:ext>
            </a:extLst>
          </p:cNvPr>
          <p:cNvSpPr/>
          <p:nvPr/>
        </p:nvSpPr>
        <p:spPr>
          <a:xfrm>
            <a:off x="2974782" y="2647663"/>
            <a:ext cx="805328" cy="120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8" name="!!矩形 69">
            <a:extLst>
              <a:ext uri="{FF2B5EF4-FFF2-40B4-BE49-F238E27FC236}">
                <a16:creationId xmlns:a16="http://schemas.microsoft.com/office/drawing/2014/main" id="{9AEEBE02-98FD-2B9F-6C9D-D4738BF93B41}"/>
              </a:ext>
            </a:extLst>
          </p:cNvPr>
          <p:cNvSpPr/>
          <p:nvPr/>
        </p:nvSpPr>
        <p:spPr>
          <a:xfrm>
            <a:off x="2974781" y="2768462"/>
            <a:ext cx="805328" cy="1207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9" name="!!矩形 70">
            <a:extLst>
              <a:ext uri="{FF2B5EF4-FFF2-40B4-BE49-F238E27FC236}">
                <a16:creationId xmlns:a16="http://schemas.microsoft.com/office/drawing/2014/main" id="{20F759A8-7BCD-D25C-E7B2-59F4ECB82972}"/>
              </a:ext>
            </a:extLst>
          </p:cNvPr>
          <p:cNvSpPr/>
          <p:nvPr/>
        </p:nvSpPr>
        <p:spPr>
          <a:xfrm>
            <a:off x="2974781" y="2889261"/>
            <a:ext cx="805328" cy="12079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10" name="!!矩形 72">
            <a:extLst>
              <a:ext uri="{FF2B5EF4-FFF2-40B4-BE49-F238E27FC236}">
                <a16:creationId xmlns:a16="http://schemas.microsoft.com/office/drawing/2014/main" id="{EBB0EC93-C197-7FF1-E5FE-8B0FFA5934B9}"/>
              </a:ext>
            </a:extLst>
          </p:cNvPr>
          <p:cNvSpPr/>
          <p:nvPr/>
        </p:nvSpPr>
        <p:spPr>
          <a:xfrm>
            <a:off x="2974781" y="2406064"/>
            <a:ext cx="805328" cy="1207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11" name="!!矩形 701">
            <a:extLst>
              <a:ext uri="{FF2B5EF4-FFF2-40B4-BE49-F238E27FC236}">
                <a16:creationId xmlns:a16="http://schemas.microsoft.com/office/drawing/2014/main" id="{3FF65BDA-A3D4-7C4A-EE35-6772634940F6}"/>
              </a:ext>
            </a:extLst>
          </p:cNvPr>
          <p:cNvSpPr/>
          <p:nvPr/>
        </p:nvSpPr>
        <p:spPr>
          <a:xfrm>
            <a:off x="2974781" y="3483170"/>
            <a:ext cx="805328" cy="1207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25" name="Left Brace 24">
            <a:extLst>
              <a:ext uri="{FF2B5EF4-FFF2-40B4-BE49-F238E27FC236}">
                <a16:creationId xmlns:a16="http://schemas.microsoft.com/office/drawing/2014/main" id="{3D20C05A-8CAF-4200-20EC-46201C8AF085}"/>
              </a:ext>
            </a:extLst>
          </p:cNvPr>
          <p:cNvSpPr/>
          <p:nvPr/>
        </p:nvSpPr>
        <p:spPr>
          <a:xfrm>
            <a:off x="2721106" y="2406064"/>
            <a:ext cx="190256" cy="1196330"/>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0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342C1A63-76CE-E1BF-1D68-D4D5793D7628}"/>
                  </a:ext>
                </a:extLst>
              </p:cNvPr>
              <p:cNvSpPr txBox="1"/>
              <p:nvPr/>
            </p:nvSpPr>
            <p:spPr>
              <a:xfrm>
                <a:off x="2358858" y="2784159"/>
                <a:ext cx="501676"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0" i="1" smtClean="0">
                          <a:solidFill>
                            <a:prstClr val="black"/>
                          </a:solidFill>
                          <a:latin typeface="Cambria Math" panose="02040503050406030204" pitchFamily="18" charset="0"/>
                          <a:ea typeface="黑体"/>
                        </a:rPr>
                        <m:t>𝑇</m:t>
                      </m:r>
                    </m:oMath>
                  </m:oMathPara>
                </a14:m>
                <a:endParaRPr lang="zh-CN" altLang="en-US" sz="2000" b="0" dirty="0">
                  <a:solidFill>
                    <a:prstClr val="black"/>
                  </a:solidFill>
                  <a:latin typeface="Lucida Sans"/>
                  <a:ea typeface="黑体"/>
                </a:endParaRPr>
              </a:p>
            </p:txBody>
          </p:sp>
        </mc:Choice>
        <mc:Fallback xmlns="">
          <p:sp>
            <p:nvSpPr>
              <p:cNvPr id="37" name="TextBox 36">
                <a:extLst>
                  <a:ext uri="{FF2B5EF4-FFF2-40B4-BE49-F238E27FC236}">
                    <a16:creationId xmlns:a16="http://schemas.microsoft.com/office/drawing/2014/main" id="{342C1A63-76CE-E1BF-1D68-D4D5793D7628}"/>
                  </a:ext>
                </a:extLst>
              </p:cNvPr>
              <p:cNvSpPr txBox="1">
                <a:spLocks noRot="1" noChangeAspect="1" noMove="1" noResize="1" noEditPoints="1" noAdjustHandles="1" noChangeArrowheads="1" noChangeShapeType="1" noTextEdit="1"/>
              </p:cNvSpPr>
              <p:nvPr/>
            </p:nvSpPr>
            <p:spPr>
              <a:xfrm>
                <a:off x="2358858" y="2784159"/>
                <a:ext cx="501676" cy="473022"/>
              </a:xfrm>
              <a:prstGeom prst="rect">
                <a:avLst/>
              </a:prstGeom>
              <a:blipFill>
                <a:blip r:embed="rId3"/>
                <a:stretch>
                  <a:fillRect/>
                </a:stretch>
              </a:blipFill>
            </p:spPr>
            <p:txBody>
              <a:bodyPr/>
              <a:lstStyle/>
              <a:p>
                <a:r>
                  <a:rPr lang="zh-CN" altLang="en-US">
                    <a:noFill/>
                  </a:rPr>
                  <a:t> </a:t>
                </a:r>
              </a:p>
            </p:txBody>
          </p:sp>
        </mc:Fallback>
      </mc:AlternateContent>
      <p:sp>
        <p:nvSpPr>
          <p:cNvPr id="38" name="Left Brace 37">
            <a:extLst>
              <a:ext uri="{FF2B5EF4-FFF2-40B4-BE49-F238E27FC236}">
                <a16:creationId xmlns:a16="http://schemas.microsoft.com/office/drawing/2014/main" id="{FCCD860E-F214-F139-84E4-4FDCD2A158AE}"/>
              </a:ext>
            </a:extLst>
          </p:cNvPr>
          <p:cNvSpPr/>
          <p:nvPr/>
        </p:nvSpPr>
        <p:spPr>
          <a:xfrm rot="5400000">
            <a:off x="3282318" y="1823038"/>
            <a:ext cx="190256" cy="805328"/>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0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42EBC328-7A89-522B-6405-170431709888}"/>
                  </a:ext>
                </a:extLst>
              </p:cNvPr>
              <p:cNvSpPr txBox="1"/>
              <p:nvPr/>
            </p:nvSpPr>
            <p:spPr>
              <a:xfrm>
                <a:off x="3156725" y="1764259"/>
                <a:ext cx="500841"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i="1">
                          <a:solidFill>
                            <a:prstClr val="black"/>
                          </a:solidFill>
                          <a:latin typeface="Cambria Math" panose="02040503050406030204" pitchFamily="18" charset="0"/>
                        </a:rPr>
                        <m:t>𝑑</m:t>
                      </m:r>
                    </m:oMath>
                  </m:oMathPara>
                </a14:m>
                <a:endParaRPr lang="zh-CN" altLang="en-US" sz="2000" dirty="0">
                  <a:solidFill>
                    <a:prstClr val="black"/>
                  </a:solidFill>
                  <a:latin typeface="Lucida Sans"/>
                  <a:ea typeface="黑体"/>
                </a:endParaRPr>
              </a:p>
            </p:txBody>
          </p:sp>
        </mc:Choice>
        <mc:Fallback xmlns="">
          <p:sp>
            <p:nvSpPr>
              <p:cNvPr id="41" name="TextBox 40">
                <a:extLst>
                  <a:ext uri="{FF2B5EF4-FFF2-40B4-BE49-F238E27FC236}">
                    <a16:creationId xmlns:a16="http://schemas.microsoft.com/office/drawing/2014/main" id="{42EBC328-7A89-522B-6405-170431709888}"/>
                  </a:ext>
                </a:extLst>
              </p:cNvPr>
              <p:cNvSpPr txBox="1">
                <a:spLocks noRot="1" noChangeAspect="1" noMove="1" noResize="1" noEditPoints="1" noAdjustHandles="1" noChangeArrowheads="1" noChangeShapeType="1" noTextEdit="1"/>
              </p:cNvSpPr>
              <p:nvPr/>
            </p:nvSpPr>
            <p:spPr>
              <a:xfrm>
                <a:off x="3156725" y="1764259"/>
                <a:ext cx="500841" cy="473022"/>
              </a:xfrm>
              <a:prstGeom prst="rect">
                <a:avLst/>
              </a:prstGeom>
              <a:blipFill>
                <a:blip r:embed="rId4"/>
                <a:stretch>
                  <a:fillRect/>
                </a:stretch>
              </a:blipFill>
            </p:spPr>
            <p:txBody>
              <a:bodyPr/>
              <a:lstStyle/>
              <a:p>
                <a:r>
                  <a:rPr lang="zh-CN" altLang="en-US">
                    <a:noFill/>
                  </a:rPr>
                  <a:t> </a:t>
                </a:r>
              </a:p>
            </p:txBody>
          </p:sp>
        </mc:Fallback>
      </mc:AlternateContent>
      <p:sp>
        <p:nvSpPr>
          <p:cNvPr id="42" name="!!矩形 702">
            <a:extLst>
              <a:ext uri="{FF2B5EF4-FFF2-40B4-BE49-F238E27FC236}">
                <a16:creationId xmlns:a16="http://schemas.microsoft.com/office/drawing/2014/main" id="{80C410D2-CFA0-E16E-9003-92720915CEBE}"/>
              </a:ext>
            </a:extLst>
          </p:cNvPr>
          <p:cNvSpPr/>
          <p:nvPr/>
        </p:nvSpPr>
        <p:spPr>
          <a:xfrm rot="5400000">
            <a:off x="3835663" y="2911466"/>
            <a:ext cx="805329" cy="12079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44" name="!!矩形 681">
            <a:extLst>
              <a:ext uri="{FF2B5EF4-FFF2-40B4-BE49-F238E27FC236}">
                <a16:creationId xmlns:a16="http://schemas.microsoft.com/office/drawing/2014/main" id="{E74BCEE4-179F-7C32-2666-61B1A46B3F00}"/>
              </a:ext>
            </a:extLst>
          </p:cNvPr>
          <p:cNvSpPr/>
          <p:nvPr/>
        </p:nvSpPr>
        <p:spPr>
          <a:xfrm>
            <a:off x="5530646" y="2949504"/>
            <a:ext cx="805328" cy="1207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46" name="!!矩形 703">
            <a:extLst>
              <a:ext uri="{FF2B5EF4-FFF2-40B4-BE49-F238E27FC236}">
                <a16:creationId xmlns:a16="http://schemas.microsoft.com/office/drawing/2014/main" id="{0FA534F5-0990-6143-A0F6-42267CD00F77}"/>
              </a:ext>
            </a:extLst>
          </p:cNvPr>
          <p:cNvSpPr/>
          <p:nvPr/>
        </p:nvSpPr>
        <p:spPr>
          <a:xfrm>
            <a:off x="5530646" y="3067678"/>
            <a:ext cx="805328" cy="1207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48" name="!!矩形 721">
            <a:extLst>
              <a:ext uri="{FF2B5EF4-FFF2-40B4-BE49-F238E27FC236}">
                <a16:creationId xmlns:a16="http://schemas.microsoft.com/office/drawing/2014/main" id="{D68B7D44-E810-EDE7-BFE9-9D1502086AE7}"/>
              </a:ext>
            </a:extLst>
          </p:cNvPr>
          <p:cNvSpPr/>
          <p:nvPr/>
        </p:nvSpPr>
        <p:spPr>
          <a:xfrm>
            <a:off x="5530646" y="2828707"/>
            <a:ext cx="805328" cy="12079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51" name="!!矩形 704">
            <a:extLst>
              <a:ext uri="{FF2B5EF4-FFF2-40B4-BE49-F238E27FC236}">
                <a16:creationId xmlns:a16="http://schemas.microsoft.com/office/drawing/2014/main" id="{C8BD58D2-EA9A-3C68-12D6-D6EB008F896F}"/>
              </a:ext>
            </a:extLst>
          </p:cNvPr>
          <p:cNvSpPr/>
          <p:nvPr/>
        </p:nvSpPr>
        <p:spPr>
          <a:xfrm>
            <a:off x="5530646" y="3182922"/>
            <a:ext cx="805328" cy="1207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53" name="Left Brace 52">
            <a:extLst>
              <a:ext uri="{FF2B5EF4-FFF2-40B4-BE49-F238E27FC236}">
                <a16:creationId xmlns:a16="http://schemas.microsoft.com/office/drawing/2014/main" id="{BF278398-A4C0-EF93-E199-4383CDE152F7}"/>
              </a:ext>
            </a:extLst>
          </p:cNvPr>
          <p:cNvSpPr/>
          <p:nvPr/>
        </p:nvSpPr>
        <p:spPr>
          <a:xfrm>
            <a:off x="5276972" y="2828707"/>
            <a:ext cx="190256" cy="475015"/>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000">
              <a:solidFill>
                <a:prstClr val="black"/>
              </a:solidFill>
              <a:latin typeface="Lucida Sans"/>
              <a:ea typeface="黑体"/>
            </a:endParaRPr>
          </a:p>
        </p:txBody>
      </p:sp>
      <p:sp>
        <p:nvSpPr>
          <p:cNvPr id="55" name="Left Brace 54">
            <a:extLst>
              <a:ext uri="{FF2B5EF4-FFF2-40B4-BE49-F238E27FC236}">
                <a16:creationId xmlns:a16="http://schemas.microsoft.com/office/drawing/2014/main" id="{C5C66E79-3AC0-9954-EB5A-4C1E5364FB32}"/>
              </a:ext>
            </a:extLst>
          </p:cNvPr>
          <p:cNvSpPr/>
          <p:nvPr/>
        </p:nvSpPr>
        <p:spPr>
          <a:xfrm rot="5400000">
            <a:off x="5838183" y="2245681"/>
            <a:ext cx="190256" cy="805328"/>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0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C0D5F4E-B149-8765-EB08-4E071F1B29EE}"/>
                  </a:ext>
                </a:extLst>
              </p:cNvPr>
              <p:cNvSpPr txBox="1"/>
              <p:nvPr/>
            </p:nvSpPr>
            <p:spPr>
              <a:xfrm>
                <a:off x="5724223" y="2139858"/>
                <a:ext cx="500841"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i="1">
                          <a:solidFill>
                            <a:prstClr val="black"/>
                          </a:solidFill>
                          <a:latin typeface="Cambria Math" panose="02040503050406030204" pitchFamily="18" charset="0"/>
                        </a:rPr>
                        <m:t>𝑑</m:t>
                      </m:r>
                    </m:oMath>
                  </m:oMathPara>
                </a14:m>
                <a:endParaRPr lang="zh-CN" altLang="en-US" sz="2000" dirty="0">
                  <a:solidFill>
                    <a:prstClr val="black"/>
                  </a:solidFill>
                  <a:latin typeface="Lucida Sans"/>
                  <a:ea typeface="黑体"/>
                </a:endParaRPr>
              </a:p>
            </p:txBody>
          </p:sp>
        </mc:Choice>
        <mc:Fallback xmlns="">
          <p:sp>
            <p:nvSpPr>
              <p:cNvPr id="56" name="TextBox 55">
                <a:extLst>
                  <a:ext uri="{FF2B5EF4-FFF2-40B4-BE49-F238E27FC236}">
                    <a16:creationId xmlns:a16="http://schemas.microsoft.com/office/drawing/2014/main" id="{7C0D5F4E-B149-8765-EB08-4E071F1B29EE}"/>
                  </a:ext>
                </a:extLst>
              </p:cNvPr>
              <p:cNvSpPr txBox="1">
                <a:spLocks noRot="1" noChangeAspect="1" noMove="1" noResize="1" noEditPoints="1" noAdjustHandles="1" noChangeArrowheads="1" noChangeShapeType="1" noTextEdit="1"/>
              </p:cNvSpPr>
              <p:nvPr/>
            </p:nvSpPr>
            <p:spPr>
              <a:xfrm>
                <a:off x="5724223" y="2139858"/>
                <a:ext cx="500841" cy="47302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53ECEA07-3793-9C33-EE8A-5826F6CE9BB0}"/>
                  </a:ext>
                </a:extLst>
              </p:cNvPr>
              <p:cNvSpPr txBox="1"/>
              <p:nvPr/>
            </p:nvSpPr>
            <p:spPr>
              <a:xfrm>
                <a:off x="3817983" y="2826611"/>
                <a:ext cx="400249"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i="1">
                          <a:solidFill>
                            <a:prstClr val="black"/>
                          </a:solidFill>
                          <a:latin typeface="Cambria Math" panose="02040503050406030204" pitchFamily="18" charset="0"/>
                        </a:rPr>
                        <m:t>⋅</m:t>
                      </m:r>
                    </m:oMath>
                  </m:oMathPara>
                </a14:m>
                <a:endParaRPr lang="zh-CN" altLang="en-US" sz="2000" dirty="0">
                  <a:solidFill>
                    <a:prstClr val="black"/>
                  </a:solidFill>
                  <a:latin typeface="Lucida Sans"/>
                  <a:ea typeface="黑体"/>
                </a:endParaRPr>
              </a:p>
            </p:txBody>
          </p:sp>
        </mc:Choice>
        <mc:Fallback xmlns="">
          <p:sp>
            <p:nvSpPr>
              <p:cNvPr id="57" name="TextBox 56">
                <a:extLst>
                  <a:ext uri="{FF2B5EF4-FFF2-40B4-BE49-F238E27FC236}">
                    <a16:creationId xmlns:a16="http://schemas.microsoft.com/office/drawing/2014/main" id="{53ECEA07-3793-9C33-EE8A-5826F6CE9BB0}"/>
                  </a:ext>
                </a:extLst>
              </p:cNvPr>
              <p:cNvSpPr txBox="1">
                <a:spLocks noRot="1" noChangeAspect="1" noMove="1" noResize="1" noEditPoints="1" noAdjustHandles="1" noChangeArrowheads="1" noChangeShapeType="1" noTextEdit="1"/>
              </p:cNvSpPr>
              <p:nvPr/>
            </p:nvSpPr>
            <p:spPr>
              <a:xfrm>
                <a:off x="3817983" y="2826611"/>
                <a:ext cx="400249" cy="473022"/>
              </a:xfrm>
              <a:prstGeom prst="rect">
                <a:avLst/>
              </a:prstGeom>
              <a:blipFill>
                <a:blip r:embed="rId7"/>
                <a:stretch>
                  <a:fillRect/>
                </a:stretch>
              </a:blipFill>
            </p:spPr>
            <p:txBody>
              <a:bodyPr/>
              <a:lstStyle/>
              <a:p>
                <a:r>
                  <a:rPr lang="zh-CN" altLang="en-US">
                    <a:noFill/>
                  </a:rPr>
                  <a:t> </a:t>
                </a:r>
              </a:p>
            </p:txBody>
          </p:sp>
        </mc:Fallback>
      </mc:AlternateContent>
      <p:sp>
        <p:nvSpPr>
          <p:cNvPr id="58" name="!!矩形 705">
            <a:extLst>
              <a:ext uri="{FF2B5EF4-FFF2-40B4-BE49-F238E27FC236}">
                <a16:creationId xmlns:a16="http://schemas.microsoft.com/office/drawing/2014/main" id="{FB152929-A321-776C-5CEE-DD970AF9C678}"/>
              </a:ext>
            </a:extLst>
          </p:cNvPr>
          <p:cNvSpPr/>
          <p:nvPr/>
        </p:nvSpPr>
        <p:spPr>
          <a:xfrm rot="5400000">
            <a:off x="6397453" y="2911465"/>
            <a:ext cx="805329" cy="12079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5CB6B5C4-5AAB-191C-C493-F6E97504BB41}"/>
                  </a:ext>
                </a:extLst>
              </p:cNvPr>
              <p:cNvSpPr txBox="1"/>
              <p:nvPr/>
            </p:nvSpPr>
            <p:spPr>
              <a:xfrm>
                <a:off x="6379772" y="2826611"/>
                <a:ext cx="400249"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i="1">
                          <a:solidFill>
                            <a:prstClr val="black"/>
                          </a:solidFill>
                          <a:latin typeface="Cambria Math" panose="02040503050406030204" pitchFamily="18" charset="0"/>
                        </a:rPr>
                        <m:t>⋅</m:t>
                      </m:r>
                    </m:oMath>
                  </m:oMathPara>
                </a14:m>
                <a:endParaRPr lang="zh-CN" altLang="en-US" sz="2000" dirty="0">
                  <a:solidFill>
                    <a:prstClr val="black"/>
                  </a:solidFill>
                  <a:latin typeface="Lucida Sans"/>
                  <a:ea typeface="黑体"/>
                </a:endParaRPr>
              </a:p>
            </p:txBody>
          </p:sp>
        </mc:Choice>
        <mc:Fallback xmlns="">
          <p:sp>
            <p:nvSpPr>
              <p:cNvPr id="59" name="TextBox 58">
                <a:extLst>
                  <a:ext uri="{FF2B5EF4-FFF2-40B4-BE49-F238E27FC236}">
                    <a16:creationId xmlns:a16="http://schemas.microsoft.com/office/drawing/2014/main" id="{5CB6B5C4-5AAB-191C-C493-F6E97504BB41}"/>
                  </a:ext>
                </a:extLst>
              </p:cNvPr>
              <p:cNvSpPr txBox="1">
                <a:spLocks noRot="1" noChangeAspect="1" noMove="1" noResize="1" noEditPoints="1" noAdjustHandles="1" noChangeArrowheads="1" noChangeShapeType="1" noTextEdit="1"/>
              </p:cNvSpPr>
              <p:nvPr/>
            </p:nvSpPr>
            <p:spPr>
              <a:xfrm>
                <a:off x="6379772" y="2826611"/>
                <a:ext cx="400249" cy="473022"/>
              </a:xfrm>
              <a:prstGeom prst="rect">
                <a:avLst/>
              </a:prstGeom>
              <a:blipFill>
                <a:blip r:embed="rId8"/>
                <a:stretch>
                  <a:fillRect/>
                </a:stretch>
              </a:blipFill>
            </p:spPr>
            <p:txBody>
              <a:bodyPr/>
              <a:lstStyle/>
              <a:p>
                <a:r>
                  <a:rPr lang="zh-CN" altLang="en-US">
                    <a:noFill/>
                  </a:rPr>
                  <a:t> </a:t>
                </a:r>
              </a:p>
            </p:txBody>
          </p:sp>
        </mc:Fallback>
      </mc:AlternateContent>
      <p:sp>
        <p:nvSpPr>
          <p:cNvPr id="4" name="!!矩形 67">
            <a:extLst>
              <a:ext uri="{FF2B5EF4-FFF2-40B4-BE49-F238E27FC236}">
                <a16:creationId xmlns:a16="http://schemas.microsoft.com/office/drawing/2014/main" id="{E5C02F5D-32C7-8045-B453-EC2AA93F92A3}"/>
              </a:ext>
            </a:extLst>
          </p:cNvPr>
          <p:cNvSpPr/>
          <p:nvPr/>
        </p:nvSpPr>
        <p:spPr>
          <a:xfrm>
            <a:off x="2974880" y="5258527"/>
            <a:ext cx="805458" cy="1208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39" name="!!矩形 68">
            <a:extLst>
              <a:ext uri="{FF2B5EF4-FFF2-40B4-BE49-F238E27FC236}">
                <a16:creationId xmlns:a16="http://schemas.microsoft.com/office/drawing/2014/main" id="{37C52CAD-7FF6-9BFC-6011-F05C1D31D7EB}"/>
              </a:ext>
            </a:extLst>
          </p:cNvPr>
          <p:cNvSpPr/>
          <p:nvPr/>
        </p:nvSpPr>
        <p:spPr>
          <a:xfrm>
            <a:off x="2974881" y="5379345"/>
            <a:ext cx="805458" cy="120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67" name="!!矩形 69">
            <a:extLst>
              <a:ext uri="{FF2B5EF4-FFF2-40B4-BE49-F238E27FC236}">
                <a16:creationId xmlns:a16="http://schemas.microsoft.com/office/drawing/2014/main" id="{868B77D2-9FDD-90BE-D1C1-2B0513293B5C}"/>
              </a:ext>
            </a:extLst>
          </p:cNvPr>
          <p:cNvSpPr/>
          <p:nvPr/>
        </p:nvSpPr>
        <p:spPr>
          <a:xfrm>
            <a:off x="2974880" y="5500164"/>
            <a:ext cx="805458" cy="1208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68" name="!!矩形 70">
            <a:extLst>
              <a:ext uri="{FF2B5EF4-FFF2-40B4-BE49-F238E27FC236}">
                <a16:creationId xmlns:a16="http://schemas.microsoft.com/office/drawing/2014/main" id="{2C404320-1C67-96CD-0F5A-9E841F9F1C69}"/>
              </a:ext>
            </a:extLst>
          </p:cNvPr>
          <p:cNvSpPr/>
          <p:nvPr/>
        </p:nvSpPr>
        <p:spPr>
          <a:xfrm>
            <a:off x="2974880" y="5620983"/>
            <a:ext cx="805458" cy="12081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69" name="!!矩形 72">
            <a:extLst>
              <a:ext uri="{FF2B5EF4-FFF2-40B4-BE49-F238E27FC236}">
                <a16:creationId xmlns:a16="http://schemas.microsoft.com/office/drawing/2014/main" id="{3D446BF2-239D-8C64-C3E2-D8469F7D94E6}"/>
              </a:ext>
            </a:extLst>
          </p:cNvPr>
          <p:cNvSpPr/>
          <p:nvPr/>
        </p:nvSpPr>
        <p:spPr>
          <a:xfrm>
            <a:off x="2974880" y="5137708"/>
            <a:ext cx="805458" cy="1208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70" name="!!矩形 701">
            <a:extLst>
              <a:ext uri="{FF2B5EF4-FFF2-40B4-BE49-F238E27FC236}">
                <a16:creationId xmlns:a16="http://schemas.microsoft.com/office/drawing/2014/main" id="{AA264B90-0050-FC85-F46C-4777DF220D91}"/>
              </a:ext>
            </a:extLst>
          </p:cNvPr>
          <p:cNvSpPr/>
          <p:nvPr/>
        </p:nvSpPr>
        <p:spPr>
          <a:xfrm>
            <a:off x="2974880" y="6219670"/>
            <a:ext cx="805458" cy="12081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72" name="Left Brace 71">
            <a:extLst>
              <a:ext uri="{FF2B5EF4-FFF2-40B4-BE49-F238E27FC236}">
                <a16:creationId xmlns:a16="http://schemas.microsoft.com/office/drawing/2014/main" id="{A9613AA9-0D71-1D46-524D-F8F3ECE792F2}"/>
              </a:ext>
            </a:extLst>
          </p:cNvPr>
          <p:cNvSpPr/>
          <p:nvPr/>
        </p:nvSpPr>
        <p:spPr>
          <a:xfrm>
            <a:off x="2721164" y="5500163"/>
            <a:ext cx="190286" cy="840325"/>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0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4CBE4BD6-44FD-13D2-E7E3-AA23B37EFCE7}"/>
                  </a:ext>
                </a:extLst>
              </p:cNvPr>
              <p:cNvSpPr txBox="1"/>
              <p:nvPr/>
            </p:nvSpPr>
            <p:spPr>
              <a:xfrm>
                <a:off x="2362200" y="5715000"/>
                <a:ext cx="482328"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0" i="1" smtClean="0">
                          <a:solidFill>
                            <a:prstClr val="black"/>
                          </a:solidFill>
                          <a:latin typeface="Cambria Math" panose="02040503050406030204" pitchFamily="18" charset="0"/>
                          <a:ea typeface="黑体"/>
                        </a:rPr>
                        <m:t>𝑁</m:t>
                      </m:r>
                    </m:oMath>
                  </m:oMathPara>
                </a14:m>
                <a:endParaRPr lang="zh-CN" altLang="en-US" sz="2000" b="0" dirty="0">
                  <a:solidFill>
                    <a:prstClr val="black"/>
                  </a:solidFill>
                  <a:latin typeface="Lucida Sans"/>
                  <a:ea typeface="黑体"/>
                </a:endParaRPr>
              </a:p>
            </p:txBody>
          </p:sp>
        </mc:Choice>
        <mc:Fallback xmlns="">
          <p:sp>
            <p:nvSpPr>
              <p:cNvPr id="73" name="TextBox 72">
                <a:extLst>
                  <a:ext uri="{FF2B5EF4-FFF2-40B4-BE49-F238E27FC236}">
                    <a16:creationId xmlns:a16="http://schemas.microsoft.com/office/drawing/2014/main" id="{4CBE4BD6-44FD-13D2-E7E3-AA23B37EFCE7}"/>
                  </a:ext>
                </a:extLst>
              </p:cNvPr>
              <p:cNvSpPr txBox="1">
                <a:spLocks noRot="1" noChangeAspect="1" noMove="1" noResize="1" noEditPoints="1" noAdjustHandles="1" noChangeArrowheads="1" noChangeShapeType="1" noTextEdit="1"/>
              </p:cNvSpPr>
              <p:nvPr/>
            </p:nvSpPr>
            <p:spPr>
              <a:xfrm>
                <a:off x="2362200" y="5715000"/>
                <a:ext cx="482328" cy="419300"/>
              </a:xfrm>
              <a:prstGeom prst="rect">
                <a:avLst/>
              </a:prstGeom>
              <a:blipFill>
                <a:blip r:embed="rId9"/>
                <a:stretch>
                  <a:fillRect/>
                </a:stretch>
              </a:blipFill>
            </p:spPr>
            <p:txBody>
              <a:bodyPr/>
              <a:lstStyle/>
              <a:p>
                <a:r>
                  <a:rPr lang="zh-CN" altLang="en-US">
                    <a:noFill/>
                  </a:rPr>
                  <a:t> </a:t>
                </a:r>
              </a:p>
            </p:txBody>
          </p:sp>
        </mc:Fallback>
      </mc:AlternateContent>
      <p:sp>
        <p:nvSpPr>
          <p:cNvPr id="74" name="Left Brace 73">
            <a:extLst>
              <a:ext uri="{FF2B5EF4-FFF2-40B4-BE49-F238E27FC236}">
                <a16:creationId xmlns:a16="http://schemas.microsoft.com/office/drawing/2014/main" id="{24D5E0CD-0D70-00B9-801A-47EB84667A7F}"/>
              </a:ext>
            </a:extLst>
          </p:cNvPr>
          <p:cNvSpPr/>
          <p:nvPr/>
        </p:nvSpPr>
        <p:spPr>
          <a:xfrm rot="5400000">
            <a:off x="3282466" y="4554589"/>
            <a:ext cx="190286" cy="805458"/>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0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A2F14330-CFAC-C021-2C94-36EE07392160}"/>
                  </a:ext>
                </a:extLst>
              </p:cNvPr>
              <p:cNvSpPr txBox="1"/>
              <p:nvPr/>
            </p:nvSpPr>
            <p:spPr>
              <a:xfrm>
                <a:off x="3156853" y="4495800"/>
                <a:ext cx="443960"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i="1">
                          <a:solidFill>
                            <a:prstClr val="black"/>
                          </a:solidFill>
                          <a:latin typeface="Cambria Math" panose="02040503050406030204" pitchFamily="18" charset="0"/>
                        </a:rPr>
                        <m:t>𝑑</m:t>
                      </m:r>
                    </m:oMath>
                  </m:oMathPara>
                </a14:m>
                <a:endParaRPr lang="zh-CN" altLang="en-US" sz="2000" dirty="0">
                  <a:solidFill>
                    <a:prstClr val="black"/>
                  </a:solidFill>
                  <a:latin typeface="Lucida Sans"/>
                  <a:ea typeface="黑体"/>
                </a:endParaRPr>
              </a:p>
            </p:txBody>
          </p:sp>
        </mc:Choice>
        <mc:Fallback xmlns="">
          <p:sp>
            <p:nvSpPr>
              <p:cNvPr id="75" name="TextBox 74">
                <a:extLst>
                  <a:ext uri="{FF2B5EF4-FFF2-40B4-BE49-F238E27FC236}">
                    <a16:creationId xmlns:a16="http://schemas.microsoft.com/office/drawing/2014/main" id="{A2F14330-CFAC-C021-2C94-36EE07392160}"/>
                  </a:ext>
                </a:extLst>
              </p:cNvPr>
              <p:cNvSpPr txBox="1">
                <a:spLocks noRot="1" noChangeAspect="1" noMove="1" noResize="1" noEditPoints="1" noAdjustHandles="1" noChangeArrowheads="1" noChangeShapeType="1" noTextEdit="1"/>
              </p:cNvSpPr>
              <p:nvPr/>
            </p:nvSpPr>
            <p:spPr>
              <a:xfrm>
                <a:off x="3156853" y="4495800"/>
                <a:ext cx="443960" cy="419300"/>
              </a:xfrm>
              <a:prstGeom prst="rect">
                <a:avLst/>
              </a:prstGeom>
              <a:blipFill>
                <a:blip r:embed="rId10"/>
                <a:stretch>
                  <a:fillRect/>
                </a:stretch>
              </a:blipFill>
            </p:spPr>
            <p:txBody>
              <a:bodyPr/>
              <a:lstStyle/>
              <a:p>
                <a:r>
                  <a:rPr lang="zh-CN" altLang="en-US">
                    <a:noFill/>
                  </a:rPr>
                  <a:t> </a:t>
                </a:r>
              </a:p>
            </p:txBody>
          </p:sp>
        </mc:Fallback>
      </mc:AlternateContent>
      <p:sp>
        <p:nvSpPr>
          <p:cNvPr id="76" name="!!矩形 702">
            <a:extLst>
              <a:ext uri="{FF2B5EF4-FFF2-40B4-BE49-F238E27FC236}">
                <a16:creationId xmlns:a16="http://schemas.microsoft.com/office/drawing/2014/main" id="{56000351-1B11-EBDE-190E-B5D291C5094D}"/>
              </a:ext>
            </a:extLst>
          </p:cNvPr>
          <p:cNvSpPr/>
          <p:nvPr/>
        </p:nvSpPr>
        <p:spPr>
          <a:xfrm rot="5400000">
            <a:off x="3835901" y="5643191"/>
            <a:ext cx="805458" cy="12081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78" name="!!矩形 681">
            <a:extLst>
              <a:ext uri="{FF2B5EF4-FFF2-40B4-BE49-F238E27FC236}">
                <a16:creationId xmlns:a16="http://schemas.microsoft.com/office/drawing/2014/main" id="{696F0A26-5001-5565-45F0-824B1641486F}"/>
              </a:ext>
            </a:extLst>
          </p:cNvPr>
          <p:cNvSpPr/>
          <p:nvPr/>
        </p:nvSpPr>
        <p:spPr>
          <a:xfrm>
            <a:off x="5531157" y="5681235"/>
            <a:ext cx="805458" cy="12081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79" name="!!矩形 703">
            <a:extLst>
              <a:ext uri="{FF2B5EF4-FFF2-40B4-BE49-F238E27FC236}">
                <a16:creationId xmlns:a16="http://schemas.microsoft.com/office/drawing/2014/main" id="{5D82DF61-CA7B-DA6A-54ED-0A1D244341C3}"/>
              </a:ext>
            </a:extLst>
          </p:cNvPr>
          <p:cNvSpPr/>
          <p:nvPr/>
        </p:nvSpPr>
        <p:spPr>
          <a:xfrm>
            <a:off x="5531157" y="5799428"/>
            <a:ext cx="805458" cy="12081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80" name="!!矩形 721">
            <a:extLst>
              <a:ext uri="{FF2B5EF4-FFF2-40B4-BE49-F238E27FC236}">
                <a16:creationId xmlns:a16="http://schemas.microsoft.com/office/drawing/2014/main" id="{5458B98A-919E-7181-D503-B96792C87D2A}"/>
              </a:ext>
            </a:extLst>
          </p:cNvPr>
          <p:cNvSpPr/>
          <p:nvPr/>
        </p:nvSpPr>
        <p:spPr>
          <a:xfrm>
            <a:off x="5531157" y="5560419"/>
            <a:ext cx="805458" cy="120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81" name="!!矩形 704">
            <a:extLst>
              <a:ext uri="{FF2B5EF4-FFF2-40B4-BE49-F238E27FC236}">
                <a16:creationId xmlns:a16="http://schemas.microsoft.com/office/drawing/2014/main" id="{7304197E-A207-FE56-6983-B915952B6318}"/>
              </a:ext>
            </a:extLst>
          </p:cNvPr>
          <p:cNvSpPr/>
          <p:nvPr/>
        </p:nvSpPr>
        <p:spPr>
          <a:xfrm>
            <a:off x="5531157" y="5914690"/>
            <a:ext cx="805458" cy="12081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83" name="Left Brace 82">
            <a:extLst>
              <a:ext uri="{FF2B5EF4-FFF2-40B4-BE49-F238E27FC236}">
                <a16:creationId xmlns:a16="http://schemas.microsoft.com/office/drawing/2014/main" id="{3CC97656-9224-AA91-0053-1CB18A6FC862}"/>
              </a:ext>
            </a:extLst>
          </p:cNvPr>
          <p:cNvSpPr/>
          <p:nvPr/>
        </p:nvSpPr>
        <p:spPr>
          <a:xfrm>
            <a:off x="5277442" y="5560419"/>
            <a:ext cx="190286" cy="475091"/>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000">
              <a:solidFill>
                <a:prstClr val="black"/>
              </a:solidFill>
              <a:latin typeface="Lucida Sans"/>
              <a:ea typeface="黑体"/>
            </a:endParaRPr>
          </a:p>
        </p:txBody>
      </p:sp>
      <p:sp>
        <p:nvSpPr>
          <p:cNvPr id="85" name="Left Brace 84">
            <a:extLst>
              <a:ext uri="{FF2B5EF4-FFF2-40B4-BE49-F238E27FC236}">
                <a16:creationId xmlns:a16="http://schemas.microsoft.com/office/drawing/2014/main" id="{631D5D52-4AF2-41D7-F940-A95A76761562}"/>
              </a:ext>
            </a:extLst>
          </p:cNvPr>
          <p:cNvSpPr/>
          <p:nvPr/>
        </p:nvSpPr>
        <p:spPr>
          <a:xfrm rot="5400000">
            <a:off x="5838743" y="4977299"/>
            <a:ext cx="190286" cy="805458"/>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0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94715875-8A11-270C-D265-B713C25CC060}"/>
                  </a:ext>
                </a:extLst>
              </p:cNvPr>
              <p:cNvSpPr txBox="1"/>
              <p:nvPr/>
            </p:nvSpPr>
            <p:spPr>
              <a:xfrm>
                <a:off x="5724765" y="4871460"/>
                <a:ext cx="443960"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i="1">
                          <a:solidFill>
                            <a:prstClr val="black"/>
                          </a:solidFill>
                          <a:latin typeface="Cambria Math" panose="02040503050406030204" pitchFamily="18" charset="0"/>
                        </a:rPr>
                        <m:t>𝑑</m:t>
                      </m:r>
                    </m:oMath>
                  </m:oMathPara>
                </a14:m>
                <a:endParaRPr lang="zh-CN" altLang="en-US" sz="2000" dirty="0">
                  <a:solidFill>
                    <a:prstClr val="black"/>
                  </a:solidFill>
                  <a:latin typeface="Lucida Sans"/>
                  <a:ea typeface="黑体"/>
                </a:endParaRPr>
              </a:p>
            </p:txBody>
          </p:sp>
        </mc:Choice>
        <mc:Fallback xmlns="">
          <p:sp>
            <p:nvSpPr>
              <p:cNvPr id="86" name="TextBox 85">
                <a:extLst>
                  <a:ext uri="{FF2B5EF4-FFF2-40B4-BE49-F238E27FC236}">
                    <a16:creationId xmlns:a16="http://schemas.microsoft.com/office/drawing/2014/main" id="{94715875-8A11-270C-D265-B713C25CC060}"/>
                  </a:ext>
                </a:extLst>
              </p:cNvPr>
              <p:cNvSpPr txBox="1">
                <a:spLocks noRot="1" noChangeAspect="1" noMove="1" noResize="1" noEditPoints="1" noAdjustHandles="1" noChangeArrowheads="1" noChangeShapeType="1" noTextEdit="1"/>
              </p:cNvSpPr>
              <p:nvPr/>
            </p:nvSpPr>
            <p:spPr>
              <a:xfrm>
                <a:off x="5724765" y="4871460"/>
                <a:ext cx="443960" cy="419300"/>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0664BC2D-63F2-613F-B22E-AD071EC811C4}"/>
                  </a:ext>
                </a:extLst>
              </p:cNvPr>
              <p:cNvSpPr txBox="1"/>
              <p:nvPr/>
            </p:nvSpPr>
            <p:spPr>
              <a:xfrm>
                <a:off x="3818218" y="5558323"/>
                <a:ext cx="354791"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i="1">
                          <a:solidFill>
                            <a:prstClr val="black"/>
                          </a:solidFill>
                          <a:latin typeface="Cambria Math" panose="02040503050406030204" pitchFamily="18" charset="0"/>
                        </a:rPr>
                        <m:t>⋅</m:t>
                      </m:r>
                    </m:oMath>
                  </m:oMathPara>
                </a14:m>
                <a:endParaRPr lang="zh-CN" altLang="en-US" sz="2000" dirty="0">
                  <a:solidFill>
                    <a:prstClr val="black"/>
                  </a:solidFill>
                  <a:latin typeface="Lucida Sans"/>
                  <a:ea typeface="黑体"/>
                </a:endParaRPr>
              </a:p>
            </p:txBody>
          </p:sp>
        </mc:Choice>
        <mc:Fallback xmlns="">
          <p:sp>
            <p:nvSpPr>
              <p:cNvPr id="87" name="TextBox 86">
                <a:extLst>
                  <a:ext uri="{FF2B5EF4-FFF2-40B4-BE49-F238E27FC236}">
                    <a16:creationId xmlns:a16="http://schemas.microsoft.com/office/drawing/2014/main" id="{0664BC2D-63F2-613F-B22E-AD071EC811C4}"/>
                  </a:ext>
                </a:extLst>
              </p:cNvPr>
              <p:cNvSpPr txBox="1">
                <a:spLocks noRot="1" noChangeAspect="1" noMove="1" noResize="1" noEditPoints="1" noAdjustHandles="1" noChangeArrowheads="1" noChangeShapeType="1" noTextEdit="1"/>
              </p:cNvSpPr>
              <p:nvPr/>
            </p:nvSpPr>
            <p:spPr>
              <a:xfrm>
                <a:off x="3818218" y="5558323"/>
                <a:ext cx="354791" cy="419300"/>
              </a:xfrm>
              <a:prstGeom prst="rect">
                <a:avLst/>
              </a:prstGeom>
              <a:blipFill>
                <a:blip r:embed="rId13"/>
                <a:stretch>
                  <a:fillRect/>
                </a:stretch>
              </a:blipFill>
            </p:spPr>
            <p:txBody>
              <a:bodyPr/>
              <a:lstStyle/>
              <a:p>
                <a:r>
                  <a:rPr lang="zh-CN" altLang="en-US">
                    <a:noFill/>
                  </a:rPr>
                  <a:t> </a:t>
                </a:r>
              </a:p>
            </p:txBody>
          </p:sp>
        </mc:Fallback>
      </mc:AlternateContent>
      <p:sp>
        <p:nvSpPr>
          <p:cNvPr id="88" name="!!矩形 705">
            <a:extLst>
              <a:ext uri="{FF2B5EF4-FFF2-40B4-BE49-F238E27FC236}">
                <a16:creationId xmlns:a16="http://schemas.microsoft.com/office/drawing/2014/main" id="{B3482D5E-CDE0-776D-0377-50D17B0C2287}"/>
              </a:ext>
            </a:extLst>
          </p:cNvPr>
          <p:cNvSpPr/>
          <p:nvPr/>
        </p:nvSpPr>
        <p:spPr>
          <a:xfrm rot="5400000">
            <a:off x="6398103" y="5643190"/>
            <a:ext cx="805458" cy="12081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660A869F-3923-113D-51EB-F2B1BEF46370}"/>
                  </a:ext>
                </a:extLst>
              </p:cNvPr>
              <p:cNvSpPr txBox="1"/>
              <p:nvPr/>
            </p:nvSpPr>
            <p:spPr>
              <a:xfrm>
                <a:off x="6380419" y="5558323"/>
                <a:ext cx="354791"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i="1">
                          <a:solidFill>
                            <a:prstClr val="black"/>
                          </a:solidFill>
                          <a:latin typeface="Cambria Math" panose="02040503050406030204" pitchFamily="18" charset="0"/>
                        </a:rPr>
                        <m:t>⋅</m:t>
                      </m:r>
                    </m:oMath>
                  </m:oMathPara>
                </a14:m>
                <a:endParaRPr lang="zh-CN" altLang="en-US" sz="2000" dirty="0">
                  <a:solidFill>
                    <a:prstClr val="black"/>
                  </a:solidFill>
                  <a:latin typeface="Lucida Sans"/>
                  <a:ea typeface="黑体"/>
                </a:endParaRPr>
              </a:p>
            </p:txBody>
          </p:sp>
        </mc:Choice>
        <mc:Fallback xmlns="">
          <p:sp>
            <p:nvSpPr>
              <p:cNvPr id="89" name="TextBox 88">
                <a:extLst>
                  <a:ext uri="{FF2B5EF4-FFF2-40B4-BE49-F238E27FC236}">
                    <a16:creationId xmlns:a16="http://schemas.microsoft.com/office/drawing/2014/main" id="{660A869F-3923-113D-51EB-F2B1BEF46370}"/>
                  </a:ext>
                </a:extLst>
              </p:cNvPr>
              <p:cNvSpPr txBox="1">
                <a:spLocks noRot="1" noChangeAspect="1" noMove="1" noResize="1" noEditPoints="1" noAdjustHandles="1" noChangeArrowheads="1" noChangeShapeType="1" noTextEdit="1"/>
              </p:cNvSpPr>
              <p:nvPr/>
            </p:nvSpPr>
            <p:spPr>
              <a:xfrm>
                <a:off x="6380419" y="5558323"/>
                <a:ext cx="354791" cy="419300"/>
              </a:xfrm>
              <a:prstGeom prst="rect">
                <a:avLst/>
              </a:prstGeom>
              <a:blipFill>
                <a:blip r:embed="rId14"/>
                <a:stretch>
                  <a:fillRect/>
                </a:stretch>
              </a:blipFill>
            </p:spPr>
            <p:txBody>
              <a:bodyPr/>
              <a:lstStyle/>
              <a:p>
                <a:r>
                  <a:rPr lang="zh-CN" altLang="en-US">
                    <a:noFill/>
                  </a:rPr>
                  <a:t> </a:t>
                </a:r>
              </a:p>
            </p:txBody>
          </p:sp>
        </mc:Fallback>
      </mc:AlternateContent>
      <p:sp>
        <p:nvSpPr>
          <p:cNvPr id="94" name="!!矩形 67b">
            <a:extLst>
              <a:ext uri="{FF2B5EF4-FFF2-40B4-BE49-F238E27FC236}">
                <a16:creationId xmlns:a16="http://schemas.microsoft.com/office/drawing/2014/main" id="{74F5F790-E405-5533-3F58-ED343068617E}"/>
              </a:ext>
            </a:extLst>
          </p:cNvPr>
          <p:cNvSpPr/>
          <p:nvPr/>
        </p:nvSpPr>
        <p:spPr>
          <a:xfrm>
            <a:off x="2974880" y="5859917"/>
            <a:ext cx="805458" cy="1208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95" name="!!矩形 68c">
            <a:extLst>
              <a:ext uri="{FF2B5EF4-FFF2-40B4-BE49-F238E27FC236}">
                <a16:creationId xmlns:a16="http://schemas.microsoft.com/office/drawing/2014/main" id="{6E85CC29-B8C4-634F-2A69-9342EE5FDF78}"/>
              </a:ext>
            </a:extLst>
          </p:cNvPr>
          <p:cNvSpPr/>
          <p:nvPr/>
        </p:nvSpPr>
        <p:spPr>
          <a:xfrm>
            <a:off x="2974881" y="5980736"/>
            <a:ext cx="805458" cy="120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96" name="!!矩形 69d">
            <a:extLst>
              <a:ext uri="{FF2B5EF4-FFF2-40B4-BE49-F238E27FC236}">
                <a16:creationId xmlns:a16="http://schemas.microsoft.com/office/drawing/2014/main" id="{FD89C9AB-310C-61DC-4BC3-B365E4616501}"/>
              </a:ext>
            </a:extLst>
          </p:cNvPr>
          <p:cNvSpPr/>
          <p:nvPr/>
        </p:nvSpPr>
        <p:spPr>
          <a:xfrm>
            <a:off x="2974880" y="6101554"/>
            <a:ext cx="805458" cy="1208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97" name="!!矩形 72a">
            <a:extLst>
              <a:ext uri="{FF2B5EF4-FFF2-40B4-BE49-F238E27FC236}">
                <a16:creationId xmlns:a16="http://schemas.microsoft.com/office/drawing/2014/main" id="{6E5448C3-9902-59EB-63B4-AE913C9BE67F}"/>
              </a:ext>
            </a:extLst>
          </p:cNvPr>
          <p:cNvSpPr/>
          <p:nvPr/>
        </p:nvSpPr>
        <p:spPr>
          <a:xfrm>
            <a:off x="2974880" y="5739098"/>
            <a:ext cx="805458" cy="1208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99" name="!!矩形 67y">
            <a:extLst>
              <a:ext uri="{FF2B5EF4-FFF2-40B4-BE49-F238E27FC236}">
                <a16:creationId xmlns:a16="http://schemas.microsoft.com/office/drawing/2014/main" id="{D3B29BEA-BF5C-6DF7-4B4B-2F47E7211BBC}"/>
              </a:ext>
            </a:extLst>
          </p:cNvPr>
          <p:cNvSpPr/>
          <p:nvPr/>
        </p:nvSpPr>
        <p:spPr>
          <a:xfrm>
            <a:off x="2974781" y="3116796"/>
            <a:ext cx="805328" cy="1207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100" name="!!矩形 68x">
            <a:extLst>
              <a:ext uri="{FF2B5EF4-FFF2-40B4-BE49-F238E27FC236}">
                <a16:creationId xmlns:a16="http://schemas.microsoft.com/office/drawing/2014/main" id="{BEEC7589-6646-801A-98AB-EA0594AE85A2}"/>
              </a:ext>
            </a:extLst>
          </p:cNvPr>
          <p:cNvSpPr/>
          <p:nvPr/>
        </p:nvSpPr>
        <p:spPr>
          <a:xfrm>
            <a:off x="2974782" y="3237595"/>
            <a:ext cx="805328" cy="120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101" name="!!矩形 69w">
            <a:extLst>
              <a:ext uri="{FF2B5EF4-FFF2-40B4-BE49-F238E27FC236}">
                <a16:creationId xmlns:a16="http://schemas.microsoft.com/office/drawing/2014/main" id="{3E21CC5C-77E2-99D2-E062-B241649ADA52}"/>
              </a:ext>
            </a:extLst>
          </p:cNvPr>
          <p:cNvSpPr/>
          <p:nvPr/>
        </p:nvSpPr>
        <p:spPr>
          <a:xfrm>
            <a:off x="2974781" y="3358394"/>
            <a:ext cx="805328" cy="1207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p:sp>
        <p:nvSpPr>
          <p:cNvPr id="103" name="!!矩形 72z">
            <a:extLst>
              <a:ext uri="{FF2B5EF4-FFF2-40B4-BE49-F238E27FC236}">
                <a16:creationId xmlns:a16="http://schemas.microsoft.com/office/drawing/2014/main" id="{6394AD89-CFD6-58E4-2537-8534BDF9921E}"/>
              </a:ext>
            </a:extLst>
          </p:cNvPr>
          <p:cNvSpPr/>
          <p:nvPr/>
        </p:nvSpPr>
        <p:spPr>
          <a:xfrm>
            <a:off x="2974781" y="2995996"/>
            <a:ext cx="805328" cy="1207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0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F20338D0-6226-057D-94B0-A6CFC100B8B1}"/>
                  </a:ext>
                </a:extLst>
              </p:cNvPr>
              <p:cNvSpPr txBox="1"/>
              <p:nvPr/>
            </p:nvSpPr>
            <p:spPr>
              <a:xfrm>
                <a:off x="3223072" y="3571423"/>
                <a:ext cx="577209" cy="40011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b>
                        <m:sSubPr>
                          <m:ctrlPr>
                            <a:rPr lang="en-US" altLang="zh-CN" sz="2000" b="1" i="1" smtClean="0">
                              <a:solidFill>
                                <a:prstClr val="black"/>
                              </a:solidFill>
                              <a:latin typeface="Cambria Math" panose="02040503050406030204" pitchFamily="18" charset="0"/>
                            </a:rPr>
                          </m:ctrlPr>
                        </m:sSubPr>
                        <m:e>
                          <m:r>
                            <a:rPr lang="en-US" altLang="zh-CN" sz="2000" b="1" i="1" smtClean="0">
                              <a:solidFill>
                                <a:prstClr val="black"/>
                              </a:solidFill>
                              <a:latin typeface="Cambria Math" panose="02040503050406030204" pitchFamily="18" charset="0"/>
                            </a:rPr>
                            <m:t>𝑨</m:t>
                          </m:r>
                        </m:e>
                        <m:sub>
                          <m:r>
                            <a:rPr lang="en-US" altLang="zh-CN" sz="2000" b="0" i="1" smtClean="0">
                              <a:solidFill>
                                <a:prstClr val="black"/>
                              </a:solidFill>
                              <a:latin typeface="Cambria Math" panose="02040503050406030204" pitchFamily="18" charset="0"/>
                            </a:rPr>
                            <m:t>𝑇</m:t>
                          </m:r>
                        </m:sub>
                      </m:sSub>
                    </m:oMath>
                  </m:oMathPara>
                </a14:m>
                <a:endParaRPr lang="zh-CN" altLang="en-US" sz="2000" b="1" dirty="0">
                  <a:solidFill>
                    <a:prstClr val="black"/>
                  </a:solidFill>
                  <a:latin typeface="Lucida Sans"/>
                  <a:ea typeface="黑体"/>
                </a:endParaRPr>
              </a:p>
            </p:txBody>
          </p:sp>
        </mc:Choice>
        <mc:Fallback xmlns="">
          <p:sp>
            <p:nvSpPr>
              <p:cNvPr id="104" name="TextBox 103">
                <a:extLst>
                  <a:ext uri="{FF2B5EF4-FFF2-40B4-BE49-F238E27FC236}">
                    <a16:creationId xmlns:a16="http://schemas.microsoft.com/office/drawing/2014/main" id="{F20338D0-6226-057D-94B0-A6CFC100B8B1}"/>
                  </a:ext>
                </a:extLst>
              </p:cNvPr>
              <p:cNvSpPr txBox="1">
                <a:spLocks noRot="1" noChangeAspect="1" noMove="1" noResize="1" noEditPoints="1" noAdjustHandles="1" noChangeArrowheads="1" noChangeShapeType="1" noTextEdit="1"/>
              </p:cNvSpPr>
              <p:nvPr/>
            </p:nvSpPr>
            <p:spPr>
              <a:xfrm>
                <a:off x="3223072" y="3571423"/>
                <a:ext cx="577209" cy="400110"/>
              </a:xfrm>
              <a:prstGeom prst="rect">
                <a:avLst/>
              </a:prstGeom>
              <a:blipFill>
                <a:blip r:embed="rId15"/>
                <a:stretch>
                  <a:fillRect b="-46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E2B69E91-4F96-0EA7-05D6-60C196DB44DC}"/>
                  </a:ext>
                </a:extLst>
              </p:cNvPr>
              <p:cNvSpPr txBox="1"/>
              <p:nvPr/>
            </p:nvSpPr>
            <p:spPr>
              <a:xfrm>
                <a:off x="4037828" y="3571421"/>
                <a:ext cx="489319"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a:solidFill>
                            <a:prstClr val="black"/>
                          </a:solidFill>
                          <a:latin typeface="Cambria Math" panose="02040503050406030204" pitchFamily="18" charset="0"/>
                        </a:rPr>
                        <m:t>𝒙</m:t>
                      </m:r>
                    </m:oMath>
                  </m:oMathPara>
                </a14:m>
                <a:endParaRPr lang="zh-CN" altLang="en-US" sz="2000" b="1" dirty="0">
                  <a:solidFill>
                    <a:prstClr val="black"/>
                  </a:solidFill>
                  <a:latin typeface="Lucida Sans"/>
                  <a:ea typeface="黑体"/>
                </a:endParaRPr>
              </a:p>
            </p:txBody>
          </p:sp>
        </mc:Choice>
        <mc:Fallback xmlns="">
          <p:sp>
            <p:nvSpPr>
              <p:cNvPr id="105" name="TextBox 104">
                <a:extLst>
                  <a:ext uri="{FF2B5EF4-FFF2-40B4-BE49-F238E27FC236}">
                    <a16:creationId xmlns:a16="http://schemas.microsoft.com/office/drawing/2014/main" id="{E2B69E91-4F96-0EA7-05D6-60C196DB44DC}"/>
                  </a:ext>
                </a:extLst>
              </p:cNvPr>
              <p:cNvSpPr txBox="1">
                <a:spLocks noRot="1" noChangeAspect="1" noMove="1" noResize="1" noEditPoints="1" noAdjustHandles="1" noChangeArrowheads="1" noChangeShapeType="1" noTextEdit="1"/>
              </p:cNvSpPr>
              <p:nvPr/>
            </p:nvSpPr>
            <p:spPr>
              <a:xfrm>
                <a:off x="4037828" y="3571421"/>
                <a:ext cx="489319" cy="473022"/>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3C0C78DA-5A55-08C0-D330-8B4B4A48B919}"/>
                  </a:ext>
                </a:extLst>
              </p:cNvPr>
              <p:cNvSpPr txBox="1"/>
              <p:nvPr/>
            </p:nvSpPr>
            <p:spPr>
              <a:xfrm>
                <a:off x="5738032" y="3571421"/>
                <a:ext cx="534803"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a:solidFill>
                            <a:prstClr val="black"/>
                          </a:solidFill>
                          <a:latin typeface="Cambria Math" panose="02040503050406030204" pitchFamily="18" charset="0"/>
                        </a:rPr>
                        <m:t>𝑩</m:t>
                      </m:r>
                    </m:oMath>
                  </m:oMathPara>
                </a14:m>
                <a:endParaRPr lang="zh-CN" altLang="en-US" sz="2000" b="1" dirty="0">
                  <a:solidFill>
                    <a:prstClr val="black"/>
                  </a:solidFill>
                  <a:latin typeface="Lucida Sans"/>
                  <a:ea typeface="黑体"/>
                </a:endParaRPr>
              </a:p>
            </p:txBody>
          </p:sp>
        </mc:Choice>
        <mc:Fallback xmlns="">
          <p:sp>
            <p:nvSpPr>
              <p:cNvPr id="106" name="TextBox 105">
                <a:extLst>
                  <a:ext uri="{FF2B5EF4-FFF2-40B4-BE49-F238E27FC236}">
                    <a16:creationId xmlns:a16="http://schemas.microsoft.com/office/drawing/2014/main" id="{3C0C78DA-5A55-08C0-D330-8B4B4A48B919}"/>
                  </a:ext>
                </a:extLst>
              </p:cNvPr>
              <p:cNvSpPr txBox="1">
                <a:spLocks noRot="1" noChangeAspect="1" noMove="1" noResize="1" noEditPoints="1" noAdjustHandles="1" noChangeArrowheads="1" noChangeShapeType="1" noTextEdit="1"/>
              </p:cNvSpPr>
              <p:nvPr/>
            </p:nvSpPr>
            <p:spPr>
              <a:xfrm>
                <a:off x="5738032" y="3571421"/>
                <a:ext cx="534803" cy="473022"/>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06CDDC3E-1463-BBF7-10B2-1E86C15C983D}"/>
                  </a:ext>
                </a:extLst>
              </p:cNvPr>
              <p:cNvSpPr txBox="1"/>
              <p:nvPr/>
            </p:nvSpPr>
            <p:spPr>
              <a:xfrm>
                <a:off x="6574577" y="3571421"/>
                <a:ext cx="489319"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a:solidFill>
                            <a:prstClr val="black"/>
                          </a:solidFill>
                          <a:latin typeface="Cambria Math" panose="02040503050406030204" pitchFamily="18" charset="0"/>
                        </a:rPr>
                        <m:t>𝒙</m:t>
                      </m:r>
                    </m:oMath>
                  </m:oMathPara>
                </a14:m>
                <a:endParaRPr lang="zh-CN" altLang="en-US" sz="2000" b="1" dirty="0">
                  <a:solidFill>
                    <a:prstClr val="black"/>
                  </a:solidFill>
                  <a:latin typeface="Lucida Sans"/>
                  <a:ea typeface="黑体"/>
                </a:endParaRPr>
              </a:p>
            </p:txBody>
          </p:sp>
        </mc:Choice>
        <mc:Fallback xmlns="">
          <p:sp>
            <p:nvSpPr>
              <p:cNvPr id="107" name="TextBox 106">
                <a:extLst>
                  <a:ext uri="{FF2B5EF4-FFF2-40B4-BE49-F238E27FC236}">
                    <a16:creationId xmlns:a16="http://schemas.microsoft.com/office/drawing/2014/main" id="{06CDDC3E-1463-BBF7-10B2-1E86C15C983D}"/>
                  </a:ext>
                </a:extLst>
              </p:cNvPr>
              <p:cNvSpPr txBox="1">
                <a:spLocks noRot="1" noChangeAspect="1" noMove="1" noResize="1" noEditPoints="1" noAdjustHandles="1" noChangeArrowheads="1" noChangeShapeType="1" noTextEdit="1"/>
              </p:cNvSpPr>
              <p:nvPr/>
            </p:nvSpPr>
            <p:spPr>
              <a:xfrm>
                <a:off x="6574577" y="3571421"/>
                <a:ext cx="489319" cy="473022"/>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B286F6AE-36F7-E01F-C8E3-BB8A57396282}"/>
                  </a:ext>
                </a:extLst>
              </p:cNvPr>
              <p:cNvSpPr txBox="1"/>
              <p:nvPr/>
            </p:nvSpPr>
            <p:spPr>
              <a:xfrm>
                <a:off x="4503093" y="3571421"/>
                <a:ext cx="1140786"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2000" i="1" smtClean="0">
                              <a:solidFill>
                                <a:prstClr val="black"/>
                              </a:solidFill>
                              <a:latin typeface="Cambria Math" panose="02040503050406030204" pitchFamily="18" charset="0"/>
                            </a:rPr>
                          </m:ctrlPr>
                        </m:sSupPr>
                        <m:e>
                          <m:r>
                            <a:rPr lang="en-US" altLang="zh-CN" sz="2000" b="0" i="1" smtClean="0">
                              <a:solidFill>
                                <a:prstClr val="black"/>
                              </a:solidFill>
                              <a:latin typeface="Cambria Math" panose="02040503050406030204" pitchFamily="18" charset="0"/>
                            </a:rPr>
                            <m:t>‖</m:t>
                          </m:r>
                        </m:e>
                        <m:sup>
                          <m:r>
                            <a:rPr lang="en-US" altLang="zh-CN" sz="2000" i="1">
                              <a:solidFill>
                                <a:prstClr val="black"/>
                              </a:solidFill>
                              <a:latin typeface="Cambria Math" panose="02040503050406030204" pitchFamily="18" charset="0"/>
                            </a:rPr>
                            <m:t>2</m:t>
                          </m:r>
                        </m:sup>
                      </m:sSup>
                      <m:r>
                        <a:rPr lang="en-US" altLang="zh-CN" sz="2000" i="1">
                          <a:solidFill>
                            <a:prstClr val="black"/>
                          </a:solidFill>
                          <a:latin typeface="Cambria Math" panose="02040503050406030204" pitchFamily="18" charset="0"/>
                        </a:rPr>
                        <m:t>−</m:t>
                      </m:r>
                      <m:r>
                        <a:rPr lang="en-US" altLang="zh-CN" sz="2000" b="0" i="1" smtClean="0">
                          <a:solidFill>
                            <a:prstClr val="black"/>
                          </a:solidFill>
                          <a:latin typeface="Cambria Math" panose="02040503050406030204" pitchFamily="18" charset="0"/>
                        </a:rPr>
                        <m:t>‖</m:t>
                      </m:r>
                    </m:oMath>
                  </m:oMathPara>
                </a14:m>
                <a:endParaRPr lang="zh-CN" altLang="en-US" sz="2000" dirty="0">
                  <a:solidFill>
                    <a:prstClr val="black"/>
                  </a:solidFill>
                  <a:latin typeface="Lucida Sans"/>
                  <a:ea typeface="黑体"/>
                </a:endParaRPr>
              </a:p>
            </p:txBody>
          </p:sp>
        </mc:Choice>
        <mc:Fallback xmlns="">
          <p:sp>
            <p:nvSpPr>
              <p:cNvPr id="108" name="TextBox 107">
                <a:extLst>
                  <a:ext uri="{FF2B5EF4-FFF2-40B4-BE49-F238E27FC236}">
                    <a16:creationId xmlns:a16="http://schemas.microsoft.com/office/drawing/2014/main" id="{B286F6AE-36F7-E01F-C8E3-BB8A57396282}"/>
                  </a:ext>
                </a:extLst>
              </p:cNvPr>
              <p:cNvSpPr txBox="1">
                <a:spLocks noRot="1" noChangeAspect="1" noMove="1" noResize="1" noEditPoints="1" noAdjustHandles="1" noChangeArrowheads="1" noChangeShapeType="1" noTextEdit="1"/>
              </p:cNvSpPr>
              <p:nvPr/>
            </p:nvSpPr>
            <p:spPr>
              <a:xfrm>
                <a:off x="4503093" y="3571421"/>
                <a:ext cx="1140786" cy="473022"/>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6E2EBA6C-CAB9-E8CB-D4E4-BE93F980A59E}"/>
                  </a:ext>
                </a:extLst>
              </p:cNvPr>
              <p:cNvSpPr txBox="1"/>
              <p:nvPr/>
            </p:nvSpPr>
            <p:spPr>
              <a:xfrm>
                <a:off x="2581651" y="3571424"/>
                <a:ext cx="476054" cy="473022"/>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0" i="1" smtClean="0">
                          <a:solidFill>
                            <a:prstClr val="black"/>
                          </a:solidFill>
                          <a:latin typeface="Cambria Math" panose="02040503050406030204" pitchFamily="18" charset="0"/>
                          <a:ea typeface="黑体"/>
                        </a:rPr>
                        <m:t>‖</m:t>
                      </m:r>
                    </m:oMath>
                  </m:oMathPara>
                </a14:m>
                <a:endParaRPr lang="zh-CN" altLang="en-US" sz="2000" dirty="0">
                  <a:solidFill>
                    <a:prstClr val="black"/>
                  </a:solidFill>
                  <a:latin typeface="Lucida Sans"/>
                  <a:ea typeface="黑体"/>
                </a:endParaRPr>
              </a:p>
            </p:txBody>
          </p:sp>
        </mc:Choice>
        <mc:Fallback xmlns="">
          <p:sp>
            <p:nvSpPr>
              <p:cNvPr id="109" name="TextBox 108">
                <a:extLst>
                  <a:ext uri="{FF2B5EF4-FFF2-40B4-BE49-F238E27FC236}">
                    <a16:creationId xmlns:a16="http://schemas.microsoft.com/office/drawing/2014/main" id="{6E2EBA6C-CAB9-E8CB-D4E4-BE93F980A59E}"/>
                  </a:ext>
                </a:extLst>
              </p:cNvPr>
              <p:cNvSpPr txBox="1">
                <a:spLocks noRot="1" noChangeAspect="1" noMove="1" noResize="1" noEditPoints="1" noAdjustHandles="1" noChangeArrowheads="1" noChangeShapeType="1" noTextEdit="1"/>
              </p:cNvSpPr>
              <p:nvPr/>
            </p:nvSpPr>
            <p:spPr>
              <a:xfrm>
                <a:off x="2581651" y="3571424"/>
                <a:ext cx="476054" cy="473022"/>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05BA1D4E-D439-3456-BFE9-0BE1C561A6EF}"/>
                  </a:ext>
                </a:extLst>
              </p:cNvPr>
              <p:cNvSpPr txBox="1"/>
              <p:nvPr/>
            </p:nvSpPr>
            <p:spPr>
              <a:xfrm>
                <a:off x="3223211" y="6303253"/>
                <a:ext cx="589649" cy="40011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b>
                        <m:sSubPr>
                          <m:ctrlPr>
                            <a:rPr lang="en-US" altLang="zh-CN" sz="2000" b="1" i="1" smtClean="0">
                              <a:solidFill>
                                <a:prstClr val="black"/>
                              </a:solidFill>
                              <a:latin typeface="Cambria Math" panose="02040503050406030204" pitchFamily="18" charset="0"/>
                            </a:rPr>
                          </m:ctrlPr>
                        </m:sSubPr>
                        <m:e>
                          <m:r>
                            <a:rPr lang="en-US" altLang="zh-CN" sz="2000" b="1" i="1" smtClean="0">
                              <a:solidFill>
                                <a:prstClr val="black"/>
                              </a:solidFill>
                              <a:latin typeface="Cambria Math" panose="02040503050406030204" pitchFamily="18" charset="0"/>
                            </a:rPr>
                            <m:t>𝑨</m:t>
                          </m:r>
                        </m:e>
                        <m:sub>
                          <m:r>
                            <a:rPr lang="en-US" altLang="zh-CN" sz="2000" b="0" i="1" smtClean="0">
                              <a:solidFill>
                                <a:prstClr val="black"/>
                              </a:solidFill>
                              <a:latin typeface="Cambria Math" panose="02040503050406030204" pitchFamily="18" charset="0"/>
                            </a:rPr>
                            <m:t>𝑁</m:t>
                          </m:r>
                        </m:sub>
                      </m:sSub>
                    </m:oMath>
                  </m:oMathPara>
                </a14:m>
                <a:endParaRPr lang="zh-CN" altLang="en-US" sz="2000" b="1" dirty="0">
                  <a:solidFill>
                    <a:prstClr val="black"/>
                  </a:solidFill>
                  <a:latin typeface="Lucida Sans"/>
                  <a:ea typeface="黑体"/>
                </a:endParaRPr>
              </a:p>
            </p:txBody>
          </p:sp>
        </mc:Choice>
        <mc:Fallback xmlns="">
          <p:sp>
            <p:nvSpPr>
              <p:cNvPr id="111" name="TextBox 110">
                <a:extLst>
                  <a:ext uri="{FF2B5EF4-FFF2-40B4-BE49-F238E27FC236}">
                    <a16:creationId xmlns:a16="http://schemas.microsoft.com/office/drawing/2014/main" id="{05BA1D4E-D439-3456-BFE9-0BE1C561A6EF}"/>
                  </a:ext>
                </a:extLst>
              </p:cNvPr>
              <p:cNvSpPr txBox="1">
                <a:spLocks noRot="1" noChangeAspect="1" noMove="1" noResize="1" noEditPoints="1" noAdjustHandles="1" noChangeArrowheads="1" noChangeShapeType="1" noTextEdit="1"/>
              </p:cNvSpPr>
              <p:nvPr/>
            </p:nvSpPr>
            <p:spPr>
              <a:xfrm>
                <a:off x="3223211" y="6303253"/>
                <a:ext cx="589649" cy="400110"/>
              </a:xfrm>
              <a:prstGeom prst="rect">
                <a:avLst/>
              </a:prstGeom>
              <a:blipFill>
                <a:blip r:embed="rId22"/>
                <a:stretch>
                  <a:fillRect b="-30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978DCAE7-628D-C257-FC97-F9D5F8F30582}"/>
                  </a:ext>
                </a:extLst>
              </p:cNvPr>
              <p:cNvSpPr txBox="1"/>
              <p:nvPr/>
            </p:nvSpPr>
            <p:spPr>
              <a:xfrm>
                <a:off x="4038098" y="6303253"/>
                <a:ext cx="433746"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a:solidFill>
                            <a:prstClr val="black"/>
                          </a:solidFill>
                          <a:latin typeface="Cambria Math" panose="02040503050406030204" pitchFamily="18" charset="0"/>
                        </a:rPr>
                        <m:t>𝒙</m:t>
                      </m:r>
                    </m:oMath>
                  </m:oMathPara>
                </a14:m>
                <a:endParaRPr lang="zh-CN" altLang="en-US" sz="2000" b="1" dirty="0">
                  <a:solidFill>
                    <a:prstClr val="black"/>
                  </a:solidFill>
                  <a:latin typeface="Lucida Sans"/>
                  <a:ea typeface="黑体"/>
                </a:endParaRPr>
              </a:p>
            </p:txBody>
          </p:sp>
        </mc:Choice>
        <mc:Fallback xmlns="">
          <p:sp>
            <p:nvSpPr>
              <p:cNvPr id="112" name="TextBox 111">
                <a:extLst>
                  <a:ext uri="{FF2B5EF4-FFF2-40B4-BE49-F238E27FC236}">
                    <a16:creationId xmlns:a16="http://schemas.microsoft.com/office/drawing/2014/main" id="{978DCAE7-628D-C257-FC97-F9D5F8F30582}"/>
                  </a:ext>
                </a:extLst>
              </p:cNvPr>
              <p:cNvSpPr txBox="1">
                <a:spLocks noRot="1" noChangeAspect="1" noMove="1" noResize="1" noEditPoints="1" noAdjustHandles="1" noChangeArrowheads="1" noChangeShapeType="1" noTextEdit="1"/>
              </p:cNvSpPr>
              <p:nvPr/>
            </p:nvSpPr>
            <p:spPr>
              <a:xfrm>
                <a:off x="4038098" y="6303253"/>
                <a:ext cx="433746" cy="419300"/>
              </a:xfrm>
              <a:prstGeom prst="rect">
                <a:avLst/>
              </a:prstGeom>
              <a:blipFill>
                <a:blip r:embed="rId2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6DF39482-43B9-12A9-1AE7-E5EA8E8D812D}"/>
                  </a:ext>
                </a:extLst>
              </p:cNvPr>
              <p:cNvSpPr txBox="1"/>
              <p:nvPr/>
            </p:nvSpPr>
            <p:spPr>
              <a:xfrm>
                <a:off x="5738576" y="6303253"/>
                <a:ext cx="474063"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a:solidFill>
                            <a:prstClr val="black"/>
                          </a:solidFill>
                          <a:latin typeface="Cambria Math" panose="02040503050406030204" pitchFamily="18" charset="0"/>
                        </a:rPr>
                        <m:t>𝑩</m:t>
                      </m:r>
                    </m:oMath>
                  </m:oMathPara>
                </a14:m>
                <a:endParaRPr lang="zh-CN" altLang="en-US" sz="2000" b="1" dirty="0">
                  <a:solidFill>
                    <a:prstClr val="black"/>
                  </a:solidFill>
                  <a:latin typeface="Lucida Sans"/>
                  <a:ea typeface="黑体"/>
                </a:endParaRPr>
              </a:p>
            </p:txBody>
          </p:sp>
        </mc:Choice>
        <mc:Fallback xmlns="">
          <p:sp>
            <p:nvSpPr>
              <p:cNvPr id="113" name="TextBox 112">
                <a:extLst>
                  <a:ext uri="{FF2B5EF4-FFF2-40B4-BE49-F238E27FC236}">
                    <a16:creationId xmlns:a16="http://schemas.microsoft.com/office/drawing/2014/main" id="{6DF39482-43B9-12A9-1AE7-E5EA8E8D812D}"/>
                  </a:ext>
                </a:extLst>
              </p:cNvPr>
              <p:cNvSpPr txBox="1">
                <a:spLocks noRot="1" noChangeAspect="1" noMove="1" noResize="1" noEditPoints="1" noAdjustHandles="1" noChangeArrowheads="1" noChangeShapeType="1" noTextEdit="1"/>
              </p:cNvSpPr>
              <p:nvPr/>
            </p:nvSpPr>
            <p:spPr>
              <a:xfrm>
                <a:off x="5738576" y="6303253"/>
                <a:ext cx="474063" cy="419300"/>
              </a:xfrm>
              <a:prstGeom prst="rect">
                <a:avLst/>
              </a:prstGeom>
              <a:blipFill>
                <a:blip r:embed="rId2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E0E76B45-B8C9-4533-51EB-22AD9A0EAFF9}"/>
                  </a:ext>
                </a:extLst>
              </p:cNvPr>
              <p:cNvSpPr txBox="1"/>
              <p:nvPr/>
            </p:nvSpPr>
            <p:spPr>
              <a:xfrm>
                <a:off x="6575257" y="6303253"/>
                <a:ext cx="433746"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a:solidFill>
                            <a:prstClr val="black"/>
                          </a:solidFill>
                          <a:latin typeface="Cambria Math" panose="02040503050406030204" pitchFamily="18" charset="0"/>
                        </a:rPr>
                        <m:t>𝒙</m:t>
                      </m:r>
                    </m:oMath>
                  </m:oMathPara>
                </a14:m>
                <a:endParaRPr lang="zh-CN" altLang="en-US" sz="2000" b="1" dirty="0">
                  <a:solidFill>
                    <a:prstClr val="black"/>
                  </a:solidFill>
                  <a:latin typeface="Lucida Sans"/>
                  <a:ea typeface="黑体"/>
                </a:endParaRPr>
              </a:p>
            </p:txBody>
          </p:sp>
        </mc:Choice>
        <mc:Fallback xmlns="">
          <p:sp>
            <p:nvSpPr>
              <p:cNvPr id="114" name="TextBox 113">
                <a:extLst>
                  <a:ext uri="{FF2B5EF4-FFF2-40B4-BE49-F238E27FC236}">
                    <a16:creationId xmlns:a16="http://schemas.microsoft.com/office/drawing/2014/main" id="{E0E76B45-B8C9-4533-51EB-22AD9A0EAFF9}"/>
                  </a:ext>
                </a:extLst>
              </p:cNvPr>
              <p:cNvSpPr txBox="1">
                <a:spLocks noRot="1" noChangeAspect="1" noMove="1" noResize="1" noEditPoints="1" noAdjustHandles="1" noChangeArrowheads="1" noChangeShapeType="1" noTextEdit="1"/>
              </p:cNvSpPr>
              <p:nvPr/>
            </p:nvSpPr>
            <p:spPr>
              <a:xfrm>
                <a:off x="6575257" y="6303253"/>
                <a:ext cx="433746" cy="419300"/>
              </a:xfrm>
              <a:prstGeom prst="rect">
                <a:avLst/>
              </a:prstGeom>
              <a:blipFill>
                <a:blip r:embed="rId2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A159AF70-9B48-614A-F60C-459186F4960A}"/>
                  </a:ext>
                </a:extLst>
              </p:cNvPr>
              <p:cNvSpPr txBox="1"/>
              <p:nvPr/>
            </p:nvSpPr>
            <p:spPr>
              <a:xfrm>
                <a:off x="4503438" y="6303253"/>
                <a:ext cx="1011223"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2000" i="1" smtClean="0">
                              <a:solidFill>
                                <a:prstClr val="black"/>
                              </a:solidFill>
                              <a:latin typeface="Cambria Math" panose="02040503050406030204" pitchFamily="18" charset="0"/>
                            </a:rPr>
                          </m:ctrlPr>
                        </m:sSupPr>
                        <m:e>
                          <m:r>
                            <a:rPr lang="en-US" altLang="zh-CN" sz="2000" b="0" i="1" smtClean="0">
                              <a:solidFill>
                                <a:prstClr val="black"/>
                              </a:solidFill>
                              <a:latin typeface="Cambria Math" panose="02040503050406030204" pitchFamily="18" charset="0"/>
                            </a:rPr>
                            <m:t>‖</m:t>
                          </m:r>
                        </m:e>
                        <m:sup>
                          <m:r>
                            <a:rPr lang="en-US" altLang="zh-CN" sz="2000" i="1">
                              <a:solidFill>
                                <a:prstClr val="black"/>
                              </a:solidFill>
                              <a:latin typeface="Cambria Math" panose="02040503050406030204" pitchFamily="18" charset="0"/>
                            </a:rPr>
                            <m:t>2</m:t>
                          </m:r>
                        </m:sup>
                      </m:sSup>
                      <m:r>
                        <a:rPr lang="en-US" altLang="zh-CN" sz="2000" i="1">
                          <a:solidFill>
                            <a:prstClr val="black"/>
                          </a:solidFill>
                          <a:latin typeface="Cambria Math" panose="02040503050406030204" pitchFamily="18" charset="0"/>
                        </a:rPr>
                        <m:t>−</m:t>
                      </m:r>
                      <m:r>
                        <a:rPr lang="en-US" altLang="zh-CN" sz="2000" b="0" i="1" smtClean="0">
                          <a:solidFill>
                            <a:prstClr val="black"/>
                          </a:solidFill>
                          <a:latin typeface="Cambria Math" panose="02040503050406030204" pitchFamily="18" charset="0"/>
                        </a:rPr>
                        <m:t>‖</m:t>
                      </m:r>
                    </m:oMath>
                  </m:oMathPara>
                </a14:m>
                <a:endParaRPr lang="zh-CN" altLang="en-US" sz="2000" dirty="0">
                  <a:solidFill>
                    <a:prstClr val="black"/>
                  </a:solidFill>
                  <a:latin typeface="Lucida Sans"/>
                  <a:ea typeface="黑体"/>
                </a:endParaRPr>
              </a:p>
            </p:txBody>
          </p:sp>
        </mc:Choice>
        <mc:Fallback xmlns="">
          <p:sp>
            <p:nvSpPr>
              <p:cNvPr id="115" name="TextBox 114">
                <a:extLst>
                  <a:ext uri="{FF2B5EF4-FFF2-40B4-BE49-F238E27FC236}">
                    <a16:creationId xmlns:a16="http://schemas.microsoft.com/office/drawing/2014/main" id="{A159AF70-9B48-614A-F60C-459186F4960A}"/>
                  </a:ext>
                </a:extLst>
              </p:cNvPr>
              <p:cNvSpPr txBox="1">
                <a:spLocks noRot="1" noChangeAspect="1" noMove="1" noResize="1" noEditPoints="1" noAdjustHandles="1" noChangeArrowheads="1" noChangeShapeType="1" noTextEdit="1"/>
              </p:cNvSpPr>
              <p:nvPr/>
            </p:nvSpPr>
            <p:spPr>
              <a:xfrm>
                <a:off x="4503438" y="6303253"/>
                <a:ext cx="1011223" cy="419300"/>
              </a:xfrm>
              <a:prstGeom prst="rect">
                <a:avLst/>
              </a:prstGeom>
              <a:blipFill>
                <a:blip r:embed="rId26"/>
                <a:stretch>
                  <a:fillRect b="-1159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7F5E1EA8-4A7B-5EA1-D023-7B59E7BD84FE}"/>
                  </a:ext>
                </a:extLst>
              </p:cNvPr>
              <p:cNvSpPr txBox="1"/>
              <p:nvPr/>
            </p:nvSpPr>
            <p:spPr>
              <a:xfrm>
                <a:off x="2581686" y="6303254"/>
                <a:ext cx="421987" cy="41930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0" i="1" smtClean="0">
                          <a:solidFill>
                            <a:prstClr val="black"/>
                          </a:solidFill>
                          <a:latin typeface="Cambria Math" panose="02040503050406030204" pitchFamily="18" charset="0"/>
                          <a:ea typeface="黑体"/>
                        </a:rPr>
                        <m:t>‖</m:t>
                      </m:r>
                    </m:oMath>
                  </m:oMathPara>
                </a14:m>
                <a:endParaRPr lang="zh-CN" altLang="en-US" sz="2000" dirty="0">
                  <a:solidFill>
                    <a:prstClr val="black"/>
                  </a:solidFill>
                  <a:latin typeface="Lucida Sans"/>
                  <a:ea typeface="黑体"/>
                </a:endParaRPr>
              </a:p>
            </p:txBody>
          </p:sp>
        </mc:Choice>
        <mc:Fallback xmlns="">
          <p:sp>
            <p:nvSpPr>
              <p:cNvPr id="116" name="TextBox 115">
                <a:extLst>
                  <a:ext uri="{FF2B5EF4-FFF2-40B4-BE49-F238E27FC236}">
                    <a16:creationId xmlns:a16="http://schemas.microsoft.com/office/drawing/2014/main" id="{7F5E1EA8-4A7B-5EA1-D023-7B59E7BD84FE}"/>
                  </a:ext>
                </a:extLst>
              </p:cNvPr>
              <p:cNvSpPr txBox="1">
                <a:spLocks noRot="1" noChangeAspect="1" noMove="1" noResize="1" noEditPoints="1" noAdjustHandles="1" noChangeArrowheads="1" noChangeShapeType="1" noTextEdit="1"/>
              </p:cNvSpPr>
              <p:nvPr/>
            </p:nvSpPr>
            <p:spPr>
              <a:xfrm>
                <a:off x="2581686" y="6303254"/>
                <a:ext cx="421987" cy="419300"/>
              </a:xfrm>
              <a:prstGeom prst="rect">
                <a:avLst/>
              </a:prstGeom>
              <a:blipFill>
                <a:blip r:embed="rId27"/>
                <a:stretch>
                  <a:fillRect b="-1159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A36EC8D-9185-CAD6-CCA5-7242BDE71A9F}"/>
                  </a:ext>
                </a:extLst>
              </p:cNvPr>
              <p:cNvSpPr txBox="1"/>
              <p:nvPr/>
            </p:nvSpPr>
            <p:spPr>
              <a:xfrm>
                <a:off x="7033581" y="3459480"/>
                <a:ext cx="1876283" cy="583878"/>
              </a:xfrm>
              <a:prstGeom prst="rect">
                <a:avLst/>
              </a:prstGeom>
              <a:noFill/>
            </p:spPr>
            <p:txBody>
              <a:bodyPr wrap="none" rtlCol="0">
                <a:spAutoFit/>
              </a:bodyPr>
              <a:lstStyle/>
              <a:p>
                <a:pPr defTabSz="914140"/>
                <a14:m>
                  <m:oMath xmlns:m="http://schemas.openxmlformats.org/officeDocument/2006/math">
                    <m:sSup>
                      <m:sSupPr>
                        <m:ctrlPr>
                          <a:rPr lang="en-US" altLang="zh-CN" sz="2000" i="1" smtClean="0">
                            <a:solidFill>
                              <a:prstClr val="black"/>
                            </a:solidFill>
                            <a:latin typeface="Cambria Math" panose="02040503050406030204" pitchFamily="18" charset="0"/>
                          </a:rPr>
                        </m:ctrlPr>
                      </m:sSupPr>
                      <m:e>
                        <m:r>
                          <a:rPr lang="en-US" altLang="zh-CN" sz="2000" b="0" i="1" smtClean="0">
                            <a:solidFill>
                              <a:prstClr val="black"/>
                            </a:solidFill>
                            <a:latin typeface="Cambria Math" panose="02040503050406030204" pitchFamily="18" charset="0"/>
                          </a:rPr>
                          <m:t>‖</m:t>
                        </m:r>
                      </m:e>
                      <m:sup>
                        <m:r>
                          <a:rPr lang="en-US" altLang="zh-CN" sz="2000">
                            <a:solidFill>
                              <a:prstClr val="black"/>
                            </a:solidFill>
                            <a:latin typeface="Cambria Math" panose="02040503050406030204" pitchFamily="18" charset="0"/>
                          </a:rPr>
                          <m:t>2</m:t>
                        </m:r>
                      </m:sup>
                    </m:sSup>
                  </m:oMath>
                </a14:m>
                <a:r>
                  <a:rPr lang="en-US" altLang="zh-CN" sz="2000" dirty="0">
                    <a:solidFill>
                      <a:prstClr val="black"/>
                    </a:solidFill>
                  </a:rPr>
                  <a:t> </a:t>
                </a:r>
                <a14:m>
                  <m:oMath xmlns:m="http://schemas.openxmlformats.org/officeDocument/2006/math">
                    <m:r>
                      <a:rPr lang="en-US" altLang="zh-CN" sz="2000" b="1" i="0" smtClean="0">
                        <a:solidFill>
                          <a:prstClr val="black"/>
                        </a:solidFill>
                        <a:latin typeface="Cambria Math" panose="02040503050406030204" pitchFamily="18" charset="0"/>
                      </a:rPr>
                      <m:t>      </m:t>
                    </m:r>
                    <m:r>
                      <a:rPr lang="en-US" altLang="zh-CN" sz="2000" i="1">
                        <a:solidFill>
                          <a:prstClr val="black"/>
                        </a:solidFill>
                        <a:latin typeface="Cambria Math" panose="02040503050406030204" pitchFamily="18" charset="0"/>
                      </a:rPr>
                      <m:t>≤</m:t>
                    </m:r>
                    <m:r>
                      <a:rPr lang="en-US" altLang="zh-CN" sz="2000" b="1" i="1" smtClean="0">
                        <a:solidFill>
                          <a:prstClr val="black"/>
                        </a:solidFill>
                        <a:latin typeface="Cambria Math" panose="02040503050406030204" pitchFamily="18" charset="0"/>
                      </a:rPr>
                      <m:t>    </m:t>
                    </m:r>
                    <m:f>
                      <m:fPr>
                        <m:ctrlPr>
                          <a:rPr lang="en-US" altLang="zh-CN" sz="2000" b="0" i="1" dirty="0" smtClean="0">
                            <a:solidFill>
                              <a:prstClr val="black"/>
                            </a:solidFill>
                            <a:latin typeface="Cambria Math" panose="02040503050406030204" pitchFamily="18" charset="0"/>
                          </a:rPr>
                        </m:ctrlPr>
                      </m:fPr>
                      <m:num>
                        <m:sSubSup>
                          <m:sSubSupPr>
                            <m:ctrlPr>
                              <a:rPr lang="en-US" altLang="zh-CN" sz="2000" i="1" dirty="0">
                                <a:solidFill>
                                  <a:prstClr val="black"/>
                                </a:solidFill>
                                <a:latin typeface="Cambria Math" panose="02040503050406030204" pitchFamily="18" charset="0"/>
                                <a:ea typeface="黑体"/>
                              </a:rPr>
                            </m:ctrlPr>
                          </m:sSubSupPr>
                          <m:e>
                            <m:d>
                              <m:dPr>
                                <m:begChr m:val="‖"/>
                                <m:endChr m:val="‖"/>
                                <m:ctrlPr>
                                  <a:rPr lang="en-US" altLang="zh-CN" sz="2000" i="1" dirty="0">
                                    <a:solidFill>
                                      <a:prstClr val="black"/>
                                    </a:solidFill>
                                    <a:latin typeface="Cambria Math" panose="02040503050406030204" pitchFamily="18" charset="0"/>
                                    <a:ea typeface="黑体"/>
                                  </a:rPr>
                                </m:ctrlPr>
                              </m:dPr>
                              <m:e>
                                <m:sSub>
                                  <m:sSubPr>
                                    <m:ctrlPr>
                                      <a:rPr lang="en-US" altLang="zh-CN" sz="2000" b="1" i="1" dirty="0" smtClean="0">
                                        <a:solidFill>
                                          <a:prstClr val="black"/>
                                        </a:solidFill>
                                        <a:latin typeface="Cambria Math" panose="02040503050406030204" pitchFamily="18" charset="0"/>
                                        <a:ea typeface="黑体"/>
                                      </a:rPr>
                                    </m:ctrlPr>
                                  </m:sSubPr>
                                  <m:e>
                                    <m:r>
                                      <a:rPr lang="en-US" altLang="zh-CN" sz="2000" i="1" dirty="0">
                                        <a:solidFill>
                                          <a:prstClr val="black"/>
                                        </a:solidFill>
                                        <a:latin typeface="Cambria Math" panose="02040503050406030204" pitchFamily="18" charset="0"/>
                                        <a:ea typeface="黑体"/>
                                      </a:rPr>
                                      <m:t>𝑨</m:t>
                                    </m:r>
                                  </m:e>
                                  <m:sub>
                                    <m:r>
                                      <a:rPr lang="en-US" altLang="zh-CN" sz="2000" b="0" i="1" dirty="0" smtClean="0">
                                        <a:solidFill>
                                          <a:prstClr val="black"/>
                                        </a:solidFill>
                                        <a:latin typeface="Cambria Math" panose="02040503050406030204" pitchFamily="18" charset="0"/>
                                        <a:ea typeface="黑体"/>
                                      </a:rPr>
                                      <m:t>𝑇</m:t>
                                    </m:r>
                                  </m:sub>
                                </m:sSub>
                              </m:e>
                            </m:d>
                          </m:e>
                          <m:sub>
                            <m:r>
                              <a:rPr lang="en-US" altLang="zh-CN" sz="2000" b="0" i="1" dirty="0">
                                <a:solidFill>
                                  <a:prstClr val="black"/>
                                </a:solidFill>
                                <a:latin typeface="Cambria Math" panose="02040503050406030204" pitchFamily="18" charset="0"/>
                                <a:ea typeface="黑体"/>
                              </a:rPr>
                              <m:t>𝐹</m:t>
                            </m:r>
                          </m:sub>
                          <m:sup>
                            <m:r>
                              <a:rPr lang="en-US" altLang="zh-CN" sz="2000" b="0" i="1" dirty="0">
                                <a:solidFill>
                                  <a:prstClr val="black"/>
                                </a:solidFill>
                                <a:latin typeface="Cambria Math" panose="02040503050406030204" pitchFamily="18" charset="0"/>
                                <a:ea typeface="黑体"/>
                              </a:rPr>
                              <m:t>2</m:t>
                            </m:r>
                          </m:sup>
                        </m:sSubSup>
                      </m:num>
                      <m:den>
                        <m:r>
                          <a:rPr lang="en-US" altLang="zh-CN" sz="2000" b="0" i="1" dirty="0" smtClean="0">
                            <a:solidFill>
                              <a:prstClr val="black"/>
                            </a:solidFill>
                            <a:latin typeface="Cambria Math" panose="02040503050406030204" pitchFamily="18" charset="0"/>
                            <a:ea typeface="黑体"/>
                          </a:rPr>
                          <m:t>ℓ</m:t>
                        </m:r>
                      </m:den>
                    </m:f>
                  </m:oMath>
                </a14:m>
                <a:endParaRPr lang="zh-CN" altLang="en-US" sz="2000" dirty="0">
                  <a:solidFill>
                    <a:prstClr val="black"/>
                  </a:solidFill>
                  <a:latin typeface="Lucida Sans"/>
                  <a:ea typeface="黑体"/>
                </a:endParaRPr>
              </a:p>
            </p:txBody>
          </p:sp>
        </mc:Choice>
        <mc:Fallback xmlns="">
          <p:sp>
            <p:nvSpPr>
              <p:cNvPr id="12" name="TextBox 11">
                <a:extLst>
                  <a:ext uri="{FF2B5EF4-FFF2-40B4-BE49-F238E27FC236}">
                    <a16:creationId xmlns:a16="http://schemas.microsoft.com/office/drawing/2014/main" id="{FA36EC8D-9185-CAD6-CCA5-7242BDE71A9F}"/>
                  </a:ext>
                </a:extLst>
              </p:cNvPr>
              <p:cNvSpPr txBox="1">
                <a:spLocks noRot="1" noChangeAspect="1" noMove="1" noResize="1" noEditPoints="1" noAdjustHandles="1" noChangeArrowheads="1" noChangeShapeType="1" noTextEdit="1"/>
              </p:cNvSpPr>
              <p:nvPr/>
            </p:nvSpPr>
            <p:spPr>
              <a:xfrm>
                <a:off x="7033581" y="3459480"/>
                <a:ext cx="1876283" cy="583878"/>
              </a:xfrm>
              <a:prstGeom prst="rect">
                <a:avLst/>
              </a:prstGeom>
              <a:blipFill>
                <a:blip r:embed="rId2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EA26EFE-C228-9955-4B74-B4BBCD129861}"/>
                  </a:ext>
                </a:extLst>
              </p:cNvPr>
              <p:cNvSpPr txBox="1"/>
              <p:nvPr/>
            </p:nvSpPr>
            <p:spPr>
              <a:xfrm>
                <a:off x="7034334" y="6179820"/>
                <a:ext cx="1901931" cy="583878"/>
              </a:xfrm>
              <a:prstGeom prst="rect">
                <a:avLst/>
              </a:prstGeom>
              <a:noFill/>
            </p:spPr>
            <p:txBody>
              <a:bodyPr wrap="none" rtlCol="0">
                <a:spAutoFit/>
              </a:bodyPr>
              <a:lstStyle/>
              <a:p>
                <a:pPr defTabSz="914140"/>
                <a14:m>
                  <m:oMath xmlns:m="http://schemas.openxmlformats.org/officeDocument/2006/math">
                    <m:sSup>
                      <m:sSupPr>
                        <m:ctrlPr>
                          <a:rPr lang="en-US" altLang="zh-CN" sz="2000" i="1" smtClean="0">
                            <a:solidFill>
                              <a:prstClr val="black"/>
                            </a:solidFill>
                            <a:latin typeface="Cambria Math" panose="02040503050406030204" pitchFamily="18" charset="0"/>
                          </a:rPr>
                        </m:ctrlPr>
                      </m:sSupPr>
                      <m:e>
                        <m:r>
                          <a:rPr lang="en-US" altLang="zh-CN" sz="2000" b="0" i="1" smtClean="0">
                            <a:solidFill>
                              <a:prstClr val="black"/>
                            </a:solidFill>
                            <a:latin typeface="Cambria Math" panose="02040503050406030204" pitchFamily="18" charset="0"/>
                          </a:rPr>
                          <m:t>‖</m:t>
                        </m:r>
                      </m:e>
                      <m:sup>
                        <m:r>
                          <a:rPr lang="en-US" altLang="zh-CN" sz="2000">
                            <a:solidFill>
                              <a:prstClr val="black"/>
                            </a:solidFill>
                            <a:latin typeface="Cambria Math" panose="02040503050406030204" pitchFamily="18" charset="0"/>
                          </a:rPr>
                          <m:t>2</m:t>
                        </m:r>
                      </m:sup>
                    </m:sSup>
                  </m:oMath>
                </a14:m>
                <a:r>
                  <a:rPr lang="en-US" altLang="zh-CN" sz="2000" dirty="0">
                    <a:solidFill>
                      <a:prstClr val="black"/>
                    </a:solidFill>
                  </a:rPr>
                  <a:t> </a:t>
                </a:r>
                <a14:m>
                  <m:oMath xmlns:m="http://schemas.openxmlformats.org/officeDocument/2006/math">
                    <m:r>
                      <a:rPr lang="en-US" altLang="zh-CN" sz="2000" b="1" i="0" smtClean="0">
                        <a:solidFill>
                          <a:prstClr val="black"/>
                        </a:solidFill>
                        <a:latin typeface="Cambria Math" panose="02040503050406030204" pitchFamily="18" charset="0"/>
                      </a:rPr>
                      <m:t>      </m:t>
                    </m:r>
                    <m:r>
                      <a:rPr lang="en-US" altLang="zh-CN" sz="2000" i="1">
                        <a:solidFill>
                          <a:prstClr val="black"/>
                        </a:solidFill>
                        <a:latin typeface="Cambria Math" panose="02040503050406030204" pitchFamily="18" charset="0"/>
                      </a:rPr>
                      <m:t>≤</m:t>
                    </m:r>
                    <m:r>
                      <a:rPr lang="en-US" altLang="zh-CN" sz="2000" b="1" i="1" smtClean="0">
                        <a:solidFill>
                          <a:prstClr val="black"/>
                        </a:solidFill>
                        <a:latin typeface="Cambria Math" panose="02040503050406030204" pitchFamily="18" charset="0"/>
                      </a:rPr>
                      <m:t>    </m:t>
                    </m:r>
                    <m:f>
                      <m:fPr>
                        <m:ctrlPr>
                          <a:rPr lang="en-US" altLang="zh-CN" sz="2000" b="0" i="1" dirty="0" smtClean="0">
                            <a:solidFill>
                              <a:prstClr val="black"/>
                            </a:solidFill>
                            <a:latin typeface="Cambria Math" panose="02040503050406030204" pitchFamily="18" charset="0"/>
                          </a:rPr>
                        </m:ctrlPr>
                      </m:fPr>
                      <m:num>
                        <m:sSubSup>
                          <m:sSubSupPr>
                            <m:ctrlPr>
                              <a:rPr lang="en-US" altLang="zh-CN" sz="2000" i="1" dirty="0">
                                <a:solidFill>
                                  <a:prstClr val="black"/>
                                </a:solidFill>
                                <a:latin typeface="Cambria Math" panose="02040503050406030204" pitchFamily="18" charset="0"/>
                                <a:ea typeface="黑体"/>
                              </a:rPr>
                            </m:ctrlPr>
                          </m:sSubSupPr>
                          <m:e>
                            <m:d>
                              <m:dPr>
                                <m:begChr m:val="‖"/>
                                <m:endChr m:val="‖"/>
                                <m:ctrlPr>
                                  <a:rPr lang="en-US" altLang="zh-CN" sz="2000" i="1" dirty="0">
                                    <a:solidFill>
                                      <a:prstClr val="black"/>
                                    </a:solidFill>
                                    <a:latin typeface="Cambria Math" panose="02040503050406030204" pitchFamily="18" charset="0"/>
                                    <a:ea typeface="黑体"/>
                                  </a:rPr>
                                </m:ctrlPr>
                              </m:dPr>
                              <m:e>
                                <m:sSub>
                                  <m:sSubPr>
                                    <m:ctrlPr>
                                      <a:rPr lang="en-US" altLang="zh-CN" sz="2000" b="1" i="1" dirty="0" smtClean="0">
                                        <a:solidFill>
                                          <a:prstClr val="black"/>
                                        </a:solidFill>
                                        <a:latin typeface="Cambria Math" panose="02040503050406030204" pitchFamily="18" charset="0"/>
                                        <a:ea typeface="黑体"/>
                                      </a:rPr>
                                    </m:ctrlPr>
                                  </m:sSubPr>
                                  <m:e>
                                    <m:r>
                                      <a:rPr lang="en-US" altLang="zh-CN" sz="2000" i="1" dirty="0">
                                        <a:solidFill>
                                          <a:prstClr val="black"/>
                                        </a:solidFill>
                                        <a:latin typeface="Cambria Math" panose="02040503050406030204" pitchFamily="18" charset="0"/>
                                        <a:ea typeface="黑体"/>
                                      </a:rPr>
                                      <m:t>𝑨</m:t>
                                    </m:r>
                                  </m:e>
                                  <m:sub>
                                    <m:r>
                                      <a:rPr lang="en-US" altLang="zh-CN" sz="2000" b="0" i="1" dirty="0" smtClean="0">
                                        <a:solidFill>
                                          <a:prstClr val="black"/>
                                        </a:solidFill>
                                        <a:latin typeface="Cambria Math" panose="02040503050406030204" pitchFamily="18" charset="0"/>
                                        <a:ea typeface="黑体"/>
                                      </a:rPr>
                                      <m:t>𝑁</m:t>
                                    </m:r>
                                  </m:sub>
                                </m:sSub>
                              </m:e>
                            </m:d>
                          </m:e>
                          <m:sub>
                            <m:r>
                              <a:rPr lang="en-US" altLang="zh-CN" sz="2000" b="0" i="1" dirty="0">
                                <a:solidFill>
                                  <a:prstClr val="black"/>
                                </a:solidFill>
                                <a:latin typeface="Cambria Math" panose="02040503050406030204" pitchFamily="18" charset="0"/>
                                <a:ea typeface="黑体"/>
                              </a:rPr>
                              <m:t>𝐹</m:t>
                            </m:r>
                          </m:sub>
                          <m:sup>
                            <m:r>
                              <a:rPr lang="en-US" altLang="zh-CN" sz="2000" b="0" i="1" dirty="0">
                                <a:solidFill>
                                  <a:prstClr val="black"/>
                                </a:solidFill>
                                <a:latin typeface="Cambria Math" panose="02040503050406030204" pitchFamily="18" charset="0"/>
                                <a:ea typeface="黑体"/>
                              </a:rPr>
                              <m:t>2</m:t>
                            </m:r>
                          </m:sup>
                        </m:sSubSup>
                      </m:num>
                      <m:den>
                        <m:r>
                          <a:rPr lang="en-US" altLang="zh-CN" sz="2000" b="0" i="1" dirty="0" smtClean="0">
                            <a:solidFill>
                              <a:prstClr val="black"/>
                            </a:solidFill>
                            <a:latin typeface="Cambria Math" panose="02040503050406030204" pitchFamily="18" charset="0"/>
                            <a:ea typeface="黑体"/>
                          </a:rPr>
                          <m:t>ℓ</m:t>
                        </m:r>
                      </m:den>
                    </m:f>
                  </m:oMath>
                </a14:m>
                <a:endParaRPr lang="zh-CN" altLang="en-US" sz="2000" dirty="0">
                  <a:solidFill>
                    <a:prstClr val="black"/>
                  </a:solidFill>
                  <a:latin typeface="Lucida Sans"/>
                  <a:ea typeface="黑体"/>
                </a:endParaRPr>
              </a:p>
            </p:txBody>
          </p:sp>
        </mc:Choice>
        <mc:Fallback xmlns="">
          <p:sp>
            <p:nvSpPr>
              <p:cNvPr id="13" name="TextBox 12">
                <a:extLst>
                  <a:ext uri="{FF2B5EF4-FFF2-40B4-BE49-F238E27FC236}">
                    <a16:creationId xmlns:a16="http://schemas.microsoft.com/office/drawing/2014/main" id="{4EA26EFE-C228-9955-4B74-B4BBCD129861}"/>
                  </a:ext>
                </a:extLst>
              </p:cNvPr>
              <p:cNvSpPr txBox="1">
                <a:spLocks noRot="1" noChangeAspect="1" noMove="1" noResize="1" noEditPoints="1" noAdjustHandles="1" noChangeArrowheads="1" noChangeShapeType="1" noTextEdit="1"/>
              </p:cNvSpPr>
              <p:nvPr/>
            </p:nvSpPr>
            <p:spPr>
              <a:xfrm>
                <a:off x="7034334" y="6179820"/>
                <a:ext cx="1901931" cy="583878"/>
              </a:xfrm>
              <a:prstGeom prst="rect">
                <a:avLst/>
              </a:prstGeom>
              <a:blipFill>
                <a:blip r:embed="rId2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3AD208F-13EC-BDA3-B028-03D1AF39DE56}"/>
                  </a:ext>
                </a:extLst>
              </p:cNvPr>
              <p:cNvSpPr txBox="1"/>
              <p:nvPr/>
            </p:nvSpPr>
            <p:spPr>
              <a:xfrm>
                <a:off x="4533637" y="2849448"/>
                <a:ext cx="859723" cy="40011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smtClean="0">
                          <a:solidFill>
                            <a:prstClr val="black"/>
                          </a:solidFill>
                          <a:latin typeface="Cambria Math" panose="02040503050406030204" pitchFamily="18" charset="0"/>
                          <a:ea typeface="黑体"/>
                        </a:rPr>
                        <m:t>ℓ−</m:t>
                      </m:r>
                      <m:r>
                        <a:rPr lang="en-US" altLang="zh-CN" sz="2000" b="0" i="1" smtClean="0">
                          <a:solidFill>
                            <a:prstClr val="black"/>
                          </a:solidFill>
                          <a:latin typeface="Cambria Math" panose="02040503050406030204" pitchFamily="18" charset="0"/>
                          <a:ea typeface="黑体"/>
                        </a:rPr>
                        <m:t>1</m:t>
                      </m:r>
                    </m:oMath>
                  </m:oMathPara>
                </a14:m>
                <a:endParaRPr lang="zh-CN" altLang="en-US" sz="2000" b="0" dirty="0">
                  <a:solidFill>
                    <a:prstClr val="black"/>
                  </a:solidFill>
                  <a:latin typeface="Lucida Sans"/>
                  <a:ea typeface="黑体"/>
                </a:endParaRPr>
              </a:p>
            </p:txBody>
          </p:sp>
        </mc:Choice>
        <mc:Fallback xmlns="">
          <p:sp>
            <p:nvSpPr>
              <p:cNvPr id="14" name="TextBox 13">
                <a:extLst>
                  <a:ext uri="{FF2B5EF4-FFF2-40B4-BE49-F238E27FC236}">
                    <a16:creationId xmlns:a16="http://schemas.microsoft.com/office/drawing/2014/main" id="{A3AD208F-13EC-BDA3-B028-03D1AF39DE56}"/>
                  </a:ext>
                </a:extLst>
              </p:cNvPr>
              <p:cNvSpPr txBox="1">
                <a:spLocks noRot="1" noChangeAspect="1" noMove="1" noResize="1" noEditPoints="1" noAdjustHandles="1" noChangeArrowheads="1" noChangeShapeType="1" noTextEdit="1"/>
              </p:cNvSpPr>
              <p:nvPr/>
            </p:nvSpPr>
            <p:spPr>
              <a:xfrm>
                <a:off x="4533637" y="2849448"/>
                <a:ext cx="859723" cy="400110"/>
              </a:xfrm>
              <a:prstGeom prst="rect">
                <a:avLst/>
              </a:prstGeom>
              <a:blipFill>
                <a:blip r:embed="rId3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5146F23-503C-80EA-3AC9-3D7CF1941E4D}"/>
                  </a:ext>
                </a:extLst>
              </p:cNvPr>
              <p:cNvSpPr txBox="1"/>
              <p:nvPr/>
            </p:nvSpPr>
            <p:spPr>
              <a:xfrm>
                <a:off x="4533636" y="5595194"/>
                <a:ext cx="859723" cy="400110"/>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000" b="1" i="1" smtClean="0">
                          <a:solidFill>
                            <a:prstClr val="black"/>
                          </a:solidFill>
                          <a:latin typeface="Cambria Math" panose="02040503050406030204" pitchFamily="18" charset="0"/>
                          <a:ea typeface="黑体"/>
                        </a:rPr>
                        <m:t>ℓ−</m:t>
                      </m:r>
                      <m:r>
                        <a:rPr lang="en-US" altLang="zh-CN" sz="2000" b="0" i="1" smtClean="0">
                          <a:solidFill>
                            <a:prstClr val="black"/>
                          </a:solidFill>
                          <a:latin typeface="Cambria Math" panose="02040503050406030204" pitchFamily="18" charset="0"/>
                          <a:ea typeface="黑体"/>
                        </a:rPr>
                        <m:t>1</m:t>
                      </m:r>
                    </m:oMath>
                  </m:oMathPara>
                </a14:m>
                <a:endParaRPr lang="zh-CN" altLang="en-US" sz="2000" b="0" dirty="0">
                  <a:solidFill>
                    <a:prstClr val="black"/>
                  </a:solidFill>
                  <a:latin typeface="Lucida Sans"/>
                  <a:ea typeface="黑体"/>
                </a:endParaRPr>
              </a:p>
            </p:txBody>
          </p:sp>
        </mc:Choice>
        <mc:Fallback xmlns="">
          <p:sp>
            <p:nvSpPr>
              <p:cNvPr id="15" name="TextBox 14">
                <a:extLst>
                  <a:ext uri="{FF2B5EF4-FFF2-40B4-BE49-F238E27FC236}">
                    <a16:creationId xmlns:a16="http://schemas.microsoft.com/office/drawing/2014/main" id="{C5146F23-503C-80EA-3AC9-3D7CF1941E4D}"/>
                  </a:ext>
                </a:extLst>
              </p:cNvPr>
              <p:cNvSpPr txBox="1">
                <a:spLocks noRot="1" noChangeAspect="1" noMove="1" noResize="1" noEditPoints="1" noAdjustHandles="1" noChangeArrowheads="1" noChangeShapeType="1" noTextEdit="1"/>
              </p:cNvSpPr>
              <p:nvPr/>
            </p:nvSpPr>
            <p:spPr>
              <a:xfrm>
                <a:off x="4533636" y="5595194"/>
                <a:ext cx="859723" cy="400110"/>
              </a:xfrm>
              <a:prstGeom prst="rect">
                <a:avLst/>
              </a:prstGeom>
              <a:blipFill>
                <a:blip r:embed="rId31"/>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5924561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DF6F34-BCA0-F83A-D612-0EA2EA24AD16}"/>
              </a:ext>
            </a:extLst>
          </p:cNvPr>
          <p:cNvSpPr>
            <a:spLocks noGrp="1"/>
          </p:cNvSpPr>
          <p:nvPr>
            <p:ph type="title"/>
          </p:nvPr>
        </p:nvSpPr>
        <p:spPr/>
        <p:txBody>
          <a:bodyPr/>
          <a:lstStyle/>
          <a:p>
            <a:r>
              <a:rPr lang="zh-CN" altLang="en-US" dirty="0"/>
              <a:t>滑动窗口上的最优矩阵略图算法</a:t>
            </a:r>
          </a:p>
        </p:txBody>
      </p:sp>
      <p:sp>
        <p:nvSpPr>
          <p:cNvPr id="6" name="Content Placeholder 5">
            <a:extLst>
              <a:ext uri="{FF2B5EF4-FFF2-40B4-BE49-F238E27FC236}">
                <a16:creationId xmlns:a16="http://schemas.microsoft.com/office/drawing/2014/main" id="{E1F66E94-BE6C-71D6-82B1-83B3D7D4D5FD}"/>
              </a:ext>
            </a:extLst>
          </p:cNvPr>
          <p:cNvSpPr>
            <a:spLocks noGrp="1"/>
          </p:cNvSpPr>
          <p:nvPr>
            <p:ph idx="1"/>
          </p:nvPr>
        </p:nvSpPr>
        <p:spPr/>
        <p:txBody>
          <a:bodyPr/>
          <a:lstStyle/>
          <a:p>
            <a:r>
              <a:rPr kumimoji="1" lang="zh-CN" altLang="en-US" dirty="0"/>
              <a:t>问题：</a:t>
            </a:r>
            <a:r>
              <a:rPr kumimoji="1" lang="zh-CN" altLang="en-US" sz="3200" b="0" kern="0" dirty="0"/>
              <a:t>滑动窗口上的</a:t>
            </a:r>
            <a:r>
              <a:rPr kumimoji="1" lang="zh-CN" altLang="en-US" sz="3200" b="0" dirty="0"/>
              <a:t>矩阵略图的最优空间复杂度为多少？</a:t>
            </a:r>
            <a:endParaRPr kumimoji="1" lang="en-US" altLang="zh-CN" sz="3200" b="0" dirty="0"/>
          </a:p>
        </p:txBody>
      </p:sp>
      <p:grpSp>
        <p:nvGrpSpPr>
          <p:cNvPr id="26" name="Group 25">
            <a:extLst>
              <a:ext uri="{FF2B5EF4-FFF2-40B4-BE49-F238E27FC236}">
                <a16:creationId xmlns:a16="http://schemas.microsoft.com/office/drawing/2014/main" id="{C2162783-1B4B-F48B-4F34-22AEE6CB1F97}"/>
              </a:ext>
            </a:extLst>
          </p:cNvPr>
          <p:cNvGrpSpPr/>
          <p:nvPr/>
        </p:nvGrpSpPr>
        <p:grpSpPr>
          <a:xfrm>
            <a:off x="1025118" y="2693585"/>
            <a:ext cx="9804221" cy="3159522"/>
            <a:chOff x="866092" y="2693585"/>
            <a:chExt cx="9804221" cy="3159522"/>
          </a:xfrm>
          <a:effectLst>
            <a:outerShdw blurRad="50800" dist="38100" dir="2700000" algn="tl" rotWithShape="0">
              <a:prstClr val="black">
                <a:alpha val="40000"/>
              </a:prstClr>
            </a:outerShdw>
          </a:effectLst>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EBFB3D4-B3BC-8904-A1B0-5D8E757174F1}"/>
                    </a:ext>
                  </a:extLst>
                </p:cNvPr>
                <p:cNvSpPr/>
                <p:nvPr/>
              </p:nvSpPr>
              <p:spPr>
                <a:xfrm>
                  <a:off x="866093" y="3468787"/>
                  <a:ext cx="2452884" cy="2165278"/>
                </a:xfrm>
                <a:prstGeom prst="rect">
                  <a:avLst/>
                </a:prstGeom>
                <a:solidFill>
                  <a:srgbClr val="D7DAE1"/>
                </a:solidFill>
                <a:ln w="28250" cap="flat" cmpd="sng" algn="ctr">
                  <a:noFill/>
                  <a:prstDash val="solid"/>
                </a:ln>
                <a:effectLst/>
              </p:spPr>
              <p:txBody>
                <a:bodyPr tIns="6858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all" spc="0" normalizeH="0" baseline="0" noProof="0" dirty="0">
                      <a:ln>
                        <a:noFill/>
                      </a:ln>
                      <a:solidFill>
                        <a:prstClr val="black"/>
                      </a:solidFill>
                      <a:effectLst/>
                      <a:uLnTx/>
                      <a:uFillTx/>
                      <a:latin typeface="Arial" panose="020B0604020202020204" pitchFamily="34" charset="0"/>
                      <a:cs typeface="Arial" panose="020B0604020202020204" pitchFamily="34" charset="0"/>
                    </a:rPr>
                    <a:t>Exponentail histogram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all" spc="0" normalizeH="0" baseline="0" noProof="0" dirty="0">
                      <a:ln>
                        <a:noFill/>
                      </a:ln>
                      <a:solidFill>
                        <a:prstClr val="black"/>
                      </a:solidFill>
                      <a:effectLst/>
                      <a:uLnTx/>
                      <a:uFillTx/>
                      <a:latin typeface="Arial" panose="020B0604020202020204" pitchFamily="34" charset="0"/>
                      <a:cs typeface="Arial" panose="020B0604020202020204" pitchFamily="34" charset="0"/>
                    </a:rPr>
                    <a:t>Dyadic interval</a:t>
                  </a:r>
                </a:p>
                <a:p>
                  <a:pPr marL="0" marR="0" lvl="0" indent="0" algn="ctr"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400" b="1" i="1" u="none" strike="noStrike" kern="1200" cap="all" spc="0" normalizeH="0" baseline="0" noProof="0" smtClean="0">
                            <a:ln>
                              <a:noFill/>
                            </a:ln>
                            <a:solidFill>
                              <a:prstClr val="black"/>
                            </a:solidFill>
                            <a:effectLst/>
                            <a:uLnTx/>
                            <a:uFillTx/>
                            <a:latin typeface="Cambria Math" panose="02040503050406030204" pitchFamily="18" charset="0"/>
                          </a:rPr>
                          <m:t>×</m:t>
                        </m:r>
                      </m:oMath>
                    </m:oMathPara>
                  </a14:m>
                  <a:endParaRPr kumimoji="0" lang="en-US" sz="1400" b="1" i="0" u="none" strike="noStrike" kern="1200" cap="all"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all" spc="0" normalizeH="0" baseline="0" noProof="0" dirty="0" err="1">
                      <a:ln>
                        <a:noFill/>
                      </a:ln>
                      <a:solidFill>
                        <a:prstClr val="black"/>
                      </a:solidFill>
                      <a:effectLst/>
                      <a:uLnTx/>
                      <a:uFillTx/>
                      <a:latin typeface="Arial" panose="020B0604020202020204" pitchFamily="34" charset="0"/>
                      <a:cs typeface="Arial" panose="020B0604020202020204" pitchFamily="34" charset="0"/>
                    </a:rPr>
                    <a:t>HAShing</a:t>
                  </a:r>
                  <a:endParaRPr kumimoji="0" lang="en-US" sz="1400" b="1" i="0" u="none" strike="noStrike" kern="1200" cap="all"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all" spc="0" normalizeH="0" baseline="0" noProof="0" dirty="0">
                      <a:ln>
                        <a:noFill/>
                      </a:ln>
                      <a:solidFill>
                        <a:prstClr val="black"/>
                      </a:solidFill>
                      <a:effectLst/>
                      <a:uLnTx/>
                      <a:uFillTx/>
                      <a:latin typeface="Arial" panose="020B0604020202020204" pitchFamily="34" charset="0"/>
                      <a:cs typeface="Arial" panose="020B0604020202020204" pitchFamily="34" charset="0"/>
                    </a:rPr>
                    <a:t>random project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all"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Sampling</a:t>
                  </a:r>
                  <a:endParaRPr kumimoji="0" lang="en-US" sz="1400" b="1" i="0" u="none" strike="noStrike" kern="1200" cap="all"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8" name="Rectangle 7">
                  <a:extLst>
                    <a:ext uri="{FF2B5EF4-FFF2-40B4-BE49-F238E27FC236}">
                      <a16:creationId xmlns:a16="http://schemas.microsoft.com/office/drawing/2014/main" id="{5EBFB3D4-B3BC-8904-A1B0-5D8E757174F1}"/>
                    </a:ext>
                  </a:extLst>
                </p:cNvPr>
                <p:cNvSpPr>
                  <a:spLocks noRot="1" noChangeAspect="1" noMove="1" noResize="1" noEditPoints="1" noAdjustHandles="1" noChangeArrowheads="1" noChangeShapeType="1" noTextEdit="1"/>
                </p:cNvSpPr>
                <p:nvPr/>
              </p:nvSpPr>
              <p:spPr>
                <a:xfrm>
                  <a:off x="866093" y="3468787"/>
                  <a:ext cx="2452884" cy="2165278"/>
                </a:xfrm>
                <a:prstGeom prst="rect">
                  <a:avLst/>
                </a:prstGeom>
                <a:blipFill>
                  <a:blip r:embed="rId2"/>
                  <a:stretch>
                    <a:fillRect/>
                  </a:stretch>
                </a:blipFill>
                <a:ln w="28250" cap="flat" cmpd="sng" algn="ctr">
                  <a:noFill/>
                  <a:prstDash val="solid"/>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5A439739-8BC1-317B-57E9-FAF29501678B}"/>
                    </a:ext>
                  </a:extLst>
                </p:cNvPr>
                <p:cNvSpPr/>
                <p:nvPr/>
              </p:nvSpPr>
              <p:spPr>
                <a:xfrm>
                  <a:off x="866092" y="2693585"/>
                  <a:ext cx="2452887" cy="778177"/>
                </a:xfrm>
                <a:prstGeom prst="rect">
                  <a:avLst/>
                </a:prstGeom>
                <a:solidFill>
                  <a:schemeClr val="bg2"/>
                </a:solidFill>
                <a:ln w="2825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cs typeface="+mn-cs"/>
                        </a:rPr>
                        <m:t>𝑂</m:t>
                      </m:r>
                      <m:d>
                        <m:dPr>
                          <m:ctrlPr>
                            <a:rPr kumimoji="0" lang="en-US"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sSup>
                            <m:sSupPr>
                              <m:ctrlPr>
                                <a:rPr kumimoji="0" lang="en-US"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cs typeface="+mn-cs"/>
                                </a:rPr>
                                <m:t>𝑑</m:t>
                              </m:r>
                            </m:e>
                            <m:sup>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p>
                          </m:sSup>
                          <m:sSup>
                            <m:sSupPr>
                              <m:ctrlPr>
                                <a:rPr kumimoji="0" lang="en-US"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cs typeface="+mn-cs"/>
                                </a:rPr>
                                <m:t>ℓ</m:t>
                              </m:r>
                            </m:e>
                            <m:sup>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cs typeface="+mn-cs"/>
                                </a:rPr>
                                <m:t>3</m:t>
                              </m:r>
                            </m:sup>
                          </m:sSup>
                        </m:e>
                      </m:d>
                    </m:oMath>
                  </a14:m>
                  <a:r>
                    <a:rPr kumimoji="0" lang="zh-CN" altLang="en-US" b="0" i="0" u="none" strike="noStrike" kern="1200" cap="none" spc="0" normalizeH="0" baseline="0" noProof="0" dirty="0">
                      <a:ln>
                        <a:noFill/>
                      </a:ln>
                      <a:solidFill>
                        <a:prstClr val="black"/>
                      </a:solidFill>
                      <a:effectLst/>
                      <a:uLnTx/>
                      <a:uFillTx/>
                      <a:latin typeface="Franklin Gothic Book"/>
                      <a:ea typeface="微软雅黑" panose="020B0503020204020204" pitchFamily="34" charset="-122"/>
                      <a:cs typeface="+mn-cs"/>
                    </a:rPr>
                    <a:t>、</a:t>
                  </a:r>
                  <a14:m>
                    <m:oMath xmlns:m="http://schemas.openxmlformats.org/officeDocument/2006/math">
                      <m:r>
                        <a:rPr kumimoji="0" lang="en-US" altLang="zh-CN"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𝑂</m:t>
                      </m:r>
                      <m:d>
                        <m:dPr>
                          <m:ctrlPr>
                            <a:rPr kumimoji="0" lang="en-US" altLang="zh-CN"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dPr>
                        <m:e>
                          <m:r>
                            <a:rPr kumimoji="0" lang="en-US" altLang="zh-CN"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𝑑</m:t>
                          </m:r>
                          <m:sSup>
                            <m:sSupPr>
                              <m:ctrlPr>
                                <a:rPr kumimoji="0" lang="en-US" altLang="zh-CN"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pPr>
                            <m:e>
                              <m:r>
                                <a:rPr kumimoji="0" lang="en-US" altLang="zh-CN"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ℓ</m:t>
                              </m:r>
                            </m:e>
                            <m:sup>
                              <m:r>
                                <a:rPr kumimoji="0" lang="en-US" altLang="zh-CN"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p>
                          </m:sSup>
                          <m:r>
                            <m:rPr>
                              <m:sty m:val="p"/>
                            </m:rPr>
                            <a:rPr kumimoji="0" lang="en-US" altLang="zh-CN"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log</m:t>
                          </m:r>
                          <m:r>
                            <a:rPr kumimoji="0" lang="en-US" altLang="zh-CN"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 ℓ</m:t>
                          </m:r>
                        </m:e>
                      </m:d>
                    </m:oMath>
                  </a14:m>
                  <a:endParaRPr kumimoji="0" lang="en-US" b="0" i="0" u="none" strike="noStrike" kern="1200" cap="none" spc="0" normalizeH="0" baseline="0" noProof="0" dirty="0">
                    <a:ln>
                      <a:noFill/>
                    </a:ln>
                    <a:solidFill>
                      <a:prstClr val="black"/>
                    </a:solidFill>
                    <a:effectLst/>
                    <a:uLnTx/>
                    <a:uFillTx/>
                    <a:latin typeface="Franklin Gothic Book"/>
                    <a:cs typeface="+mn-cs"/>
                  </a:endParaRPr>
                </a:p>
              </p:txBody>
            </p:sp>
          </mc:Choice>
          <mc:Fallback xmlns="">
            <p:sp>
              <p:nvSpPr>
                <p:cNvPr id="9" name="Rectangle 8">
                  <a:extLst>
                    <a:ext uri="{FF2B5EF4-FFF2-40B4-BE49-F238E27FC236}">
                      <a16:creationId xmlns:a16="http://schemas.microsoft.com/office/drawing/2014/main" id="{5A439739-8BC1-317B-57E9-FAF29501678B}"/>
                    </a:ext>
                  </a:extLst>
                </p:cNvPr>
                <p:cNvSpPr>
                  <a:spLocks noRot="1" noChangeAspect="1" noMove="1" noResize="1" noEditPoints="1" noAdjustHandles="1" noChangeArrowheads="1" noChangeShapeType="1" noTextEdit="1"/>
                </p:cNvSpPr>
                <p:nvPr/>
              </p:nvSpPr>
              <p:spPr>
                <a:xfrm>
                  <a:off x="866092" y="2693585"/>
                  <a:ext cx="2452887" cy="778177"/>
                </a:xfrm>
                <a:prstGeom prst="rect">
                  <a:avLst/>
                </a:prstGeom>
                <a:blipFill>
                  <a:blip r:embed="rId3"/>
                  <a:stretch>
                    <a:fillRect/>
                  </a:stretch>
                </a:blipFill>
                <a:ln w="28250" cap="flat" cmpd="sng" algn="ctr">
                  <a:noFill/>
                  <a:prstDash val="solid"/>
                </a:ln>
                <a:effectLst/>
              </p:spPr>
              <p:txBody>
                <a:bodyPr/>
                <a:lstStyle/>
                <a:p>
                  <a:r>
                    <a:rPr lang="zh-CN" altLang="en-US">
                      <a:noFill/>
                    </a:rPr>
                    <a:t> </a:t>
                  </a:r>
                </a:p>
              </p:txBody>
            </p:sp>
          </mc:Fallback>
        </mc:AlternateContent>
        <p:sp>
          <p:nvSpPr>
            <p:cNvPr id="12" name="Rectangle 11">
              <a:extLst>
                <a:ext uri="{FF2B5EF4-FFF2-40B4-BE49-F238E27FC236}">
                  <a16:creationId xmlns:a16="http://schemas.microsoft.com/office/drawing/2014/main" id="{B4999953-A1A5-FF2B-B374-2C52150525EC}"/>
                </a:ext>
              </a:extLst>
            </p:cNvPr>
            <p:cNvSpPr/>
            <p:nvPr/>
          </p:nvSpPr>
          <p:spPr>
            <a:xfrm>
              <a:off x="3313072" y="3975784"/>
              <a:ext cx="2452445" cy="1658280"/>
            </a:xfrm>
            <a:prstGeom prst="rect">
              <a:avLst/>
            </a:prstGeom>
            <a:solidFill>
              <a:srgbClr val="D7DAE1">
                <a:lumMod val="90000"/>
              </a:srgbClr>
            </a:solidFill>
            <a:ln w="28250" cap="flat" cmpd="sng" algn="ctr">
              <a:noFill/>
              <a:prstDash val="solid"/>
            </a:ln>
            <a:effectLst/>
          </p:spPr>
          <p:txBody>
            <a:bodyPr lIns="91440" tIns="18288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b="1" i="0" u="none" strike="noStrike" kern="1200" cap="all" spc="0" normalizeH="0" baseline="0" noProof="0" dirty="0">
                  <a:ln>
                    <a:noFill/>
                  </a:ln>
                  <a:solidFill>
                    <a:prstClr val="black"/>
                  </a:solidFill>
                  <a:effectLst/>
                  <a:uLnTx/>
                  <a:uFillTx/>
                  <a:latin typeface="+mj-lt"/>
                  <a:ea typeface="微软雅黑" panose="020B0503020204020204" pitchFamily="34" charset="-122"/>
                  <a:cs typeface="+mn-cs"/>
                </a:rPr>
                <a:t>LM</a:t>
              </a:r>
              <a:r>
                <a:rPr kumimoji="0" lang="en-US" b="1" i="0" u="none" strike="noStrike" kern="1200" cap="all" spc="0" normalizeH="0" baseline="0" noProof="0" dirty="0">
                  <a:ln>
                    <a:noFill/>
                  </a:ln>
                  <a:solidFill>
                    <a:prstClr val="black"/>
                  </a:solidFill>
                  <a:effectLst/>
                  <a:uLnTx/>
                  <a:uFillTx/>
                  <a:latin typeface="+mj-lt"/>
                  <a:cs typeface="+mn-cs"/>
                </a:rPr>
                <a:t>-FD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all" spc="0" normalizeH="0" baseline="0" noProof="0" dirty="0">
                  <a:ln>
                    <a:noFill/>
                  </a:ln>
                  <a:solidFill>
                    <a:prstClr val="black"/>
                  </a:solidFill>
                  <a:effectLst/>
                  <a:uLnTx/>
                  <a:uFillTx/>
                  <a:latin typeface="+mj-lt"/>
                  <a:cs typeface="+mn-cs"/>
                </a:rPr>
                <a:t>Di-FD</a:t>
              </a: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85F62B1E-C5DF-5F78-68D2-BF40F389B46D}"/>
                    </a:ext>
                  </a:extLst>
                </p:cNvPr>
                <p:cNvSpPr/>
                <p:nvPr/>
              </p:nvSpPr>
              <p:spPr>
                <a:xfrm>
                  <a:off x="3312095" y="3172353"/>
                  <a:ext cx="2454259" cy="803429"/>
                </a:xfrm>
                <a:prstGeom prst="rect">
                  <a:avLst/>
                </a:prstGeom>
                <a:solidFill>
                  <a:schemeClr val="accent1">
                    <a:lumMod val="20000"/>
                    <a:lumOff val="80000"/>
                  </a:schemeClr>
                </a:solidFill>
                <a:ln w="2825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m:rPr>
                          <m:sty m:val="p"/>
                        </m:rPr>
                        <a:rPr lang="en-US" altLang="zh-CN" sz="2000" i="1" smtClean="0">
                          <a:solidFill>
                            <a:prstClr val="black"/>
                          </a:solidFill>
                          <a:latin typeface="Cambria Math" panose="02040503050406030204" pitchFamily="18" charset="0"/>
                        </a:rPr>
                        <m:t>O</m:t>
                      </m:r>
                      <m:d>
                        <m:dPr>
                          <m:ctrlPr>
                            <a:rPr lang="en-US" altLang="zh-CN" sz="2000" b="0" i="1" smtClean="0">
                              <a:solidFill>
                                <a:prstClr val="black"/>
                              </a:solidFill>
                              <a:latin typeface="Cambria Math" panose="02040503050406030204" pitchFamily="18" charset="0"/>
                            </a:rPr>
                          </m:ctrlPr>
                        </m:dPr>
                        <m:e>
                          <m:r>
                            <a:rPr lang="en-US" altLang="zh-CN" sz="2000" b="0" i="1" smtClean="0">
                              <a:solidFill>
                                <a:prstClr val="black"/>
                              </a:solidFill>
                              <a:latin typeface="Cambria Math" panose="02040503050406030204" pitchFamily="18" charset="0"/>
                            </a:rPr>
                            <m:t>𝑑</m:t>
                          </m:r>
                          <m:sSup>
                            <m:sSupPr>
                              <m:ctrlPr>
                                <a:rPr lang="en-US" altLang="zh-CN" sz="2000" b="0" i="1" smtClean="0">
                                  <a:solidFill>
                                    <a:prstClr val="black"/>
                                  </a:solidFill>
                                  <a:latin typeface="Cambria Math" panose="02040503050406030204" pitchFamily="18" charset="0"/>
                                </a:rPr>
                              </m:ctrlPr>
                            </m:sSupPr>
                            <m:e>
                              <m:r>
                                <a:rPr lang="en-US" altLang="zh-CN" sz="2000" b="0" i="1" smtClean="0">
                                  <a:solidFill>
                                    <a:prstClr val="black"/>
                                  </a:solidFill>
                                  <a:latin typeface="Cambria Math" panose="02040503050406030204" pitchFamily="18" charset="0"/>
                                </a:rPr>
                                <m:t>ℓ</m:t>
                              </m:r>
                            </m:e>
                            <m:sup>
                              <m:r>
                                <a:rPr lang="en-US" altLang="zh-CN" sz="2000" b="0" i="1" smtClean="0">
                                  <a:solidFill>
                                    <a:prstClr val="black"/>
                                  </a:solidFill>
                                  <a:latin typeface="Cambria Math" panose="02040503050406030204" pitchFamily="18" charset="0"/>
                                </a:rPr>
                                <m:t>2</m:t>
                              </m:r>
                            </m:sup>
                          </m:sSup>
                        </m:e>
                      </m:d>
                    </m:oMath>
                  </a14:m>
                  <a:r>
                    <a:rPr kumimoji="0" lang="zh-CN" altLang="en-US" sz="2000" b="0" u="none" strike="noStrike" kern="1200" cap="none" spc="0" normalizeH="0" baseline="0" noProof="0" dirty="0">
                      <a:ln>
                        <a:noFill/>
                      </a:ln>
                      <a:solidFill>
                        <a:prstClr val="black"/>
                      </a:solidFill>
                      <a:effectLst/>
                      <a:uLnTx/>
                      <a:uFillTx/>
                    </a:rPr>
                    <a:t>、</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rPr>
                        <m:t>𝑂</m:t>
                      </m:r>
                      <m:d>
                        <m:d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rPr>
                          </m:ctrlPr>
                        </m:d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rPr>
                            <m:t>𝑑</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rPr>
                            <m:t>ℓ</m:t>
                          </m:r>
                          <m:func>
                            <m:func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rPr>
                              </m:ctrlPr>
                            </m:funcPr>
                            <m:fName>
                              <m:r>
                                <m:rPr>
                                  <m:sty m:val="p"/>
                                </m:rPr>
                                <a:rPr kumimoji="0" lang="en-US" sz="2000" b="0" i="0" u="none" strike="noStrike" kern="1200" cap="none" spc="0" normalizeH="0" baseline="0" noProof="0" smtClean="0">
                                  <a:ln>
                                    <a:noFill/>
                                  </a:ln>
                                  <a:solidFill>
                                    <a:prstClr val="black"/>
                                  </a:solidFill>
                                  <a:effectLst/>
                                  <a:uLnTx/>
                                  <a:uFillTx/>
                                  <a:latin typeface="Cambria Math" panose="02040503050406030204" pitchFamily="18" charset="0"/>
                                </a:rPr>
                                <m:t>log</m:t>
                              </m:r>
                            </m:fName>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rPr>
                                <m:t>ℓ</m:t>
                              </m:r>
                            </m:e>
                          </m:func>
                        </m:e>
                      </m:d>
                    </m:oMath>
                  </a14:m>
                  <a:endParaRPr kumimoji="0" lang="en-US" sz="1400" b="0" i="0" u="none" strike="noStrike" kern="1200" cap="none" spc="0" normalizeH="0" baseline="0" noProof="0" dirty="0">
                    <a:ln>
                      <a:noFill/>
                    </a:ln>
                    <a:solidFill>
                      <a:prstClr val="black"/>
                    </a:solidFill>
                    <a:effectLst/>
                    <a:uLnTx/>
                    <a:uFillTx/>
                    <a:latin typeface="Franklin Gothic Book"/>
                    <a:ea typeface="+mn-ea"/>
                    <a:cs typeface="+mn-cs"/>
                  </a:endParaRPr>
                </a:p>
              </p:txBody>
            </p:sp>
          </mc:Choice>
          <mc:Fallback xmlns="">
            <p:sp>
              <p:nvSpPr>
                <p:cNvPr id="14" name="Rectangle 13">
                  <a:extLst>
                    <a:ext uri="{FF2B5EF4-FFF2-40B4-BE49-F238E27FC236}">
                      <a16:creationId xmlns:a16="http://schemas.microsoft.com/office/drawing/2014/main" id="{85F62B1E-C5DF-5F78-68D2-BF40F389B46D}"/>
                    </a:ext>
                  </a:extLst>
                </p:cNvPr>
                <p:cNvSpPr>
                  <a:spLocks noRot="1" noChangeAspect="1" noMove="1" noResize="1" noEditPoints="1" noAdjustHandles="1" noChangeArrowheads="1" noChangeShapeType="1" noTextEdit="1"/>
                </p:cNvSpPr>
                <p:nvPr/>
              </p:nvSpPr>
              <p:spPr>
                <a:xfrm>
                  <a:off x="3312095" y="3172353"/>
                  <a:ext cx="2454259" cy="803429"/>
                </a:xfrm>
                <a:prstGeom prst="rect">
                  <a:avLst/>
                </a:prstGeom>
                <a:blipFill>
                  <a:blip r:embed="rId4"/>
                  <a:stretch>
                    <a:fillRect/>
                  </a:stretch>
                </a:blipFill>
                <a:ln w="28250" cap="flat" cmpd="sng" algn="ctr">
                  <a:noFill/>
                  <a:prstDash val="solid"/>
                </a:ln>
                <a:effectLst/>
              </p:spPr>
              <p:txBody>
                <a:bodyPr/>
                <a:lstStyle/>
                <a:p>
                  <a:r>
                    <a:rPr lang="zh-CN" altLang="en-US">
                      <a:noFill/>
                    </a:rPr>
                    <a:t> </a:t>
                  </a:r>
                </a:p>
              </p:txBody>
            </p:sp>
          </mc:Fallback>
        </mc:AlternateContent>
        <p:sp>
          <p:nvSpPr>
            <p:cNvPr id="16" name="Rectangle 15">
              <a:extLst>
                <a:ext uri="{FF2B5EF4-FFF2-40B4-BE49-F238E27FC236}">
                  <a16:creationId xmlns:a16="http://schemas.microsoft.com/office/drawing/2014/main" id="{183B4F1A-4B88-D82A-899E-AD97E286FA6C}"/>
                </a:ext>
              </a:extLst>
            </p:cNvPr>
            <p:cNvSpPr/>
            <p:nvPr/>
          </p:nvSpPr>
          <p:spPr>
            <a:xfrm>
              <a:off x="5764982" y="4470246"/>
              <a:ext cx="2452885" cy="1163817"/>
            </a:xfrm>
            <a:prstGeom prst="rect">
              <a:avLst/>
            </a:prstGeom>
            <a:solidFill>
              <a:srgbClr val="D7DAE1"/>
            </a:solidFill>
            <a:ln w="28250" cap="flat" cmpd="sng" algn="ctr">
              <a:noFill/>
              <a:prstDash val="solid"/>
            </a:ln>
            <a:effectLst/>
          </p:spPr>
          <p:txBody>
            <a:bodyPr tIns="6858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all" spc="0" normalizeH="0" baseline="0" noProof="0" dirty="0">
                  <a:ln>
                    <a:noFill/>
                  </a:ln>
                  <a:solidFill>
                    <a:prstClr val="black"/>
                  </a:solidFill>
                  <a:effectLst/>
                  <a:uLnTx/>
                  <a:uFillTx/>
                  <a:latin typeface="+mj-lt"/>
                  <a:ea typeface="+mn-ea"/>
                  <a:cs typeface="+mn-cs"/>
                </a:rPr>
                <a:t>DS-FD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all" spc="0" normalizeH="0" baseline="0" noProof="0" dirty="0">
                  <a:ln>
                    <a:noFill/>
                  </a:ln>
                  <a:solidFill>
                    <a:srgbClr val="C00000"/>
                  </a:solidFill>
                  <a:effectLst/>
                  <a:uLnTx/>
                  <a:uFillTx/>
                  <a:latin typeface="+mj-lt"/>
                  <a:ea typeface="+mn-ea"/>
                  <a:cs typeface="+mn-cs"/>
                </a:rPr>
                <a:t>Sliding window</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AAB4AEFD-885C-1BF8-C966-5DECBEACD947}"/>
                    </a:ext>
                  </a:extLst>
                </p:cNvPr>
                <p:cNvSpPr/>
                <p:nvPr/>
              </p:nvSpPr>
              <p:spPr>
                <a:xfrm>
                  <a:off x="5764981" y="3633998"/>
                  <a:ext cx="2452887" cy="836250"/>
                </a:xfrm>
                <a:prstGeom prst="rect">
                  <a:avLst/>
                </a:prstGeom>
                <a:solidFill>
                  <a:schemeClr val="bg2"/>
                </a:solidFill>
                <a:ln w="2825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m:t>
                        </m:r>
                        <m:d>
                          <m:d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ℓ</m:t>
                            </m:r>
                          </m:e>
                        </m:d>
                      </m:oMath>
                    </m:oMathPara>
                  </a14:m>
                  <a:endParaRPr kumimoji="0" lang="en-US" sz="2000" b="0" i="0" u="none" strike="noStrike" kern="1200" cap="none" spc="0" normalizeH="0" baseline="0" noProof="0" dirty="0">
                    <a:ln>
                      <a:noFill/>
                    </a:ln>
                    <a:solidFill>
                      <a:prstClr val="black"/>
                    </a:solidFill>
                    <a:effectLst/>
                    <a:uLnTx/>
                    <a:uFillTx/>
                    <a:latin typeface="Franklin Gothic Book"/>
                    <a:ea typeface="+mn-ea"/>
                    <a:cs typeface="+mn-cs"/>
                  </a:endParaRPr>
                </a:p>
              </p:txBody>
            </p:sp>
          </mc:Choice>
          <mc:Fallback xmlns="">
            <p:sp>
              <p:nvSpPr>
                <p:cNvPr id="17" name="Rectangle 16">
                  <a:extLst>
                    <a:ext uri="{FF2B5EF4-FFF2-40B4-BE49-F238E27FC236}">
                      <a16:creationId xmlns:a16="http://schemas.microsoft.com/office/drawing/2014/main" id="{AAB4AEFD-885C-1BF8-C966-5DECBEACD947}"/>
                    </a:ext>
                  </a:extLst>
                </p:cNvPr>
                <p:cNvSpPr>
                  <a:spLocks noRot="1" noChangeAspect="1" noMove="1" noResize="1" noEditPoints="1" noAdjustHandles="1" noChangeArrowheads="1" noChangeShapeType="1" noTextEdit="1"/>
                </p:cNvSpPr>
                <p:nvPr/>
              </p:nvSpPr>
              <p:spPr>
                <a:xfrm>
                  <a:off x="5764981" y="3633998"/>
                  <a:ext cx="2452887" cy="836250"/>
                </a:xfrm>
                <a:prstGeom prst="rect">
                  <a:avLst/>
                </a:prstGeom>
                <a:blipFill>
                  <a:blip r:embed="rId5"/>
                  <a:stretch>
                    <a:fillRect/>
                  </a:stretch>
                </a:blipFill>
                <a:ln w="28250" cap="flat" cmpd="sng" algn="ctr">
                  <a:noFill/>
                  <a:prstDash val="solid"/>
                </a:ln>
                <a:effectLst/>
              </p:spPr>
              <p:txBody>
                <a:bodyPr/>
                <a:lstStyle/>
                <a:p>
                  <a:r>
                    <a:rPr lang="zh-CN" altLang="en-US">
                      <a:noFill/>
                    </a:rPr>
                    <a:t> </a:t>
                  </a:r>
                </a:p>
              </p:txBody>
            </p:sp>
          </mc:Fallback>
        </mc:AlternateContent>
        <p:sp>
          <p:nvSpPr>
            <p:cNvPr id="20" name="Rectangle 19">
              <a:extLst>
                <a:ext uri="{FF2B5EF4-FFF2-40B4-BE49-F238E27FC236}">
                  <a16:creationId xmlns:a16="http://schemas.microsoft.com/office/drawing/2014/main" id="{4971D50E-2678-AC6C-11D7-2F4F77BD957D}"/>
                </a:ext>
              </a:extLst>
            </p:cNvPr>
            <p:cNvSpPr/>
            <p:nvPr/>
          </p:nvSpPr>
          <p:spPr>
            <a:xfrm>
              <a:off x="8217427" y="4470246"/>
              <a:ext cx="2452885" cy="1163817"/>
            </a:xfrm>
            <a:prstGeom prst="rect">
              <a:avLst/>
            </a:prstGeom>
            <a:solidFill>
              <a:srgbClr val="D7DAE1">
                <a:lumMod val="90000"/>
              </a:srgbClr>
            </a:solidFill>
            <a:ln w="28250" cap="flat" cmpd="sng" algn="ctr">
              <a:noFill/>
              <a:prstDash val="solid"/>
            </a:ln>
            <a:effectLst/>
          </p:spPr>
          <p:txBody>
            <a:bodyPr tIns="6858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all" spc="0" normalizeH="0" baseline="0" noProof="0" dirty="0">
                  <a:ln>
                    <a:noFill/>
                  </a:ln>
                  <a:solidFill>
                    <a:prstClr val="black"/>
                  </a:solidFill>
                  <a:effectLst/>
                  <a:uLnTx/>
                  <a:uFillTx/>
                  <a:latin typeface="+mj-lt"/>
                  <a:ea typeface="+mn-ea"/>
                  <a:cs typeface="+mn-cs"/>
                </a:rPr>
                <a:t>FD</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cap="all" dirty="0">
                  <a:solidFill>
                    <a:srgbClr val="C00000"/>
                  </a:solidFill>
                  <a:latin typeface="+mj-lt"/>
                </a:rPr>
                <a:t>Full</a:t>
              </a:r>
              <a:r>
                <a:rPr lang="zh-CN" altLang="en-US" sz="1400" cap="all" dirty="0">
                  <a:solidFill>
                    <a:srgbClr val="C00000"/>
                  </a:solidFill>
                  <a:latin typeface="+mj-lt"/>
                </a:rPr>
                <a:t> </a:t>
              </a:r>
              <a:r>
                <a:rPr lang="en-US" altLang="zh-CN" sz="1400" cap="all" dirty="0">
                  <a:solidFill>
                    <a:srgbClr val="C00000"/>
                  </a:solidFill>
                  <a:latin typeface="+mj-lt"/>
                </a:rPr>
                <a:t>Stream</a:t>
              </a:r>
              <a:endParaRPr kumimoji="0" lang="en-US" sz="1400" i="0" u="none" strike="noStrike" kern="1200" cap="all" spc="0" normalizeH="0" baseline="0" noProof="0" dirty="0">
                <a:ln>
                  <a:noFill/>
                </a:ln>
                <a:solidFill>
                  <a:srgbClr val="C00000"/>
                </a:solidFill>
                <a:effectLst/>
                <a:uLnTx/>
                <a:uFillTx/>
                <a:latin typeface="+mj-lt"/>
                <a:ea typeface="+mn-ea"/>
                <a:cs typeface="+mn-cs"/>
              </a:endParaRPr>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64937D76-8EF4-4111-7522-F602D0893DCF}"/>
                    </a:ext>
                  </a:extLst>
                </p:cNvPr>
                <p:cNvSpPr/>
                <p:nvPr/>
              </p:nvSpPr>
              <p:spPr>
                <a:xfrm>
                  <a:off x="8217426" y="3633998"/>
                  <a:ext cx="2452887" cy="836250"/>
                </a:xfrm>
                <a:prstGeom prst="rect">
                  <a:avLst/>
                </a:prstGeom>
                <a:solidFill>
                  <a:schemeClr val="accent1">
                    <a:lumMod val="20000"/>
                    <a:lumOff val="80000"/>
                  </a:schemeClr>
                </a:solidFill>
                <a:ln w="2825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Ω</m:t>
                        </m:r>
                        <m:d>
                          <m:d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ℓ</m:t>
                            </m:r>
                          </m:e>
                        </m:d>
                      </m:oMath>
                    </m:oMathPara>
                  </a14:m>
                  <a:endParaRPr kumimoji="0" lang="en-US" sz="2000" b="0" i="0" u="none" strike="noStrike" kern="1200" cap="none" spc="0" normalizeH="0" baseline="0" noProof="0" dirty="0">
                    <a:ln>
                      <a:noFill/>
                    </a:ln>
                    <a:solidFill>
                      <a:prstClr val="black"/>
                    </a:solidFill>
                    <a:effectLst/>
                    <a:uLnTx/>
                    <a:uFillTx/>
                    <a:latin typeface="Franklin Gothic Book"/>
                    <a:ea typeface="+mn-ea"/>
                    <a:cs typeface="+mn-cs"/>
                  </a:endParaRPr>
                </a:p>
              </p:txBody>
            </p:sp>
          </mc:Choice>
          <mc:Fallback xmlns="">
            <p:sp>
              <p:nvSpPr>
                <p:cNvPr id="21" name="Rectangle 20">
                  <a:extLst>
                    <a:ext uri="{FF2B5EF4-FFF2-40B4-BE49-F238E27FC236}">
                      <a16:creationId xmlns:a16="http://schemas.microsoft.com/office/drawing/2014/main" id="{64937D76-8EF4-4111-7522-F602D0893DCF}"/>
                    </a:ext>
                  </a:extLst>
                </p:cNvPr>
                <p:cNvSpPr>
                  <a:spLocks noRot="1" noChangeAspect="1" noMove="1" noResize="1" noEditPoints="1" noAdjustHandles="1" noChangeArrowheads="1" noChangeShapeType="1" noTextEdit="1"/>
                </p:cNvSpPr>
                <p:nvPr/>
              </p:nvSpPr>
              <p:spPr>
                <a:xfrm>
                  <a:off x="8217426" y="3633998"/>
                  <a:ext cx="2452887" cy="836250"/>
                </a:xfrm>
                <a:prstGeom prst="rect">
                  <a:avLst/>
                </a:prstGeom>
                <a:blipFill>
                  <a:blip r:embed="rId6"/>
                  <a:stretch>
                    <a:fillRect/>
                  </a:stretch>
                </a:blipFill>
                <a:ln w="28250" cap="flat" cmpd="sng" algn="ctr">
                  <a:noFill/>
                  <a:prstDash val="solid"/>
                </a:ln>
                <a:effectLst/>
              </p:spPr>
              <p:txBody>
                <a:bodyPr/>
                <a:lstStyle/>
                <a:p>
                  <a:r>
                    <a:rPr lang="zh-CN" altLang="en-US">
                      <a:noFill/>
                    </a:rPr>
                    <a:t> </a:t>
                  </a:r>
                </a:p>
              </p:txBody>
            </p:sp>
          </mc:Fallback>
        </mc:AlternateContent>
        <p:grpSp>
          <p:nvGrpSpPr>
            <p:cNvPr id="25" name="Group 24">
              <a:extLst>
                <a:ext uri="{FF2B5EF4-FFF2-40B4-BE49-F238E27FC236}">
                  <a16:creationId xmlns:a16="http://schemas.microsoft.com/office/drawing/2014/main" id="{0F1C906A-4749-A302-6F88-3E4A30BC5A35}"/>
                </a:ext>
              </a:extLst>
            </p:cNvPr>
            <p:cNvGrpSpPr/>
            <p:nvPr/>
          </p:nvGrpSpPr>
          <p:grpSpPr>
            <a:xfrm>
              <a:off x="866093" y="5049678"/>
              <a:ext cx="9804220" cy="803429"/>
              <a:chOff x="866093" y="5049678"/>
              <a:chExt cx="9804220" cy="584389"/>
            </a:xfrm>
          </p:grpSpPr>
          <p:sp>
            <p:nvSpPr>
              <p:cNvPr id="10" name="Rectangle 9">
                <a:extLst>
                  <a:ext uri="{FF2B5EF4-FFF2-40B4-BE49-F238E27FC236}">
                    <a16:creationId xmlns:a16="http://schemas.microsoft.com/office/drawing/2014/main" id="{DEE34F5C-5CB6-E991-4730-EAFE24D40950}"/>
                  </a:ext>
                </a:extLst>
              </p:cNvPr>
              <p:cNvSpPr/>
              <p:nvPr/>
            </p:nvSpPr>
            <p:spPr>
              <a:xfrm>
                <a:off x="866093" y="5049679"/>
                <a:ext cx="2452886" cy="584386"/>
              </a:xfrm>
              <a:prstGeom prst="rect">
                <a:avLst/>
              </a:prstGeom>
              <a:solidFill>
                <a:schemeClr val="accent1">
                  <a:lumMod val="60000"/>
                  <a:lumOff val="40000"/>
                </a:schemeClr>
              </a:solidFill>
              <a:ln w="2825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rPr>
                  <a:t>2016-</a:t>
                </a:r>
              </a:p>
            </p:txBody>
          </p:sp>
          <p:sp>
            <p:nvSpPr>
              <p:cNvPr id="13" name="Rectangle 12">
                <a:extLst>
                  <a:ext uri="{FF2B5EF4-FFF2-40B4-BE49-F238E27FC236}">
                    <a16:creationId xmlns:a16="http://schemas.microsoft.com/office/drawing/2014/main" id="{89FB286F-B5B8-6381-17B2-29EEEB431A52}"/>
                  </a:ext>
                </a:extLst>
              </p:cNvPr>
              <p:cNvSpPr/>
              <p:nvPr/>
            </p:nvSpPr>
            <p:spPr>
              <a:xfrm>
                <a:off x="3313073" y="5049683"/>
                <a:ext cx="2452445" cy="584384"/>
              </a:xfrm>
              <a:prstGeom prst="rect">
                <a:avLst/>
              </a:prstGeom>
              <a:solidFill>
                <a:schemeClr val="accent1"/>
              </a:solidFill>
              <a:ln w="2825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微软雅黑" panose="020B0503020204020204" pitchFamily="34" charset="-122"/>
                    <a:cs typeface="+mn-cs"/>
                  </a:rPr>
                  <a:t>2016</a:t>
                </a:r>
              </a:p>
            </p:txBody>
          </p:sp>
          <p:sp>
            <p:nvSpPr>
              <p:cNvPr id="18" name="Rectangle 17">
                <a:extLst>
                  <a:ext uri="{FF2B5EF4-FFF2-40B4-BE49-F238E27FC236}">
                    <a16:creationId xmlns:a16="http://schemas.microsoft.com/office/drawing/2014/main" id="{57142BD5-4B15-6B54-5BAB-B34DC657104D}"/>
                  </a:ext>
                </a:extLst>
              </p:cNvPr>
              <p:cNvSpPr/>
              <p:nvPr/>
            </p:nvSpPr>
            <p:spPr>
              <a:xfrm>
                <a:off x="5764982" y="5049679"/>
                <a:ext cx="2452886" cy="584387"/>
              </a:xfrm>
              <a:prstGeom prst="rect">
                <a:avLst/>
              </a:prstGeom>
              <a:solidFill>
                <a:schemeClr val="accent1">
                  <a:lumMod val="60000"/>
                  <a:lumOff val="40000"/>
                </a:schemeClr>
              </a:solidFill>
              <a:ln w="2825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b="1" dirty="0">
                    <a:solidFill>
                      <a:prstClr val="white"/>
                    </a:solidFill>
                    <a:effectLst>
                      <a:outerShdw blurRad="38100" dist="38100" dir="2700000" algn="tl">
                        <a:srgbClr val="000000">
                          <a:alpha val="43137"/>
                        </a:srgbClr>
                      </a:outerShdw>
                    </a:effectLst>
                    <a:latin typeface="Arial Black" panose="020B0A04020102020204" pitchFamily="34" charset="0"/>
                  </a:rPr>
                  <a:t>Our work</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1600" b="1" dirty="0">
                    <a:solidFill>
                      <a:srgbClr val="FF0000"/>
                    </a:solidFill>
                    <a:effectLst>
                      <a:outerShdw blurRad="38100" dist="38100" dir="2700000" algn="tl">
                        <a:srgbClr val="000000">
                          <a:alpha val="43137"/>
                        </a:srgbClr>
                      </a:outerShdw>
                    </a:effectLst>
                    <a:latin typeface="Arial Black" panose="020B0A04020102020204" pitchFamily="34" charset="0"/>
                  </a:rPr>
                  <a:t>VLDB ‘24 </a:t>
                </a:r>
                <a:r>
                  <a:rPr lang="en-US" sz="1600" b="1" dirty="0">
                    <a:solidFill>
                      <a:srgbClr val="FF0000"/>
                    </a:solidFill>
                    <a:effectLst>
                      <a:outerShdw blurRad="38100" dist="38100" dir="2700000" algn="tl">
                        <a:srgbClr val="000000">
                          <a:alpha val="43137"/>
                        </a:srgbClr>
                      </a:outerShdw>
                    </a:effectLst>
                    <a:latin typeface="Arial Black" panose="020B0A04020102020204" pitchFamily="34" charset="0"/>
                  </a:rPr>
                  <a:t>Best Paper Nomination</a:t>
                </a:r>
              </a:p>
            </p:txBody>
          </p:sp>
          <p:sp>
            <p:nvSpPr>
              <p:cNvPr id="22" name="Rectangle 21">
                <a:extLst>
                  <a:ext uri="{FF2B5EF4-FFF2-40B4-BE49-F238E27FC236}">
                    <a16:creationId xmlns:a16="http://schemas.microsoft.com/office/drawing/2014/main" id="{67AA5C98-1ED2-69C6-A253-DF57071EE5FA}"/>
                  </a:ext>
                </a:extLst>
              </p:cNvPr>
              <p:cNvSpPr/>
              <p:nvPr/>
            </p:nvSpPr>
            <p:spPr>
              <a:xfrm>
                <a:off x="8217427" y="5049678"/>
                <a:ext cx="2452886" cy="584388"/>
              </a:xfrm>
              <a:prstGeom prst="rect">
                <a:avLst/>
              </a:prstGeom>
              <a:solidFill>
                <a:schemeClr val="accent1"/>
              </a:solidFill>
              <a:ln w="2825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rPr>
                  <a:t>2013</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dirty="0">
                    <a:solidFill>
                      <a:prstClr val="white"/>
                    </a:solidFill>
                    <a:effectLst>
                      <a:outerShdw blurRad="38100" dist="38100" dir="2700000" algn="tl">
                        <a:srgbClr val="000000">
                          <a:alpha val="43137"/>
                        </a:srgbClr>
                      </a:outerShdw>
                    </a:effectLst>
                    <a:latin typeface="Arial Black" panose="020B0A04020102020204" pitchFamily="34" charset="0"/>
                  </a:rPr>
                  <a:t>KDD ‘13 Best Paper</a:t>
                </a:r>
                <a:endPar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grpSp>
      </p:grpSp>
      <p:sp>
        <p:nvSpPr>
          <p:cNvPr id="23" name="右箭头 1">
            <a:extLst>
              <a:ext uri="{FF2B5EF4-FFF2-40B4-BE49-F238E27FC236}">
                <a16:creationId xmlns:a16="http://schemas.microsoft.com/office/drawing/2014/main" id="{5934AB8B-60C2-2949-03AB-7EB1E737AD83}"/>
              </a:ext>
            </a:extLst>
          </p:cNvPr>
          <p:cNvSpPr/>
          <p:nvPr/>
        </p:nvSpPr>
        <p:spPr>
          <a:xfrm rot="1341474">
            <a:off x="5429858" y="3484443"/>
            <a:ext cx="1342242" cy="676845"/>
          </a:xfrm>
          <a:prstGeom prst="rightArrow">
            <a:avLst/>
          </a:prstGeom>
          <a:solidFill>
            <a:srgbClr val="00B0F0"/>
          </a:solidFill>
          <a:ln/>
          <a:effectLst>
            <a:outerShdw blurRad="50800" dist="38100" dir="2700000" algn="tl"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a:endParaRPr kumimoji="1" lang="zh-CN" altLang="en-US" sz="2400"/>
          </a:p>
        </p:txBody>
      </p:sp>
    </p:spTree>
    <p:extLst>
      <p:ext uri="{BB962C8B-B14F-4D97-AF65-F5344CB8AC3E}">
        <p14:creationId xmlns:p14="http://schemas.microsoft.com/office/powerpoint/2010/main" val="362538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表格 4">
                <a:extLst>
                  <a:ext uri="{FF2B5EF4-FFF2-40B4-BE49-F238E27FC236}">
                    <a16:creationId xmlns:a16="http://schemas.microsoft.com/office/drawing/2014/main" id="{FD9C3AB4-324A-EDF5-420E-53FABE115F84}"/>
                  </a:ext>
                </a:extLst>
              </p:cNvPr>
              <p:cNvGraphicFramePr>
                <a:graphicFrameLocks noGrp="1"/>
              </p:cNvGraphicFramePr>
              <p:nvPr>
                <p:extLst>
                  <p:ext uri="{D42A27DB-BD31-4B8C-83A1-F6EECF244321}">
                    <p14:modId xmlns:p14="http://schemas.microsoft.com/office/powerpoint/2010/main" val="1498287360"/>
                  </p:ext>
                </p:extLst>
              </p:nvPr>
            </p:nvGraphicFramePr>
            <p:xfrm>
              <a:off x="5181600" y="2541982"/>
              <a:ext cx="4061496" cy="3140361"/>
            </p:xfrm>
            <a:graphic>
              <a:graphicData uri="http://schemas.openxmlformats.org/drawingml/2006/table">
                <a:tbl>
                  <a:tblPr firstRow="1" bandRow="1"/>
                  <a:tblGrid>
                    <a:gridCol w="4061496">
                      <a:extLst>
                        <a:ext uri="{9D8B030D-6E8A-4147-A177-3AD203B41FA5}">
                          <a16:colId xmlns:a16="http://schemas.microsoft.com/office/drawing/2014/main" val="1859959450"/>
                        </a:ext>
                      </a:extLst>
                    </a:gridCol>
                  </a:tblGrid>
                  <a:tr h="546925">
                    <a:tc>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marL="0" marR="0" lvl="0" indent="0" algn="ctr" defTabSz="1151890" rtl="0" eaLnBrk="1" fontAlgn="auto" latinLnBrk="0" hangingPunct="1">
                            <a:lnSpc>
                              <a:spcPct val="100000"/>
                            </a:lnSpc>
                            <a:spcBef>
                              <a:spcPts val="0"/>
                            </a:spcBef>
                            <a:spcAft>
                              <a:spcPts val="0"/>
                            </a:spcAft>
                            <a:buClrTx/>
                            <a:buSzTx/>
                            <a:buFontTx/>
                            <a:buNone/>
                            <a:tabLst/>
                            <a:defRPr/>
                          </a:pPr>
                          <a:r>
                            <a:rPr kumimoji="1" lang="zh-CN" altLang="en-US" sz="2400">
                              <a:solidFill>
                                <a:schemeClr val="tx1"/>
                              </a:solidFill>
                              <a:latin typeface="黑体" panose="02010609060101010101" pitchFamily="49" charset="-122"/>
                              <a:ea typeface="黑体" panose="02010609060101010101" pitchFamily="49" charset="-122"/>
                            </a:rPr>
                            <a:t>滑动窗口算法</a:t>
                          </a:r>
                          <a:endParaRPr kumimoji="1" lang="zh-CN" altLang="en-US" sz="2400" dirty="0">
                            <a:solidFill>
                              <a:schemeClr val="tx1"/>
                            </a:solidFill>
                            <a:latin typeface="黑体" panose="02010609060101010101" pitchFamily="49" charset="-122"/>
                            <a:ea typeface="黑体" panose="02010609060101010101" pitchFamily="49" charset="-122"/>
                          </a:endParaRPr>
                        </a:p>
                      </a:txBody>
                      <a:tcPr marL="72567" marR="72567" marT="36284" marB="36284"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EB8E7"/>
                        </a:solidFill>
                      </a:tcPr>
                    </a:tc>
                    <a:extLst>
                      <a:ext uri="{0D108BD9-81ED-4DB2-BD59-A6C34878D82A}">
                        <a16:rowId xmlns:a16="http://schemas.microsoft.com/office/drawing/2014/main" val="258592943"/>
                      </a:ext>
                    </a:extLst>
                  </a:tr>
                  <a:tr h="1296718">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lvl="0" indent="0" algn="l" defTabSz="115189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kumimoji="1" lang="en-US" altLang="zh-CN" sz="3200" b="0" smtClean="0">
                                  <a:solidFill>
                                    <a:schemeClr val="tx1"/>
                                  </a:solidFill>
                                  <a:latin typeface="Cambria Math" panose="02040503050406030204" pitchFamily="18" charset="0"/>
                                </a:rPr>
                                <m:t>O</m:t>
                              </m:r>
                              <m:d>
                                <m:dPr>
                                  <m:ctrlPr>
                                    <a:rPr kumimoji="1" lang="en-US" altLang="zh-CN" sz="3200" b="0" i="1" dirty="0" smtClean="0">
                                      <a:solidFill>
                                        <a:schemeClr val="tx1"/>
                                      </a:solidFill>
                                      <a:latin typeface="Cambria Math" panose="02040503050406030204" pitchFamily="18" charset="0"/>
                                    </a:rPr>
                                  </m:ctrlPr>
                                </m:dPr>
                                <m:e>
                                  <m:r>
                                    <a:rPr kumimoji="1" lang="en-US" altLang="zh-CN" sz="3200" b="0" i="1" dirty="0" smtClean="0">
                                      <a:solidFill>
                                        <a:schemeClr val="tx1"/>
                                      </a:solidFill>
                                      <a:latin typeface="Cambria Math" panose="02040503050406030204" pitchFamily="18" charset="0"/>
                                    </a:rPr>
                                    <m:t>ℓ</m:t>
                                  </m:r>
                                </m:e>
                              </m:d>
                            </m:oMath>
                          </a14:m>
                          <a:r>
                            <a:rPr kumimoji="1" lang="en-US" altLang="zh-CN" sz="2400" dirty="0"/>
                            <a:t> [SIGMOD 2006]</a:t>
                          </a:r>
                          <a:endParaRPr kumimoji="1" lang="zh-CN" altLang="en-US" sz="2400" dirty="0"/>
                        </a:p>
                      </a:txBody>
                      <a:tcPr marL="72567" marR="72567" marT="36284" marB="36284"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EB8E7">
                            <a:tint val="40000"/>
                          </a:srgbClr>
                        </a:solidFill>
                      </a:tcPr>
                    </a:tc>
                    <a:extLst>
                      <a:ext uri="{0D108BD9-81ED-4DB2-BD59-A6C34878D82A}">
                        <a16:rowId xmlns:a16="http://schemas.microsoft.com/office/drawing/2014/main" val="1022478396"/>
                      </a:ext>
                    </a:extLst>
                  </a:tr>
                  <a:tr h="1296718">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lvl="1" algn="l"/>
                          <a14:m>
                            <m:oMath xmlns:m="http://schemas.openxmlformats.org/officeDocument/2006/math">
                              <m:r>
                                <m:rPr>
                                  <m:sty m:val="p"/>
                                </m:rPr>
                                <a:rPr kumimoji="1" lang="en-US" altLang="zh-CN" sz="2000" b="0" smtClean="0">
                                  <a:solidFill>
                                    <a:srgbClr val="FF0000"/>
                                  </a:solidFill>
                                  <a:latin typeface="Cambria Math" panose="02040503050406030204" pitchFamily="18" charset="0"/>
                                </a:rPr>
                                <m:t>O</m:t>
                              </m:r>
                              <m:d>
                                <m:dPr>
                                  <m:ctrlPr>
                                    <a:rPr kumimoji="1" lang="en-US" altLang="zh-CN" sz="2000" b="0" i="1" dirty="0" smtClean="0">
                                      <a:solidFill>
                                        <a:srgbClr val="FF0000"/>
                                      </a:solidFill>
                                      <a:latin typeface="Cambria Math" panose="02040503050406030204" pitchFamily="18" charset="0"/>
                                    </a:rPr>
                                  </m:ctrlPr>
                                </m:dPr>
                                <m:e>
                                  <m:r>
                                    <a:rPr kumimoji="1" lang="en-US" altLang="zh-CN" sz="2000" b="0" i="1" dirty="0" smtClean="0">
                                      <a:solidFill>
                                        <a:srgbClr val="FF0000"/>
                                      </a:solidFill>
                                      <a:latin typeface="Cambria Math" panose="02040503050406030204" pitchFamily="18" charset="0"/>
                                    </a:rPr>
                                    <m:t>𝑑</m:t>
                                  </m:r>
                                  <m:r>
                                    <a:rPr kumimoji="1" lang="en-US" altLang="zh-CN" sz="2000" b="0" i="1" dirty="0" smtClean="0">
                                      <a:solidFill>
                                        <a:srgbClr val="FF0000"/>
                                      </a:solidFill>
                                      <a:latin typeface="Cambria Math" panose="02040503050406030204" pitchFamily="18" charset="0"/>
                                    </a:rPr>
                                    <m:t>ℓ</m:t>
                                  </m:r>
                                  <m:func>
                                    <m:funcPr>
                                      <m:ctrlPr>
                                        <a:rPr kumimoji="1" lang="en-US" altLang="zh-CN" sz="2000" b="0" i="1" dirty="0" smtClean="0">
                                          <a:solidFill>
                                            <a:srgbClr val="FF0000"/>
                                          </a:solidFill>
                                          <a:latin typeface="Cambria Math" panose="02040503050406030204" pitchFamily="18" charset="0"/>
                                        </a:rPr>
                                      </m:ctrlPr>
                                    </m:funcPr>
                                    <m:fName>
                                      <m:r>
                                        <m:rPr>
                                          <m:sty m:val="p"/>
                                        </m:rPr>
                                        <a:rPr kumimoji="1" lang="en-US" altLang="zh-CN" sz="2000" b="0" dirty="0" smtClean="0">
                                          <a:solidFill>
                                            <a:srgbClr val="FF0000"/>
                                          </a:solidFill>
                                          <a:latin typeface="Cambria Math" panose="02040503050406030204" pitchFamily="18" charset="0"/>
                                        </a:rPr>
                                        <m:t>log</m:t>
                                      </m:r>
                                    </m:fName>
                                    <m:e>
                                      <m:r>
                                        <a:rPr kumimoji="1" lang="en-US" altLang="zh-CN" sz="2000" b="0" i="1" dirty="0" smtClean="0">
                                          <a:solidFill>
                                            <a:srgbClr val="FF0000"/>
                                          </a:solidFill>
                                          <a:latin typeface="Cambria Math" panose="02040503050406030204" pitchFamily="18" charset="0"/>
                                        </a:rPr>
                                        <m:t>ℓ</m:t>
                                      </m:r>
                                    </m:e>
                                  </m:func>
                                </m:e>
                              </m:d>
                            </m:oMath>
                          </a14:m>
                          <a:r>
                            <a:rPr kumimoji="1" lang="zh-CN" altLang="en-US" sz="1800" dirty="0"/>
                            <a:t> </a:t>
                          </a:r>
                          <a:r>
                            <a:rPr kumimoji="1" lang="en-US" altLang="zh-CN" sz="1800" dirty="0"/>
                            <a:t>[SIGMOD 2016]</a:t>
                          </a:r>
                        </a:p>
                        <a:p>
                          <a:pPr marL="0" lvl="1" algn="l"/>
                          <a:endParaRPr kumimoji="1" lang="en-US" altLang="zh-CN" sz="1800" dirty="0"/>
                        </a:p>
                        <a:p>
                          <a:pPr marL="0" lvl="1" algn="l"/>
                          <a:endParaRPr kumimoji="1" lang="en-US" altLang="zh-CN" sz="1800" dirty="0"/>
                        </a:p>
                      </a:txBody>
                      <a:tcPr marL="72567" marR="72567" marT="0" marB="36284"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EB8E7">
                            <a:tint val="20000"/>
                          </a:srgbClr>
                        </a:solidFill>
                      </a:tcPr>
                    </a:tc>
                    <a:extLst>
                      <a:ext uri="{0D108BD9-81ED-4DB2-BD59-A6C34878D82A}">
                        <a16:rowId xmlns:a16="http://schemas.microsoft.com/office/drawing/2014/main" val="2485472895"/>
                      </a:ext>
                    </a:extLst>
                  </a:tr>
                </a:tbl>
              </a:graphicData>
            </a:graphic>
          </p:graphicFrame>
        </mc:Choice>
        <mc:Fallback xmlns="">
          <p:graphicFrame>
            <p:nvGraphicFramePr>
              <p:cNvPr id="2" name="!!表格 4">
                <a:extLst>
                  <a:ext uri="{FF2B5EF4-FFF2-40B4-BE49-F238E27FC236}">
                    <a16:creationId xmlns:a16="http://schemas.microsoft.com/office/drawing/2014/main" id="{FD9C3AB4-324A-EDF5-420E-53FABE115F84}"/>
                  </a:ext>
                </a:extLst>
              </p:cNvPr>
              <p:cNvGraphicFramePr>
                <a:graphicFrameLocks noGrp="1"/>
              </p:cNvGraphicFramePr>
              <p:nvPr>
                <p:extLst>
                  <p:ext uri="{D42A27DB-BD31-4B8C-83A1-F6EECF244321}">
                    <p14:modId xmlns:p14="http://schemas.microsoft.com/office/powerpoint/2010/main" val="1498287360"/>
                  </p:ext>
                </p:extLst>
              </p:nvPr>
            </p:nvGraphicFramePr>
            <p:xfrm>
              <a:off x="5181600" y="2541982"/>
              <a:ext cx="4061496" cy="3140361"/>
            </p:xfrm>
            <a:graphic>
              <a:graphicData uri="http://schemas.openxmlformats.org/drawingml/2006/table">
                <a:tbl>
                  <a:tblPr firstRow="1" bandRow="1"/>
                  <a:tblGrid>
                    <a:gridCol w="4061496">
                      <a:extLst>
                        <a:ext uri="{9D8B030D-6E8A-4147-A177-3AD203B41FA5}">
                          <a16:colId xmlns:a16="http://schemas.microsoft.com/office/drawing/2014/main" val="1859959450"/>
                        </a:ext>
                      </a:extLst>
                    </a:gridCol>
                  </a:tblGrid>
                  <a:tr h="546925">
                    <a:tc>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marL="0" marR="0" lvl="0" indent="0" algn="ctr" defTabSz="1151890" rtl="0" eaLnBrk="1" fontAlgn="auto" latinLnBrk="0" hangingPunct="1">
                            <a:lnSpc>
                              <a:spcPct val="100000"/>
                            </a:lnSpc>
                            <a:spcBef>
                              <a:spcPts val="0"/>
                            </a:spcBef>
                            <a:spcAft>
                              <a:spcPts val="0"/>
                            </a:spcAft>
                            <a:buClrTx/>
                            <a:buSzTx/>
                            <a:buFontTx/>
                            <a:buNone/>
                            <a:tabLst/>
                            <a:defRPr/>
                          </a:pPr>
                          <a:r>
                            <a:rPr kumimoji="1" lang="zh-CN" altLang="en-US" sz="2400">
                              <a:solidFill>
                                <a:schemeClr val="tx1"/>
                              </a:solidFill>
                              <a:latin typeface="黑体" panose="02010609060101010101" pitchFamily="49" charset="-122"/>
                              <a:ea typeface="黑体" panose="02010609060101010101" pitchFamily="49" charset="-122"/>
                            </a:rPr>
                            <a:t>滑动窗口算法</a:t>
                          </a:r>
                          <a:endParaRPr kumimoji="1" lang="zh-CN" altLang="en-US" sz="2400" dirty="0">
                            <a:solidFill>
                              <a:schemeClr val="tx1"/>
                            </a:solidFill>
                            <a:latin typeface="黑体" panose="02010609060101010101" pitchFamily="49" charset="-122"/>
                            <a:ea typeface="黑体" panose="02010609060101010101" pitchFamily="49" charset="-122"/>
                          </a:endParaRPr>
                        </a:p>
                      </a:txBody>
                      <a:tcPr marL="72567" marR="72567" marT="36284" marB="36284"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EB8E7"/>
                        </a:solidFill>
                      </a:tcPr>
                    </a:tc>
                    <a:extLst>
                      <a:ext uri="{0D108BD9-81ED-4DB2-BD59-A6C34878D82A}">
                        <a16:rowId xmlns:a16="http://schemas.microsoft.com/office/drawing/2014/main" val="258592943"/>
                      </a:ext>
                    </a:extLst>
                  </a:tr>
                  <a:tr h="1296718">
                    <a:tc>
                      <a:txBody>
                        <a:bodyPr/>
                        <a:lstStyle/>
                        <a:p>
                          <a:endParaRPr lang="zh-CN"/>
                        </a:p>
                      </a:txBody>
                      <a:tcPr marL="72567" marR="72567" marT="36284" marB="36284"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a:blip r:embed="rId2"/>
                          <a:stretch>
                            <a:fillRect l="-300" t="-42523" r="-600" b="-100467"/>
                          </a:stretch>
                        </a:blipFill>
                      </a:tcPr>
                    </a:tc>
                    <a:extLst>
                      <a:ext uri="{0D108BD9-81ED-4DB2-BD59-A6C34878D82A}">
                        <a16:rowId xmlns:a16="http://schemas.microsoft.com/office/drawing/2014/main" val="1022478396"/>
                      </a:ext>
                    </a:extLst>
                  </a:tr>
                  <a:tr h="1296718">
                    <a:tc>
                      <a:txBody>
                        <a:bodyPr/>
                        <a:lstStyle/>
                        <a:p>
                          <a:endParaRPr lang="zh-CN"/>
                        </a:p>
                      </a:txBody>
                      <a:tcPr marL="72567" marR="72567" marT="0" marB="36284"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blipFill>
                          <a:blip r:embed="rId2"/>
                          <a:stretch>
                            <a:fillRect l="-300" t="-143192" r="-600" b="-939"/>
                          </a:stretch>
                        </a:blipFill>
                      </a:tcPr>
                    </a:tc>
                    <a:extLst>
                      <a:ext uri="{0D108BD9-81ED-4DB2-BD59-A6C34878D82A}">
                        <a16:rowId xmlns:a16="http://schemas.microsoft.com/office/drawing/2014/main" val="248547289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表格 3">
                <a:extLst>
                  <a:ext uri="{FF2B5EF4-FFF2-40B4-BE49-F238E27FC236}">
                    <a16:creationId xmlns:a16="http://schemas.microsoft.com/office/drawing/2014/main" id="{177700C9-2221-C959-96F3-631A8AD05539}"/>
                  </a:ext>
                </a:extLst>
              </p:cNvPr>
              <p:cNvGraphicFramePr>
                <a:graphicFrameLocks noGrp="1"/>
              </p:cNvGraphicFramePr>
              <p:nvPr>
                <p:extLst>
                  <p:ext uri="{D42A27DB-BD31-4B8C-83A1-F6EECF244321}">
                    <p14:modId xmlns:p14="http://schemas.microsoft.com/office/powerpoint/2010/main" val="1725173662"/>
                  </p:ext>
                </p:extLst>
              </p:nvPr>
            </p:nvGraphicFramePr>
            <p:xfrm>
              <a:off x="2894990" y="2541982"/>
              <a:ext cx="6402020" cy="3140361"/>
            </p:xfrm>
            <a:graphic>
              <a:graphicData uri="http://schemas.openxmlformats.org/drawingml/2006/table">
                <a:tbl>
                  <a:tblPr firstRow="1" bandRow="1"/>
                  <a:tblGrid>
                    <a:gridCol w="2221706">
                      <a:extLst>
                        <a:ext uri="{9D8B030D-6E8A-4147-A177-3AD203B41FA5}">
                          <a16:colId xmlns:a16="http://schemas.microsoft.com/office/drawing/2014/main" val="3116960861"/>
                        </a:ext>
                      </a:extLst>
                    </a:gridCol>
                    <a:gridCol w="4180314">
                      <a:extLst>
                        <a:ext uri="{9D8B030D-6E8A-4147-A177-3AD203B41FA5}">
                          <a16:colId xmlns:a16="http://schemas.microsoft.com/office/drawing/2014/main" val="706481555"/>
                        </a:ext>
                      </a:extLst>
                    </a:gridCol>
                  </a:tblGrid>
                  <a:tr h="546925">
                    <a:tc>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algn="ctr"/>
                          <a:endParaRPr lang="zh-CN" altLang="en-US" sz="2000" dirty="0"/>
                        </a:p>
                      </a:txBody>
                      <a:tcPr marL="72567" marR="72567" marT="36284" marB="36284"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EB8E7"/>
                        </a:solidFill>
                      </a:tcPr>
                    </a:tc>
                    <a:tc>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marL="0" marR="0" lvl="0" indent="0" algn="ctr" defTabSz="1151890" rtl="0" eaLnBrk="1" fontAlgn="auto" latinLnBrk="0" hangingPunct="1">
                            <a:lnSpc>
                              <a:spcPct val="100000"/>
                            </a:lnSpc>
                            <a:spcBef>
                              <a:spcPts val="0"/>
                            </a:spcBef>
                            <a:spcAft>
                              <a:spcPts val="0"/>
                            </a:spcAft>
                            <a:buClrTx/>
                            <a:buSzTx/>
                            <a:buFontTx/>
                            <a:buNone/>
                            <a:tabLst/>
                            <a:defRPr/>
                          </a:pPr>
                          <a:r>
                            <a:rPr kumimoji="1" lang="zh-CN" altLang="en-US" sz="2400" dirty="0">
                              <a:solidFill>
                                <a:schemeClr val="tx1"/>
                              </a:solidFill>
                              <a:latin typeface="黑体" panose="02010609060101010101" pitchFamily="49" charset="-122"/>
                              <a:ea typeface="黑体" panose="02010609060101010101" pitchFamily="49" charset="-122"/>
                            </a:rPr>
                            <a:t>数据流算法</a:t>
                          </a:r>
                        </a:p>
                      </a:txBody>
                      <a:tcPr marL="72567" marR="72567" marT="36284" marB="36284"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EB8E7"/>
                        </a:solidFill>
                      </a:tcPr>
                    </a:tc>
                    <a:extLst>
                      <a:ext uri="{0D108BD9-81ED-4DB2-BD59-A6C34878D82A}">
                        <a16:rowId xmlns:a16="http://schemas.microsoft.com/office/drawing/2014/main" val="258592943"/>
                      </a:ext>
                    </a:extLst>
                  </a:tr>
                  <a:tr h="1296718">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lvl="0" indent="0" algn="ctr" defTabSz="1151890" rtl="0" eaLnBrk="1" fontAlgn="auto" latinLnBrk="0" hangingPunct="1">
                            <a:lnSpc>
                              <a:spcPct val="100000"/>
                            </a:lnSpc>
                            <a:spcBef>
                              <a:spcPts val="0"/>
                            </a:spcBef>
                            <a:spcAft>
                              <a:spcPts val="0"/>
                            </a:spcAft>
                            <a:buClrTx/>
                            <a:buSzTx/>
                            <a:buFontTx/>
                            <a:buNone/>
                            <a:tabLst/>
                            <a:defRPr/>
                          </a:pPr>
                          <a:r>
                            <a:rPr kumimoji="1" lang="zh-CN" altLang="en-US" sz="2400" dirty="0">
                              <a:latin typeface="黑体" panose="02010609060101010101" pitchFamily="49" charset="-122"/>
                              <a:ea typeface="黑体" panose="02010609060101010101" pitchFamily="49" charset="-122"/>
                            </a:rPr>
                            <a:t>频率估计问题</a:t>
                          </a:r>
                          <a:endParaRPr kumimoji="1" lang="en-US" altLang="zh-CN" sz="2400" dirty="0">
                            <a:latin typeface="黑体" panose="02010609060101010101" pitchFamily="49" charset="-122"/>
                            <a:ea typeface="黑体" panose="02010609060101010101" pitchFamily="49" charset="-122"/>
                          </a:endParaRPr>
                        </a:p>
                      </a:txBody>
                      <a:tcPr marL="72567" marR="72567" marT="36284" marB="36284"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EB8E7">
                            <a:tint val="4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lvl="0" indent="0" algn="l" defTabSz="115189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kumimoji="1" lang="en-US" altLang="zh-CN" sz="3200" b="0" smtClean="0">
                                  <a:solidFill>
                                    <a:schemeClr val="tx1"/>
                                  </a:solidFill>
                                  <a:latin typeface="Cambria Math" panose="02040503050406030204" pitchFamily="18" charset="0"/>
                                </a:rPr>
                                <m:t>O</m:t>
                              </m:r>
                              <m:d>
                                <m:dPr>
                                  <m:ctrlPr>
                                    <a:rPr kumimoji="1" lang="en-US" altLang="zh-CN" sz="3200" b="0" i="1" dirty="0" smtClean="0">
                                      <a:solidFill>
                                        <a:schemeClr val="tx1"/>
                                      </a:solidFill>
                                      <a:latin typeface="Cambria Math" panose="02040503050406030204" pitchFamily="18" charset="0"/>
                                    </a:rPr>
                                  </m:ctrlPr>
                                </m:dPr>
                                <m:e>
                                  <m:r>
                                    <a:rPr kumimoji="1" lang="en-US" altLang="zh-CN" sz="3200" b="0" i="1" dirty="0" smtClean="0">
                                      <a:solidFill>
                                        <a:schemeClr val="tx1"/>
                                      </a:solidFill>
                                      <a:latin typeface="Cambria Math" panose="02040503050406030204" pitchFamily="18" charset="0"/>
                                    </a:rPr>
                                    <m:t>ℓ</m:t>
                                  </m:r>
                                </m:e>
                              </m:d>
                            </m:oMath>
                          </a14:m>
                          <a:r>
                            <a:rPr kumimoji="1" lang="zh-CN" altLang="en-US" sz="2400" dirty="0">
                              <a:solidFill>
                                <a:schemeClr val="tx1"/>
                              </a:solidFill>
                            </a:rPr>
                            <a:t> </a:t>
                          </a:r>
                          <a:r>
                            <a:rPr kumimoji="1" lang="en-US" altLang="zh-CN" sz="2400" dirty="0"/>
                            <a:t>[Misra–</a:t>
                          </a:r>
                          <a:r>
                            <a:rPr kumimoji="1" lang="en-US" altLang="zh-CN" sz="2400" dirty="0" err="1"/>
                            <a:t>Gries</a:t>
                          </a:r>
                          <a:r>
                            <a:rPr kumimoji="1" lang="en-US" altLang="zh-CN" sz="2400" dirty="0"/>
                            <a:t> 1982]</a:t>
                          </a:r>
                        </a:p>
                      </a:txBody>
                      <a:tcPr marL="72567" marR="72567" marT="36284" marB="36284"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EB8E7">
                            <a:tint val="40000"/>
                          </a:srgbClr>
                        </a:solidFill>
                      </a:tcPr>
                    </a:tc>
                    <a:extLst>
                      <a:ext uri="{0D108BD9-81ED-4DB2-BD59-A6C34878D82A}">
                        <a16:rowId xmlns:a16="http://schemas.microsoft.com/office/drawing/2014/main" val="1022478396"/>
                      </a:ext>
                    </a:extLst>
                  </a:tr>
                  <a:tr h="1296718">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lvl="0" indent="0" algn="ctr" defTabSz="1151890" rtl="0" eaLnBrk="1" fontAlgn="auto" latinLnBrk="0" hangingPunct="1">
                            <a:lnSpc>
                              <a:spcPct val="100000"/>
                            </a:lnSpc>
                            <a:spcBef>
                              <a:spcPts val="0"/>
                            </a:spcBef>
                            <a:spcAft>
                              <a:spcPts val="0"/>
                            </a:spcAft>
                            <a:buClrTx/>
                            <a:buSzTx/>
                            <a:buFontTx/>
                            <a:buNone/>
                            <a:tabLst/>
                            <a:defRPr/>
                          </a:pPr>
                          <a:r>
                            <a:rPr kumimoji="1" lang="zh-CN" altLang="en-US" sz="2400">
                              <a:latin typeface="黑体" panose="02010609060101010101" pitchFamily="49" charset="-122"/>
                              <a:ea typeface="黑体" panose="02010609060101010101" pitchFamily="49" charset="-122"/>
                            </a:rPr>
                            <a:t>矩阵略图问题</a:t>
                          </a:r>
                          <a:endParaRPr kumimoji="1" lang="en-US" altLang="zh-CN" sz="2400" dirty="0">
                            <a:latin typeface="黑体" panose="02010609060101010101" pitchFamily="49" charset="-122"/>
                            <a:ea typeface="黑体" panose="02010609060101010101" pitchFamily="49" charset="-122"/>
                          </a:endParaRPr>
                        </a:p>
                      </a:txBody>
                      <a:tcPr marL="72567" marR="72567" marT="36284" marB="3628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EB8E7">
                            <a:tint val="2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lvl="0" indent="0" algn="l" defTabSz="115189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kumimoji="1" lang="en-US" altLang="zh-CN" sz="3200" b="0" smtClean="0">
                                  <a:solidFill>
                                    <a:schemeClr val="tx1"/>
                                  </a:solidFill>
                                  <a:latin typeface="Cambria Math" panose="02040503050406030204" pitchFamily="18" charset="0"/>
                                </a:rPr>
                                <m:t>O</m:t>
                              </m:r>
                              <m:d>
                                <m:dPr>
                                  <m:ctrlPr>
                                    <a:rPr kumimoji="1" lang="en-US" altLang="zh-CN" sz="3200" b="0" i="1" dirty="0" smtClean="0">
                                      <a:solidFill>
                                        <a:schemeClr val="tx1"/>
                                      </a:solidFill>
                                      <a:latin typeface="Cambria Math" panose="02040503050406030204" pitchFamily="18" charset="0"/>
                                    </a:rPr>
                                  </m:ctrlPr>
                                </m:dPr>
                                <m:e>
                                  <m:r>
                                    <a:rPr kumimoji="1" lang="en-US" altLang="zh-CN" sz="3200" b="0" i="1" dirty="0" smtClean="0">
                                      <a:solidFill>
                                        <a:schemeClr val="tx1"/>
                                      </a:solidFill>
                                      <a:latin typeface="Cambria Math" panose="02040503050406030204" pitchFamily="18" charset="0"/>
                                    </a:rPr>
                                    <m:t>𝑑</m:t>
                                  </m:r>
                                  <m:r>
                                    <a:rPr kumimoji="1" lang="en-US" altLang="zh-CN" sz="3200" b="0" i="1" dirty="0" smtClean="0">
                                      <a:solidFill>
                                        <a:schemeClr val="tx1"/>
                                      </a:solidFill>
                                      <a:latin typeface="Cambria Math" panose="02040503050406030204" pitchFamily="18" charset="0"/>
                                    </a:rPr>
                                    <m:t>ℓ</m:t>
                                  </m:r>
                                </m:e>
                              </m:d>
                            </m:oMath>
                          </a14:m>
                          <a:r>
                            <a:rPr kumimoji="1" lang="zh-CN" altLang="en-US" sz="2400" dirty="0">
                              <a:solidFill>
                                <a:schemeClr val="tx1"/>
                              </a:solidFill>
                            </a:rPr>
                            <a:t> </a:t>
                          </a:r>
                          <a:r>
                            <a:rPr kumimoji="1" lang="en-US" altLang="zh-CN" sz="2400" dirty="0"/>
                            <a:t>[KDD2013 Best Paper]</a:t>
                          </a:r>
                          <a:endParaRPr kumimoji="1" lang="zh-CN" altLang="en-US" sz="2400" dirty="0"/>
                        </a:p>
                      </a:txBody>
                      <a:tcPr marL="73152" marR="72567" marT="36284" marB="3628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EB8E7">
                            <a:tint val="20000"/>
                          </a:srgbClr>
                        </a:solidFill>
                      </a:tcPr>
                    </a:tc>
                    <a:extLst>
                      <a:ext uri="{0D108BD9-81ED-4DB2-BD59-A6C34878D82A}">
                        <a16:rowId xmlns:a16="http://schemas.microsoft.com/office/drawing/2014/main" val="2485472895"/>
                      </a:ext>
                    </a:extLst>
                  </a:tr>
                </a:tbl>
              </a:graphicData>
            </a:graphic>
          </p:graphicFrame>
        </mc:Choice>
        <mc:Fallback xmlns="">
          <p:graphicFrame>
            <p:nvGraphicFramePr>
              <p:cNvPr id="7" name="!!表格 3">
                <a:extLst>
                  <a:ext uri="{FF2B5EF4-FFF2-40B4-BE49-F238E27FC236}">
                    <a16:creationId xmlns:a16="http://schemas.microsoft.com/office/drawing/2014/main" id="{177700C9-2221-C959-96F3-631A8AD05539}"/>
                  </a:ext>
                </a:extLst>
              </p:cNvPr>
              <p:cNvGraphicFramePr>
                <a:graphicFrameLocks noGrp="1"/>
              </p:cNvGraphicFramePr>
              <p:nvPr>
                <p:extLst>
                  <p:ext uri="{D42A27DB-BD31-4B8C-83A1-F6EECF244321}">
                    <p14:modId xmlns:p14="http://schemas.microsoft.com/office/powerpoint/2010/main" val="1725173662"/>
                  </p:ext>
                </p:extLst>
              </p:nvPr>
            </p:nvGraphicFramePr>
            <p:xfrm>
              <a:off x="2894990" y="2541982"/>
              <a:ext cx="6402020" cy="3140361"/>
            </p:xfrm>
            <a:graphic>
              <a:graphicData uri="http://schemas.openxmlformats.org/drawingml/2006/table">
                <a:tbl>
                  <a:tblPr firstRow="1" bandRow="1"/>
                  <a:tblGrid>
                    <a:gridCol w="2221706">
                      <a:extLst>
                        <a:ext uri="{9D8B030D-6E8A-4147-A177-3AD203B41FA5}">
                          <a16:colId xmlns:a16="http://schemas.microsoft.com/office/drawing/2014/main" val="3116960861"/>
                        </a:ext>
                      </a:extLst>
                    </a:gridCol>
                    <a:gridCol w="4180314">
                      <a:extLst>
                        <a:ext uri="{9D8B030D-6E8A-4147-A177-3AD203B41FA5}">
                          <a16:colId xmlns:a16="http://schemas.microsoft.com/office/drawing/2014/main" val="706481555"/>
                        </a:ext>
                      </a:extLst>
                    </a:gridCol>
                  </a:tblGrid>
                  <a:tr h="546925">
                    <a:tc>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algn="ctr"/>
                          <a:endParaRPr lang="zh-CN" altLang="en-US" sz="2000" dirty="0"/>
                        </a:p>
                      </a:txBody>
                      <a:tcPr marL="72567" marR="72567" marT="36284" marB="36284"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EB8E7"/>
                        </a:solidFill>
                      </a:tcPr>
                    </a:tc>
                    <a:tc>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marL="0" marR="0" lvl="0" indent="0" algn="ctr" defTabSz="1151890" rtl="0" eaLnBrk="1" fontAlgn="auto" latinLnBrk="0" hangingPunct="1">
                            <a:lnSpc>
                              <a:spcPct val="100000"/>
                            </a:lnSpc>
                            <a:spcBef>
                              <a:spcPts val="0"/>
                            </a:spcBef>
                            <a:spcAft>
                              <a:spcPts val="0"/>
                            </a:spcAft>
                            <a:buClrTx/>
                            <a:buSzTx/>
                            <a:buFontTx/>
                            <a:buNone/>
                            <a:tabLst/>
                            <a:defRPr/>
                          </a:pPr>
                          <a:r>
                            <a:rPr kumimoji="1" lang="zh-CN" altLang="en-US" sz="2400" dirty="0">
                              <a:solidFill>
                                <a:schemeClr val="tx1"/>
                              </a:solidFill>
                              <a:latin typeface="黑体" panose="02010609060101010101" pitchFamily="49" charset="-122"/>
                              <a:ea typeface="黑体" panose="02010609060101010101" pitchFamily="49" charset="-122"/>
                            </a:rPr>
                            <a:t>数据流算法</a:t>
                          </a:r>
                        </a:p>
                      </a:txBody>
                      <a:tcPr marL="72567" marR="72567" marT="36284" marB="36284"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EB8E7"/>
                        </a:solidFill>
                      </a:tcPr>
                    </a:tc>
                    <a:extLst>
                      <a:ext uri="{0D108BD9-81ED-4DB2-BD59-A6C34878D82A}">
                        <a16:rowId xmlns:a16="http://schemas.microsoft.com/office/drawing/2014/main" val="258592943"/>
                      </a:ext>
                    </a:extLst>
                  </a:tr>
                  <a:tr h="1296718">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lvl="0" indent="0" algn="ctr" defTabSz="1151890" rtl="0" eaLnBrk="1" fontAlgn="auto" latinLnBrk="0" hangingPunct="1">
                            <a:lnSpc>
                              <a:spcPct val="100000"/>
                            </a:lnSpc>
                            <a:spcBef>
                              <a:spcPts val="0"/>
                            </a:spcBef>
                            <a:spcAft>
                              <a:spcPts val="0"/>
                            </a:spcAft>
                            <a:buClrTx/>
                            <a:buSzTx/>
                            <a:buFontTx/>
                            <a:buNone/>
                            <a:tabLst/>
                            <a:defRPr/>
                          </a:pPr>
                          <a:r>
                            <a:rPr kumimoji="1" lang="zh-CN" altLang="en-US" sz="2400" dirty="0">
                              <a:latin typeface="黑体" panose="02010609060101010101" pitchFamily="49" charset="-122"/>
                              <a:ea typeface="黑体" panose="02010609060101010101" pitchFamily="49" charset="-122"/>
                            </a:rPr>
                            <a:t>频率估计问题</a:t>
                          </a:r>
                          <a:endParaRPr kumimoji="1" lang="en-US" altLang="zh-CN" sz="2400" dirty="0">
                            <a:latin typeface="黑体" panose="02010609060101010101" pitchFamily="49" charset="-122"/>
                            <a:ea typeface="黑体" panose="02010609060101010101" pitchFamily="49" charset="-122"/>
                          </a:endParaRPr>
                        </a:p>
                      </a:txBody>
                      <a:tcPr marL="72567" marR="72567" marT="36284" marB="36284"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EB8E7">
                            <a:tint val="40000"/>
                          </a:srgbClr>
                        </a:solidFill>
                      </a:tcPr>
                    </a:tc>
                    <a:tc>
                      <a:txBody>
                        <a:bodyPr/>
                        <a:lstStyle/>
                        <a:p>
                          <a:endParaRPr lang="zh-CN"/>
                        </a:p>
                      </a:txBody>
                      <a:tcPr marL="72567" marR="72567" marT="36284" marB="36284"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stretch>
                            <a:fillRect l="-53275" t="-42523" r="-582" b="-100467"/>
                          </a:stretch>
                        </a:blipFill>
                      </a:tcPr>
                    </a:tc>
                    <a:extLst>
                      <a:ext uri="{0D108BD9-81ED-4DB2-BD59-A6C34878D82A}">
                        <a16:rowId xmlns:a16="http://schemas.microsoft.com/office/drawing/2014/main" val="1022478396"/>
                      </a:ext>
                    </a:extLst>
                  </a:tr>
                  <a:tr h="1296718">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lvl="0" indent="0" algn="ctr" defTabSz="1151890" rtl="0" eaLnBrk="1" fontAlgn="auto" latinLnBrk="0" hangingPunct="1">
                            <a:lnSpc>
                              <a:spcPct val="100000"/>
                            </a:lnSpc>
                            <a:spcBef>
                              <a:spcPts val="0"/>
                            </a:spcBef>
                            <a:spcAft>
                              <a:spcPts val="0"/>
                            </a:spcAft>
                            <a:buClrTx/>
                            <a:buSzTx/>
                            <a:buFontTx/>
                            <a:buNone/>
                            <a:tabLst/>
                            <a:defRPr/>
                          </a:pPr>
                          <a:r>
                            <a:rPr kumimoji="1" lang="zh-CN" altLang="en-US" sz="2400">
                              <a:latin typeface="黑体" panose="02010609060101010101" pitchFamily="49" charset="-122"/>
                              <a:ea typeface="黑体" panose="02010609060101010101" pitchFamily="49" charset="-122"/>
                            </a:rPr>
                            <a:t>矩阵略图问题</a:t>
                          </a:r>
                          <a:endParaRPr kumimoji="1" lang="en-US" altLang="zh-CN" sz="2400" dirty="0">
                            <a:latin typeface="黑体" panose="02010609060101010101" pitchFamily="49" charset="-122"/>
                            <a:ea typeface="黑体" panose="02010609060101010101" pitchFamily="49" charset="-122"/>
                          </a:endParaRPr>
                        </a:p>
                      </a:txBody>
                      <a:tcPr marL="72567" marR="72567" marT="36284" marB="3628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EB8E7">
                            <a:tint val="20000"/>
                          </a:srgbClr>
                        </a:solidFill>
                      </a:tcPr>
                    </a:tc>
                    <a:tc>
                      <a:txBody>
                        <a:bodyPr/>
                        <a:lstStyle/>
                        <a:p>
                          <a:endParaRPr lang="zh-CN"/>
                        </a:p>
                      </a:txBody>
                      <a:tcPr marL="73152" marR="72567" marT="36284" marB="3628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stretch>
                            <a:fillRect l="-53275" t="-143192" r="-582" b="-939"/>
                          </a:stretch>
                        </a:blipFill>
                      </a:tcPr>
                    </a:tc>
                    <a:extLst>
                      <a:ext uri="{0D108BD9-81ED-4DB2-BD59-A6C34878D82A}">
                        <a16:rowId xmlns:a16="http://schemas.microsoft.com/office/drawing/2014/main" val="2485472895"/>
                      </a:ext>
                    </a:extLst>
                  </a:tr>
                </a:tbl>
              </a:graphicData>
            </a:graphic>
          </p:graphicFrame>
        </mc:Fallback>
      </mc:AlternateContent>
      <p:sp>
        <p:nvSpPr>
          <p:cNvPr id="5" name="Title 4">
            <a:extLst>
              <a:ext uri="{FF2B5EF4-FFF2-40B4-BE49-F238E27FC236}">
                <a16:creationId xmlns:a16="http://schemas.microsoft.com/office/drawing/2014/main" id="{376CFE03-7422-FE03-6C10-B5CB570E57EA}"/>
              </a:ext>
            </a:extLst>
          </p:cNvPr>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思路：与频率估计问题建立联系！</a:t>
            </a:r>
          </a:p>
        </p:txBody>
      </p:sp>
    </p:spTree>
    <p:extLst>
      <p:ext uri="{BB962C8B-B14F-4D97-AF65-F5344CB8AC3E}">
        <p14:creationId xmlns:p14="http://schemas.microsoft.com/office/powerpoint/2010/main" val="14762983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6CFE03-7422-FE03-6C10-B5CB570E57EA}"/>
              </a:ext>
            </a:extLst>
          </p:cNvPr>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思路：与频率估计问题建立联系！</a:t>
            </a:r>
          </a:p>
        </p:txBody>
      </p:sp>
      <mc:AlternateContent xmlns:mc="http://schemas.openxmlformats.org/markup-compatibility/2006" xmlns:a14="http://schemas.microsoft.com/office/drawing/2010/main">
        <mc:Choice Requires="a14">
          <p:graphicFrame>
            <p:nvGraphicFramePr>
              <p:cNvPr id="7" name="!!表格 4">
                <a:extLst>
                  <a:ext uri="{FF2B5EF4-FFF2-40B4-BE49-F238E27FC236}">
                    <a16:creationId xmlns:a16="http://schemas.microsoft.com/office/drawing/2014/main" id="{177700C9-2221-C959-96F3-631A8AD05539}"/>
                  </a:ext>
                </a:extLst>
              </p:cNvPr>
              <p:cNvGraphicFramePr>
                <a:graphicFrameLocks noGrp="1"/>
              </p:cNvGraphicFramePr>
              <p:nvPr>
                <p:extLst>
                  <p:ext uri="{D42A27DB-BD31-4B8C-83A1-F6EECF244321}">
                    <p14:modId xmlns:p14="http://schemas.microsoft.com/office/powerpoint/2010/main" val="760600640"/>
                  </p:ext>
                </p:extLst>
              </p:nvPr>
            </p:nvGraphicFramePr>
            <p:xfrm>
              <a:off x="7279258" y="2541982"/>
              <a:ext cx="4061496" cy="3140361"/>
            </p:xfrm>
            <a:graphic>
              <a:graphicData uri="http://schemas.openxmlformats.org/drawingml/2006/table">
                <a:tbl>
                  <a:tblPr firstRow="1" bandRow="1"/>
                  <a:tblGrid>
                    <a:gridCol w="4061496">
                      <a:extLst>
                        <a:ext uri="{9D8B030D-6E8A-4147-A177-3AD203B41FA5}">
                          <a16:colId xmlns:a16="http://schemas.microsoft.com/office/drawing/2014/main" val="1859959450"/>
                        </a:ext>
                      </a:extLst>
                    </a:gridCol>
                  </a:tblGrid>
                  <a:tr h="546925">
                    <a:tc>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marL="0" marR="0" lvl="0" indent="0" algn="ctr" defTabSz="1151890" rtl="0" eaLnBrk="1" fontAlgn="auto" latinLnBrk="0" hangingPunct="1">
                            <a:lnSpc>
                              <a:spcPct val="100000"/>
                            </a:lnSpc>
                            <a:spcBef>
                              <a:spcPts val="0"/>
                            </a:spcBef>
                            <a:spcAft>
                              <a:spcPts val="0"/>
                            </a:spcAft>
                            <a:buClrTx/>
                            <a:buSzTx/>
                            <a:buFontTx/>
                            <a:buNone/>
                            <a:tabLst/>
                            <a:defRPr/>
                          </a:pPr>
                          <a:r>
                            <a:rPr kumimoji="1" lang="zh-CN" altLang="en-US" sz="2400">
                              <a:solidFill>
                                <a:schemeClr val="tx1"/>
                              </a:solidFill>
                              <a:latin typeface="黑体" panose="02010609060101010101" pitchFamily="49" charset="-122"/>
                              <a:ea typeface="黑体" panose="02010609060101010101" pitchFamily="49" charset="-122"/>
                            </a:rPr>
                            <a:t>滑动窗口算法</a:t>
                          </a:r>
                          <a:endParaRPr kumimoji="1" lang="zh-CN" altLang="en-US" sz="2400" dirty="0">
                            <a:solidFill>
                              <a:schemeClr val="tx1"/>
                            </a:solidFill>
                            <a:latin typeface="黑体" panose="02010609060101010101" pitchFamily="49" charset="-122"/>
                            <a:ea typeface="黑体" panose="02010609060101010101" pitchFamily="49" charset="-122"/>
                          </a:endParaRPr>
                        </a:p>
                      </a:txBody>
                      <a:tcPr marL="72567" marR="72567" marT="36284" marB="36284"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EB8E7"/>
                        </a:solidFill>
                      </a:tcPr>
                    </a:tc>
                    <a:extLst>
                      <a:ext uri="{0D108BD9-81ED-4DB2-BD59-A6C34878D82A}">
                        <a16:rowId xmlns:a16="http://schemas.microsoft.com/office/drawing/2014/main" val="258592943"/>
                      </a:ext>
                    </a:extLst>
                  </a:tr>
                  <a:tr h="1296718">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lvl="0" indent="0" algn="l" defTabSz="115189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kumimoji="1" lang="en-US" altLang="zh-CN" sz="3200" b="0" smtClean="0">
                                  <a:solidFill>
                                    <a:schemeClr val="tx1"/>
                                  </a:solidFill>
                                  <a:latin typeface="Cambria Math" panose="02040503050406030204" pitchFamily="18" charset="0"/>
                                </a:rPr>
                                <m:t>O</m:t>
                              </m:r>
                              <m:d>
                                <m:dPr>
                                  <m:ctrlPr>
                                    <a:rPr kumimoji="1" lang="en-US" altLang="zh-CN" sz="3200" b="0" i="1" dirty="0" smtClean="0">
                                      <a:solidFill>
                                        <a:schemeClr val="tx1"/>
                                      </a:solidFill>
                                      <a:latin typeface="Cambria Math" panose="02040503050406030204" pitchFamily="18" charset="0"/>
                                    </a:rPr>
                                  </m:ctrlPr>
                                </m:dPr>
                                <m:e>
                                  <m:r>
                                    <a:rPr kumimoji="1" lang="en-US" altLang="zh-CN" sz="3200" b="0" i="1" dirty="0" smtClean="0">
                                      <a:solidFill>
                                        <a:schemeClr val="tx1"/>
                                      </a:solidFill>
                                      <a:latin typeface="Cambria Math" panose="02040503050406030204" pitchFamily="18" charset="0"/>
                                    </a:rPr>
                                    <m:t>ℓ</m:t>
                                  </m:r>
                                </m:e>
                              </m:d>
                            </m:oMath>
                          </a14:m>
                          <a:r>
                            <a:rPr kumimoji="1" lang="en-US" altLang="zh-CN" sz="2400" dirty="0"/>
                            <a:t> [SIGMOD 2006]</a:t>
                          </a:r>
                          <a:endParaRPr kumimoji="1" lang="zh-CN" altLang="en-US" sz="2400" dirty="0"/>
                        </a:p>
                      </a:txBody>
                      <a:tcPr marL="72567" marR="72567" marT="36284" marB="36284"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EB8E7">
                            <a:tint val="40000"/>
                          </a:srgbClr>
                        </a:solidFill>
                      </a:tcPr>
                    </a:tc>
                    <a:extLst>
                      <a:ext uri="{0D108BD9-81ED-4DB2-BD59-A6C34878D82A}">
                        <a16:rowId xmlns:a16="http://schemas.microsoft.com/office/drawing/2014/main" val="1022478396"/>
                      </a:ext>
                    </a:extLst>
                  </a:tr>
                  <a:tr h="1296718">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lvl="1" algn="l"/>
                          <a14:m>
                            <m:oMath xmlns:m="http://schemas.openxmlformats.org/officeDocument/2006/math">
                              <m:r>
                                <m:rPr>
                                  <m:sty m:val="p"/>
                                </m:rPr>
                                <a:rPr kumimoji="1" lang="en-US" altLang="zh-CN" sz="2000" b="0" smtClean="0">
                                  <a:solidFill>
                                    <a:srgbClr val="FF0000"/>
                                  </a:solidFill>
                                  <a:latin typeface="Cambria Math" panose="02040503050406030204" pitchFamily="18" charset="0"/>
                                </a:rPr>
                                <m:t>O</m:t>
                              </m:r>
                              <m:d>
                                <m:dPr>
                                  <m:ctrlPr>
                                    <a:rPr kumimoji="1" lang="en-US" altLang="zh-CN" sz="2000" b="0" i="1" dirty="0" smtClean="0">
                                      <a:solidFill>
                                        <a:srgbClr val="FF0000"/>
                                      </a:solidFill>
                                      <a:latin typeface="Cambria Math" panose="02040503050406030204" pitchFamily="18" charset="0"/>
                                    </a:rPr>
                                  </m:ctrlPr>
                                </m:dPr>
                                <m:e>
                                  <m:r>
                                    <a:rPr kumimoji="1" lang="en-US" altLang="zh-CN" sz="2000" b="0" i="1" dirty="0" smtClean="0">
                                      <a:solidFill>
                                        <a:srgbClr val="FF0000"/>
                                      </a:solidFill>
                                      <a:latin typeface="Cambria Math" panose="02040503050406030204" pitchFamily="18" charset="0"/>
                                    </a:rPr>
                                    <m:t>𝑑</m:t>
                                  </m:r>
                                  <m:r>
                                    <a:rPr kumimoji="1" lang="en-US" altLang="zh-CN" sz="2000" b="0" i="1" dirty="0" smtClean="0">
                                      <a:solidFill>
                                        <a:srgbClr val="FF0000"/>
                                      </a:solidFill>
                                      <a:latin typeface="Cambria Math" panose="02040503050406030204" pitchFamily="18" charset="0"/>
                                    </a:rPr>
                                    <m:t>ℓ</m:t>
                                  </m:r>
                                  <m:func>
                                    <m:funcPr>
                                      <m:ctrlPr>
                                        <a:rPr kumimoji="1" lang="en-US" altLang="zh-CN" sz="2000" b="0" i="1" dirty="0" smtClean="0">
                                          <a:solidFill>
                                            <a:srgbClr val="FF0000"/>
                                          </a:solidFill>
                                          <a:latin typeface="Cambria Math" panose="02040503050406030204" pitchFamily="18" charset="0"/>
                                        </a:rPr>
                                      </m:ctrlPr>
                                    </m:funcPr>
                                    <m:fName>
                                      <m:r>
                                        <m:rPr>
                                          <m:sty m:val="p"/>
                                        </m:rPr>
                                        <a:rPr kumimoji="1" lang="en-US" altLang="zh-CN" sz="2000" b="0" dirty="0" smtClean="0">
                                          <a:solidFill>
                                            <a:srgbClr val="FF0000"/>
                                          </a:solidFill>
                                          <a:latin typeface="Cambria Math" panose="02040503050406030204" pitchFamily="18" charset="0"/>
                                        </a:rPr>
                                        <m:t>log</m:t>
                                      </m:r>
                                    </m:fName>
                                    <m:e>
                                      <m:r>
                                        <a:rPr kumimoji="1" lang="en-US" altLang="zh-CN" sz="2000" b="0" i="1" dirty="0" smtClean="0">
                                          <a:solidFill>
                                            <a:srgbClr val="FF0000"/>
                                          </a:solidFill>
                                          <a:latin typeface="Cambria Math" panose="02040503050406030204" pitchFamily="18" charset="0"/>
                                        </a:rPr>
                                        <m:t>ℓ</m:t>
                                      </m:r>
                                    </m:e>
                                  </m:func>
                                </m:e>
                              </m:d>
                            </m:oMath>
                          </a14:m>
                          <a:r>
                            <a:rPr kumimoji="1" lang="zh-CN" altLang="en-US" sz="1800" dirty="0"/>
                            <a:t> </a:t>
                          </a:r>
                          <a:r>
                            <a:rPr kumimoji="1" lang="en-US" altLang="zh-CN" sz="1800" dirty="0"/>
                            <a:t>[SIGMOD 2016]</a:t>
                          </a:r>
                        </a:p>
                        <a:p>
                          <a:pPr marL="0" lvl="1" algn="l"/>
                          <a:endParaRPr kumimoji="1" lang="en-US" altLang="zh-CN" sz="1800" dirty="0"/>
                        </a:p>
                        <a:p>
                          <a:pPr marL="0" lvl="1" algn="l"/>
                          <a:endParaRPr kumimoji="1" lang="en-US" altLang="zh-CN" sz="1800" dirty="0"/>
                        </a:p>
                      </a:txBody>
                      <a:tcPr marL="72567" marR="72567" marT="0" marB="36284"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EB8E7">
                            <a:tint val="20000"/>
                          </a:srgbClr>
                        </a:solidFill>
                      </a:tcPr>
                    </a:tc>
                    <a:extLst>
                      <a:ext uri="{0D108BD9-81ED-4DB2-BD59-A6C34878D82A}">
                        <a16:rowId xmlns:a16="http://schemas.microsoft.com/office/drawing/2014/main" val="2485472895"/>
                      </a:ext>
                    </a:extLst>
                  </a:tr>
                </a:tbl>
              </a:graphicData>
            </a:graphic>
          </p:graphicFrame>
        </mc:Choice>
        <mc:Fallback xmlns="">
          <p:graphicFrame>
            <p:nvGraphicFramePr>
              <p:cNvPr id="7" name="!!表格 4">
                <a:extLst>
                  <a:ext uri="{FF2B5EF4-FFF2-40B4-BE49-F238E27FC236}">
                    <a16:creationId xmlns:a16="http://schemas.microsoft.com/office/drawing/2014/main" id="{177700C9-2221-C959-96F3-631A8AD05539}"/>
                  </a:ext>
                </a:extLst>
              </p:cNvPr>
              <p:cNvGraphicFramePr>
                <a:graphicFrameLocks noGrp="1"/>
              </p:cNvGraphicFramePr>
              <p:nvPr>
                <p:extLst>
                  <p:ext uri="{D42A27DB-BD31-4B8C-83A1-F6EECF244321}">
                    <p14:modId xmlns:p14="http://schemas.microsoft.com/office/powerpoint/2010/main" val="760600640"/>
                  </p:ext>
                </p:extLst>
              </p:nvPr>
            </p:nvGraphicFramePr>
            <p:xfrm>
              <a:off x="7279258" y="2541982"/>
              <a:ext cx="4061496" cy="3140361"/>
            </p:xfrm>
            <a:graphic>
              <a:graphicData uri="http://schemas.openxmlformats.org/drawingml/2006/table">
                <a:tbl>
                  <a:tblPr firstRow="1" bandRow="1"/>
                  <a:tblGrid>
                    <a:gridCol w="4061496">
                      <a:extLst>
                        <a:ext uri="{9D8B030D-6E8A-4147-A177-3AD203B41FA5}">
                          <a16:colId xmlns:a16="http://schemas.microsoft.com/office/drawing/2014/main" val="1859959450"/>
                        </a:ext>
                      </a:extLst>
                    </a:gridCol>
                  </a:tblGrid>
                  <a:tr h="546925">
                    <a:tc>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marL="0" marR="0" lvl="0" indent="0" algn="ctr" defTabSz="1151890" rtl="0" eaLnBrk="1" fontAlgn="auto" latinLnBrk="0" hangingPunct="1">
                            <a:lnSpc>
                              <a:spcPct val="100000"/>
                            </a:lnSpc>
                            <a:spcBef>
                              <a:spcPts val="0"/>
                            </a:spcBef>
                            <a:spcAft>
                              <a:spcPts val="0"/>
                            </a:spcAft>
                            <a:buClrTx/>
                            <a:buSzTx/>
                            <a:buFontTx/>
                            <a:buNone/>
                            <a:tabLst/>
                            <a:defRPr/>
                          </a:pPr>
                          <a:r>
                            <a:rPr kumimoji="1" lang="zh-CN" altLang="en-US" sz="2400">
                              <a:solidFill>
                                <a:schemeClr val="tx1"/>
                              </a:solidFill>
                              <a:latin typeface="黑体" panose="02010609060101010101" pitchFamily="49" charset="-122"/>
                              <a:ea typeface="黑体" panose="02010609060101010101" pitchFamily="49" charset="-122"/>
                            </a:rPr>
                            <a:t>滑动窗口算法</a:t>
                          </a:r>
                          <a:endParaRPr kumimoji="1" lang="zh-CN" altLang="en-US" sz="2400" dirty="0">
                            <a:solidFill>
                              <a:schemeClr val="tx1"/>
                            </a:solidFill>
                            <a:latin typeface="黑体" panose="02010609060101010101" pitchFamily="49" charset="-122"/>
                            <a:ea typeface="黑体" panose="02010609060101010101" pitchFamily="49" charset="-122"/>
                          </a:endParaRPr>
                        </a:p>
                      </a:txBody>
                      <a:tcPr marL="72567" marR="72567" marT="36284" marB="36284"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EB8E7"/>
                        </a:solidFill>
                      </a:tcPr>
                    </a:tc>
                    <a:extLst>
                      <a:ext uri="{0D108BD9-81ED-4DB2-BD59-A6C34878D82A}">
                        <a16:rowId xmlns:a16="http://schemas.microsoft.com/office/drawing/2014/main" val="258592943"/>
                      </a:ext>
                    </a:extLst>
                  </a:tr>
                  <a:tr h="1296718">
                    <a:tc>
                      <a:txBody>
                        <a:bodyPr/>
                        <a:lstStyle/>
                        <a:p>
                          <a:endParaRPr lang="zh-CN"/>
                        </a:p>
                      </a:txBody>
                      <a:tcPr marL="72567" marR="72567" marT="36284" marB="36284"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a:blip r:embed="rId2"/>
                          <a:stretch>
                            <a:fillRect l="-150" t="-42523" r="-600" b="-100467"/>
                          </a:stretch>
                        </a:blipFill>
                      </a:tcPr>
                    </a:tc>
                    <a:extLst>
                      <a:ext uri="{0D108BD9-81ED-4DB2-BD59-A6C34878D82A}">
                        <a16:rowId xmlns:a16="http://schemas.microsoft.com/office/drawing/2014/main" val="1022478396"/>
                      </a:ext>
                    </a:extLst>
                  </a:tr>
                  <a:tr h="1296718">
                    <a:tc>
                      <a:txBody>
                        <a:bodyPr/>
                        <a:lstStyle/>
                        <a:p>
                          <a:endParaRPr lang="zh-CN"/>
                        </a:p>
                      </a:txBody>
                      <a:tcPr marL="72567" marR="72567" marT="0" marB="36284"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blipFill>
                          <a:blip r:embed="rId2"/>
                          <a:stretch>
                            <a:fillRect l="-150" t="-143192" r="-600" b="-939"/>
                          </a:stretch>
                        </a:blipFill>
                      </a:tcPr>
                    </a:tc>
                    <a:extLst>
                      <a:ext uri="{0D108BD9-81ED-4DB2-BD59-A6C34878D82A}">
                        <a16:rowId xmlns:a16="http://schemas.microsoft.com/office/drawing/2014/main" val="2485472895"/>
                      </a:ext>
                    </a:extLst>
                  </a:tr>
                </a:tbl>
              </a:graphicData>
            </a:graphic>
          </p:graphicFrame>
        </mc:Fallback>
      </mc:AlternateContent>
      <mc:AlternateContent xmlns:mc="http://schemas.openxmlformats.org/markup-compatibility/2006" xmlns:a14="http://schemas.microsoft.com/office/drawing/2010/main">
        <mc:Choice Requires="a14">
          <p:sp>
            <p:nvSpPr>
              <p:cNvPr id="3" name="文本框 5">
                <a:extLst>
                  <a:ext uri="{FF2B5EF4-FFF2-40B4-BE49-F238E27FC236}">
                    <a16:creationId xmlns:a16="http://schemas.microsoft.com/office/drawing/2014/main" id="{240B8BBF-372B-0DEB-7D15-F6DAAC470522}"/>
                  </a:ext>
                </a:extLst>
              </p:cNvPr>
              <p:cNvSpPr txBox="1"/>
              <p:nvPr/>
            </p:nvSpPr>
            <p:spPr>
              <a:xfrm>
                <a:off x="6838150" y="4989173"/>
                <a:ext cx="4830774" cy="573427"/>
              </a:xfrm>
              <a:prstGeom prst="rect">
                <a:avLst/>
              </a:prstGeom>
              <a:noFill/>
            </p:spPr>
            <p:txBody>
              <a:bodyPr wrap="square">
                <a:spAutoFit/>
              </a:bodyPr>
              <a:lstStyle/>
              <a:p>
                <a:pPr marL="457070" lvl="1" defTabSz="914140" eaLnBrk="1" fontAlgn="auto" hangingPunct="1">
                  <a:spcBef>
                    <a:spcPts val="0"/>
                  </a:spcBef>
                  <a:spcAft>
                    <a:spcPts val="0"/>
                  </a:spcAft>
                </a:pPr>
                <a14:m>
                  <m:oMath xmlns:m="http://schemas.openxmlformats.org/officeDocument/2006/math">
                    <m:r>
                      <m:rPr>
                        <m:sty m:val="p"/>
                      </m:rPr>
                      <a:rPr kumimoji="1" lang="en-US" altLang="zh-CN" sz="3200" smtClean="0">
                        <a:solidFill>
                          <a:srgbClr val="0070C0"/>
                        </a:solidFill>
                        <a:latin typeface="Cambria Math" panose="02040503050406030204" pitchFamily="18" charset="0"/>
                      </a:rPr>
                      <m:t>O</m:t>
                    </m:r>
                    <m:d>
                      <m:dPr>
                        <m:ctrlPr>
                          <a:rPr kumimoji="1" lang="en-US" altLang="zh-CN" sz="3200" i="1" dirty="0">
                            <a:solidFill>
                              <a:srgbClr val="0070C0"/>
                            </a:solidFill>
                            <a:latin typeface="Cambria Math" panose="02040503050406030204" pitchFamily="18" charset="0"/>
                          </a:rPr>
                        </m:ctrlPr>
                      </m:dPr>
                      <m:e>
                        <m:r>
                          <a:rPr kumimoji="1" lang="en-US" altLang="zh-CN" sz="3200" b="0" i="1" dirty="0" smtClean="0">
                            <a:solidFill>
                              <a:srgbClr val="0070C0"/>
                            </a:solidFill>
                            <a:latin typeface="Cambria Math" panose="02040503050406030204" pitchFamily="18" charset="0"/>
                          </a:rPr>
                          <m:t>𝑑</m:t>
                        </m:r>
                        <m:r>
                          <a:rPr kumimoji="1" lang="en-US" altLang="zh-CN" sz="3200" b="1" i="1" dirty="0" smtClean="0">
                            <a:solidFill>
                              <a:srgbClr val="0070C0"/>
                            </a:solidFill>
                            <a:latin typeface="Cambria Math" panose="02040503050406030204" pitchFamily="18" charset="0"/>
                          </a:rPr>
                          <m:t>ℓ</m:t>
                        </m:r>
                      </m:e>
                    </m:d>
                  </m:oMath>
                </a14:m>
                <a:r>
                  <a:rPr kumimoji="1" lang="zh-CN" altLang="en-US" sz="2400" dirty="0">
                    <a:solidFill>
                      <a:srgbClr val="0070C0"/>
                    </a:solidFill>
                    <a:latin typeface="Lucida Sans"/>
                    <a:ea typeface="黑体"/>
                  </a:rPr>
                  <a:t> </a:t>
                </a:r>
                <a:r>
                  <a:rPr kumimoji="1" lang="en-US" altLang="zh-CN" sz="2400" dirty="0">
                    <a:solidFill>
                      <a:prstClr val="black"/>
                    </a:solidFill>
                    <a:latin typeface="Lucida Sans"/>
                    <a:ea typeface="黑体"/>
                  </a:rPr>
                  <a:t>[Our work]</a:t>
                </a:r>
              </a:p>
            </p:txBody>
          </p:sp>
        </mc:Choice>
        <mc:Fallback xmlns="">
          <p:sp>
            <p:nvSpPr>
              <p:cNvPr id="3" name="文本框 5">
                <a:extLst>
                  <a:ext uri="{FF2B5EF4-FFF2-40B4-BE49-F238E27FC236}">
                    <a16:creationId xmlns:a16="http://schemas.microsoft.com/office/drawing/2014/main" id="{240B8BBF-372B-0DEB-7D15-F6DAAC470522}"/>
                  </a:ext>
                </a:extLst>
              </p:cNvPr>
              <p:cNvSpPr txBox="1">
                <a:spLocks noRot="1" noChangeAspect="1" noMove="1" noResize="1" noEditPoints="1" noAdjustHandles="1" noChangeArrowheads="1" noChangeShapeType="1" noTextEdit="1"/>
              </p:cNvSpPr>
              <p:nvPr/>
            </p:nvSpPr>
            <p:spPr>
              <a:xfrm>
                <a:off x="6838150" y="4989173"/>
                <a:ext cx="4830774" cy="573427"/>
              </a:xfrm>
              <a:prstGeom prst="rect">
                <a:avLst/>
              </a:prstGeom>
              <a:blipFill>
                <a:blip r:embed="rId3"/>
                <a:stretch>
                  <a:fillRect b="-178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4" name="!!表格 3">
                <a:extLst>
                  <a:ext uri="{FF2B5EF4-FFF2-40B4-BE49-F238E27FC236}">
                    <a16:creationId xmlns:a16="http://schemas.microsoft.com/office/drawing/2014/main" id="{DD93BF0E-5269-EE00-5752-3572EDF2976C}"/>
                  </a:ext>
                </a:extLst>
              </p:cNvPr>
              <p:cNvGraphicFramePr>
                <a:graphicFrameLocks noGrp="1"/>
              </p:cNvGraphicFramePr>
              <p:nvPr>
                <p:extLst>
                  <p:ext uri="{D42A27DB-BD31-4B8C-83A1-F6EECF244321}">
                    <p14:modId xmlns:p14="http://schemas.microsoft.com/office/powerpoint/2010/main" val="3386927515"/>
                  </p:ext>
                </p:extLst>
              </p:nvPr>
            </p:nvGraphicFramePr>
            <p:xfrm>
              <a:off x="877238" y="2538884"/>
              <a:ext cx="6402020" cy="3140361"/>
            </p:xfrm>
            <a:graphic>
              <a:graphicData uri="http://schemas.openxmlformats.org/drawingml/2006/table">
                <a:tbl>
                  <a:tblPr firstRow="1" bandRow="1"/>
                  <a:tblGrid>
                    <a:gridCol w="2221706">
                      <a:extLst>
                        <a:ext uri="{9D8B030D-6E8A-4147-A177-3AD203B41FA5}">
                          <a16:colId xmlns:a16="http://schemas.microsoft.com/office/drawing/2014/main" val="699329565"/>
                        </a:ext>
                      </a:extLst>
                    </a:gridCol>
                    <a:gridCol w="4180314">
                      <a:extLst>
                        <a:ext uri="{9D8B030D-6E8A-4147-A177-3AD203B41FA5}">
                          <a16:colId xmlns:a16="http://schemas.microsoft.com/office/drawing/2014/main" val="918201118"/>
                        </a:ext>
                      </a:extLst>
                    </a:gridCol>
                  </a:tblGrid>
                  <a:tr h="546925">
                    <a:tc>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algn="ctr"/>
                          <a:endParaRPr lang="zh-CN" altLang="en-US" sz="2000" dirty="0"/>
                        </a:p>
                      </a:txBody>
                      <a:tcPr marL="72567" marR="72567" marT="36284" marB="36284"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EB8E7"/>
                        </a:solidFill>
                      </a:tcPr>
                    </a:tc>
                    <a:tc>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marL="0" marR="0" lvl="0" indent="0" algn="ctr" defTabSz="1151890" rtl="0" eaLnBrk="1" fontAlgn="auto" latinLnBrk="0" hangingPunct="1">
                            <a:lnSpc>
                              <a:spcPct val="100000"/>
                            </a:lnSpc>
                            <a:spcBef>
                              <a:spcPts val="0"/>
                            </a:spcBef>
                            <a:spcAft>
                              <a:spcPts val="0"/>
                            </a:spcAft>
                            <a:buClrTx/>
                            <a:buSzTx/>
                            <a:buFontTx/>
                            <a:buNone/>
                            <a:tabLst/>
                            <a:defRPr/>
                          </a:pPr>
                          <a:r>
                            <a:rPr kumimoji="1" lang="zh-CN" altLang="en-US" sz="2400" dirty="0">
                              <a:solidFill>
                                <a:schemeClr val="tx1"/>
                              </a:solidFill>
                              <a:latin typeface="黑体" panose="02010609060101010101" pitchFamily="49" charset="-122"/>
                              <a:ea typeface="黑体" panose="02010609060101010101" pitchFamily="49" charset="-122"/>
                            </a:rPr>
                            <a:t>数据流算法</a:t>
                          </a:r>
                        </a:p>
                      </a:txBody>
                      <a:tcPr marL="72567" marR="72567" marT="36284" marB="36284"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EB8E7"/>
                        </a:solidFill>
                      </a:tcPr>
                    </a:tc>
                    <a:extLst>
                      <a:ext uri="{0D108BD9-81ED-4DB2-BD59-A6C34878D82A}">
                        <a16:rowId xmlns:a16="http://schemas.microsoft.com/office/drawing/2014/main" val="935479228"/>
                      </a:ext>
                    </a:extLst>
                  </a:tr>
                  <a:tr h="1296718">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lvl="0" indent="0" algn="ctr" defTabSz="1151890" rtl="0" eaLnBrk="1" fontAlgn="auto" latinLnBrk="0" hangingPunct="1">
                            <a:lnSpc>
                              <a:spcPct val="100000"/>
                            </a:lnSpc>
                            <a:spcBef>
                              <a:spcPts val="0"/>
                            </a:spcBef>
                            <a:spcAft>
                              <a:spcPts val="0"/>
                            </a:spcAft>
                            <a:buClrTx/>
                            <a:buSzTx/>
                            <a:buFontTx/>
                            <a:buNone/>
                            <a:tabLst/>
                            <a:defRPr/>
                          </a:pPr>
                          <a:r>
                            <a:rPr kumimoji="1" lang="zh-CN" altLang="en-US" sz="2400" dirty="0">
                              <a:latin typeface="黑体" panose="02010609060101010101" pitchFamily="49" charset="-122"/>
                              <a:ea typeface="黑体" panose="02010609060101010101" pitchFamily="49" charset="-122"/>
                            </a:rPr>
                            <a:t>频率估计问题</a:t>
                          </a:r>
                          <a:endParaRPr kumimoji="1" lang="en-US" altLang="zh-CN" sz="2400" dirty="0">
                            <a:latin typeface="黑体" panose="02010609060101010101" pitchFamily="49" charset="-122"/>
                            <a:ea typeface="黑体" panose="02010609060101010101" pitchFamily="49" charset="-122"/>
                          </a:endParaRPr>
                        </a:p>
                      </a:txBody>
                      <a:tcPr marL="72567" marR="72567" marT="36284" marB="36284"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EB8E7">
                            <a:tint val="4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lvl="0" indent="0" algn="l" defTabSz="115189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kumimoji="1" lang="en-US" altLang="zh-CN" sz="3200" b="0" smtClean="0">
                                  <a:solidFill>
                                    <a:schemeClr val="tx1"/>
                                  </a:solidFill>
                                  <a:latin typeface="Cambria Math" panose="02040503050406030204" pitchFamily="18" charset="0"/>
                                </a:rPr>
                                <m:t>O</m:t>
                              </m:r>
                              <m:d>
                                <m:dPr>
                                  <m:ctrlPr>
                                    <a:rPr kumimoji="1" lang="en-US" altLang="zh-CN" sz="3200" b="0" i="1" dirty="0" smtClean="0">
                                      <a:solidFill>
                                        <a:schemeClr val="tx1"/>
                                      </a:solidFill>
                                      <a:latin typeface="Cambria Math" panose="02040503050406030204" pitchFamily="18" charset="0"/>
                                    </a:rPr>
                                  </m:ctrlPr>
                                </m:dPr>
                                <m:e>
                                  <m:r>
                                    <a:rPr kumimoji="1" lang="en-US" altLang="zh-CN" sz="3200" b="0" i="1" dirty="0" smtClean="0">
                                      <a:solidFill>
                                        <a:schemeClr val="tx1"/>
                                      </a:solidFill>
                                      <a:latin typeface="Cambria Math" panose="02040503050406030204" pitchFamily="18" charset="0"/>
                                    </a:rPr>
                                    <m:t>ℓ</m:t>
                                  </m:r>
                                </m:e>
                              </m:d>
                            </m:oMath>
                          </a14:m>
                          <a:r>
                            <a:rPr kumimoji="1" lang="zh-CN" altLang="en-US" sz="2400" dirty="0">
                              <a:solidFill>
                                <a:schemeClr val="tx1"/>
                              </a:solidFill>
                            </a:rPr>
                            <a:t> </a:t>
                          </a:r>
                          <a:r>
                            <a:rPr kumimoji="1" lang="en-US" altLang="zh-CN" sz="2400" dirty="0"/>
                            <a:t>[Misra–</a:t>
                          </a:r>
                          <a:r>
                            <a:rPr kumimoji="1" lang="en-US" altLang="zh-CN" sz="2400" dirty="0" err="1"/>
                            <a:t>Gries</a:t>
                          </a:r>
                          <a:r>
                            <a:rPr kumimoji="1" lang="en-US" altLang="zh-CN" sz="2400" dirty="0"/>
                            <a:t> 1982]</a:t>
                          </a:r>
                        </a:p>
                      </a:txBody>
                      <a:tcPr marL="72567" marR="72567" marT="36284" marB="36284"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EB8E7">
                            <a:tint val="40000"/>
                          </a:srgbClr>
                        </a:solidFill>
                      </a:tcPr>
                    </a:tc>
                    <a:extLst>
                      <a:ext uri="{0D108BD9-81ED-4DB2-BD59-A6C34878D82A}">
                        <a16:rowId xmlns:a16="http://schemas.microsoft.com/office/drawing/2014/main" val="1252786373"/>
                      </a:ext>
                    </a:extLst>
                  </a:tr>
                  <a:tr h="1296718">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lvl="0" indent="0" algn="ctr" defTabSz="1151890" rtl="0" eaLnBrk="1" fontAlgn="auto" latinLnBrk="0" hangingPunct="1">
                            <a:lnSpc>
                              <a:spcPct val="100000"/>
                            </a:lnSpc>
                            <a:spcBef>
                              <a:spcPts val="0"/>
                            </a:spcBef>
                            <a:spcAft>
                              <a:spcPts val="0"/>
                            </a:spcAft>
                            <a:buClrTx/>
                            <a:buSzTx/>
                            <a:buFontTx/>
                            <a:buNone/>
                            <a:tabLst/>
                            <a:defRPr/>
                          </a:pPr>
                          <a:r>
                            <a:rPr kumimoji="1" lang="zh-CN" altLang="en-US" sz="2400">
                              <a:latin typeface="黑体" panose="02010609060101010101" pitchFamily="49" charset="-122"/>
                              <a:ea typeface="黑体" panose="02010609060101010101" pitchFamily="49" charset="-122"/>
                            </a:rPr>
                            <a:t>矩阵略图问题</a:t>
                          </a:r>
                          <a:endParaRPr kumimoji="1" lang="en-US" altLang="zh-CN" sz="2400" dirty="0">
                            <a:latin typeface="黑体" panose="02010609060101010101" pitchFamily="49" charset="-122"/>
                            <a:ea typeface="黑体" panose="02010609060101010101" pitchFamily="49" charset="-122"/>
                          </a:endParaRPr>
                        </a:p>
                      </a:txBody>
                      <a:tcPr marL="72567" marR="72567" marT="36284" marB="3628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EB8E7">
                            <a:tint val="2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lvl="0" indent="0" algn="l" defTabSz="115189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kumimoji="1" lang="en-US" altLang="zh-CN" sz="3200" b="0" smtClean="0">
                                  <a:solidFill>
                                    <a:schemeClr val="tx1"/>
                                  </a:solidFill>
                                  <a:latin typeface="Cambria Math" panose="02040503050406030204" pitchFamily="18" charset="0"/>
                                </a:rPr>
                                <m:t>O</m:t>
                              </m:r>
                              <m:d>
                                <m:dPr>
                                  <m:ctrlPr>
                                    <a:rPr kumimoji="1" lang="en-US" altLang="zh-CN" sz="3200" b="0" i="1" dirty="0" smtClean="0">
                                      <a:solidFill>
                                        <a:schemeClr val="tx1"/>
                                      </a:solidFill>
                                      <a:latin typeface="Cambria Math" panose="02040503050406030204" pitchFamily="18" charset="0"/>
                                    </a:rPr>
                                  </m:ctrlPr>
                                </m:dPr>
                                <m:e>
                                  <m:r>
                                    <a:rPr kumimoji="1" lang="en-US" altLang="zh-CN" sz="3200" b="0" i="1" dirty="0" smtClean="0">
                                      <a:solidFill>
                                        <a:schemeClr val="tx1"/>
                                      </a:solidFill>
                                      <a:latin typeface="Cambria Math" panose="02040503050406030204" pitchFamily="18" charset="0"/>
                                    </a:rPr>
                                    <m:t>𝑑</m:t>
                                  </m:r>
                                  <m:r>
                                    <a:rPr kumimoji="1" lang="en-US" altLang="zh-CN" sz="3200" b="0" i="1" dirty="0" smtClean="0">
                                      <a:solidFill>
                                        <a:schemeClr val="tx1"/>
                                      </a:solidFill>
                                      <a:latin typeface="Cambria Math" panose="02040503050406030204" pitchFamily="18" charset="0"/>
                                    </a:rPr>
                                    <m:t>ℓ</m:t>
                                  </m:r>
                                </m:e>
                              </m:d>
                            </m:oMath>
                          </a14:m>
                          <a:r>
                            <a:rPr kumimoji="1" lang="zh-CN" altLang="en-US" sz="2400" dirty="0">
                              <a:solidFill>
                                <a:schemeClr val="tx1"/>
                              </a:solidFill>
                            </a:rPr>
                            <a:t> </a:t>
                          </a:r>
                          <a:r>
                            <a:rPr kumimoji="1" lang="en-US" altLang="zh-CN" sz="2400" dirty="0"/>
                            <a:t>[KDD2013 Best Paper]</a:t>
                          </a:r>
                          <a:endParaRPr kumimoji="1" lang="zh-CN" altLang="en-US" sz="2400" dirty="0"/>
                        </a:p>
                      </a:txBody>
                      <a:tcPr marL="73152" marR="72567" marT="36284" marB="3628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EB8E7">
                            <a:tint val="20000"/>
                          </a:srgbClr>
                        </a:solidFill>
                      </a:tcPr>
                    </a:tc>
                    <a:extLst>
                      <a:ext uri="{0D108BD9-81ED-4DB2-BD59-A6C34878D82A}">
                        <a16:rowId xmlns:a16="http://schemas.microsoft.com/office/drawing/2014/main" val="2562521412"/>
                      </a:ext>
                    </a:extLst>
                  </a:tr>
                </a:tbl>
              </a:graphicData>
            </a:graphic>
          </p:graphicFrame>
        </mc:Choice>
        <mc:Fallback xmlns="">
          <p:graphicFrame>
            <p:nvGraphicFramePr>
              <p:cNvPr id="4" name="!!表格 3">
                <a:extLst>
                  <a:ext uri="{FF2B5EF4-FFF2-40B4-BE49-F238E27FC236}">
                    <a16:creationId xmlns:a16="http://schemas.microsoft.com/office/drawing/2014/main" id="{DD93BF0E-5269-EE00-5752-3572EDF2976C}"/>
                  </a:ext>
                </a:extLst>
              </p:cNvPr>
              <p:cNvGraphicFramePr>
                <a:graphicFrameLocks noGrp="1"/>
              </p:cNvGraphicFramePr>
              <p:nvPr>
                <p:extLst>
                  <p:ext uri="{D42A27DB-BD31-4B8C-83A1-F6EECF244321}">
                    <p14:modId xmlns:p14="http://schemas.microsoft.com/office/powerpoint/2010/main" val="3386927515"/>
                  </p:ext>
                </p:extLst>
              </p:nvPr>
            </p:nvGraphicFramePr>
            <p:xfrm>
              <a:off x="877238" y="2538884"/>
              <a:ext cx="6402020" cy="3140361"/>
            </p:xfrm>
            <a:graphic>
              <a:graphicData uri="http://schemas.openxmlformats.org/drawingml/2006/table">
                <a:tbl>
                  <a:tblPr firstRow="1" bandRow="1"/>
                  <a:tblGrid>
                    <a:gridCol w="2221706">
                      <a:extLst>
                        <a:ext uri="{9D8B030D-6E8A-4147-A177-3AD203B41FA5}">
                          <a16:colId xmlns:a16="http://schemas.microsoft.com/office/drawing/2014/main" val="699329565"/>
                        </a:ext>
                      </a:extLst>
                    </a:gridCol>
                    <a:gridCol w="4180314">
                      <a:extLst>
                        <a:ext uri="{9D8B030D-6E8A-4147-A177-3AD203B41FA5}">
                          <a16:colId xmlns:a16="http://schemas.microsoft.com/office/drawing/2014/main" val="918201118"/>
                        </a:ext>
                      </a:extLst>
                    </a:gridCol>
                  </a:tblGrid>
                  <a:tr h="546925">
                    <a:tc>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algn="ctr"/>
                          <a:endParaRPr lang="zh-CN" altLang="en-US" sz="2000" dirty="0"/>
                        </a:p>
                      </a:txBody>
                      <a:tcPr marL="72567" marR="72567" marT="36284" marB="36284"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EB8E7"/>
                        </a:solidFill>
                      </a:tcPr>
                    </a:tc>
                    <a:tc>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marL="0" marR="0" lvl="0" indent="0" algn="ctr" defTabSz="1151890" rtl="0" eaLnBrk="1" fontAlgn="auto" latinLnBrk="0" hangingPunct="1">
                            <a:lnSpc>
                              <a:spcPct val="100000"/>
                            </a:lnSpc>
                            <a:spcBef>
                              <a:spcPts val="0"/>
                            </a:spcBef>
                            <a:spcAft>
                              <a:spcPts val="0"/>
                            </a:spcAft>
                            <a:buClrTx/>
                            <a:buSzTx/>
                            <a:buFontTx/>
                            <a:buNone/>
                            <a:tabLst/>
                            <a:defRPr/>
                          </a:pPr>
                          <a:r>
                            <a:rPr kumimoji="1" lang="zh-CN" altLang="en-US" sz="2400" dirty="0">
                              <a:solidFill>
                                <a:schemeClr val="tx1"/>
                              </a:solidFill>
                              <a:latin typeface="黑体" panose="02010609060101010101" pitchFamily="49" charset="-122"/>
                              <a:ea typeface="黑体" panose="02010609060101010101" pitchFamily="49" charset="-122"/>
                            </a:rPr>
                            <a:t>数据流算法</a:t>
                          </a:r>
                        </a:p>
                      </a:txBody>
                      <a:tcPr marL="72567" marR="72567" marT="36284" marB="36284"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EB8E7"/>
                        </a:solidFill>
                      </a:tcPr>
                    </a:tc>
                    <a:extLst>
                      <a:ext uri="{0D108BD9-81ED-4DB2-BD59-A6C34878D82A}">
                        <a16:rowId xmlns:a16="http://schemas.microsoft.com/office/drawing/2014/main" val="935479228"/>
                      </a:ext>
                    </a:extLst>
                  </a:tr>
                  <a:tr h="1296718">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lvl="0" indent="0" algn="ctr" defTabSz="1151890" rtl="0" eaLnBrk="1" fontAlgn="auto" latinLnBrk="0" hangingPunct="1">
                            <a:lnSpc>
                              <a:spcPct val="100000"/>
                            </a:lnSpc>
                            <a:spcBef>
                              <a:spcPts val="0"/>
                            </a:spcBef>
                            <a:spcAft>
                              <a:spcPts val="0"/>
                            </a:spcAft>
                            <a:buClrTx/>
                            <a:buSzTx/>
                            <a:buFontTx/>
                            <a:buNone/>
                            <a:tabLst/>
                            <a:defRPr/>
                          </a:pPr>
                          <a:r>
                            <a:rPr kumimoji="1" lang="zh-CN" altLang="en-US" sz="2400" dirty="0">
                              <a:latin typeface="黑体" panose="02010609060101010101" pitchFamily="49" charset="-122"/>
                              <a:ea typeface="黑体" panose="02010609060101010101" pitchFamily="49" charset="-122"/>
                            </a:rPr>
                            <a:t>频率估计问题</a:t>
                          </a:r>
                          <a:endParaRPr kumimoji="1" lang="en-US" altLang="zh-CN" sz="2400" dirty="0">
                            <a:latin typeface="黑体" panose="02010609060101010101" pitchFamily="49" charset="-122"/>
                            <a:ea typeface="黑体" panose="02010609060101010101" pitchFamily="49" charset="-122"/>
                          </a:endParaRPr>
                        </a:p>
                      </a:txBody>
                      <a:tcPr marL="72567" marR="72567" marT="36284" marB="36284"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EB8E7">
                            <a:tint val="40000"/>
                          </a:srgbClr>
                        </a:solidFill>
                      </a:tcPr>
                    </a:tc>
                    <a:tc>
                      <a:txBody>
                        <a:bodyPr/>
                        <a:lstStyle/>
                        <a:p>
                          <a:endParaRPr lang="zh-CN"/>
                        </a:p>
                      </a:txBody>
                      <a:tcPr marL="72567" marR="72567" marT="36284" marB="36284"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4"/>
                          <a:stretch>
                            <a:fillRect l="-53275" t="-42723" r="-582" b="-100939"/>
                          </a:stretch>
                        </a:blipFill>
                      </a:tcPr>
                    </a:tc>
                    <a:extLst>
                      <a:ext uri="{0D108BD9-81ED-4DB2-BD59-A6C34878D82A}">
                        <a16:rowId xmlns:a16="http://schemas.microsoft.com/office/drawing/2014/main" val="1252786373"/>
                      </a:ext>
                    </a:extLst>
                  </a:tr>
                  <a:tr h="1296718">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marL="0" marR="0" lvl="0" indent="0" algn="ctr" defTabSz="1151890" rtl="0" eaLnBrk="1" fontAlgn="auto" latinLnBrk="0" hangingPunct="1">
                            <a:lnSpc>
                              <a:spcPct val="100000"/>
                            </a:lnSpc>
                            <a:spcBef>
                              <a:spcPts val="0"/>
                            </a:spcBef>
                            <a:spcAft>
                              <a:spcPts val="0"/>
                            </a:spcAft>
                            <a:buClrTx/>
                            <a:buSzTx/>
                            <a:buFontTx/>
                            <a:buNone/>
                            <a:tabLst/>
                            <a:defRPr/>
                          </a:pPr>
                          <a:r>
                            <a:rPr kumimoji="1" lang="zh-CN" altLang="en-US" sz="2400">
                              <a:latin typeface="黑体" panose="02010609060101010101" pitchFamily="49" charset="-122"/>
                              <a:ea typeface="黑体" panose="02010609060101010101" pitchFamily="49" charset="-122"/>
                            </a:rPr>
                            <a:t>矩阵略图问题</a:t>
                          </a:r>
                          <a:endParaRPr kumimoji="1" lang="en-US" altLang="zh-CN" sz="2400" dirty="0">
                            <a:latin typeface="黑体" panose="02010609060101010101" pitchFamily="49" charset="-122"/>
                            <a:ea typeface="黑体" panose="02010609060101010101" pitchFamily="49" charset="-122"/>
                          </a:endParaRPr>
                        </a:p>
                      </a:txBody>
                      <a:tcPr marL="72567" marR="72567" marT="36284" marB="3628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EB8E7">
                            <a:tint val="20000"/>
                          </a:srgbClr>
                        </a:solidFill>
                      </a:tcPr>
                    </a:tc>
                    <a:tc>
                      <a:txBody>
                        <a:bodyPr/>
                        <a:lstStyle/>
                        <a:p>
                          <a:endParaRPr lang="zh-CN"/>
                        </a:p>
                      </a:txBody>
                      <a:tcPr marL="73152" marR="72567" marT="36284" marB="3628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4"/>
                          <a:stretch>
                            <a:fillRect l="-53275" t="-142723" r="-582" b="-939"/>
                          </a:stretch>
                        </a:blipFill>
                      </a:tcPr>
                    </a:tc>
                    <a:extLst>
                      <a:ext uri="{0D108BD9-81ED-4DB2-BD59-A6C34878D82A}">
                        <a16:rowId xmlns:a16="http://schemas.microsoft.com/office/drawing/2014/main" val="2562521412"/>
                      </a:ext>
                    </a:extLst>
                  </a:tr>
                </a:tbl>
              </a:graphicData>
            </a:graphic>
          </p:graphicFrame>
        </mc:Fallback>
      </mc:AlternateContent>
    </p:spTree>
    <p:extLst>
      <p:ext uri="{BB962C8B-B14F-4D97-AF65-F5344CB8AC3E}">
        <p14:creationId xmlns:p14="http://schemas.microsoft.com/office/powerpoint/2010/main" val="313636034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044BC3-901A-2324-F58A-5344DCD0349A}"/>
              </a:ext>
            </a:extLst>
          </p:cNvPr>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滑动窗口：频率估计 </a:t>
            </a:r>
            <a:r>
              <a:rPr lang="en-US" altLang="zh-CN" dirty="0" err="1">
                <a:latin typeface="黑体" panose="02010609060101010101" pitchFamily="49" charset="-122"/>
                <a:ea typeface="黑体" panose="02010609060101010101" pitchFamily="49" charset="-122"/>
              </a:rPr>
              <a:t>v.s</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 矩阵略图</a:t>
            </a:r>
          </a:p>
        </p:txBody>
      </p:sp>
      <p:sp>
        <p:nvSpPr>
          <p:cNvPr id="20" name="Shape 42">
            <a:extLst>
              <a:ext uri="{FF2B5EF4-FFF2-40B4-BE49-F238E27FC236}">
                <a16:creationId xmlns:a16="http://schemas.microsoft.com/office/drawing/2014/main" id="{DF3A09FD-9EC9-9B6E-2DCB-FA45590DD456}"/>
              </a:ext>
            </a:extLst>
          </p:cNvPr>
          <p:cNvSpPr txBox="1">
            <a:spLocks/>
          </p:cNvSpPr>
          <p:nvPr/>
        </p:nvSpPr>
        <p:spPr>
          <a:xfrm>
            <a:off x="394636" y="1219200"/>
            <a:ext cx="5793565" cy="1592284"/>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defTabSz="914140" fontAlgn="auto">
              <a:spcBef>
                <a:spcPts val="635"/>
              </a:spcBef>
              <a:spcAft>
                <a:spcPts val="0"/>
              </a:spcAft>
              <a:buNone/>
              <a:defRPr sz="1800"/>
            </a:pPr>
            <a:r>
              <a:rPr lang="zh-CN" altLang="en-US" sz="2800" b="1" dirty="0">
                <a:solidFill>
                  <a:prstClr val="black"/>
                </a:solidFill>
                <a:latin typeface="Lucida Sans"/>
                <a:ea typeface="黑体"/>
              </a:rPr>
              <a:t>滑动窗口上的频率估计问题</a:t>
            </a:r>
            <a:endParaRPr lang="zh-CN" altLang="en-US" sz="2800" i="1" baseline="-25000" dirty="0">
              <a:solidFill>
                <a:prstClr val="black"/>
              </a:solidFill>
              <a:latin typeface="Lucida Sans"/>
              <a:ea typeface="黑体"/>
            </a:endParaRPr>
          </a:p>
        </p:txBody>
      </p:sp>
      <p:sp>
        <p:nvSpPr>
          <p:cNvPr id="21" name="!!Shape 42">
            <a:extLst>
              <a:ext uri="{FF2B5EF4-FFF2-40B4-BE49-F238E27FC236}">
                <a16:creationId xmlns:a16="http://schemas.microsoft.com/office/drawing/2014/main" id="{93ABD27F-3CD8-395C-39CC-BDD002BDDB54}"/>
              </a:ext>
            </a:extLst>
          </p:cNvPr>
          <p:cNvSpPr txBox="1">
            <a:spLocks/>
          </p:cNvSpPr>
          <p:nvPr/>
        </p:nvSpPr>
        <p:spPr>
          <a:xfrm>
            <a:off x="394195" y="3581400"/>
            <a:ext cx="5793565" cy="1592284"/>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defTabSz="914140" fontAlgn="auto">
              <a:spcBef>
                <a:spcPts val="635"/>
              </a:spcBef>
              <a:spcAft>
                <a:spcPts val="0"/>
              </a:spcAft>
              <a:buNone/>
              <a:defRPr sz="1800"/>
            </a:pPr>
            <a:r>
              <a:rPr lang="zh-CN" altLang="en-US" sz="2800" b="1" dirty="0">
                <a:solidFill>
                  <a:prstClr val="black"/>
                </a:solidFill>
                <a:latin typeface="Lucida Sans"/>
                <a:ea typeface="黑体"/>
              </a:rPr>
              <a:t>滑动窗口上的矩阵略图问题</a:t>
            </a:r>
            <a:endParaRPr lang="zh-CN" altLang="en-US" sz="2800" b="1" i="1" baseline="-25000" dirty="0">
              <a:solidFill>
                <a:prstClr val="black"/>
              </a:solidFill>
              <a:latin typeface="Lucida Sans"/>
              <a:ea typeface="黑体"/>
            </a:endParaRPr>
          </a:p>
        </p:txBody>
      </p:sp>
      <p:sp>
        <p:nvSpPr>
          <p:cNvPr id="7" name="Shape 44">
            <a:extLst>
              <a:ext uri="{FF2B5EF4-FFF2-40B4-BE49-F238E27FC236}">
                <a16:creationId xmlns:a16="http://schemas.microsoft.com/office/drawing/2014/main" id="{D6D29CD5-BC08-113A-581F-6EA600071BFC}"/>
              </a:ext>
            </a:extLst>
          </p:cNvPr>
          <p:cNvSpPr/>
          <p:nvPr/>
        </p:nvSpPr>
        <p:spPr>
          <a:xfrm>
            <a:off x="4686667" y="2774288"/>
            <a:ext cx="3574461" cy="1"/>
          </a:xfrm>
          <a:prstGeom prst="line">
            <a:avLst/>
          </a:prstGeom>
          <a:ln w="25400">
            <a:solidFill>
              <a:srgbClr val="FFFFFF"/>
            </a:solidFill>
            <a:miter lim="400000"/>
            <a:tailEnd type="triangle"/>
          </a:ln>
        </p:spPr>
        <p:txBody>
          <a:bodyPr lIns="0" tIns="0" rIns="0" bIns="0" anchor="ctr"/>
          <a:lstStyle/>
          <a:p>
            <a:pPr defTabSz="421840" eaLnBrk="1" fontAlgn="auto" hangingPunct="1">
              <a:spcBef>
                <a:spcPts val="0"/>
              </a:spcBef>
              <a:spcAft>
                <a:spcPts val="0"/>
              </a:spcAft>
              <a:defRPr sz="24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sz="2800">
              <a:solidFill>
                <a:srgbClr val="FFFFFF"/>
              </a:solidFill>
              <a:effectLst>
                <a:outerShdw blurRad="25400" dist="23998" dir="2700000" rotWithShape="0">
                  <a:srgbClr val="000000">
                    <a:alpha val="31034"/>
                  </a:srgbClr>
                </a:outerShdw>
              </a:effectLst>
              <a:latin typeface="Gill Sans"/>
              <a:sym typeface="Gill Sans"/>
            </a:endParaRPr>
          </a:p>
        </p:txBody>
      </p:sp>
      <p:sp>
        <p:nvSpPr>
          <p:cNvPr id="8" name="Shape 48">
            <a:extLst>
              <a:ext uri="{FF2B5EF4-FFF2-40B4-BE49-F238E27FC236}">
                <a16:creationId xmlns:a16="http://schemas.microsoft.com/office/drawing/2014/main" id="{8C9FB56E-0E1C-1165-E4B3-D6F8D01FFADB}"/>
              </a:ext>
            </a:extLst>
          </p:cNvPr>
          <p:cNvSpPr/>
          <p:nvPr/>
        </p:nvSpPr>
        <p:spPr>
          <a:xfrm>
            <a:off x="4607011" y="2189902"/>
            <a:ext cx="305787" cy="486771"/>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1</a:t>
            </a:r>
          </a:p>
        </p:txBody>
      </p:sp>
      <p:sp>
        <p:nvSpPr>
          <p:cNvPr id="9" name="Shape 49">
            <a:extLst>
              <a:ext uri="{FF2B5EF4-FFF2-40B4-BE49-F238E27FC236}">
                <a16:creationId xmlns:a16="http://schemas.microsoft.com/office/drawing/2014/main" id="{9B2B6558-6979-3684-C503-AF30E88F18E9}"/>
              </a:ext>
            </a:extLst>
          </p:cNvPr>
          <p:cNvSpPr/>
          <p:nvPr/>
        </p:nvSpPr>
        <p:spPr>
          <a:xfrm>
            <a:off x="4963975" y="2189902"/>
            <a:ext cx="305787" cy="486771"/>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1</a:t>
            </a:r>
          </a:p>
        </p:txBody>
      </p:sp>
      <p:sp>
        <p:nvSpPr>
          <p:cNvPr id="10" name="Shape 50">
            <a:extLst>
              <a:ext uri="{FF2B5EF4-FFF2-40B4-BE49-F238E27FC236}">
                <a16:creationId xmlns:a16="http://schemas.microsoft.com/office/drawing/2014/main" id="{6E467F08-0016-1B64-0B29-A67B95A1368A}"/>
              </a:ext>
            </a:extLst>
          </p:cNvPr>
          <p:cNvSpPr/>
          <p:nvPr/>
        </p:nvSpPr>
        <p:spPr>
          <a:xfrm>
            <a:off x="5320938" y="2189902"/>
            <a:ext cx="305787" cy="486771"/>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2</a:t>
            </a:r>
          </a:p>
        </p:txBody>
      </p:sp>
      <p:sp>
        <p:nvSpPr>
          <p:cNvPr id="11" name="Shape 51">
            <a:extLst>
              <a:ext uri="{FF2B5EF4-FFF2-40B4-BE49-F238E27FC236}">
                <a16:creationId xmlns:a16="http://schemas.microsoft.com/office/drawing/2014/main" id="{CEBAF06B-54EE-4FF4-D70A-CBAE8A49B70D}"/>
              </a:ext>
            </a:extLst>
          </p:cNvPr>
          <p:cNvSpPr/>
          <p:nvPr/>
        </p:nvSpPr>
        <p:spPr>
          <a:xfrm>
            <a:off x="5677901" y="2189902"/>
            <a:ext cx="305788" cy="486771"/>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5</a:t>
            </a:r>
          </a:p>
        </p:txBody>
      </p:sp>
      <p:sp>
        <p:nvSpPr>
          <p:cNvPr id="12" name="Shape 52">
            <a:extLst>
              <a:ext uri="{FF2B5EF4-FFF2-40B4-BE49-F238E27FC236}">
                <a16:creationId xmlns:a16="http://schemas.microsoft.com/office/drawing/2014/main" id="{4FE09C45-8503-42AE-64B9-ACEF3614BD12}"/>
              </a:ext>
            </a:extLst>
          </p:cNvPr>
          <p:cNvSpPr/>
          <p:nvPr/>
        </p:nvSpPr>
        <p:spPr>
          <a:xfrm>
            <a:off x="6034866" y="2189902"/>
            <a:ext cx="305788" cy="486771"/>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9</a:t>
            </a:r>
          </a:p>
        </p:txBody>
      </p:sp>
      <p:sp>
        <p:nvSpPr>
          <p:cNvPr id="13" name="Shape 53">
            <a:extLst>
              <a:ext uri="{FF2B5EF4-FFF2-40B4-BE49-F238E27FC236}">
                <a16:creationId xmlns:a16="http://schemas.microsoft.com/office/drawing/2014/main" id="{45E01E0B-81AB-7423-288F-868AAD455F2B}"/>
              </a:ext>
            </a:extLst>
          </p:cNvPr>
          <p:cNvSpPr/>
          <p:nvPr/>
        </p:nvSpPr>
        <p:spPr>
          <a:xfrm>
            <a:off x="6391828" y="2189902"/>
            <a:ext cx="305788" cy="486771"/>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1</a:t>
            </a:r>
          </a:p>
        </p:txBody>
      </p:sp>
      <p:sp>
        <p:nvSpPr>
          <p:cNvPr id="14" name="Shape 54">
            <a:extLst>
              <a:ext uri="{FF2B5EF4-FFF2-40B4-BE49-F238E27FC236}">
                <a16:creationId xmlns:a16="http://schemas.microsoft.com/office/drawing/2014/main" id="{7247C9E2-935F-94BC-C462-1F26592ED29B}"/>
              </a:ext>
            </a:extLst>
          </p:cNvPr>
          <p:cNvSpPr/>
          <p:nvPr/>
        </p:nvSpPr>
        <p:spPr>
          <a:xfrm>
            <a:off x="6748793" y="2189902"/>
            <a:ext cx="305788" cy="486771"/>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dirty="0">
                <a:solidFill>
                  <a:prstClr val="black"/>
                </a:solidFill>
                <a:latin typeface="Gill Sans"/>
                <a:ea typeface="Gill Sans"/>
                <a:cs typeface="Gill Sans"/>
                <a:sym typeface="Gill Sans"/>
              </a:rPr>
              <a:t>i</a:t>
            </a:r>
            <a:r>
              <a:rPr sz="1600" baseline="-5999" dirty="0">
                <a:solidFill>
                  <a:prstClr val="black"/>
                </a:solidFill>
                <a:latin typeface="Gill Sans"/>
                <a:ea typeface="Gill Sans"/>
                <a:cs typeface="Gill Sans"/>
                <a:sym typeface="Gill Sans"/>
              </a:rPr>
              <a:t>1</a:t>
            </a:r>
          </a:p>
        </p:txBody>
      </p:sp>
      <p:sp>
        <p:nvSpPr>
          <p:cNvPr id="15" name="Shape 55">
            <a:extLst>
              <a:ext uri="{FF2B5EF4-FFF2-40B4-BE49-F238E27FC236}">
                <a16:creationId xmlns:a16="http://schemas.microsoft.com/office/drawing/2014/main" id="{2FE33538-87D0-A6DF-530D-2AA0E6EB43CB}"/>
              </a:ext>
            </a:extLst>
          </p:cNvPr>
          <p:cNvSpPr/>
          <p:nvPr/>
        </p:nvSpPr>
        <p:spPr>
          <a:xfrm>
            <a:off x="7105755" y="2189902"/>
            <a:ext cx="305788" cy="486771"/>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9</a:t>
            </a:r>
          </a:p>
        </p:txBody>
      </p:sp>
      <p:sp>
        <p:nvSpPr>
          <p:cNvPr id="16" name="Shape 56">
            <a:extLst>
              <a:ext uri="{FF2B5EF4-FFF2-40B4-BE49-F238E27FC236}">
                <a16:creationId xmlns:a16="http://schemas.microsoft.com/office/drawing/2014/main" id="{2E1A3DF6-B77F-A0AE-E323-E6C8A6BE9B73}"/>
              </a:ext>
            </a:extLst>
          </p:cNvPr>
          <p:cNvSpPr/>
          <p:nvPr/>
        </p:nvSpPr>
        <p:spPr>
          <a:xfrm>
            <a:off x="7462720" y="2189902"/>
            <a:ext cx="305788" cy="486771"/>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3</a:t>
            </a:r>
          </a:p>
        </p:txBody>
      </p:sp>
      <p:sp>
        <p:nvSpPr>
          <p:cNvPr id="17" name="Shape 57">
            <a:extLst>
              <a:ext uri="{FF2B5EF4-FFF2-40B4-BE49-F238E27FC236}">
                <a16:creationId xmlns:a16="http://schemas.microsoft.com/office/drawing/2014/main" id="{D0D1FDDE-F40D-5063-AED7-FB6364A28E10}"/>
              </a:ext>
            </a:extLst>
          </p:cNvPr>
          <p:cNvSpPr/>
          <p:nvPr/>
        </p:nvSpPr>
        <p:spPr>
          <a:xfrm>
            <a:off x="7819683" y="2189902"/>
            <a:ext cx="305788" cy="486771"/>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7</a:t>
            </a:r>
          </a:p>
        </p:txBody>
      </p:sp>
      <p:sp>
        <p:nvSpPr>
          <p:cNvPr id="18" name="Shape 58">
            <a:extLst>
              <a:ext uri="{FF2B5EF4-FFF2-40B4-BE49-F238E27FC236}">
                <a16:creationId xmlns:a16="http://schemas.microsoft.com/office/drawing/2014/main" id="{21CBFC86-41EA-03FF-F4B2-7D74B508322D}"/>
              </a:ext>
            </a:extLst>
          </p:cNvPr>
          <p:cNvSpPr/>
          <p:nvPr/>
        </p:nvSpPr>
        <p:spPr>
          <a:xfrm>
            <a:off x="3560230" y="2221575"/>
            <a:ext cx="669646" cy="423425"/>
          </a:xfrm>
          <a:prstGeom prst="rect">
            <a:avLst/>
          </a:prstGeom>
          <a:ln w="12700">
            <a:miter lim="400000"/>
          </a:ln>
          <a:extLst>
            <a:ext uri="{C572A759-6A51-4108-AA02-DFA0A04FC94B}">
              <ma14:wrappingTextBoxFlag xmlns="" xmlns:ma14="http://schemas.microsoft.com/office/mac/drawingml/2011/main" val="1"/>
            </a:ext>
          </a:extLst>
        </p:spPr>
        <p:txBody>
          <a:bodyPr wrap="none" lIns="26785" tIns="26785" rIns="26785" bIns="26785" anchor="ctr">
            <a:spAutoFit/>
          </a:bodyPr>
          <a:lstStyle/>
          <a:p>
            <a:pPr defTabSz="914140" eaLnBrk="1" fontAlgn="auto" hangingPunct="1">
              <a:spcBef>
                <a:spcPts val="0"/>
              </a:spcBef>
              <a:spcAft>
                <a:spcPts val="0"/>
              </a:spcAft>
              <a:defRPr sz="1800"/>
            </a:pPr>
            <a:r>
              <a:rPr sz="2400" i="1" dirty="0">
                <a:solidFill>
                  <a:prstClr val="black"/>
                </a:solidFill>
                <a:latin typeface="Lucida Sans"/>
                <a:ea typeface="黑体"/>
              </a:rPr>
              <a:t>N</a:t>
            </a:r>
            <a:r>
              <a:rPr lang="en-US" sz="2400" i="1" dirty="0">
                <a:solidFill>
                  <a:prstClr val="black"/>
                </a:solidFill>
                <a:latin typeface="Lucida Sans"/>
                <a:ea typeface="黑体"/>
              </a:rPr>
              <a:t>=4</a:t>
            </a:r>
            <a:endParaRPr sz="2400" dirty="0">
              <a:solidFill>
                <a:prstClr val="black"/>
              </a:solidFill>
              <a:latin typeface="Lucida Sans"/>
              <a:ea typeface="黑体"/>
            </a:endParaRPr>
          </a:p>
        </p:txBody>
      </p:sp>
      <p:sp>
        <p:nvSpPr>
          <p:cNvPr id="19" name="Shape 59">
            <a:extLst>
              <a:ext uri="{FF2B5EF4-FFF2-40B4-BE49-F238E27FC236}">
                <a16:creationId xmlns:a16="http://schemas.microsoft.com/office/drawing/2014/main" id="{9E1D6851-DCA9-E4C3-FAEC-C4AD32081FF2}"/>
              </a:ext>
            </a:extLst>
          </p:cNvPr>
          <p:cNvSpPr/>
          <p:nvPr/>
        </p:nvSpPr>
        <p:spPr>
          <a:xfrm>
            <a:off x="4581411" y="2774288"/>
            <a:ext cx="3574461" cy="1"/>
          </a:xfrm>
          <a:prstGeom prst="line">
            <a:avLst/>
          </a:prstGeom>
          <a:ln w="25400">
            <a:solidFill/>
            <a:miter lim="400000"/>
            <a:tailEnd type="triangle"/>
          </a:ln>
        </p:spPr>
        <p:txBody>
          <a:bodyPr lIns="0" tIns="0" rIns="0" bIns="0" anchor="ctr"/>
          <a:lstStyle/>
          <a:p>
            <a:pPr defTabSz="421840" eaLnBrk="1" fontAlgn="auto" hangingPunct="1">
              <a:spcBef>
                <a:spcPts val="0"/>
              </a:spcBef>
              <a:spcAft>
                <a:spcPts val="0"/>
              </a:spcAft>
              <a:defRPr sz="24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sz="2800">
              <a:solidFill>
                <a:srgbClr val="FFFFFF"/>
              </a:solidFill>
              <a:effectLst>
                <a:outerShdw blurRad="25400" dist="23998" dir="2700000" rotWithShape="0">
                  <a:srgbClr val="000000">
                    <a:alpha val="31034"/>
                  </a:srgbClr>
                </a:outerShdw>
              </a:effectLst>
              <a:latin typeface="Gill Sans"/>
              <a:sym typeface="Gill Sans"/>
            </a:endParaRPr>
          </a:p>
        </p:txBody>
      </p:sp>
      <p:sp>
        <p:nvSpPr>
          <p:cNvPr id="22" name="Rectangle 21">
            <a:extLst>
              <a:ext uri="{FF2B5EF4-FFF2-40B4-BE49-F238E27FC236}">
                <a16:creationId xmlns:a16="http://schemas.microsoft.com/office/drawing/2014/main" id="{3F5E260A-18BD-B8B2-1F1E-6AEBF593AA9C}"/>
              </a:ext>
            </a:extLst>
          </p:cNvPr>
          <p:cNvSpPr/>
          <p:nvPr/>
        </p:nvSpPr>
        <p:spPr>
          <a:xfrm>
            <a:off x="4581411" y="2117609"/>
            <a:ext cx="1428426" cy="656670"/>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3A0E9D4-6F81-ED46-62B6-E1FC02B4BDC8}"/>
                  </a:ext>
                </a:extLst>
              </p:cNvPr>
              <p:cNvSpPr txBox="1"/>
              <p:nvPr/>
            </p:nvSpPr>
            <p:spPr>
              <a:xfrm>
                <a:off x="5769022" y="3101555"/>
                <a:ext cx="1109856"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zh-CN" sz="2400" i="1">
                              <a:solidFill>
                                <a:prstClr val="black"/>
                              </a:solidFill>
                              <a:latin typeface="Cambria Math" panose="02040503050406030204" pitchFamily="18" charset="0"/>
                            </a:rPr>
                          </m:ctrlPr>
                        </m:sSubPr>
                        <m:e>
                          <m:r>
                            <a:rPr lang="en-US" altLang="zh-CN" sz="2400" i="1">
                              <a:solidFill>
                                <a:prstClr val="black"/>
                              </a:solidFill>
                              <a:latin typeface="Cambria Math" panose="02040503050406030204" pitchFamily="18" charset="0"/>
                            </a:rPr>
                            <m:t>𝑓</m:t>
                          </m:r>
                        </m:e>
                        <m:sub>
                          <m:r>
                            <a:rPr lang="en-US" altLang="zh-CN" sz="2400" i="1">
                              <a:solidFill>
                                <a:prstClr val="black"/>
                              </a:solidFill>
                              <a:latin typeface="Cambria Math" panose="02040503050406030204" pitchFamily="18" charset="0"/>
                            </a:rPr>
                            <m:t>1</m:t>
                          </m:r>
                        </m:sub>
                      </m:sSub>
                      <m:r>
                        <a:rPr lang="en-US" altLang="zh-CN" sz="2400" i="1">
                          <a:solidFill>
                            <a:prstClr val="black"/>
                          </a:solidFill>
                          <a:latin typeface="Cambria Math" panose="02040503050406030204" pitchFamily="18" charset="0"/>
                        </a:rPr>
                        <m:t>=2</m:t>
                      </m:r>
                    </m:oMath>
                  </m:oMathPara>
                </a14:m>
                <a:endParaRPr lang="zh-CN" altLang="en-US" sz="2400" dirty="0">
                  <a:solidFill>
                    <a:prstClr val="black"/>
                  </a:solidFill>
                  <a:latin typeface="Lucida Sans"/>
                  <a:ea typeface="黑体"/>
                </a:endParaRPr>
              </a:p>
            </p:txBody>
          </p:sp>
        </mc:Choice>
        <mc:Fallback xmlns="">
          <p:sp>
            <p:nvSpPr>
              <p:cNvPr id="23" name="!!TextBox 22">
                <a:extLst>
                  <a:ext uri="{FF2B5EF4-FFF2-40B4-BE49-F238E27FC236}">
                    <a16:creationId xmlns:a16="http://schemas.microsoft.com/office/drawing/2014/main" id="{73A0E9D4-6F81-ED46-62B6-E1FC02B4BDC8}"/>
                  </a:ext>
                </a:extLst>
              </p:cNvPr>
              <p:cNvSpPr txBox="1">
                <a:spLocks noRot="1" noChangeAspect="1" noMove="1" noResize="1" noEditPoints="1" noAdjustHandles="1" noChangeArrowheads="1" noChangeShapeType="1" noTextEdit="1"/>
              </p:cNvSpPr>
              <p:nvPr/>
            </p:nvSpPr>
            <p:spPr>
              <a:xfrm>
                <a:off x="5769022" y="3101555"/>
                <a:ext cx="1109856" cy="461665"/>
              </a:xfrm>
              <a:prstGeom prst="rect">
                <a:avLst/>
              </a:prstGeom>
              <a:blipFill>
                <a:blip r:embed="rId2"/>
                <a:stretch>
                  <a:fillRect b="-19737"/>
                </a:stretch>
              </a:blipFill>
            </p:spPr>
            <p:txBody>
              <a:bodyPr/>
              <a:lstStyle/>
              <a:p>
                <a:r>
                  <a:rPr lang="zh-CN" altLang="en-US">
                    <a:noFill/>
                  </a:rPr>
                  <a:t> </a:t>
                </a:r>
              </a:p>
            </p:txBody>
          </p:sp>
        </mc:Fallback>
      </mc:AlternateContent>
      <p:sp>
        <p:nvSpPr>
          <p:cNvPr id="24" name="矩形 67">
            <a:extLst>
              <a:ext uri="{FF2B5EF4-FFF2-40B4-BE49-F238E27FC236}">
                <a16:creationId xmlns:a16="http://schemas.microsoft.com/office/drawing/2014/main" id="{3118656E-9476-9DF0-9A1E-295DC04E44D0}"/>
              </a:ext>
            </a:extLst>
          </p:cNvPr>
          <p:cNvSpPr/>
          <p:nvPr/>
        </p:nvSpPr>
        <p:spPr>
          <a:xfrm>
            <a:off x="4386456" y="5075113"/>
            <a:ext cx="967107" cy="1448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25" name="矩形 68">
            <a:extLst>
              <a:ext uri="{FF2B5EF4-FFF2-40B4-BE49-F238E27FC236}">
                <a16:creationId xmlns:a16="http://schemas.microsoft.com/office/drawing/2014/main" id="{0FB8349F-72C6-5A2A-ED0F-30BF9B086A72}"/>
              </a:ext>
            </a:extLst>
          </p:cNvPr>
          <p:cNvSpPr/>
          <p:nvPr/>
        </p:nvSpPr>
        <p:spPr>
          <a:xfrm>
            <a:off x="4386456" y="5219923"/>
            <a:ext cx="967107" cy="1448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26" name="矩形 69">
            <a:extLst>
              <a:ext uri="{FF2B5EF4-FFF2-40B4-BE49-F238E27FC236}">
                <a16:creationId xmlns:a16="http://schemas.microsoft.com/office/drawing/2014/main" id="{1ABFFE20-C67E-FCAF-E85A-07286F78BA9D}"/>
              </a:ext>
            </a:extLst>
          </p:cNvPr>
          <p:cNvSpPr/>
          <p:nvPr/>
        </p:nvSpPr>
        <p:spPr>
          <a:xfrm>
            <a:off x="4386456" y="5364732"/>
            <a:ext cx="967107" cy="1448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27" name="矩形 72">
            <a:extLst>
              <a:ext uri="{FF2B5EF4-FFF2-40B4-BE49-F238E27FC236}">
                <a16:creationId xmlns:a16="http://schemas.microsoft.com/office/drawing/2014/main" id="{228DF9AF-01BB-984B-BB84-41CB01BD0F4E}"/>
              </a:ext>
            </a:extLst>
          </p:cNvPr>
          <p:cNvSpPr/>
          <p:nvPr/>
        </p:nvSpPr>
        <p:spPr>
          <a:xfrm>
            <a:off x="4386456" y="4930303"/>
            <a:ext cx="967107" cy="14481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F0EB34E-C853-3F72-4282-A91CD8DB8592}"/>
                  </a:ext>
                </a:extLst>
              </p:cNvPr>
              <p:cNvSpPr txBox="1"/>
              <p:nvPr/>
            </p:nvSpPr>
            <p:spPr>
              <a:xfrm>
                <a:off x="3622757" y="4235043"/>
                <a:ext cx="486030"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𝑨</m:t>
                      </m:r>
                    </m:oMath>
                  </m:oMathPara>
                </a14:m>
                <a:endParaRPr lang="zh-CN" altLang="en-US" sz="2400" b="1" dirty="0">
                  <a:solidFill>
                    <a:prstClr val="black"/>
                  </a:solidFill>
                  <a:latin typeface="Lucida Sans"/>
                  <a:ea typeface="黑体"/>
                </a:endParaRPr>
              </a:p>
            </p:txBody>
          </p:sp>
        </mc:Choice>
        <mc:Fallback xmlns="">
          <p:sp>
            <p:nvSpPr>
              <p:cNvPr id="28" name="TextBox 27">
                <a:extLst>
                  <a:ext uri="{FF2B5EF4-FFF2-40B4-BE49-F238E27FC236}">
                    <a16:creationId xmlns:a16="http://schemas.microsoft.com/office/drawing/2014/main" id="{BF0EB34E-C853-3F72-4282-A91CD8DB8592}"/>
                  </a:ext>
                </a:extLst>
              </p:cNvPr>
              <p:cNvSpPr txBox="1">
                <a:spLocks noRot="1" noChangeAspect="1" noMove="1" noResize="1" noEditPoints="1" noAdjustHandles="1" noChangeArrowheads="1" noChangeShapeType="1" noTextEdit="1"/>
              </p:cNvSpPr>
              <p:nvPr/>
            </p:nvSpPr>
            <p:spPr>
              <a:xfrm>
                <a:off x="3622757" y="4235043"/>
                <a:ext cx="486030" cy="461665"/>
              </a:xfrm>
              <a:prstGeom prst="rect">
                <a:avLst/>
              </a:prstGeom>
              <a:blipFill>
                <a:blip r:embed="rId3"/>
                <a:stretch>
                  <a:fillRect/>
                </a:stretch>
              </a:blipFill>
            </p:spPr>
            <p:txBody>
              <a:bodyPr/>
              <a:lstStyle/>
              <a:p>
                <a:r>
                  <a:rPr lang="zh-CN" altLang="en-US">
                    <a:noFill/>
                  </a:rPr>
                  <a:t> </a:t>
                </a:r>
              </a:p>
            </p:txBody>
          </p:sp>
        </mc:Fallback>
      </mc:AlternateContent>
      <p:sp>
        <p:nvSpPr>
          <p:cNvPr id="29" name="Left Brace 28">
            <a:extLst>
              <a:ext uri="{FF2B5EF4-FFF2-40B4-BE49-F238E27FC236}">
                <a16:creationId xmlns:a16="http://schemas.microsoft.com/office/drawing/2014/main" id="{25C395B6-2670-5B19-CE59-18F062BD58A0}"/>
              </a:ext>
            </a:extLst>
          </p:cNvPr>
          <p:cNvSpPr/>
          <p:nvPr/>
        </p:nvSpPr>
        <p:spPr>
          <a:xfrm>
            <a:off x="4081821" y="4930303"/>
            <a:ext cx="228476" cy="721677"/>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A0A18AE-DD00-0441-5037-10AF3D8B5B15}"/>
                  </a:ext>
                </a:extLst>
              </p:cNvPr>
              <p:cNvSpPr txBox="1"/>
              <p:nvPr/>
            </p:nvSpPr>
            <p:spPr>
              <a:xfrm>
                <a:off x="3704156" y="5095862"/>
                <a:ext cx="406072" cy="338554"/>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600" i="1">
                          <a:solidFill>
                            <a:prstClr val="black"/>
                          </a:solidFill>
                          <a:latin typeface="Cambria Math" panose="02040503050406030204" pitchFamily="18" charset="0"/>
                        </a:rPr>
                        <m:t>𝑁</m:t>
                      </m:r>
                    </m:oMath>
                  </m:oMathPara>
                </a14:m>
                <a:endParaRPr lang="zh-CN" altLang="en-US" sz="1600" dirty="0">
                  <a:solidFill>
                    <a:prstClr val="black"/>
                  </a:solidFill>
                  <a:latin typeface="Lucida Sans"/>
                  <a:ea typeface="黑体"/>
                </a:endParaRPr>
              </a:p>
            </p:txBody>
          </p:sp>
        </mc:Choice>
        <mc:Fallback xmlns="">
          <p:sp>
            <p:nvSpPr>
              <p:cNvPr id="30" name="TextBox 29">
                <a:extLst>
                  <a:ext uri="{FF2B5EF4-FFF2-40B4-BE49-F238E27FC236}">
                    <a16:creationId xmlns:a16="http://schemas.microsoft.com/office/drawing/2014/main" id="{0A0A18AE-DD00-0441-5037-10AF3D8B5B15}"/>
                  </a:ext>
                </a:extLst>
              </p:cNvPr>
              <p:cNvSpPr txBox="1">
                <a:spLocks noRot="1" noChangeAspect="1" noMove="1" noResize="1" noEditPoints="1" noAdjustHandles="1" noChangeArrowheads="1" noChangeShapeType="1" noTextEdit="1"/>
              </p:cNvSpPr>
              <p:nvPr/>
            </p:nvSpPr>
            <p:spPr>
              <a:xfrm>
                <a:off x="3704156" y="5095862"/>
                <a:ext cx="406072" cy="338554"/>
              </a:xfrm>
              <a:prstGeom prst="rect">
                <a:avLst/>
              </a:prstGeom>
              <a:blipFill>
                <a:blip r:embed="rId4"/>
                <a:stretch>
                  <a:fillRect/>
                </a:stretch>
              </a:blipFill>
            </p:spPr>
            <p:txBody>
              <a:bodyPr/>
              <a:lstStyle/>
              <a:p>
                <a:r>
                  <a:rPr lang="zh-CN" altLang="en-US">
                    <a:noFill/>
                  </a:rPr>
                  <a:t> </a:t>
                </a:r>
              </a:p>
            </p:txBody>
          </p:sp>
        </mc:Fallback>
      </mc:AlternateContent>
      <p:sp>
        <p:nvSpPr>
          <p:cNvPr id="31" name="Left Brace 30">
            <a:extLst>
              <a:ext uri="{FF2B5EF4-FFF2-40B4-BE49-F238E27FC236}">
                <a16:creationId xmlns:a16="http://schemas.microsoft.com/office/drawing/2014/main" id="{8E17EA0C-883E-DB6E-7D82-7558746F55B5}"/>
              </a:ext>
            </a:extLst>
          </p:cNvPr>
          <p:cNvSpPr/>
          <p:nvPr/>
        </p:nvSpPr>
        <p:spPr>
          <a:xfrm rot="5400000">
            <a:off x="4755974" y="4230541"/>
            <a:ext cx="228072" cy="967107"/>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0966875A-2937-34E2-FB37-3EE9B65348D1}"/>
                  </a:ext>
                </a:extLst>
              </p:cNvPr>
              <p:cNvSpPr txBox="1"/>
              <p:nvPr/>
            </p:nvSpPr>
            <p:spPr>
              <a:xfrm>
                <a:off x="4671411" y="4218942"/>
                <a:ext cx="375552" cy="338554"/>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6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32" name="TextBox 31">
                <a:extLst>
                  <a:ext uri="{FF2B5EF4-FFF2-40B4-BE49-F238E27FC236}">
                    <a16:creationId xmlns:a16="http://schemas.microsoft.com/office/drawing/2014/main" id="{0966875A-2937-34E2-FB37-3EE9B65348D1}"/>
                  </a:ext>
                </a:extLst>
              </p:cNvPr>
              <p:cNvSpPr txBox="1">
                <a:spLocks noRot="1" noChangeAspect="1" noMove="1" noResize="1" noEditPoints="1" noAdjustHandles="1" noChangeArrowheads="1" noChangeShapeType="1" noTextEdit="1"/>
              </p:cNvSpPr>
              <p:nvPr/>
            </p:nvSpPr>
            <p:spPr>
              <a:xfrm>
                <a:off x="4671411" y="4218942"/>
                <a:ext cx="375552" cy="338554"/>
              </a:xfrm>
              <a:prstGeom prst="rect">
                <a:avLst/>
              </a:prstGeom>
              <a:blipFill>
                <a:blip r:embed="rId5"/>
                <a:stretch>
                  <a:fillRect/>
                </a:stretch>
              </a:blipFill>
            </p:spPr>
            <p:txBody>
              <a:bodyPr/>
              <a:lstStyle/>
              <a:p>
                <a:r>
                  <a:rPr lang="zh-CN" altLang="en-US">
                    <a:noFill/>
                  </a:rPr>
                  <a:t> </a:t>
                </a:r>
              </a:p>
            </p:txBody>
          </p:sp>
        </mc:Fallback>
      </mc:AlternateContent>
      <p:grpSp>
        <p:nvGrpSpPr>
          <p:cNvPr id="33" name="!!Group 47">
            <a:extLst>
              <a:ext uri="{FF2B5EF4-FFF2-40B4-BE49-F238E27FC236}">
                <a16:creationId xmlns:a16="http://schemas.microsoft.com/office/drawing/2014/main" id="{9E99DEBB-DF9F-2F07-8A0A-777CD2EC4F21}"/>
              </a:ext>
            </a:extLst>
          </p:cNvPr>
          <p:cNvGrpSpPr/>
          <p:nvPr/>
        </p:nvGrpSpPr>
        <p:grpSpPr>
          <a:xfrm>
            <a:off x="6511145" y="4894210"/>
            <a:ext cx="967107" cy="569430"/>
            <a:chOff x="9225511" y="5022787"/>
            <a:chExt cx="914400" cy="539349"/>
          </a:xfrm>
        </p:grpSpPr>
        <p:sp>
          <p:nvSpPr>
            <p:cNvPr id="34" name="矩形 68">
              <a:extLst>
                <a:ext uri="{FF2B5EF4-FFF2-40B4-BE49-F238E27FC236}">
                  <a16:creationId xmlns:a16="http://schemas.microsoft.com/office/drawing/2014/main" id="{19B6A444-ADB0-F02E-8C19-3F804C32AB68}"/>
                </a:ext>
              </a:extLst>
            </p:cNvPr>
            <p:cNvSpPr/>
            <p:nvPr/>
          </p:nvSpPr>
          <p:spPr>
            <a:xfrm>
              <a:off x="9225511" y="5159945"/>
              <a:ext cx="91440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35" name="矩形 70">
              <a:extLst>
                <a:ext uri="{FF2B5EF4-FFF2-40B4-BE49-F238E27FC236}">
                  <a16:creationId xmlns:a16="http://schemas.microsoft.com/office/drawing/2014/main" id="{B74E7D46-CEEC-667A-3CD2-624601E50484}"/>
                </a:ext>
              </a:extLst>
            </p:cNvPr>
            <p:cNvSpPr/>
            <p:nvPr/>
          </p:nvSpPr>
          <p:spPr>
            <a:xfrm>
              <a:off x="9225511" y="5294124"/>
              <a:ext cx="91440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36" name="矩形 72">
              <a:extLst>
                <a:ext uri="{FF2B5EF4-FFF2-40B4-BE49-F238E27FC236}">
                  <a16:creationId xmlns:a16="http://schemas.microsoft.com/office/drawing/2014/main" id="{DD3A58D9-B322-3017-4C3E-9F430ABFB44F}"/>
                </a:ext>
              </a:extLst>
            </p:cNvPr>
            <p:cNvSpPr/>
            <p:nvPr/>
          </p:nvSpPr>
          <p:spPr>
            <a:xfrm>
              <a:off x="9225511" y="5022787"/>
              <a:ext cx="914400" cy="1371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37" name="矩形 70">
              <a:extLst>
                <a:ext uri="{FF2B5EF4-FFF2-40B4-BE49-F238E27FC236}">
                  <a16:creationId xmlns:a16="http://schemas.microsoft.com/office/drawing/2014/main" id="{9C2EF2F9-0351-C94A-C99A-0F6697E9D1A4}"/>
                </a:ext>
              </a:extLst>
            </p:cNvPr>
            <p:cNvSpPr/>
            <p:nvPr/>
          </p:nvSpPr>
          <p:spPr>
            <a:xfrm>
              <a:off x="9225511" y="5424976"/>
              <a:ext cx="91440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grpSp>
      <p:sp>
        <p:nvSpPr>
          <p:cNvPr id="38" name="Left Brace 37">
            <a:extLst>
              <a:ext uri="{FF2B5EF4-FFF2-40B4-BE49-F238E27FC236}">
                <a16:creationId xmlns:a16="http://schemas.microsoft.com/office/drawing/2014/main" id="{57F31216-18A7-D534-9F90-F6830BA38A64}"/>
              </a:ext>
            </a:extLst>
          </p:cNvPr>
          <p:cNvSpPr/>
          <p:nvPr/>
        </p:nvSpPr>
        <p:spPr>
          <a:xfrm>
            <a:off x="6206511" y="4894210"/>
            <a:ext cx="228476" cy="569430"/>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0A73D64A-AE67-CC2A-CD5E-C2C5687A1F56}"/>
                  </a:ext>
                </a:extLst>
              </p:cNvPr>
              <p:cNvSpPr txBox="1"/>
              <p:nvPr/>
            </p:nvSpPr>
            <p:spPr>
              <a:xfrm>
                <a:off x="5538163" y="4991818"/>
                <a:ext cx="782586" cy="369332"/>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800" b="1" i="1" smtClean="0">
                          <a:solidFill>
                            <a:prstClr val="black"/>
                          </a:solidFill>
                          <a:latin typeface="Cambria Math" panose="02040503050406030204" pitchFamily="18" charset="0"/>
                          <a:ea typeface="黑体"/>
                        </a:rPr>
                        <m:t>ℓ−</m:t>
                      </m:r>
                      <m:r>
                        <a:rPr lang="en-US" altLang="zh-CN" sz="1800" b="0" i="1" smtClean="0">
                          <a:solidFill>
                            <a:prstClr val="black"/>
                          </a:solidFill>
                          <a:latin typeface="Cambria Math" panose="02040503050406030204" pitchFamily="18" charset="0"/>
                          <a:ea typeface="黑体"/>
                        </a:rPr>
                        <m:t>1</m:t>
                      </m:r>
                    </m:oMath>
                  </m:oMathPara>
                </a14:m>
                <a:endParaRPr lang="zh-CN" altLang="en-US" sz="1800" b="0" dirty="0">
                  <a:solidFill>
                    <a:prstClr val="black"/>
                  </a:solidFill>
                  <a:latin typeface="Lucida Sans"/>
                  <a:ea typeface="黑体"/>
                </a:endParaRPr>
              </a:p>
            </p:txBody>
          </p:sp>
        </mc:Choice>
        <mc:Fallback xmlns="">
          <p:sp>
            <p:nvSpPr>
              <p:cNvPr id="39" name="TextBox 38">
                <a:extLst>
                  <a:ext uri="{FF2B5EF4-FFF2-40B4-BE49-F238E27FC236}">
                    <a16:creationId xmlns:a16="http://schemas.microsoft.com/office/drawing/2014/main" id="{0A73D64A-AE67-CC2A-CD5E-C2C5687A1F56}"/>
                  </a:ext>
                </a:extLst>
              </p:cNvPr>
              <p:cNvSpPr txBox="1">
                <a:spLocks noRot="1" noChangeAspect="1" noMove="1" noResize="1" noEditPoints="1" noAdjustHandles="1" noChangeArrowheads="1" noChangeShapeType="1" noTextEdit="1"/>
              </p:cNvSpPr>
              <p:nvPr/>
            </p:nvSpPr>
            <p:spPr>
              <a:xfrm>
                <a:off x="5538163" y="4991818"/>
                <a:ext cx="782586" cy="369332"/>
              </a:xfrm>
              <a:prstGeom prst="rect">
                <a:avLst/>
              </a:prstGeom>
              <a:blipFill>
                <a:blip r:embed="rId6"/>
                <a:stretch>
                  <a:fillRect/>
                </a:stretch>
              </a:blipFill>
            </p:spPr>
            <p:txBody>
              <a:bodyPr/>
              <a:lstStyle/>
              <a:p>
                <a:r>
                  <a:rPr lang="zh-CN" altLang="en-US">
                    <a:noFill/>
                  </a:rPr>
                  <a:t> </a:t>
                </a:r>
              </a:p>
            </p:txBody>
          </p:sp>
        </mc:Fallback>
      </mc:AlternateContent>
      <p:sp>
        <p:nvSpPr>
          <p:cNvPr id="40" name="Left Brace 39">
            <a:extLst>
              <a:ext uri="{FF2B5EF4-FFF2-40B4-BE49-F238E27FC236}">
                <a16:creationId xmlns:a16="http://schemas.microsoft.com/office/drawing/2014/main" id="{63AD1A54-0ADC-768B-46CF-963D255CE1D1}"/>
              </a:ext>
            </a:extLst>
          </p:cNvPr>
          <p:cNvSpPr/>
          <p:nvPr/>
        </p:nvSpPr>
        <p:spPr>
          <a:xfrm rot="5400000">
            <a:off x="6880663" y="4194446"/>
            <a:ext cx="228072" cy="967107"/>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8005B6CF-C696-1144-DD37-ECBAE1AC8CD0}"/>
                  </a:ext>
                </a:extLst>
              </p:cNvPr>
              <p:cNvSpPr txBox="1"/>
              <p:nvPr/>
            </p:nvSpPr>
            <p:spPr>
              <a:xfrm>
                <a:off x="6800430" y="4228468"/>
                <a:ext cx="375552" cy="338554"/>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600" i="1">
                          <a:solidFill>
                            <a:prstClr val="black"/>
                          </a:solidFill>
                          <a:latin typeface="Cambria Math" panose="02040503050406030204" pitchFamily="18" charset="0"/>
                        </a:rPr>
                        <m:t>𝑑</m:t>
                      </m:r>
                    </m:oMath>
                  </m:oMathPara>
                </a14:m>
                <a:endParaRPr lang="zh-CN" altLang="en-US" sz="1600" dirty="0">
                  <a:solidFill>
                    <a:prstClr val="black"/>
                  </a:solidFill>
                  <a:latin typeface="Lucida Sans"/>
                  <a:ea typeface="黑体"/>
                </a:endParaRPr>
              </a:p>
            </p:txBody>
          </p:sp>
        </mc:Choice>
        <mc:Fallback xmlns="">
          <p:sp>
            <p:nvSpPr>
              <p:cNvPr id="41" name="TextBox 40">
                <a:extLst>
                  <a:ext uri="{FF2B5EF4-FFF2-40B4-BE49-F238E27FC236}">
                    <a16:creationId xmlns:a16="http://schemas.microsoft.com/office/drawing/2014/main" id="{8005B6CF-C696-1144-DD37-ECBAE1AC8CD0}"/>
                  </a:ext>
                </a:extLst>
              </p:cNvPr>
              <p:cNvSpPr txBox="1">
                <a:spLocks noRot="1" noChangeAspect="1" noMove="1" noResize="1" noEditPoints="1" noAdjustHandles="1" noChangeArrowheads="1" noChangeShapeType="1" noTextEdit="1"/>
              </p:cNvSpPr>
              <p:nvPr/>
            </p:nvSpPr>
            <p:spPr>
              <a:xfrm>
                <a:off x="6800430" y="4228468"/>
                <a:ext cx="375552" cy="338554"/>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DB144248-F11F-0062-732F-66E3BC3B1687}"/>
                  </a:ext>
                </a:extLst>
              </p:cNvPr>
              <p:cNvSpPr txBox="1"/>
              <p:nvPr/>
            </p:nvSpPr>
            <p:spPr>
              <a:xfrm>
                <a:off x="5771203" y="4227529"/>
                <a:ext cx="505267"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𝑩</m:t>
                      </m:r>
                    </m:oMath>
                  </m:oMathPara>
                </a14:m>
                <a:endParaRPr lang="zh-CN" altLang="en-US" sz="2400" b="1" dirty="0">
                  <a:solidFill>
                    <a:prstClr val="black"/>
                  </a:solidFill>
                  <a:latin typeface="Lucida Sans"/>
                  <a:ea typeface="黑体"/>
                </a:endParaRPr>
              </a:p>
            </p:txBody>
          </p:sp>
        </mc:Choice>
        <mc:Fallback xmlns="">
          <p:sp>
            <p:nvSpPr>
              <p:cNvPr id="42" name="TextBox 41">
                <a:extLst>
                  <a:ext uri="{FF2B5EF4-FFF2-40B4-BE49-F238E27FC236}">
                    <a16:creationId xmlns:a16="http://schemas.microsoft.com/office/drawing/2014/main" id="{DB144248-F11F-0062-732F-66E3BC3B1687}"/>
                  </a:ext>
                </a:extLst>
              </p:cNvPr>
              <p:cNvSpPr txBox="1">
                <a:spLocks noRot="1" noChangeAspect="1" noMove="1" noResize="1" noEditPoints="1" noAdjustHandles="1" noChangeArrowheads="1" noChangeShapeType="1" noTextEdit="1"/>
              </p:cNvSpPr>
              <p:nvPr/>
            </p:nvSpPr>
            <p:spPr>
              <a:xfrm>
                <a:off x="5771203" y="4227529"/>
                <a:ext cx="505267" cy="461665"/>
              </a:xfrm>
              <a:prstGeom prst="rect">
                <a:avLst/>
              </a:prstGeom>
              <a:blipFill>
                <a:blip r:embed="rId8"/>
                <a:stretch>
                  <a:fillRect/>
                </a:stretch>
              </a:blipFill>
            </p:spPr>
            <p:txBody>
              <a:bodyPr/>
              <a:lstStyle/>
              <a:p>
                <a:r>
                  <a:rPr lang="zh-CN" altLang="en-US">
                    <a:noFill/>
                  </a:rPr>
                  <a:t> </a:t>
                </a:r>
              </a:p>
            </p:txBody>
          </p:sp>
        </mc:Fallback>
      </mc:AlternateContent>
      <p:sp>
        <p:nvSpPr>
          <p:cNvPr id="43" name="矩形 100">
            <a:extLst>
              <a:ext uri="{FF2B5EF4-FFF2-40B4-BE49-F238E27FC236}">
                <a16:creationId xmlns:a16="http://schemas.microsoft.com/office/drawing/2014/main" id="{C281D0C8-A468-979C-1779-7CC81DD9EF2C}"/>
              </a:ext>
            </a:extLst>
          </p:cNvPr>
          <p:cNvSpPr/>
          <p:nvPr/>
        </p:nvSpPr>
        <p:spPr>
          <a:xfrm>
            <a:off x="4386456" y="5507171"/>
            <a:ext cx="967107" cy="1448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Tree>
    <p:extLst>
      <p:ext uri="{BB962C8B-B14F-4D97-AF65-F5344CB8AC3E}">
        <p14:creationId xmlns:p14="http://schemas.microsoft.com/office/powerpoint/2010/main" val="19986721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044BC3-901A-2324-F58A-5344DCD0349A}"/>
              </a:ext>
            </a:extLst>
          </p:cNvPr>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滑动窗口：频率估计 </a:t>
            </a:r>
            <a:r>
              <a:rPr lang="en-US" altLang="zh-CN" dirty="0" err="1">
                <a:latin typeface="黑体" panose="02010609060101010101" pitchFamily="49" charset="-122"/>
                <a:ea typeface="黑体" panose="02010609060101010101" pitchFamily="49" charset="-122"/>
              </a:rPr>
              <a:t>v.s</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 矩阵略图</a:t>
            </a:r>
          </a:p>
        </p:txBody>
      </p:sp>
      <p:sp>
        <p:nvSpPr>
          <p:cNvPr id="20" name="Shape 42">
            <a:extLst>
              <a:ext uri="{FF2B5EF4-FFF2-40B4-BE49-F238E27FC236}">
                <a16:creationId xmlns:a16="http://schemas.microsoft.com/office/drawing/2014/main" id="{DF3A09FD-9EC9-9B6E-2DCB-FA45590DD456}"/>
              </a:ext>
            </a:extLst>
          </p:cNvPr>
          <p:cNvSpPr txBox="1">
            <a:spLocks/>
          </p:cNvSpPr>
          <p:nvPr/>
        </p:nvSpPr>
        <p:spPr>
          <a:xfrm>
            <a:off x="394636" y="1219200"/>
            <a:ext cx="5793565" cy="1592284"/>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defTabSz="914140" fontAlgn="auto">
              <a:spcBef>
                <a:spcPts val="635"/>
              </a:spcBef>
              <a:spcAft>
                <a:spcPts val="0"/>
              </a:spcAft>
              <a:buNone/>
              <a:defRPr sz="1800"/>
            </a:pPr>
            <a:r>
              <a:rPr lang="zh-CN" altLang="en-US" sz="2800" b="1" dirty="0">
                <a:solidFill>
                  <a:prstClr val="black"/>
                </a:solidFill>
                <a:latin typeface="Lucida Sans"/>
                <a:ea typeface="黑体"/>
              </a:rPr>
              <a:t>滑动窗口上的频率估计问题</a:t>
            </a:r>
            <a:endParaRPr lang="zh-CN" altLang="en-US" sz="2800" i="1" baseline="-25000" dirty="0">
              <a:solidFill>
                <a:prstClr val="black"/>
              </a:solidFill>
              <a:latin typeface="Lucida Sans"/>
              <a:ea typeface="黑体"/>
            </a:endParaRPr>
          </a:p>
        </p:txBody>
      </p:sp>
      <p:sp>
        <p:nvSpPr>
          <p:cNvPr id="4" name="Shape 44">
            <a:extLst>
              <a:ext uri="{FF2B5EF4-FFF2-40B4-BE49-F238E27FC236}">
                <a16:creationId xmlns:a16="http://schemas.microsoft.com/office/drawing/2014/main" id="{D64835E7-6200-399B-CA7D-EB206A9AEF5C}"/>
              </a:ext>
            </a:extLst>
          </p:cNvPr>
          <p:cNvSpPr/>
          <p:nvPr/>
        </p:nvSpPr>
        <p:spPr>
          <a:xfrm>
            <a:off x="4687093" y="2770506"/>
            <a:ext cx="3575815" cy="1"/>
          </a:xfrm>
          <a:prstGeom prst="line">
            <a:avLst/>
          </a:prstGeom>
          <a:ln w="25400">
            <a:solidFill>
              <a:srgbClr val="FFFFFF"/>
            </a:solidFill>
            <a:miter lim="400000"/>
            <a:tailEnd type="triangle"/>
          </a:ln>
        </p:spPr>
        <p:txBody>
          <a:bodyPr lIns="0" tIns="0" rIns="0" bIns="0" anchor="ctr"/>
          <a:lstStyle/>
          <a:p>
            <a:pPr defTabSz="421840" eaLnBrk="1" fontAlgn="auto" hangingPunct="1">
              <a:spcBef>
                <a:spcPts val="0"/>
              </a:spcBef>
              <a:spcAft>
                <a:spcPts val="0"/>
              </a:spcAft>
              <a:defRPr sz="24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sz="1600">
              <a:solidFill>
                <a:srgbClr val="FFFFFF"/>
              </a:solidFill>
              <a:effectLst>
                <a:outerShdw blurRad="25400" dist="23998" dir="2700000" rotWithShape="0">
                  <a:srgbClr val="000000">
                    <a:alpha val="31034"/>
                  </a:srgbClr>
                </a:outerShdw>
              </a:effectLst>
              <a:latin typeface="Gill Sans"/>
              <a:sym typeface="Gill Sans"/>
            </a:endParaRPr>
          </a:p>
        </p:txBody>
      </p:sp>
      <p:sp>
        <p:nvSpPr>
          <p:cNvPr id="6" name="Shape 48">
            <a:extLst>
              <a:ext uri="{FF2B5EF4-FFF2-40B4-BE49-F238E27FC236}">
                <a16:creationId xmlns:a16="http://schemas.microsoft.com/office/drawing/2014/main" id="{104DAF91-B64B-5365-A1B7-5DE981FA525E}"/>
              </a:ext>
            </a:extLst>
          </p:cNvPr>
          <p:cNvSpPr/>
          <p:nvPr/>
        </p:nvSpPr>
        <p:spPr>
          <a:xfrm>
            <a:off x="4607407" y="2191994"/>
            <a:ext cx="305903" cy="481878"/>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1</a:t>
            </a:r>
          </a:p>
        </p:txBody>
      </p:sp>
      <p:sp>
        <p:nvSpPr>
          <p:cNvPr id="44" name="Shape 49">
            <a:extLst>
              <a:ext uri="{FF2B5EF4-FFF2-40B4-BE49-F238E27FC236}">
                <a16:creationId xmlns:a16="http://schemas.microsoft.com/office/drawing/2014/main" id="{9161EA9D-D4BA-B56A-F975-E42DB34CB7FD}"/>
              </a:ext>
            </a:extLst>
          </p:cNvPr>
          <p:cNvSpPr/>
          <p:nvPr/>
        </p:nvSpPr>
        <p:spPr>
          <a:xfrm>
            <a:off x="4964507" y="2191994"/>
            <a:ext cx="305903" cy="481878"/>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1</a:t>
            </a:r>
          </a:p>
        </p:txBody>
      </p:sp>
      <p:sp>
        <p:nvSpPr>
          <p:cNvPr id="45" name="Shape 50">
            <a:extLst>
              <a:ext uri="{FF2B5EF4-FFF2-40B4-BE49-F238E27FC236}">
                <a16:creationId xmlns:a16="http://schemas.microsoft.com/office/drawing/2014/main" id="{0A8370D1-C9FE-32A6-E529-03D804F14F5B}"/>
              </a:ext>
            </a:extLst>
          </p:cNvPr>
          <p:cNvSpPr/>
          <p:nvPr/>
        </p:nvSpPr>
        <p:spPr>
          <a:xfrm>
            <a:off x="5321605" y="2191994"/>
            <a:ext cx="305903" cy="481878"/>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2</a:t>
            </a:r>
          </a:p>
        </p:txBody>
      </p:sp>
      <p:sp>
        <p:nvSpPr>
          <p:cNvPr id="46" name="Shape 51">
            <a:extLst>
              <a:ext uri="{FF2B5EF4-FFF2-40B4-BE49-F238E27FC236}">
                <a16:creationId xmlns:a16="http://schemas.microsoft.com/office/drawing/2014/main" id="{CE089D33-2B98-4148-7DA3-1F14FA251DD1}"/>
              </a:ext>
            </a:extLst>
          </p:cNvPr>
          <p:cNvSpPr/>
          <p:nvPr/>
        </p:nvSpPr>
        <p:spPr>
          <a:xfrm>
            <a:off x="5678703" y="2191994"/>
            <a:ext cx="305904" cy="481878"/>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5</a:t>
            </a:r>
          </a:p>
        </p:txBody>
      </p:sp>
      <p:sp>
        <p:nvSpPr>
          <p:cNvPr id="47" name="Shape 52">
            <a:extLst>
              <a:ext uri="{FF2B5EF4-FFF2-40B4-BE49-F238E27FC236}">
                <a16:creationId xmlns:a16="http://schemas.microsoft.com/office/drawing/2014/main" id="{1C3680CE-6270-1027-A81F-AC3C2C6CA17F}"/>
              </a:ext>
            </a:extLst>
          </p:cNvPr>
          <p:cNvSpPr/>
          <p:nvPr/>
        </p:nvSpPr>
        <p:spPr>
          <a:xfrm>
            <a:off x="6035804" y="2191994"/>
            <a:ext cx="305904" cy="481878"/>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9</a:t>
            </a:r>
          </a:p>
        </p:txBody>
      </p:sp>
      <p:sp>
        <p:nvSpPr>
          <p:cNvPr id="48" name="Shape 53">
            <a:extLst>
              <a:ext uri="{FF2B5EF4-FFF2-40B4-BE49-F238E27FC236}">
                <a16:creationId xmlns:a16="http://schemas.microsoft.com/office/drawing/2014/main" id="{DF69DABD-A1D3-5980-1168-82A11E9CEA6C}"/>
              </a:ext>
            </a:extLst>
          </p:cNvPr>
          <p:cNvSpPr/>
          <p:nvPr/>
        </p:nvSpPr>
        <p:spPr>
          <a:xfrm>
            <a:off x="6392900" y="2191994"/>
            <a:ext cx="305904" cy="481878"/>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1</a:t>
            </a:r>
          </a:p>
        </p:txBody>
      </p:sp>
      <p:sp>
        <p:nvSpPr>
          <p:cNvPr id="49" name="Shape 54">
            <a:extLst>
              <a:ext uri="{FF2B5EF4-FFF2-40B4-BE49-F238E27FC236}">
                <a16:creationId xmlns:a16="http://schemas.microsoft.com/office/drawing/2014/main" id="{224E15B4-F973-13D3-448E-3A4C90A4B492}"/>
              </a:ext>
            </a:extLst>
          </p:cNvPr>
          <p:cNvSpPr/>
          <p:nvPr/>
        </p:nvSpPr>
        <p:spPr>
          <a:xfrm>
            <a:off x="6750001" y="2191994"/>
            <a:ext cx="305904" cy="481878"/>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dirty="0">
                <a:solidFill>
                  <a:prstClr val="black"/>
                </a:solidFill>
                <a:latin typeface="Gill Sans"/>
                <a:ea typeface="Gill Sans"/>
                <a:cs typeface="Gill Sans"/>
                <a:sym typeface="Gill Sans"/>
              </a:rPr>
              <a:t>i</a:t>
            </a:r>
            <a:r>
              <a:rPr sz="1600" baseline="-5999" dirty="0">
                <a:solidFill>
                  <a:prstClr val="black"/>
                </a:solidFill>
                <a:latin typeface="Gill Sans"/>
                <a:ea typeface="Gill Sans"/>
                <a:cs typeface="Gill Sans"/>
                <a:sym typeface="Gill Sans"/>
              </a:rPr>
              <a:t>1</a:t>
            </a:r>
          </a:p>
        </p:txBody>
      </p:sp>
      <p:sp>
        <p:nvSpPr>
          <p:cNvPr id="50" name="Shape 55">
            <a:extLst>
              <a:ext uri="{FF2B5EF4-FFF2-40B4-BE49-F238E27FC236}">
                <a16:creationId xmlns:a16="http://schemas.microsoft.com/office/drawing/2014/main" id="{77CF4D8F-C1E8-9F51-4AA3-4E1E29DA6E61}"/>
              </a:ext>
            </a:extLst>
          </p:cNvPr>
          <p:cNvSpPr/>
          <p:nvPr/>
        </p:nvSpPr>
        <p:spPr>
          <a:xfrm>
            <a:off x="7107098" y="2191994"/>
            <a:ext cx="305904" cy="481878"/>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9</a:t>
            </a:r>
          </a:p>
        </p:txBody>
      </p:sp>
      <p:sp>
        <p:nvSpPr>
          <p:cNvPr id="51" name="Shape 56">
            <a:extLst>
              <a:ext uri="{FF2B5EF4-FFF2-40B4-BE49-F238E27FC236}">
                <a16:creationId xmlns:a16="http://schemas.microsoft.com/office/drawing/2014/main" id="{C92388B8-CA55-2FB9-DBAC-3EA3F2EE5E73}"/>
              </a:ext>
            </a:extLst>
          </p:cNvPr>
          <p:cNvSpPr/>
          <p:nvPr/>
        </p:nvSpPr>
        <p:spPr>
          <a:xfrm>
            <a:off x="7464199" y="2191994"/>
            <a:ext cx="305904" cy="481878"/>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3</a:t>
            </a:r>
          </a:p>
        </p:txBody>
      </p:sp>
      <p:sp>
        <p:nvSpPr>
          <p:cNvPr id="52" name="Shape 57">
            <a:extLst>
              <a:ext uri="{FF2B5EF4-FFF2-40B4-BE49-F238E27FC236}">
                <a16:creationId xmlns:a16="http://schemas.microsoft.com/office/drawing/2014/main" id="{52AF7611-B448-9A0F-1974-848384E7D4F2}"/>
              </a:ext>
            </a:extLst>
          </p:cNvPr>
          <p:cNvSpPr/>
          <p:nvPr/>
        </p:nvSpPr>
        <p:spPr>
          <a:xfrm>
            <a:off x="7821297" y="2191994"/>
            <a:ext cx="305904" cy="481878"/>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7</a:t>
            </a:r>
          </a:p>
        </p:txBody>
      </p:sp>
      <p:sp>
        <p:nvSpPr>
          <p:cNvPr id="53" name="Shape 58">
            <a:extLst>
              <a:ext uri="{FF2B5EF4-FFF2-40B4-BE49-F238E27FC236}">
                <a16:creationId xmlns:a16="http://schemas.microsoft.com/office/drawing/2014/main" id="{25803BAA-8B23-13DE-AE3E-66AB6BE95357}"/>
              </a:ext>
            </a:extLst>
          </p:cNvPr>
          <p:cNvSpPr/>
          <p:nvPr/>
        </p:nvSpPr>
        <p:spPr>
          <a:xfrm>
            <a:off x="3560230" y="2221220"/>
            <a:ext cx="669646" cy="423425"/>
          </a:xfrm>
          <a:prstGeom prst="rect">
            <a:avLst/>
          </a:prstGeom>
          <a:ln w="12700">
            <a:miter lim="400000"/>
          </a:ln>
          <a:extLst>
            <a:ext uri="{C572A759-6A51-4108-AA02-DFA0A04FC94B}">
              <ma14:wrappingTextBoxFlag xmlns="" xmlns:ma14="http://schemas.microsoft.com/office/mac/drawingml/2011/main" val="1"/>
            </a:ext>
          </a:extLst>
        </p:spPr>
        <p:txBody>
          <a:bodyPr wrap="none" lIns="26785" tIns="26785" rIns="26785" bIns="26785" anchor="ctr">
            <a:spAutoFit/>
          </a:bodyPr>
          <a:lstStyle/>
          <a:p>
            <a:pPr defTabSz="914140" eaLnBrk="1" fontAlgn="auto" hangingPunct="1">
              <a:spcBef>
                <a:spcPts val="0"/>
              </a:spcBef>
              <a:spcAft>
                <a:spcPts val="0"/>
              </a:spcAft>
              <a:defRPr sz="1800"/>
            </a:pPr>
            <a:r>
              <a:rPr sz="2400" i="1" dirty="0">
                <a:solidFill>
                  <a:prstClr val="black"/>
                </a:solidFill>
                <a:latin typeface="Lucida Sans"/>
                <a:ea typeface="黑体"/>
              </a:rPr>
              <a:t>N</a:t>
            </a:r>
            <a:r>
              <a:rPr lang="en-US" sz="2400" i="1" dirty="0">
                <a:solidFill>
                  <a:prstClr val="black"/>
                </a:solidFill>
                <a:latin typeface="Lucida Sans"/>
                <a:ea typeface="黑体"/>
              </a:rPr>
              <a:t>=4</a:t>
            </a:r>
            <a:endParaRPr sz="2400" dirty="0">
              <a:solidFill>
                <a:prstClr val="black"/>
              </a:solidFill>
              <a:latin typeface="Lucida Sans"/>
              <a:ea typeface="黑体"/>
            </a:endParaRPr>
          </a:p>
        </p:txBody>
      </p:sp>
      <p:sp>
        <p:nvSpPr>
          <p:cNvPr id="54" name="Shape 59">
            <a:extLst>
              <a:ext uri="{FF2B5EF4-FFF2-40B4-BE49-F238E27FC236}">
                <a16:creationId xmlns:a16="http://schemas.microsoft.com/office/drawing/2014/main" id="{F37B7717-751A-ED2A-66E5-C62C6D0C00D3}"/>
              </a:ext>
            </a:extLst>
          </p:cNvPr>
          <p:cNvSpPr/>
          <p:nvPr/>
        </p:nvSpPr>
        <p:spPr>
          <a:xfrm>
            <a:off x="4581798" y="2770506"/>
            <a:ext cx="3575815" cy="1"/>
          </a:xfrm>
          <a:prstGeom prst="line">
            <a:avLst/>
          </a:prstGeom>
          <a:ln w="25400">
            <a:solidFill/>
            <a:miter lim="400000"/>
            <a:tailEnd type="triangle"/>
          </a:ln>
        </p:spPr>
        <p:txBody>
          <a:bodyPr lIns="0" tIns="0" rIns="0" bIns="0" anchor="ctr"/>
          <a:lstStyle/>
          <a:p>
            <a:pPr defTabSz="421840" eaLnBrk="1" fontAlgn="auto" hangingPunct="1">
              <a:spcBef>
                <a:spcPts val="0"/>
              </a:spcBef>
              <a:spcAft>
                <a:spcPts val="0"/>
              </a:spcAft>
              <a:defRPr sz="24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sz="1600">
              <a:solidFill>
                <a:srgbClr val="FFFFFF"/>
              </a:solidFill>
              <a:effectLst>
                <a:outerShdw blurRad="25400" dist="23998" dir="2700000" rotWithShape="0">
                  <a:srgbClr val="000000">
                    <a:alpha val="31034"/>
                  </a:srgbClr>
                </a:outerShdw>
              </a:effectLst>
              <a:latin typeface="Gill Sans"/>
              <a:sym typeface="Gill Sans"/>
            </a:endParaRPr>
          </a:p>
        </p:txBody>
      </p:sp>
      <p:sp>
        <p:nvSpPr>
          <p:cNvPr id="55" name="Rectangle 54">
            <a:extLst>
              <a:ext uri="{FF2B5EF4-FFF2-40B4-BE49-F238E27FC236}">
                <a16:creationId xmlns:a16="http://schemas.microsoft.com/office/drawing/2014/main" id="{E7C3134E-0DA6-06C1-6BF2-8A57C2E33A0C}"/>
              </a:ext>
            </a:extLst>
          </p:cNvPr>
          <p:cNvSpPr/>
          <p:nvPr/>
        </p:nvSpPr>
        <p:spPr>
          <a:xfrm>
            <a:off x="4936216" y="2120429"/>
            <a:ext cx="1428967" cy="650068"/>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5319555-0A69-5B57-E494-89A02F83079D}"/>
                  </a:ext>
                </a:extLst>
              </p:cNvPr>
              <p:cNvSpPr txBox="1"/>
              <p:nvPr/>
            </p:nvSpPr>
            <p:spPr>
              <a:xfrm>
                <a:off x="5769858" y="3094483"/>
                <a:ext cx="1109856"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zh-CN" sz="2400" i="1">
                              <a:solidFill>
                                <a:prstClr val="black"/>
                              </a:solidFill>
                              <a:latin typeface="Cambria Math" panose="02040503050406030204" pitchFamily="18" charset="0"/>
                            </a:rPr>
                          </m:ctrlPr>
                        </m:sSubPr>
                        <m:e>
                          <m:r>
                            <a:rPr lang="en-US" altLang="zh-CN" sz="2400" i="1">
                              <a:solidFill>
                                <a:prstClr val="black"/>
                              </a:solidFill>
                              <a:latin typeface="Cambria Math" panose="02040503050406030204" pitchFamily="18" charset="0"/>
                            </a:rPr>
                            <m:t>𝑓</m:t>
                          </m:r>
                        </m:e>
                        <m:sub>
                          <m:r>
                            <a:rPr lang="en-US" altLang="zh-CN" sz="2400" i="1">
                              <a:solidFill>
                                <a:prstClr val="black"/>
                              </a:solidFill>
                              <a:latin typeface="Cambria Math" panose="02040503050406030204" pitchFamily="18" charset="0"/>
                            </a:rPr>
                            <m:t>1</m:t>
                          </m:r>
                        </m:sub>
                      </m:sSub>
                      <m:r>
                        <a:rPr lang="en-US" altLang="zh-CN" sz="2400" i="1">
                          <a:solidFill>
                            <a:prstClr val="black"/>
                          </a:solidFill>
                          <a:latin typeface="Cambria Math" panose="02040503050406030204" pitchFamily="18" charset="0"/>
                        </a:rPr>
                        <m:t>=1</m:t>
                      </m:r>
                    </m:oMath>
                  </m:oMathPara>
                </a14:m>
                <a:endParaRPr lang="zh-CN" altLang="en-US" sz="2400" dirty="0">
                  <a:solidFill>
                    <a:prstClr val="black"/>
                  </a:solidFill>
                  <a:latin typeface="Lucida Sans"/>
                  <a:ea typeface="黑体"/>
                </a:endParaRPr>
              </a:p>
            </p:txBody>
          </p:sp>
        </mc:Choice>
        <mc:Fallback xmlns="">
          <p:sp>
            <p:nvSpPr>
              <p:cNvPr id="56" name="TextBox 55">
                <a:extLst>
                  <a:ext uri="{FF2B5EF4-FFF2-40B4-BE49-F238E27FC236}">
                    <a16:creationId xmlns:a16="http://schemas.microsoft.com/office/drawing/2014/main" id="{A5319555-0A69-5B57-E494-89A02F83079D}"/>
                  </a:ext>
                </a:extLst>
              </p:cNvPr>
              <p:cNvSpPr txBox="1">
                <a:spLocks noRot="1" noChangeAspect="1" noMove="1" noResize="1" noEditPoints="1" noAdjustHandles="1" noChangeArrowheads="1" noChangeShapeType="1" noTextEdit="1"/>
              </p:cNvSpPr>
              <p:nvPr/>
            </p:nvSpPr>
            <p:spPr>
              <a:xfrm>
                <a:off x="5769858" y="3094483"/>
                <a:ext cx="1109856" cy="461665"/>
              </a:xfrm>
              <a:prstGeom prst="rect">
                <a:avLst/>
              </a:prstGeom>
              <a:blipFill>
                <a:blip r:embed="rId2"/>
                <a:stretch>
                  <a:fillRect b="-21333"/>
                </a:stretch>
              </a:blipFill>
            </p:spPr>
            <p:txBody>
              <a:bodyPr/>
              <a:lstStyle/>
              <a:p>
                <a:r>
                  <a:rPr lang="zh-CN" altLang="en-US">
                    <a:noFill/>
                  </a:rPr>
                  <a:t> </a:t>
                </a:r>
              </a:p>
            </p:txBody>
          </p:sp>
        </mc:Fallback>
      </mc:AlternateContent>
      <p:sp>
        <p:nvSpPr>
          <p:cNvPr id="57" name="矩形 67">
            <a:extLst>
              <a:ext uri="{FF2B5EF4-FFF2-40B4-BE49-F238E27FC236}">
                <a16:creationId xmlns:a16="http://schemas.microsoft.com/office/drawing/2014/main" id="{4F06008F-D9AD-BF33-F3E9-03A832061AD6}"/>
              </a:ext>
            </a:extLst>
          </p:cNvPr>
          <p:cNvSpPr/>
          <p:nvPr/>
        </p:nvSpPr>
        <p:spPr>
          <a:xfrm>
            <a:off x="4385749" y="5066771"/>
            <a:ext cx="967473" cy="14335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58" name="矩形 68">
            <a:extLst>
              <a:ext uri="{FF2B5EF4-FFF2-40B4-BE49-F238E27FC236}">
                <a16:creationId xmlns:a16="http://schemas.microsoft.com/office/drawing/2014/main" id="{18540A8E-4776-E9EB-7FB7-12F53B6B4D43}"/>
              </a:ext>
            </a:extLst>
          </p:cNvPr>
          <p:cNvSpPr/>
          <p:nvPr/>
        </p:nvSpPr>
        <p:spPr>
          <a:xfrm>
            <a:off x="4385749" y="5210125"/>
            <a:ext cx="967473" cy="143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59" name="矩形 69">
            <a:extLst>
              <a:ext uri="{FF2B5EF4-FFF2-40B4-BE49-F238E27FC236}">
                <a16:creationId xmlns:a16="http://schemas.microsoft.com/office/drawing/2014/main" id="{03F85B28-DDB4-BB23-14A2-127AD00F10AD}"/>
              </a:ext>
            </a:extLst>
          </p:cNvPr>
          <p:cNvSpPr/>
          <p:nvPr/>
        </p:nvSpPr>
        <p:spPr>
          <a:xfrm>
            <a:off x="4385749" y="5353479"/>
            <a:ext cx="967473" cy="14335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60" name="矩形 72">
            <a:extLst>
              <a:ext uri="{FF2B5EF4-FFF2-40B4-BE49-F238E27FC236}">
                <a16:creationId xmlns:a16="http://schemas.microsoft.com/office/drawing/2014/main" id="{1D1A4729-DEC5-FEFC-789A-22DBCD06D5D1}"/>
              </a:ext>
            </a:extLst>
          </p:cNvPr>
          <p:cNvSpPr/>
          <p:nvPr/>
        </p:nvSpPr>
        <p:spPr>
          <a:xfrm>
            <a:off x="4385749" y="4923417"/>
            <a:ext cx="967473" cy="14335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AAF8E78A-B7A3-469D-80EA-ACA763ABE536}"/>
                  </a:ext>
                </a:extLst>
              </p:cNvPr>
              <p:cNvSpPr txBox="1"/>
              <p:nvPr/>
            </p:nvSpPr>
            <p:spPr>
              <a:xfrm>
                <a:off x="3621760" y="4235146"/>
                <a:ext cx="486030"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𝑨</m:t>
                      </m:r>
                    </m:oMath>
                  </m:oMathPara>
                </a14:m>
                <a:endParaRPr lang="zh-CN" altLang="en-US" sz="2400" b="1" dirty="0">
                  <a:solidFill>
                    <a:prstClr val="black"/>
                  </a:solidFill>
                  <a:latin typeface="Lucida Sans"/>
                  <a:ea typeface="黑体"/>
                </a:endParaRPr>
              </a:p>
            </p:txBody>
          </p:sp>
        </mc:Choice>
        <mc:Fallback xmlns="">
          <p:sp>
            <p:nvSpPr>
              <p:cNvPr id="61" name="TextBox 60">
                <a:extLst>
                  <a:ext uri="{FF2B5EF4-FFF2-40B4-BE49-F238E27FC236}">
                    <a16:creationId xmlns:a16="http://schemas.microsoft.com/office/drawing/2014/main" id="{AAF8E78A-B7A3-469D-80EA-ACA763ABE536}"/>
                  </a:ext>
                </a:extLst>
              </p:cNvPr>
              <p:cNvSpPr txBox="1">
                <a:spLocks noRot="1" noChangeAspect="1" noMove="1" noResize="1" noEditPoints="1" noAdjustHandles="1" noChangeArrowheads="1" noChangeShapeType="1" noTextEdit="1"/>
              </p:cNvSpPr>
              <p:nvPr/>
            </p:nvSpPr>
            <p:spPr>
              <a:xfrm>
                <a:off x="3621760" y="4235146"/>
                <a:ext cx="486030" cy="461665"/>
              </a:xfrm>
              <a:prstGeom prst="rect">
                <a:avLst/>
              </a:prstGeom>
              <a:blipFill>
                <a:blip r:embed="rId3"/>
                <a:stretch>
                  <a:fillRect/>
                </a:stretch>
              </a:blipFill>
            </p:spPr>
            <p:txBody>
              <a:bodyPr/>
              <a:lstStyle/>
              <a:p>
                <a:r>
                  <a:rPr lang="zh-CN" altLang="en-US">
                    <a:noFill/>
                  </a:rPr>
                  <a:t> </a:t>
                </a:r>
              </a:p>
            </p:txBody>
          </p:sp>
        </mc:Fallback>
      </mc:AlternateContent>
      <p:sp>
        <p:nvSpPr>
          <p:cNvPr id="62" name="Left Brace 61">
            <a:extLst>
              <a:ext uri="{FF2B5EF4-FFF2-40B4-BE49-F238E27FC236}">
                <a16:creationId xmlns:a16="http://schemas.microsoft.com/office/drawing/2014/main" id="{2FCAB4CC-06B0-CD26-A374-F058DBF266BE}"/>
              </a:ext>
            </a:extLst>
          </p:cNvPr>
          <p:cNvSpPr/>
          <p:nvPr/>
        </p:nvSpPr>
        <p:spPr>
          <a:xfrm>
            <a:off x="4080998" y="5064012"/>
            <a:ext cx="228562" cy="714422"/>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0A5DDDFC-731F-7214-B738-3D94449505C7}"/>
                  </a:ext>
                </a:extLst>
              </p:cNvPr>
              <p:cNvSpPr txBox="1"/>
              <p:nvPr/>
            </p:nvSpPr>
            <p:spPr>
              <a:xfrm>
                <a:off x="3703190" y="5227907"/>
                <a:ext cx="406072" cy="338554"/>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600" i="1">
                          <a:solidFill>
                            <a:prstClr val="black"/>
                          </a:solidFill>
                          <a:latin typeface="Cambria Math" panose="02040503050406030204" pitchFamily="18" charset="0"/>
                        </a:rPr>
                        <m:t>𝑁</m:t>
                      </m:r>
                    </m:oMath>
                  </m:oMathPara>
                </a14:m>
                <a:endParaRPr lang="zh-CN" altLang="en-US" sz="1600" dirty="0">
                  <a:solidFill>
                    <a:prstClr val="black"/>
                  </a:solidFill>
                  <a:latin typeface="Lucida Sans"/>
                  <a:ea typeface="黑体"/>
                </a:endParaRPr>
              </a:p>
            </p:txBody>
          </p:sp>
        </mc:Choice>
        <mc:Fallback xmlns="">
          <p:sp>
            <p:nvSpPr>
              <p:cNvPr id="63" name="TextBox 62">
                <a:extLst>
                  <a:ext uri="{FF2B5EF4-FFF2-40B4-BE49-F238E27FC236}">
                    <a16:creationId xmlns:a16="http://schemas.microsoft.com/office/drawing/2014/main" id="{0A5DDDFC-731F-7214-B738-3D94449505C7}"/>
                  </a:ext>
                </a:extLst>
              </p:cNvPr>
              <p:cNvSpPr txBox="1">
                <a:spLocks noRot="1" noChangeAspect="1" noMove="1" noResize="1" noEditPoints="1" noAdjustHandles="1" noChangeArrowheads="1" noChangeShapeType="1" noTextEdit="1"/>
              </p:cNvSpPr>
              <p:nvPr/>
            </p:nvSpPr>
            <p:spPr>
              <a:xfrm>
                <a:off x="3703190" y="5227907"/>
                <a:ext cx="406072" cy="338554"/>
              </a:xfrm>
              <a:prstGeom prst="rect">
                <a:avLst/>
              </a:prstGeom>
              <a:blipFill>
                <a:blip r:embed="rId4"/>
                <a:stretch>
                  <a:fillRect/>
                </a:stretch>
              </a:blipFill>
            </p:spPr>
            <p:txBody>
              <a:bodyPr/>
              <a:lstStyle/>
              <a:p>
                <a:r>
                  <a:rPr lang="zh-CN" altLang="en-US">
                    <a:noFill/>
                  </a:rPr>
                  <a:t> </a:t>
                </a:r>
              </a:p>
            </p:txBody>
          </p:sp>
        </mc:Fallback>
      </mc:AlternateContent>
      <p:sp>
        <p:nvSpPr>
          <p:cNvPr id="64" name="Left Brace 63">
            <a:extLst>
              <a:ext uri="{FF2B5EF4-FFF2-40B4-BE49-F238E27FC236}">
                <a16:creationId xmlns:a16="http://schemas.microsoft.com/office/drawing/2014/main" id="{414017E9-B7CA-D69D-7A74-F143B5241498}"/>
              </a:ext>
            </a:extLst>
          </p:cNvPr>
          <p:cNvSpPr/>
          <p:nvPr/>
        </p:nvSpPr>
        <p:spPr>
          <a:xfrm rot="5400000">
            <a:off x="4756596" y="4225645"/>
            <a:ext cx="225779" cy="96747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8B64E48E-0D8D-1F9E-2FBB-489BCF922D66}"/>
                  </a:ext>
                </a:extLst>
              </p:cNvPr>
              <p:cNvSpPr txBox="1"/>
              <p:nvPr/>
            </p:nvSpPr>
            <p:spPr>
              <a:xfrm>
                <a:off x="4670811" y="4219207"/>
                <a:ext cx="375552" cy="338554"/>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6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65" name="TextBox 64">
                <a:extLst>
                  <a:ext uri="{FF2B5EF4-FFF2-40B4-BE49-F238E27FC236}">
                    <a16:creationId xmlns:a16="http://schemas.microsoft.com/office/drawing/2014/main" id="{8B64E48E-0D8D-1F9E-2FBB-489BCF922D66}"/>
                  </a:ext>
                </a:extLst>
              </p:cNvPr>
              <p:cNvSpPr txBox="1">
                <a:spLocks noRot="1" noChangeAspect="1" noMove="1" noResize="1" noEditPoints="1" noAdjustHandles="1" noChangeArrowheads="1" noChangeShapeType="1" noTextEdit="1"/>
              </p:cNvSpPr>
              <p:nvPr/>
            </p:nvSpPr>
            <p:spPr>
              <a:xfrm>
                <a:off x="4670811" y="4219207"/>
                <a:ext cx="375552" cy="338554"/>
              </a:xfrm>
              <a:prstGeom prst="rect">
                <a:avLst/>
              </a:prstGeom>
              <a:blipFill>
                <a:blip r:embed="rId5"/>
                <a:stretch>
                  <a:fillRect/>
                </a:stretch>
              </a:blipFill>
            </p:spPr>
            <p:txBody>
              <a:bodyPr/>
              <a:lstStyle/>
              <a:p>
                <a:r>
                  <a:rPr lang="zh-CN" altLang="en-US">
                    <a:noFill/>
                  </a:rPr>
                  <a:t> </a:t>
                </a:r>
              </a:p>
            </p:txBody>
          </p:sp>
        </mc:Fallback>
      </mc:AlternateContent>
      <p:grpSp>
        <p:nvGrpSpPr>
          <p:cNvPr id="66" name="!!Group 47">
            <a:extLst>
              <a:ext uri="{FF2B5EF4-FFF2-40B4-BE49-F238E27FC236}">
                <a16:creationId xmlns:a16="http://schemas.microsoft.com/office/drawing/2014/main" id="{7816AF71-ECB0-D431-105C-45172A3CE0D1}"/>
              </a:ext>
            </a:extLst>
          </p:cNvPr>
          <p:cNvGrpSpPr/>
          <p:nvPr/>
        </p:nvGrpSpPr>
        <p:grpSpPr>
          <a:xfrm>
            <a:off x="6511243" y="4887692"/>
            <a:ext cx="967473" cy="563700"/>
            <a:chOff x="9225511" y="5022792"/>
            <a:chExt cx="914400" cy="539344"/>
          </a:xfrm>
        </p:grpSpPr>
        <p:sp>
          <p:nvSpPr>
            <p:cNvPr id="67" name="矩形 68">
              <a:extLst>
                <a:ext uri="{FF2B5EF4-FFF2-40B4-BE49-F238E27FC236}">
                  <a16:creationId xmlns:a16="http://schemas.microsoft.com/office/drawing/2014/main" id="{367C5C8E-0934-2A61-DD12-00A9CEC4330A}"/>
                </a:ext>
              </a:extLst>
            </p:cNvPr>
            <p:cNvSpPr/>
            <p:nvPr/>
          </p:nvSpPr>
          <p:spPr>
            <a:xfrm>
              <a:off x="9225511" y="5159946"/>
              <a:ext cx="91440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dirty="0">
                <a:solidFill>
                  <a:prstClr val="white"/>
                </a:solidFill>
                <a:latin typeface="Lucida Sans"/>
                <a:ea typeface="黑体"/>
              </a:endParaRPr>
            </a:p>
          </p:txBody>
        </p:sp>
        <p:sp>
          <p:nvSpPr>
            <p:cNvPr id="68" name="矩形 70">
              <a:extLst>
                <a:ext uri="{FF2B5EF4-FFF2-40B4-BE49-F238E27FC236}">
                  <a16:creationId xmlns:a16="http://schemas.microsoft.com/office/drawing/2014/main" id="{C49DCD0C-8693-3ABC-4966-C5D530221F2F}"/>
                </a:ext>
              </a:extLst>
            </p:cNvPr>
            <p:cNvSpPr/>
            <p:nvPr/>
          </p:nvSpPr>
          <p:spPr>
            <a:xfrm>
              <a:off x="9225511" y="5294124"/>
              <a:ext cx="91440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69" name="矩形 72">
              <a:extLst>
                <a:ext uri="{FF2B5EF4-FFF2-40B4-BE49-F238E27FC236}">
                  <a16:creationId xmlns:a16="http://schemas.microsoft.com/office/drawing/2014/main" id="{2D9611C7-7EBD-21C7-A95A-8CE3E9B8351B}"/>
                </a:ext>
              </a:extLst>
            </p:cNvPr>
            <p:cNvSpPr/>
            <p:nvPr/>
          </p:nvSpPr>
          <p:spPr>
            <a:xfrm>
              <a:off x="9225511" y="5022792"/>
              <a:ext cx="91440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70" name="矩形 70">
              <a:extLst>
                <a:ext uri="{FF2B5EF4-FFF2-40B4-BE49-F238E27FC236}">
                  <a16:creationId xmlns:a16="http://schemas.microsoft.com/office/drawing/2014/main" id="{4A690B8A-A5A8-E3B2-73CE-58BCA8592C0E}"/>
                </a:ext>
              </a:extLst>
            </p:cNvPr>
            <p:cNvSpPr/>
            <p:nvPr/>
          </p:nvSpPr>
          <p:spPr>
            <a:xfrm>
              <a:off x="9225511" y="5424976"/>
              <a:ext cx="914400" cy="137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grpSp>
      <p:sp>
        <p:nvSpPr>
          <p:cNvPr id="71" name="Left Brace 70">
            <a:extLst>
              <a:ext uri="{FF2B5EF4-FFF2-40B4-BE49-F238E27FC236}">
                <a16:creationId xmlns:a16="http://schemas.microsoft.com/office/drawing/2014/main" id="{BA22BFF6-27AB-83AA-F68C-9B7D940D23AA}"/>
              </a:ext>
            </a:extLst>
          </p:cNvPr>
          <p:cNvSpPr/>
          <p:nvPr/>
        </p:nvSpPr>
        <p:spPr>
          <a:xfrm>
            <a:off x="6206493" y="4887686"/>
            <a:ext cx="228562" cy="563705"/>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2400">
              <a:solidFill>
                <a:prstClr val="black"/>
              </a:solidFill>
              <a:latin typeface="Lucida Sans"/>
              <a:ea typeface="黑体"/>
            </a:endParaRPr>
          </a:p>
        </p:txBody>
      </p:sp>
      <p:sp>
        <p:nvSpPr>
          <p:cNvPr id="73" name="Left Brace 72">
            <a:extLst>
              <a:ext uri="{FF2B5EF4-FFF2-40B4-BE49-F238E27FC236}">
                <a16:creationId xmlns:a16="http://schemas.microsoft.com/office/drawing/2014/main" id="{B68FF5D1-93F8-7213-B00B-F40BB89AACE4}"/>
              </a:ext>
            </a:extLst>
          </p:cNvPr>
          <p:cNvSpPr/>
          <p:nvPr/>
        </p:nvSpPr>
        <p:spPr>
          <a:xfrm rot="5400000">
            <a:off x="6882090" y="4189913"/>
            <a:ext cx="225779" cy="96747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15856AA5-EBE7-5C77-7933-7502BB69548D}"/>
                  </a:ext>
                </a:extLst>
              </p:cNvPr>
              <p:cNvSpPr txBox="1"/>
              <p:nvPr/>
            </p:nvSpPr>
            <p:spPr>
              <a:xfrm>
                <a:off x="6800636" y="4228638"/>
                <a:ext cx="375552" cy="338554"/>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600" i="1">
                          <a:solidFill>
                            <a:prstClr val="black"/>
                          </a:solidFill>
                          <a:latin typeface="Cambria Math" panose="02040503050406030204" pitchFamily="18" charset="0"/>
                        </a:rPr>
                        <m:t>𝑑</m:t>
                      </m:r>
                    </m:oMath>
                  </m:oMathPara>
                </a14:m>
                <a:endParaRPr lang="zh-CN" altLang="en-US" sz="1600" dirty="0">
                  <a:solidFill>
                    <a:prstClr val="black"/>
                  </a:solidFill>
                  <a:latin typeface="Lucida Sans"/>
                  <a:ea typeface="黑体"/>
                </a:endParaRPr>
              </a:p>
            </p:txBody>
          </p:sp>
        </mc:Choice>
        <mc:Fallback xmlns="">
          <p:sp>
            <p:nvSpPr>
              <p:cNvPr id="74" name="TextBox 73">
                <a:extLst>
                  <a:ext uri="{FF2B5EF4-FFF2-40B4-BE49-F238E27FC236}">
                    <a16:creationId xmlns:a16="http://schemas.microsoft.com/office/drawing/2014/main" id="{15856AA5-EBE7-5C77-7933-7502BB69548D}"/>
                  </a:ext>
                </a:extLst>
              </p:cNvPr>
              <p:cNvSpPr txBox="1">
                <a:spLocks noRot="1" noChangeAspect="1" noMove="1" noResize="1" noEditPoints="1" noAdjustHandles="1" noChangeArrowheads="1" noChangeShapeType="1" noTextEdit="1"/>
              </p:cNvSpPr>
              <p:nvPr/>
            </p:nvSpPr>
            <p:spPr>
              <a:xfrm>
                <a:off x="6800636" y="4228638"/>
                <a:ext cx="375552" cy="338554"/>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B09FA874-323A-E46D-CBA1-2CDD8EBF80BC}"/>
                  </a:ext>
                </a:extLst>
              </p:cNvPr>
              <p:cNvSpPr txBox="1"/>
              <p:nvPr/>
            </p:nvSpPr>
            <p:spPr>
              <a:xfrm>
                <a:off x="5771020" y="4227708"/>
                <a:ext cx="505267"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𝑩</m:t>
                      </m:r>
                    </m:oMath>
                  </m:oMathPara>
                </a14:m>
                <a:endParaRPr lang="zh-CN" altLang="en-US" sz="2400" b="1" dirty="0">
                  <a:solidFill>
                    <a:prstClr val="black"/>
                  </a:solidFill>
                  <a:latin typeface="Lucida Sans"/>
                  <a:ea typeface="黑体"/>
                </a:endParaRPr>
              </a:p>
            </p:txBody>
          </p:sp>
        </mc:Choice>
        <mc:Fallback xmlns="">
          <p:sp>
            <p:nvSpPr>
              <p:cNvPr id="75" name="TextBox 74">
                <a:extLst>
                  <a:ext uri="{FF2B5EF4-FFF2-40B4-BE49-F238E27FC236}">
                    <a16:creationId xmlns:a16="http://schemas.microsoft.com/office/drawing/2014/main" id="{B09FA874-323A-E46D-CBA1-2CDD8EBF80BC}"/>
                  </a:ext>
                </a:extLst>
              </p:cNvPr>
              <p:cNvSpPr txBox="1">
                <a:spLocks noRot="1" noChangeAspect="1" noMove="1" noResize="1" noEditPoints="1" noAdjustHandles="1" noChangeArrowheads="1" noChangeShapeType="1" noTextEdit="1"/>
              </p:cNvSpPr>
              <p:nvPr/>
            </p:nvSpPr>
            <p:spPr>
              <a:xfrm>
                <a:off x="5771020" y="4227708"/>
                <a:ext cx="505267" cy="461665"/>
              </a:xfrm>
              <a:prstGeom prst="rect">
                <a:avLst/>
              </a:prstGeom>
              <a:blipFill>
                <a:blip r:embed="rId8"/>
                <a:stretch>
                  <a:fillRect/>
                </a:stretch>
              </a:blipFill>
            </p:spPr>
            <p:txBody>
              <a:bodyPr/>
              <a:lstStyle/>
              <a:p>
                <a:r>
                  <a:rPr lang="zh-CN" altLang="en-US">
                    <a:noFill/>
                  </a:rPr>
                  <a:t> </a:t>
                </a:r>
              </a:p>
            </p:txBody>
          </p:sp>
        </mc:Fallback>
      </mc:AlternateContent>
      <p:sp>
        <p:nvSpPr>
          <p:cNvPr id="76" name="矩形 100">
            <a:extLst>
              <a:ext uri="{FF2B5EF4-FFF2-40B4-BE49-F238E27FC236}">
                <a16:creationId xmlns:a16="http://schemas.microsoft.com/office/drawing/2014/main" id="{1C577622-8F75-76BD-832B-795E151C85CA}"/>
              </a:ext>
            </a:extLst>
          </p:cNvPr>
          <p:cNvSpPr/>
          <p:nvPr/>
        </p:nvSpPr>
        <p:spPr>
          <a:xfrm>
            <a:off x="4385749" y="5494486"/>
            <a:ext cx="967473" cy="1433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77" name="矩形 101">
            <a:extLst>
              <a:ext uri="{FF2B5EF4-FFF2-40B4-BE49-F238E27FC236}">
                <a16:creationId xmlns:a16="http://schemas.microsoft.com/office/drawing/2014/main" id="{B4C1FFEB-CEEF-1635-3243-EC4F04B8ECF7}"/>
              </a:ext>
            </a:extLst>
          </p:cNvPr>
          <p:cNvSpPr/>
          <p:nvPr/>
        </p:nvSpPr>
        <p:spPr>
          <a:xfrm>
            <a:off x="4385747" y="5635142"/>
            <a:ext cx="967473" cy="1433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78" name="!!Shape 42">
            <a:extLst>
              <a:ext uri="{FF2B5EF4-FFF2-40B4-BE49-F238E27FC236}">
                <a16:creationId xmlns:a16="http://schemas.microsoft.com/office/drawing/2014/main" id="{6A81F77A-8F9A-465F-C291-252049F7E5F4}"/>
              </a:ext>
            </a:extLst>
          </p:cNvPr>
          <p:cNvSpPr txBox="1">
            <a:spLocks/>
          </p:cNvSpPr>
          <p:nvPr/>
        </p:nvSpPr>
        <p:spPr>
          <a:xfrm>
            <a:off x="394195" y="3581400"/>
            <a:ext cx="5793565" cy="1592284"/>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defTabSz="914140" fontAlgn="auto">
              <a:spcBef>
                <a:spcPts val="635"/>
              </a:spcBef>
              <a:spcAft>
                <a:spcPts val="0"/>
              </a:spcAft>
              <a:buNone/>
              <a:defRPr sz="1800"/>
            </a:pPr>
            <a:r>
              <a:rPr lang="zh-CN" altLang="en-US" sz="2800" b="1" dirty="0">
                <a:solidFill>
                  <a:prstClr val="black"/>
                </a:solidFill>
                <a:latin typeface="Lucida Sans"/>
                <a:ea typeface="黑体"/>
              </a:rPr>
              <a:t>滑动窗口上的矩阵略图问题</a:t>
            </a:r>
            <a:endParaRPr lang="zh-CN" altLang="en-US" sz="2800" b="1" i="1" baseline="-25000" dirty="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AC15DAA-0489-86D8-DD0C-F40860A4EAC2}"/>
                  </a:ext>
                </a:extLst>
              </p:cNvPr>
              <p:cNvSpPr txBox="1"/>
              <p:nvPr/>
            </p:nvSpPr>
            <p:spPr>
              <a:xfrm>
                <a:off x="5538163" y="4991818"/>
                <a:ext cx="782586" cy="369332"/>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800" b="1" i="1" smtClean="0">
                          <a:solidFill>
                            <a:prstClr val="black"/>
                          </a:solidFill>
                          <a:latin typeface="Cambria Math" panose="02040503050406030204" pitchFamily="18" charset="0"/>
                          <a:ea typeface="黑体"/>
                        </a:rPr>
                        <m:t>ℓ−</m:t>
                      </m:r>
                      <m:r>
                        <a:rPr lang="en-US" altLang="zh-CN" sz="1800" b="0" i="1" smtClean="0">
                          <a:solidFill>
                            <a:prstClr val="black"/>
                          </a:solidFill>
                          <a:latin typeface="Cambria Math" panose="02040503050406030204" pitchFamily="18" charset="0"/>
                          <a:ea typeface="黑体"/>
                        </a:rPr>
                        <m:t>1</m:t>
                      </m:r>
                    </m:oMath>
                  </m:oMathPara>
                </a14:m>
                <a:endParaRPr lang="zh-CN" altLang="en-US" sz="1800" b="0" dirty="0">
                  <a:solidFill>
                    <a:prstClr val="black"/>
                  </a:solidFill>
                  <a:latin typeface="Lucida Sans"/>
                  <a:ea typeface="黑体"/>
                </a:endParaRPr>
              </a:p>
            </p:txBody>
          </p:sp>
        </mc:Choice>
        <mc:Fallback xmlns="">
          <p:sp>
            <p:nvSpPr>
              <p:cNvPr id="2" name="!!TextBox 1">
                <a:extLst>
                  <a:ext uri="{FF2B5EF4-FFF2-40B4-BE49-F238E27FC236}">
                    <a16:creationId xmlns:a16="http://schemas.microsoft.com/office/drawing/2014/main" id="{6AC15DAA-0489-86D8-DD0C-F40860A4EAC2}"/>
                  </a:ext>
                </a:extLst>
              </p:cNvPr>
              <p:cNvSpPr txBox="1">
                <a:spLocks noRot="1" noChangeAspect="1" noMove="1" noResize="1" noEditPoints="1" noAdjustHandles="1" noChangeArrowheads="1" noChangeShapeType="1" noTextEdit="1"/>
              </p:cNvSpPr>
              <p:nvPr/>
            </p:nvSpPr>
            <p:spPr>
              <a:xfrm>
                <a:off x="5538163" y="4991818"/>
                <a:ext cx="782586" cy="369332"/>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5790232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0C6702-D623-E9DE-A1FF-A40AE6D78923}"/>
              </a:ext>
            </a:extLst>
          </p:cNvPr>
          <p:cNvSpPr>
            <a:spLocks noGrp="1"/>
          </p:cNvSpPr>
          <p:nvPr>
            <p:ph type="title"/>
          </p:nvPr>
        </p:nvSpPr>
        <p:spPr>
          <a:xfrm>
            <a:off x="1618488" y="115888"/>
            <a:ext cx="9620251" cy="1128712"/>
          </a:xfrm>
        </p:spPr>
        <p:txBody>
          <a:bodyPr/>
          <a:lstStyle/>
          <a:p>
            <a:r>
              <a:rPr kumimoji="1" lang="en-US" altLang="zh-CN" dirty="0"/>
              <a:t>ML4Sketch &amp;</a:t>
            </a:r>
            <a:r>
              <a:rPr kumimoji="1" lang="zh-CN" altLang="en-US" dirty="0"/>
              <a:t> </a:t>
            </a:r>
            <a:r>
              <a:rPr kumimoji="1" lang="en-US" altLang="zh-CN"/>
              <a:t>Sketch4ML</a:t>
            </a:r>
            <a:endParaRPr kumimoji="1" lang="zh-CN" altLang="en-US" dirty="0"/>
          </a:p>
        </p:txBody>
      </p:sp>
      <p:sp>
        <p:nvSpPr>
          <p:cNvPr id="3" name="内容占位符 2">
            <a:extLst>
              <a:ext uri="{FF2B5EF4-FFF2-40B4-BE49-F238E27FC236}">
                <a16:creationId xmlns:a16="http://schemas.microsoft.com/office/drawing/2014/main" id="{A278CACB-E183-2CEE-5A33-FE693AA89673}"/>
              </a:ext>
            </a:extLst>
          </p:cNvPr>
          <p:cNvSpPr>
            <a:spLocks noGrp="1"/>
          </p:cNvSpPr>
          <p:nvPr>
            <p:ph sz="half" idx="1"/>
          </p:nvPr>
        </p:nvSpPr>
        <p:spPr>
          <a:xfrm>
            <a:off x="285751" y="1412876"/>
            <a:ext cx="5810249" cy="5159375"/>
          </a:xfrm>
        </p:spPr>
        <p:txBody>
          <a:bodyPr/>
          <a:lstStyle/>
          <a:p>
            <a:r>
              <a:rPr kumimoji="1" lang="zh-CN" altLang="en-US" dirty="0"/>
              <a:t>机器学习优化的略图算法</a:t>
            </a:r>
            <a:r>
              <a:rPr kumimoji="1" lang="en-US" altLang="zh-CN" dirty="0"/>
              <a:t>(ML4Sketch)</a:t>
            </a:r>
          </a:p>
          <a:p>
            <a:pPr lvl="1"/>
            <a:r>
              <a:rPr kumimoji="1" lang="zh-CN" altLang="en-US" dirty="0"/>
              <a:t>基于学习的频率估计 </a:t>
            </a:r>
            <a:r>
              <a:rPr kumimoji="1" lang="en-US" altLang="zh-CN" dirty="0"/>
              <a:t>[</a:t>
            </a:r>
            <a:r>
              <a:rPr lang="en-US" altLang="zh-CN" dirty="0"/>
              <a:t>Hsu et al. 2019</a:t>
            </a:r>
            <a:r>
              <a:rPr kumimoji="1" lang="en-US" altLang="zh-CN" dirty="0"/>
              <a:t>]</a:t>
            </a:r>
          </a:p>
          <a:p>
            <a:pPr lvl="1"/>
            <a:r>
              <a:rPr kumimoji="1" lang="zh-CN" altLang="en-US" dirty="0"/>
              <a:t>基于学习的低秩近似 </a:t>
            </a:r>
            <a:r>
              <a:rPr kumimoji="1" lang="en-US" altLang="zh-CN" dirty="0"/>
              <a:t>[Indyk et al. 2019]</a:t>
            </a:r>
          </a:p>
          <a:p>
            <a:pPr lvl="1"/>
            <a:r>
              <a:rPr kumimoji="1" lang="zh-CN" altLang="en-US" dirty="0"/>
              <a:t>基于学习的分位数估计 </a:t>
            </a:r>
            <a:r>
              <a:rPr kumimoji="1" lang="en-US" altLang="zh-CN" dirty="0"/>
              <a:t>[</a:t>
            </a:r>
            <a:r>
              <a:rPr lang="en-US" altLang="zh-CN" dirty="0"/>
              <a:t>Schiefer et al. 2023</a:t>
            </a:r>
            <a:r>
              <a:rPr kumimoji="1" lang="en-US" altLang="zh-CN" dirty="0"/>
              <a:t>]</a:t>
            </a:r>
          </a:p>
          <a:p>
            <a:pPr lvl="1"/>
            <a:r>
              <a:rPr kumimoji="1" lang="zh-CN" altLang="en-US" dirty="0"/>
              <a:t>基于学习的子图计数估计 </a:t>
            </a:r>
            <a:r>
              <a:rPr kumimoji="1" lang="en-US" altLang="zh-CN" dirty="0"/>
              <a:t>[Zhao et al. 2023]</a:t>
            </a:r>
          </a:p>
        </p:txBody>
      </p:sp>
      <p:sp>
        <p:nvSpPr>
          <p:cNvPr id="4" name="内容占位符 3">
            <a:extLst>
              <a:ext uri="{FF2B5EF4-FFF2-40B4-BE49-F238E27FC236}">
                <a16:creationId xmlns:a16="http://schemas.microsoft.com/office/drawing/2014/main" id="{C7EE79CF-D2CA-DE79-2DC3-0476F7BBBF22}"/>
              </a:ext>
            </a:extLst>
          </p:cNvPr>
          <p:cNvSpPr>
            <a:spLocks noGrp="1"/>
          </p:cNvSpPr>
          <p:nvPr>
            <p:ph sz="half" idx="2"/>
          </p:nvPr>
        </p:nvSpPr>
        <p:spPr>
          <a:xfrm>
            <a:off x="6096000" y="1412876"/>
            <a:ext cx="5619751" cy="5159375"/>
          </a:xfrm>
        </p:spPr>
        <p:txBody>
          <a:bodyPr/>
          <a:lstStyle/>
          <a:p>
            <a:r>
              <a:rPr kumimoji="1" lang="zh-CN" altLang="en-US" dirty="0"/>
              <a:t>略图算法优化的机器学习</a:t>
            </a:r>
            <a:r>
              <a:rPr kumimoji="1" lang="en-US" altLang="zh-CN" dirty="0"/>
              <a:t>(Sketch4ML)</a:t>
            </a:r>
          </a:p>
          <a:p>
            <a:pPr lvl="1"/>
            <a:r>
              <a:rPr kumimoji="1" lang="zh-CN" altLang="en-US" dirty="0"/>
              <a:t>在线学习</a:t>
            </a:r>
            <a:endParaRPr kumimoji="1" lang="en-US" altLang="zh-CN" dirty="0"/>
          </a:p>
          <a:p>
            <a:pPr lvl="2"/>
            <a:r>
              <a:rPr kumimoji="1" lang="zh-CN" altLang="en-US" dirty="0"/>
              <a:t>线性老虎机算法</a:t>
            </a:r>
            <a:r>
              <a:rPr kumimoji="1" lang="en-US" altLang="zh-CN" dirty="0"/>
              <a:t> [</a:t>
            </a:r>
            <a:r>
              <a:rPr kumimoji="1" lang="en-US" altLang="zh-CN" dirty="0" err="1"/>
              <a:t>Kuzborskij</a:t>
            </a:r>
            <a:r>
              <a:rPr kumimoji="1" lang="en-US" altLang="zh-CN" dirty="0"/>
              <a:t> et al. 2019, Yu et al. 2017]</a:t>
            </a:r>
          </a:p>
          <a:p>
            <a:pPr lvl="2"/>
            <a:r>
              <a:rPr kumimoji="1" lang="zh-CN" altLang="en-US" dirty="0"/>
              <a:t>在线梯度下降</a:t>
            </a:r>
            <a:r>
              <a:rPr kumimoji="1" lang="en-US" altLang="zh-CN" dirty="0"/>
              <a:t> [Luo et al. 2016]</a:t>
            </a:r>
          </a:p>
          <a:p>
            <a:pPr lvl="1"/>
            <a:r>
              <a:rPr kumimoji="1" lang="zh-CN" altLang="en-US" dirty="0"/>
              <a:t>核学习</a:t>
            </a:r>
            <a:endParaRPr kumimoji="1" lang="en-US" altLang="zh-CN" dirty="0"/>
          </a:p>
          <a:p>
            <a:pPr lvl="2"/>
            <a:r>
              <a:rPr kumimoji="1" lang="zh-CN" altLang="en-US" dirty="0"/>
              <a:t>增量略图近似核矩阵</a:t>
            </a:r>
            <a:r>
              <a:rPr kumimoji="1" lang="en-US" altLang="zh-CN" dirty="0"/>
              <a:t> [Zhang et al. 2019]</a:t>
            </a:r>
          </a:p>
          <a:p>
            <a:pPr lvl="1"/>
            <a:r>
              <a:rPr kumimoji="1" lang="zh-CN" altLang="en-US" dirty="0"/>
              <a:t>图机器学习</a:t>
            </a:r>
            <a:endParaRPr kumimoji="1" lang="en-US" altLang="zh-CN" dirty="0"/>
          </a:p>
          <a:p>
            <a:pPr lvl="2"/>
            <a:r>
              <a:rPr kumimoji="1" lang="zh-CN" altLang="en-US" dirty="0"/>
              <a:t>动态图上的异常检测</a:t>
            </a:r>
            <a:r>
              <a:rPr kumimoji="1" lang="en-US" altLang="zh-CN" dirty="0"/>
              <a:t> [Bhatia et al. 2023]</a:t>
            </a:r>
          </a:p>
          <a:p>
            <a:pPr lvl="1"/>
            <a:endParaRPr kumimoji="1" lang="zh-CN" altLang="en-US" dirty="0"/>
          </a:p>
        </p:txBody>
      </p:sp>
      <p:sp>
        <p:nvSpPr>
          <p:cNvPr id="7" name="TextBox 6">
            <a:extLst>
              <a:ext uri="{FF2B5EF4-FFF2-40B4-BE49-F238E27FC236}">
                <a16:creationId xmlns:a16="http://schemas.microsoft.com/office/drawing/2014/main" id="{2C4D81E2-EB80-1732-032D-79A93A7D88AF}"/>
              </a:ext>
            </a:extLst>
          </p:cNvPr>
          <p:cNvSpPr txBox="1"/>
          <p:nvPr/>
        </p:nvSpPr>
        <p:spPr>
          <a:xfrm>
            <a:off x="2743200" y="5665168"/>
            <a:ext cx="7010400" cy="9541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zh-CN" altLang="en-US" sz="2800" b="0" dirty="0">
                <a:latin typeface="微软雅黑" panose="020B0503020204020204" pitchFamily="34" charset="-122"/>
                <a:ea typeface="微软雅黑" panose="020B0503020204020204" pitchFamily="34" charset="-122"/>
              </a:rPr>
              <a:t>本次报告聚焦</a:t>
            </a:r>
            <a:r>
              <a:rPr lang="zh-CN" altLang="en-US" sz="2800" dirty="0">
                <a:latin typeface="微软雅黑" panose="020B0503020204020204" pitchFamily="34" charset="-122"/>
                <a:ea typeface="微软雅黑" panose="020B0503020204020204" pitchFamily="34" charset="-122"/>
              </a:rPr>
              <a:t>数据流上的矩阵略图算法</a:t>
            </a:r>
            <a:r>
              <a:rPr lang="zh-CN" altLang="en-US" sz="2800" b="0" dirty="0">
                <a:latin typeface="微软雅黑" panose="020B0503020204020204" pitchFamily="34" charset="-122"/>
                <a:ea typeface="微软雅黑" panose="020B0503020204020204" pitchFamily="34" charset="-122"/>
              </a:rPr>
              <a:t>及其</a:t>
            </a:r>
            <a:r>
              <a:rPr lang="zh-CN" altLang="en-US" sz="2800" dirty="0">
                <a:latin typeface="微软雅黑" panose="020B0503020204020204" pitchFamily="34" charset="-122"/>
                <a:ea typeface="微软雅黑" panose="020B0503020204020204" pitchFamily="34" charset="-122"/>
              </a:rPr>
              <a:t>在流式机器学习上的应用</a:t>
            </a:r>
            <a:endParaRPr lang="en-US" altLang="zh-CN"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7339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044BC3-901A-2324-F58A-5344DCD0349A}"/>
              </a:ext>
            </a:extLst>
          </p:cNvPr>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滑动窗口：频率估计 </a:t>
            </a:r>
            <a:r>
              <a:rPr lang="en-US" altLang="zh-CN" dirty="0" err="1">
                <a:latin typeface="黑体" panose="02010609060101010101" pitchFamily="49" charset="-122"/>
                <a:ea typeface="黑体" panose="02010609060101010101" pitchFamily="49" charset="-122"/>
              </a:rPr>
              <a:t>v.s</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 矩阵略图</a:t>
            </a:r>
          </a:p>
        </p:txBody>
      </p:sp>
      <p:sp>
        <p:nvSpPr>
          <p:cNvPr id="80" name="Shape 42">
            <a:extLst>
              <a:ext uri="{FF2B5EF4-FFF2-40B4-BE49-F238E27FC236}">
                <a16:creationId xmlns:a16="http://schemas.microsoft.com/office/drawing/2014/main" id="{3EBF8C07-7A93-89E8-E000-A99D2AA4FBF5}"/>
              </a:ext>
            </a:extLst>
          </p:cNvPr>
          <p:cNvSpPr txBox="1">
            <a:spLocks/>
          </p:cNvSpPr>
          <p:nvPr/>
        </p:nvSpPr>
        <p:spPr>
          <a:xfrm>
            <a:off x="394636" y="1219200"/>
            <a:ext cx="5793565" cy="1592284"/>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defTabSz="914140" fontAlgn="auto">
              <a:spcBef>
                <a:spcPts val="635"/>
              </a:spcBef>
              <a:spcAft>
                <a:spcPts val="0"/>
              </a:spcAft>
              <a:buNone/>
              <a:defRPr sz="1800"/>
            </a:pPr>
            <a:r>
              <a:rPr lang="zh-CN" altLang="en-US" sz="2800" b="1" dirty="0">
                <a:solidFill>
                  <a:prstClr val="black"/>
                </a:solidFill>
                <a:latin typeface="Lucida Sans"/>
                <a:ea typeface="黑体"/>
              </a:rPr>
              <a:t>滑动窗口上的频率估计问题</a:t>
            </a:r>
            <a:endParaRPr lang="zh-CN" altLang="en-US" sz="2800" i="1" baseline="-25000" dirty="0">
              <a:solidFill>
                <a:prstClr val="black"/>
              </a:solidFill>
              <a:latin typeface="Lucida Sans"/>
              <a:ea typeface="黑体"/>
            </a:endParaRPr>
          </a:p>
        </p:txBody>
      </p:sp>
      <p:sp>
        <p:nvSpPr>
          <p:cNvPr id="81" name="!!Shape 42">
            <a:extLst>
              <a:ext uri="{FF2B5EF4-FFF2-40B4-BE49-F238E27FC236}">
                <a16:creationId xmlns:a16="http://schemas.microsoft.com/office/drawing/2014/main" id="{0173F7DE-980A-1518-568A-A02D4F6E65D0}"/>
              </a:ext>
            </a:extLst>
          </p:cNvPr>
          <p:cNvSpPr txBox="1">
            <a:spLocks/>
          </p:cNvSpPr>
          <p:nvPr/>
        </p:nvSpPr>
        <p:spPr>
          <a:xfrm>
            <a:off x="394195" y="3581400"/>
            <a:ext cx="5793565" cy="1592284"/>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defTabSz="914140" fontAlgn="auto">
              <a:spcBef>
                <a:spcPts val="635"/>
              </a:spcBef>
              <a:spcAft>
                <a:spcPts val="0"/>
              </a:spcAft>
              <a:buNone/>
              <a:defRPr sz="1800"/>
            </a:pPr>
            <a:r>
              <a:rPr lang="zh-CN" altLang="en-US" sz="2800" b="1" dirty="0">
                <a:solidFill>
                  <a:prstClr val="black"/>
                </a:solidFill>
                <a:latin typeface="Lucida Sans"/>
                <a:ea typeface="黑体"/>
              </a:rPr>
              <a:t>滑动窗口上的矩阵略图问题</a:t>
            </a:r>
            <a:endParaRPr lang="zh-CN" altLang="en-US" sz="2800" b="1" i="1" baseline="-25000" dirty="0">
              <a:solidFill>
                <a:prstClr val="black"/>
              </a:solidFill>
              <a:latin typeface="Lucida Sans"/>
              <a:ea typeface="黑体"/>
            </a:endParaRPr>
          </a:p>
        </p:txBody>
      </p:sp>
      <p:sp>
        <p:nvSpPr>
          <p:cNvPr id="119" name="Shape 44">
            <a:extLst>
              <a:ext uri="{FF2B5EF4-FFF2-40B4-BE49-F238E27FC236}">
                <a16:creationId xmlns:a16="http://schemas.microsoft.com/office/drawing/2014/main" id="{13003FA3-0D6A-83F5-761B-BA884AB6EAC4}"/>
              </a:ext>
            </a:extLst>
          </p:cNvPr>
          <p:cNvSpPr/>
          <p:nvPr/>
        </p:nvSpPr>
        <p:spPr>
          <a:xfrm>
            <a:off x="4688278" y="2765742"/>
            <a:ext cx="3577045" cy="1"/>
          </a:xfrm>
          <a:prstGeom prst="line">
            <a:avLst/>
          </a:prstGeom>
          <a:ln w="25400">
            <a:solidFill>
              <a:srgbClr val="FFFFFF"/>
            </a:solidFill>
            <a:miter lim="400000"/>
            <a:tailEnd type="triangle"/>
          </a:ln>
        </p:spPr>
        <p:txBody>
          <a:bodyPr lIns="0" tIns="0" rIns="0" bIns="0" anchor="ctr"/>
          <a:lstStyle/>
          <a:p>
            <a:pPr defTabSz="421840" eaLnBrk="1" fontAlgn="auto" hangingPunct="1">
              <a:spcBef>
                <a:spcPts val="0"/>
              </a:spcBef>
              <a:spcAft>
                <a:spcPts val="0"/>
              </a:spcAft>
              <a:defRPr sz="24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sz="1600">
              <a:solidFill>
                <a:srgbClr val="FFFFFF"/>
              </a:solidFill>
              <a:effectLst>
                <a:outerShdw blurRad="25400" dist="23998" dir="2700000" rotWithShape="0">
                  <a:srgbClr val="000000">
                    <a:alpha val="31034"/>
                  </a:srgbClr>
                </a:outerShdw>
              </a:effectLst>
              <a:latin typeface="Gill Sans"/>
              <a:sym typeface="Gill Sans"/>
            </a:endParaRPr>
          </a:p>
        </p:txBody>
      </p:sp>
      <p:sp>
        <p:nvSpPr>
          <p:cNvPr id="120" name="Shape 48">
            <a:extLst>
              <a:ext uri="{FF2B5EF4-FFF2-40B4-BE49-F238E27FC236}">
                <a16:creationId xmlns:a16="http://schemas.microsoft.com/office/drawing/2014/main" id="{73C13157-6D1F-12DC-E566-B32F42F4049C}"/>
              </a:ext>
            </a:extLst>
          </p:cNvPr>
          <p:cNvSpPr/>
          <p:nvPr/>
        </p:nvSpPr>
        <p:spPr>
          <a:xfrm>
            <a:off x="4608565" y="2195513"/>
            <a:ext cx="306008" cy="483393"/>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1</a:t>
            </a:r>
          </a:p>
        </p:txBody>
      </p:sp>
      <p:sp>
        <p:nvSpPr>
          <p:cNvPr id="121" name="Shape 49">
            <a:extLst>
              <a:ext uri="{FF2B5EF4-FFF2-40B4-BE49-F238E27FC236}">
                <a16:creationId xmlns:a16="http://schemas.microsoft.com/office/drawing/2014/main" id="{5AE5E418-9BF9-E1F7-184B-7B9B6E08394D}"/>
              </a:ext>
            </a:extLst>
          </p:cNvPr>
          <p:cNvSpPr/>
          <p:nvPr/>
        </p:nvSpPr>
        <p:spPr>
          <a:xfrm>
            <a:off x="4965787" y="2195513"/>
            <a:ext cx="306008" cy="483393"/>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1</a:t>
            </a:r>
          </a:p>
        </p:txBody>
      </p:sp>
      <p:sp>
        <p:nvSpPr>
          <p:cNvPr id="122" name="Shape 50">
            <a:extLst>
              <a:ext uri="{FF2B5EF4-FFF2-40B4-BE49-F238E27FC236}">
                <a16:creationId xmlns:a16="http://schemas.microsoft.com/office/drawing/2014/main" id="{18AA5D64-A455-B6AF-7074-1A1867384CE1}"/>
              </a:ext>
            </a:extLst>
          </p:cNvPr>
          <p:cNvSpPr/>
          <p:nvPr/>
        </p:nvSpPr>
        <p:spPr>
          <a:xfrm>
            <a:off x="5323008" y="2195513"/>
            <a:ext cx="306008" cy="483393"/>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2</a:t>
            </a:r>
          </a:p>
        </p:txBody>
      </p:sp>
      <p:sp>
        <p:nvSpPr>
          <p:cNvPr id="123" name="Shape 51">
            <a:extLst>
              <a:ext uri="{FF2B5EF4-FFF2-40B4-BE49-F238E27FC236}">
                <a16:creationId xmlns:a16="http://schemas.microsoft.com/office/drawing/2014/main" id="{0B298769-873E-9D24-21DA-12EEB93B0E6B}"/>
              </a:ext>
            </a:extLst>
          </p:cNvPr>
          <p:cNvSpPr/>
          <p:nvPr/>
        </p:nvSpPr>
        <p:spPr>
          <a:xfrm>
            <a:off x="5680229" y="2195513"/>
            <a:ext cx="306009" cy="483393"/>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5</a:t>
            </a:r>
          </a:p>
        </p:txBody>
      </p:sp>
      <p:sp>
        <p:nvSpPr>
          <p:cNvPr id="124" name="Shape 52">
            <a:extLst>
              <a:ext uri="{FF2B5EF4-FFF2-40B4-BE49-F238E27FC236}">
                <a16:creationId xmlns:a16="http://schemas.microsoft.com/office/drawing/2014/main" id="{C10C03E8-6E10-F90E-83D2-D8E306465886}"/>
              </a:ext>
            </a:extLst>
          </p:cNvPr>
          <p:cNvSpPr/>
          <p:nvPr/>
        </p:nvSpPr>
        <p:spPr>
          <a:xfrm>
            <a:off x="6037452" y="2195513"/>
            <a:ext cx="306009" cy="483393"/>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9</a:t>
            </a:r>
          </a:p>
        </p:txBody>
      </p:sp>
      <p:sp>
        <p:nvSpPr>
          <p:cNvPr id="125" name="Shape 53">
            <a:extLst>
              <a:ext uri="{FF2B5EF4-FFF2-40B4-BE49-F238E27FC236}">
                <a16:creationId xmlns:a16="http://schemas.microsoft.com/office/drawing/2014/main" id="{D096767B-4702-BFF3-4835-E3962AB105B5}"/>
              </a:ext>
            </a:extLst>
          </p:cNvPr>
          <p:cNvSpPr/>
          <p:nvPr/>
        </p:nvSpPr>
        <p:spPr>
          <a:xfrm>
            <a:off x="6394672" y="2195513"/>
            <a:ext cx="306009" cy="483393"/>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1</a:t>
            </a:r>
          </a:p>
        </p:txBody>
      </p:sp>
      <p:sp>
        <p:nvSpPr>
          <p:cNvPr id="126" name="Shape 54">
            <a:extLst>
              <a:ext uri="{FF2B5EF4-FFF2-40B4-BE49-F238E27FC236}">
                <a16:creationId xmlns:a16="http://schemas.microsoft.com/office/drawing/2014/main" id="{33D9672F-7A56-6ECB-4DEC-04B086D69A76}"/>
              </a:ext>
            </a:extLst>
          </p:cNvPr>
          <p:cNvSpPr/>
          <p:nvPr/>
        </p:nvSpPr>
        <p:spPr>
          <a:xfrm>
            <a:off x="6751896" y="2195513"/>
            <a:ext cx="306009" cy="483393"/>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1</a:t>
            </a:r>
          </a:p>
        </p:txBody>
      </p:sp>
      <p:sp>
        <p:nvSpPr>
          <p:cNvPr id="127" name="Shape 55">
            <a:extLst>
              <a:ext uri="{FF2B5EF4-FFF2-40B4-BE49-F238E27FC236}">
                <a16:creationId xmlns:a16="http://schemas.microsoft.com/office/drawing/2014/main" id="{50768742-950C-BC82-0E50-EA3B086862BF}"/>
              </a:ext>
            </a:extLst>
          </p:cNvPr>
          <p:cNvSpPr/>
          <p:nvPr/>
        </p:nvSpPr>
        <p:spPr>
          <a:xfrm>
            <a:off x="7109115" y="2195513"/>
            <a:ext cx="306009" cy="483393"/>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9</a:t>
            </a:r>
          </a:p>
        </p:txBody>
      </p:sp>
      <p:sp>
        <p:nvSpPr>
          <p:cNvPr id="128" name="Shape 56">
            <a:extLst>
              <a:ext uri="{FF2B5EF4-FFF2-40B4-BE49-F238E27FC236}">
                <a16:creationId xmlns:a16="http://schemas.microsoft.com/office/drawing/2014/main" id="{2F44B97E-1E53-2163-E55C-5F1DA624DDD1}"/>
              </a:ext>
            </a:extLst>
          </p:cNvPr>
          <p:cNvSpPr/>
          <p:nvPr/>
        </p:nvSpPr>
        <p:spPr>
          <a:xfrm>
            <a:off x="7466339" y="2195513"/>
            <a:ext cx="306009" cy="483393"/>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3</a:t>
            </a:r>
          </a:p>
        </p:txBody>
      </p:sp>
      <p:sp>
        <p:nvSpPr>
          <p:cNvPr id="129" name="Shape 57">
            <a:extLst>
              <a:ext uri="{FF2B5EF4-FFF2-40B4-BE49-F238E27FC236}">
                <a16:creationId xmlns:a16="http://schemas.microsoft.com/office/drawing/2014/main" id="{019605AD-0145-FE7A-DADC-ADD6ACED589F}"/>
              </a:ext>
            </a:extLst>
          </p:cNvPr>
          <p:cNvSpPr/>
          <p:nvPr/>
        </p:nvSpPr>
        <p:spPr>
          <a:xfrm>
            <a:off x="7823559" y="2195513"/>
            <a:ext cx="306009" cy="483393"/>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7</a:t>
            </a:r>
          </a:p>
        </p:txBody>
      </p:sp>
      <p:sp>
        <p:nvSpPr>
          <p:cNvPr id="130" name="Shape 58">
            <a:extLst>
              <a:ext uri="{FF2B5EF4-FFF2-40B4-BE49-F238E27FC236}">
                <a16:creationId xmlns:a16="http://schemas.microsoft.com/office/drawing/2014/main" id="{BA0FE53F-9B22-09FF-95F9-778F0088DF2C}"/>
              </a:ext>
            </a:extLst>
          </p:cNvPr>
          <p:cNvSpPr/>
          <p:nvPr/>
        </p:nvSpPr>
        <p:spPr>
          <a:xfrm>
            <a:off x="3561027" y="2222061"/>
            <a:ext cx="669647" cy="423425"/>
          </a:xfrm>
          <a:prstGeom prst="rect">
            <a:avLst/>
          </a:prstGeom>
          <a:ln w="12700">
            <a:miter lim="400000"/>
          </a:ln>
          <a:extLst>
            <a:ext uri="{C572A759-6A51-4108-AA02-DFA0A04FC94B}">
              <ma14:wrappingTextBoxFlag xmlns="" xmlns:ma14="http://schemas.microsoft.com/office/mac/drawingml/2011/main" val="1"/>
            </a:ext>
          </a:extLst>
        </p:spPr>
        <p:txBody>
          <a:bodyPr wrap="none" lIns="26785" tIns="26785" rIns="26785" bIns="26785" anchor="ctr">
            <a:spAutoFit/>
          </a:bodyPr>
          <a:lstStyle/>
          <a:p>
            <a:pPr defTabSz="914140" eaLnBrk="1" fontAlgn="auto" hangingPunct="1">
              <a:spcBef>
                <a:spcPts val="0"/>
              </a:spcBef>
              <a:spcAft>
                <a:spcPts val="0"/>
              </a:spcAft>
              <a:defRPr sz="1800"/>
            </a:pPr>
            <a:r>
              <a:rPr sz="2400" i="1" dirty="0">
                <a:solidFill>
                  <a:prstClr val="black"/>
                </a:solidFill>
                <a:latin typeface="Lucida Sans"/>
                <a:ea typeface="黑体"/>
              </a:rPr>
              <a:t>N</a:t>
            </a:r>
            <a:r>
              <a:rPr lang="en-US" sz="2400" i="1" dirty="0">
                <a:solidFill>
                  <a:prstClr val="black"/>
                </a:solidFill>
                <a:latin typeface="Lucida Sans"/>
                <a:ea typeface="黑体"/>
              </a:rPr>
              <a:t>=4</a:t>
            </a:r>
            <a:endParaRPr sz="2400" dirty="0">
              <a:solidFill>
                <a:prstClr val="black"/>
              </a:solidFill>
              <a:latin typeface="Lucida Sans"/>
              <a:ea typeface="黑体"/>
            </a:endParaRPr>
          </a:p>
        </p:txBody>
      </p:sp>
      <p:sp>
        <p:nvSpPr>
          <p:cNvPr id="131" name="Shape 59">
            <a:extLst>
              <a:ext uri="{FF2B5EF4-FFF2-40B4-BE49-F238E27FC236}">
                <a16:creationId xmlns:a16="http://schemas.microsoft.com/office/drawing/2014/main" id="{EDECA9FA-F85A-62F0-CD07-6D004C46C2A2}"/>
              </a:ext>
            </a:extLst>
          </p:cNvPr>
          <p:cNvSpPr/>
          <p:nvPr/>
        </p:nvSpPr>
        <p:spPr>
          <a:xfrm>
            <a:off x="4582947" y="2765742"/>
            <a:ext cx="3577045" cy="1"/>
          </a:xfrm>
          <a:prstGeom prst="line">
            <a:avLst/>
          </a:prstGeom>
          <a:ln w="25400">
            <a:solidFill/>
            <a:miter lim="400000"/>
            <a:tailEnd type="triangle"/>
          </a:ln>
        </p:spPr>
        <p:txBody>
          <a:bodyPr lIns="0" tIns="0" rIns="0" bIns="0" anchor="ctr"/>
          <a:lstStyle/>
          <a:p>
            <a:pPr defTabSz="421840" eaLnBrk="1" fontAlgn="auto" hangingPunct="1">
              <a:spcBef>
                <a:spcPts val="0"/>
              </a:spcBef>
              <a:spcAft>
                <a:spcPts val="0"/>
              </a:spcAft>
              <a:defRPr sz="24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sz="1600">
              <a:solidFill>
                <a:srgbClr val="FFFFFF"/>
              </a:solidFill>
              <a:effectLst>
                <a:outerShdw blurRad="25400" dist="23998" dir="2700000" rotWithShape="0">
                  <a:srgbClr val="000000">
                    <a:alpha val="31034"/>
                  </a:srgbClr>
                </a:outerShdw>
              </a:effectLst>
              <a:latin typeface="Gill Sans"/>
              <a:sym typeface="Gill Sans"/>
            </a:endParaRPr>
          </a:p>
        </p:txBody>
      </p:sp>
      <p:sp>
        <p:nvSpPr>
          <p:cNvPr id="132" name="Rectangle 131">
            <a:extLst>
              <a:ext uri="{FF2B5EF4-FFF2-40B4-BE49-F238E27FC236}">
                <a16:creationId xmlns:a16="http://schemas.microsoft.com/office/drawing/2014/main" id="{43DCF621-C944-7A58-059D-C2D74695D374}"/>
              </a:ext>
            </a:extLst>
          </p:cNvPr>
          <p:cNvSpPr/>
          <p:nvPr/>
        </p:nvSpPr>
        <p:spPr>
          <a:xfrm>
            <a:off x="5289841" y="2126457"/>
            <a:ext cx="1429458" cy="639276"/>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133" name="!!TextBox 22">
                <a:extLst>
                  <a:ext uri="{FF2B5EF4-FFF2-40B4-BE49-F238E27FC236}">
                    <a16:creationId xmlns:a16="http://schemas.microsoft.com/office/drawing/2014/main" id="{BCC5E56F-47F6-52F5-25CF-781D10782C6D}"/>
                  </a:ext>
                </a:extLst>
              </p:cNvPr>
              <p:cNvSpPr txBox="1"/>
              <p:nvPr/>
            </p:nvSpPr>
            <p:spPr>
              <a:xfrm>
                <a:off x="5771416" y="3084340"/>
                <a:ext cx="1109856" cy="461664"/>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zh-CN" sz="2400" i="1">
                              <a:solidFill>
                                <a:prstClr val="black"/>
                              </a:solidFill>
                              <a:latin typeface="Cambria Math" panose="02040503050406030204" pitchFamily="18" charset="0"/>
                            </a:rPr>
                          </m:ctrlPr>
                        </m:sSubPr>
                        <m:e>
                          <m:r>
                            <a:rPr lang="en-US" altLang="zh-CN" sz="2400" i="1">
                              <a:solidFill>
                                <a:prstClr val="black"/>
                              </a:solidFill>
                              <a:latin typeface="Cambria Math" panose="02040503050406030204" pitchFamily="18" charset="0"/>
                            </a:rPr>
                            <m:t>𝑓</m:t>
                          </m:r>
                        </m:e>
                        <m:sub>
                          <m:r>
                            <a:rPr lang="en-US" altLang="zh-CN" sz="2400" i="1">
                              <a:solidFill>
                                <a:prstClr val="black"/>
                              </a:solidFill>
                              <a:latin typeface="Cambria Math" panose="02040503050406030204" pitchFamily="18" charset="0"/>
                            </a:rPr>
                            <m:t>1</m:t>
                          </m:r>
                        </m:sub>
                      </m:sSub>
                      <m:r>
                        <a:rPr lang="en-US" altLang="zh-CN" sz="2400" i="1">
                          <a:solidFill>
                            <a:prstClr val="black"/>
                          </a:solidFill>
                          <a:latin typeface="Cambria Math" panose="02040503050406030204" pitchFamily="18" charset="0"/>
                        </a:rPr>
                        <m:t>=1</m:t>
                      </m:r>
                    </m:oMath>
                  </m:oMathPara>
                </a14:m>
                <a:endParaRPr lang="zh-CN" altLang="en-US" sz="2400" dirty="0">
                  <a:solidFill>
                    <a:prstClr val="black"/>
                  </a:solidFill>
                  <a:latin typeface="Lucida Sans"/>
                  <a:ea typeface="黑体"/>
                </a:endParaRPr>
              </a:p>
            </p:txBody>
          </p:sp>
        </mc:Choice>
        <mc:Fallback xmlns="">
          <p:sp>
            <p:nvSpPr>
              <p:cNvPr id="133" name="!!TextBox 22">
                <a:extLst>
                  <a:ext uri="{FF2B5EF4-FFF2-40B4-BE49-F238E27FC236}">
                    <a16:creationId xmlns:a16="http://schemas.microsoft.com/office/drawing/2014/main" id="{BCC5E56F-47F6-52F5-25CF-781D10782C6D}"/>
                  </a:ext>
                </a:extLst>
              </p:cNvPr>
              <p:cNvSpPr txBox="1">
                <a:spLocks noRot="1" noChangeAspect="1" noMove="1" noResize="1" noEditPoints="1" noAdjustHandles="1" noChangeArrowheads="1" noChangeShapeType="1" noTextEdit="1"/>
              </p:cNvSpPr>
              <p:nvPr/>
            </p:nvSpPr>
            <p:spPr>
              <a:xfrm>
                <a:off x="5771416" y="3084340"/>
                <a:ext cx="1109856" cy="461664"/>
              </a:xfrm>
              <a:prstGeom prst="rect">
                <a:avLst/>
              </a:prstGeom>
              <a:blipFill>
                <a:blip r:embed="rId2"/>
                <a:stretch>
                  <a:fillRect b="-19737"/>
                </a:stretch>
              </a:blipFill>
            </p:spPr>
            <p:txBody>
              <a:bodyPr/>
              <a:lstStyle/>
              <a:p>
                <a:r>
                  <a:rPr lang="zh-CN" altLang="en-US">
                    <a:noFill/>
                  </a:rPr>
                  <a:t> </a:t>
                </a:r>
              </a:p>
            </p:txBody>
          </p:sp>
        </mc:Fallback>
      </mc:AlternateContent>
      <p:sp>
        <p:nvSpPr>
          <p:cNvPr id="134" name="矩形 67">
            <a:extLst>
              <a:ext uri="{FF2B5EF4-FFF2-40B4-BE49-F238E27FC236}">
                <a16:creationId xmlns:a16="http://schemas.microsoft.com/office/drawing/2014/main" id="{7E7A26DC-D6B2-AE12-000A-673C4EB01D91}"/>
              </a:ext>
            </a:extLst>
          </p:cNvPr>
          <p:cNvSpPr/>
          <p:nvPr/>
        </p:nvSpPr>
        <p:spPr>
          <a:xfrm>
            <a:off x="4383755" y="5055015"/>
            <a:ext cx="967806" cy="14097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135" name="矩形 68">
            <a:extLst>
              <a:ext uri="{FF2B5EF4-FFF2-40B4-BE49-F238E27FC236}">
                <a16:creationId xmlns:a16="http://schemas.microsoft.com/office/drawing/2014/main" id="{D459D32C-3DCD-7A9A-3162-7A0D5654490A}"/>
              </a:ext>
            </a:extLst>
          </p:cNvPr>
          <p:cNvSpPr/>
          <p:nvPr/>
        </p:nvSpPr>
        <p:spPr>
          <a:xfrm>
            <a:off x="4383755" y="5195989"/>
            <a:ext cx="967806" cy="1409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136" name="矩形 69">
            <a:extLst>
              <a:ext uri="{FF2B5EF4-FFF2-40B4-BE49-F238E27FC236}">
                <a16:creationId xmlns:a16="http://schemas.microsoft.com/office/drawing/2014/main" id="{7B01920E-7B32-4DC7-DBAC-49DB3BFF9843}"/>
              </a:ext>
            </a:extLst>
          </p:cNvPr>
          <p:cNvSpPr/>
          <p:nvPr/>
        </p:nvSpPr>
        <p:spPr>
          <a:xfrm>
            <a:off x="4383755" y="5336963"/>
            <a:ext cx="967806" cy="14097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137" name="矩形 72">
            <a:extLst>
              <a:ext uri="{FF2B5EF4-FFF2-40B4-BE49-F238E27FC236}">
                <a16:creationId xmlns:a16="http://schemas.microsoft.com/office/drawing/2014/main" id="{3D8A4C46-8417-46B0-63D8-F45FE76D8358}"/>
              </a:ext>
            </a:extLst>
          </p:cNvPr>
          <p:cNvSpPr/>
          <p:nvPr/>
        </p:nvSpPr>
        <p:spPr>
          <a:xfrm>
            <a:off x="4383755" y="4914042"/>
            <a:ext cx="967806" cy="1409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138" name="TextBox 137">
                <a:extLst>
                  <a:ext uri="{FF2B5EF4-FFF2-40B4-BE49-F238E27FC236}">
                    <a16:creationId xmlns:a16="http://schemas.microsoft.com/office/drawing/2014/main" id="{0C90EE93-4908-D8BE-A505-512FF45ED3B7}"/>
                  </a:ext>
                </a:extLst>
              </p:cNvPr>
              <p:cNvSpPr txBox="1"/>
              <p:nvPr/>
            </p:nvSpPr>
            <p:spPr>
              <a:xfrm>
                <a:off x="3619503" y="4237198"/>
                <a:ext cx="486030" cy="461664"/>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𝑨</m:t>
                      </m:r>
                    </m:oMath>
                  </m:oMathPara>
                </a14:m>
                <a:endParaRPr lang="zh-CN" altLang="en-US" sz="2400" b="1" dirty="0">
                  <a:solidFill>
                    <a:prstClr val="black"/>
                  </a:solidFill>
                  <a:latin typeface="Lucida Sans"/>
                  <a:ea typeface="黑体"/>
                </a:endParaRPr>
              </a:p>
            </p:txBody>
          </p:sp>
        </mc:Choice>
        <mc:Fallback xmlns="">
          <p:sp>
            <p:nvSpPr>
              <p:cNvPr id="138" name="TextBox 137">
                <a:extLst>
                  <a:ext uri="{FF2B5EF4-FFF2-40B4-BE49-F238E27FC236}">
                    <a16:creationId xmlns:a16="http://schemas.microsoft.com/office/drawing/2014/main" id="{0C90EE93-4908-D8BE-A505-512FF45ED3B7}"/>
                  </a:ext>
                </a:extLst>
              </p:cNvPr>
              <p:cNvSpPr txBox="1">
                <a:spLocks noRot="1" noChangeAspect="1" noMove="1" noResize="1" noEditPoints="1" noAdjustHandles="1" noChangeArrowheads="1" noChangeShapeType="1" noTextEdit="1"/>
              </p:cNvSpPr>
              <p:nvPr/>
            </p:nvSpPr>
            <p:spPr>
              <a:xfrm>
                <a:off x="3619503" y="4237198"/>
                <a:ext cx="486030" cy="461664"/>
              </a:xfrm>
              <a:prstGeom prst="rect">
                <a:avLst/>
              </a:prstGeom>
              <a:blipFill>
                <a:blip r:embed="rId3"/>
                <a:stretch>
                  <a:fillRect/>
                </a:stretch>
              </a:blipFill>
            </p:spPr>
            <p:txBody>
              <a:bodyPr/>
              <a:lstStyle/>
              <a:p>
                <a:r>
                  <a:rPr lang="zh-CN" altLang="en-US">
                    <a:noFill/>
                  </a:rPr>
                  <a:t> </a:t>
                </a:r>
              </a:p>
            </p:txBody>
          </p:sp>
        </mc:Fallback>
      </mc:AlternateContent>
      <p:sp>
        <p:nvSpPr>
          <p:cNvPr id="139" name="Left Brace 138">
            <a:extLst>
              <a:ext uri="{FF2B5EF4-FFF2-40B4-BE49-F238E27FC236}">
                <a16:creationId xmlns:a16="http://schemas.microsoft.com/office/drawing/2014/main" id="{3FB9C71F-6039-6A29-0F55-E975CB5873EE}"/>
              </a:ext>
            </a:extLst>
          </p:cNvPr>
          <p:cNvSpPr/>
          <p:nvPr/>
        </p:nvSpPr>
        <p:spPr>
          <a:xfrm>
            <a:off x="4078899" y="5187091"/>
            <a:ext cx="228641" cy="702561"/>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432CDE67-98E8-0059-2A4D-AF94C011410A}"/>
                  </a:ext>
                </a:extLst>
              </p:cNvPr>
              <p:cNvSpPr txBox="1"/>
              <p:nvPr/>
            </p:nvSpPr>
            <p:spPr>
              <a:xfrm>
                <a:off x="3700961" y="5348263"/>
                <a:ext cx="406072" cy="338554"/>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600" i="1">
                          <a:solidFill>
                            <a:prstClr val="black"/>
                          </a:solidFill>
                          <a:latin typeface="Cambria Math" panose="02040503050406030204" pitchFamily="18" charset="0"/>
                        </a:rPr>
                        <m:t>𝑁</m:t>
                      </m:r>
                    </m:oMath>
                  </m:oMathPara>
                </a14:m>
                <a:endParaRPr lang="zh-CN" altLang="en-US" sz="1600" dirty="0">
                  <a:solidFill>
                    <a:prstClr val="black"/>
                  </a:solidFill>
                  <a:latin typeface="Lucida Sans"/>
                  <a:ea typeface="黑体"/>
                </a:endParaRPr>
              </a:p>
            </p:txBody>
          </p:sp>
        </mc:Choice>
        <mc:Fallback xmlns="">
          <p:sp>
            <p:nvSpPr>
              <p:cNvPr id="140" name="TextBox 139">
                <a:extLst>
                  <a:ext uri="{FF2B5EF4-FFF2-40B4-BE49-F238E27FC236}">
                    <a16:creationId xmlns:a16="http://schemas.microsoft.com/office/drawing/2014/main" id="{432CDE67-98E8-0059-2A4D-AF94C011410A}"/>
                  </a:ext>
                </a:extLst>
              </p:cNvPr>
              <p:cNvSpPr txBox="1">
                <a:spLocks noRot="1" noChangeAspect="1" noMove="1" noResize="1" noEditPoints="1" noAdjustHandles="1" noChangeArrowheads="1" noChangeShapeType="1" noTextEdit="1"/>
              </p:cNvSpPr>
              <p:nvPr/>
            </p:nvSpPr>
            <p:spPr>
              <a:xfrm>
                <a:off x="3700961" y="5348263"/>
                <a:ext cx="406072" cy="338554"/>
              </a:xfrm>
              <a:prstGeom prst="rect">
                <a:avLst/>
              </a:prstGeom>
              <a:blipFill>
                <a:blip r:embed="rId4"/>
                <a:stretch>
                  <a:fillRect/>
                </a:stretch>
              </a:blipFill>
            </p:spPr>
            <p:txBody>
              <a:bodyPr/>
              <a:lstStyle/>
              <a:p>
                <a:r>
                  <a:rPr lang="zh-CN" altLang="en-US">
                    <a:noFill/>
                  </a:rPr>
                  <a:t> </a:t>
                </a:r>
              </a:p>
            </p:txBody>
          </p:sp>
        </mc:Fallback>
      </mc:AlternateContent>
      <p:sp>
        <p:nvSpPr>
          <p:cNvPr id="141" name="Left Brace 140">
            <a:extLst>
              <a:ext uri="{FF2B5EF4-FFF2-40B4-BE49-F238E27FC236}">
                <a16:creationId xmlns:a16="http://schemas.microsoft.com/office/drawing/2014/main" id="{6816C8E0-9E7A-8B33-DC0B-4CA502A8C1DC}"/>
              </a:ext>
            </a:extLst>
          </p:cNvPr>
          <p:cNvSpPr/>
          <p:nvPr/>
        </p:nvSpPr>
        <p:spPr>
          <a:xfrm rot="5400000">
            <a:off x="4756643" y="4219656"/>
            <a:ext cx="222031" cy="967806"/>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AC9FF299-C286-71BD-23C2-0C480A160B14}"/>
                  </a:ext>
                </a:extLst>
              </p:cNvPr>
              <p:cNvSpPr txBox="1"/>
              <p:nvPr/>
            </p:nvSpPr>
            <p:spPr>
              <a:xfrm>
                <a:off x="4668915" y="4221523"/>
                <a:ext cx="375552" cy="338554"/>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6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142" name="TextBox 141">
                <a:extLst>
                  <a:ext uri="{FF2B5EF4-FFF2-40B4-BE49-F238E27FC236}">
                    <a16:creationId xmlns:a16="http://schemas.microsoft.com/office/drawing/2014/main" id="{AC9FF299-C286-71BD-23C2-0C480A160B14}"/>
                  </a:ext>
                </a:extLst>
              </p:cNvPr>
              <p:cNvSpPr txBox="1">
                <a:spLocks noRot="1" noChangeAspect="1" noMove="1" noResize="1" noEditPoints="1" noAdjustHandles="1" noChangeArrowheads="1" noChangeShapeType="1" noTextEdit="1"/>
              </p:cNvSpPr>
              <p:nvPr/>
            </p:nvSpPr>
            <p:spPr>
              <a:xfrm>
                <a:off x="4668915" y="4221523"/>
                <a:ext cx="375552" cy="338554"/>
              </a:xfrm>
              <a:prstGeom prst="rect">
                <a:avLst/>
              </a:prstGeom>
              <a:blipFill>
                <a:blip r:embed="rId5"/>
                <a:stretch>
                  <a:fillRect/>
                </a:stretch>
              </a:blipFill>
            </p:spPr>
            <p:txBody>
              <a:bodyPr/>
              <a:lstStyle/>
              <a:p>
                <a:r>
                  <a:rPr lang="zh-CN" altLang="en-US">
                    <a:noFill/>
                  </a:rPr>
                  <a:t> </a:t>
                </a:r>
              </a:p>
            </p:txBody>
          </p:sp>
        </mc:Fallback>
      </mc:AlternateContent>
      <p:grpSp>
        <p:nvGrpSpPr>
          <p:cNvPr id="143" name="!!Group 47">
            <a:extLst>
              <a:ext uri="{FF2B5EF4-FFF2-40B4-BE49-F238E27FC236}">
                <a16:creationId xmlns:a16="http://schemas.microsoft.com/office/drawing/2014/main" id="{5D7519EE-7877-2AFD-E946-D1D656E35735}"/>
              </a:ext>
            </a:extLst>
          </p:cNvPr>
          <p:cNvGrpSpPr/>
          <p:nvPr/>
        </p:nvGrpSpPr>
        <p:grpSpPr>
          <a:xfrm>
            <a:off x="6509980" y="4878904"/>
            <a:ext cx="967806" cy="554346"/>
            <a:chOff x="9225511" y="5022787"/>
            <a:chExt cx="914400" cy="539349"/>
          </a:xfrm>
        </p:grpSpPr>
        <p:sp>
          <p:nvSpPr>
            <p:cNvPr id="144" name="矩形 68">
              <a:extLst>
                <a:ext uri="{FF2B5EF4-FFF2-40B4-BE49-F238E27FC236}">
                  <a16:creationId xmlns:a16="http://schemas.microsoft.com/office/drawing/2014/main" id="{15B8698B-D2E1-7071-7AEA-FBE93B753B47}"/>
                </a:ext>
              </a:extLst>
            </p:cNvPr>
            <p:cNvSpPr/>
            <p:nvPr/>
          </p:nvSpPr>
          <p:spPr>
            <a:xfrm>
              <a:off x="9225511" y="5159945"/>
              <a:ext cx="91440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145" name="矩形 70">
              <a:extLst>
                <a:ext uri="{FF2B5EF4-FFF2-40B4-BE49-F238E27FC236}">
                  <a16:creationId xmlns:a16="http://schemas.microsoft.com/office/drawing/2014/main" id="{71AF0A9F-9ED6-57B0-8106-BA1D115461D1}"/>
                </a:ext>
              </a:extLst>
            </p:cNvPr>
            <p:cNvSpPr/>
            <p:nvPr/>
          </p:nvSpPr>
          <p:spPr>
            <a:xfrm>
              <a:off x="9225511" y="5294124"/>
              <a:ext cx="91440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146" name="矩形 72">
              <a:extLst>
                <a:ext uri="{FF2B5EF4-FFF2-40B4-BE49-F238E27FC236}">
                  <a16:creationId xmlns:a16="http://schemas.microsoft.com/office/drawing/2014/main" id="{88F047E0-78DB-6EE4-0EE3-0C49C97D7341}"/>
                </a:ext>
              </a:extLst>
            </p:cNvPr>
            <p:cNvSpPr/>
            <p:nvPr/>
          </p:nvSpPr>
          <p:spPr>
            <a:xfrm>
              <a:off x="9225511" y="5022787"/>
              <a:ext cx="914400" cy="137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147" name="矩形 70">
              <a:extLst>
                <a:ext uri="{FF2B5EF4-FFF2-40B4-BE49-F238E27FC236}">
                  <a16:creationId xmlns:a16="http://schemas.microsoft.com/office/drawing/2014/main" id="{4267DECA-8918-0A59-90AE-1ACA868C1580}"/>
                </a:ext>
              </a:extLst>
            </p:cNvPr>
            <p:cNvSpPr/>
            <p:nvPr/>
          </p:nvSpPr>
          <p:spPr>
            <a:xfrm>
              <a:off x="9225511" y="5424976"/>
              <a:ext cx="91440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grpSp>
      <p:sp>
        <p:nvSpPr>
          <p:cNvPr id="148" name="Left Brace 147">
            <a:extLst>
              <a:ext uri="{FF2B5EF4-FFF2-40B4-BE49-F238E27FC236}">
                <a16:creationId xmlns:a16="http://schemas.microsoft.com/office/drawing/2014/main" id="{DBDDF384-663A-8F0E-6FA8-F82AB6E5FB9C}"/>
              </a:ext>
            </a:extLst>
          </p:cNvPr>
          <p:cNvSpPr/>
          <p:nvPr/>
        </p:nvSpPr>
        <p:spPr>
          <a:xfrm>
            <a:off x="6205125" y="4878904"/>
            <a:ext cx="228641" cy="554346"/>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2400">
              <a:solidFill>
                <a:prstClr val="black"/>
              </a:solidFill>
              <a:latin typeface="Lucida Sans"/>
              <a:ea typeface="黑体"/>
            </a:endParaRPr>
          </a:p>
        </p:txBody>
      </p:sp>
      <p:sp>
        <p:nvSpPr>
          <p:cNvPr id="150" name="Left Brace 149">
            <a:extLst>
              <a:ext uri="{FF2B5EF4-FFF2-40B4-BE49-F238E27FC236}">
                <a16:creationId xmlns:a16="http://schemas.microsoft.com/office/drawing/2014/main" id="{D5C5A748-B75A-447C-3D95-869C85F35CAC}"/>
              </a:ext>
            </a:extLst>
          </p:cNvPr>
          <p:cNvSpPr/>
          <p:nvPr/>
        </p:nvSpPr>
        <p:spPr>
          <a:xfrm rot="5400000">
            <a:off x="6882868" y="4184518"/>
            <a:ext cx="222031" cy="967806"/>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151" name="TextBox 150">
                <a:extLst>
                  <a:ext uri="{FF2B5EF4-FFF2-40B4-BE49-F238E27FC236}">
                    <a16:creationId xmlns:a16="http://schemas.microsoft.com/office/drawing/2014/main" id="{6518E3B6-55B7-C692-064C-5AEF3C3CA4DC}"/>
                  </a:ext>
                </a:extLst>
              </p:cNvPr>
              <p:cNvSpPr txBox="1"/>
              <p:nvPr/>
            </p:nvSpPr>
            <p:spPr>
              <a:xfrm>
                <a:off x="6799473" y="4230797"/>
                <a:ext cx="375552" cy="338554"/>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600" i="1">
                          <a:solidFill>
                            <a:prstClr val="black"/>
                          </a:solidFill>
                          <a:latin typeface="Cambria Math" panose="02040503050406030204" pitchFamily="18" charset="0"/>
                        </a:rPr>
                        <m:t>𝑑</m:t>
                      </m:r>
                    </m:oMath>
                  </m:oMathPara>
                </a14:m>
                <a:endParaRPr lang="zh-CN" altLang="en-US" sz="1600" dirty="0">
                  <a:solidFill>
                    <a:prstClr val="black"/>
                  </a:solidFill>
                  <a:latin typeface="Lucida Sans"/>
                  <a:ea typeface="黑体"/>
                </a:endParaRPr>
              </a:p>
            </p:txBody>
          </p:sp>
        </mc:Choice>
        <mc:Fallback xmlns="">
          <p:sp>
            <p:nvSpPr>
              <p:cNvPr id="151" name="TextBox 150">
                <a:extLst>
                  <a:ext uri="{FF2B5EF4-FFF2-40B4-BE49-F238E27FC236}">
                    <a16:creationId xmlns:a16="http://schemas.microsoft.com/office/drawing/2014/main" id="{6518E3B6-55B7-C692-064C-5AEF3C3CA4DC}"/>
                  </a:ext>
                </a:extLst>
              </p:cNvPr>
              <p:cNvSpPr txBox="1">
                <a:spLocks noRot="1" noChangeAspect="1" noMove="1" noResize="1" noEditPoints="1" noAdjustHandles="1" noChangeArrowheads="1" noChangeShapeType="1" noTextEdit="1"/>
              </p:cNvSpPr>
              <p:nvPr/>
            </p:nvSpPr>
            <p:spPr>
              <a:xfrm>
                <a:off x="6799473" y="4230797"/>
                <a:ext cx="375552" cy="338554"/>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2" name="TextBox 151">
                <a:extLst>
                  <a:ext uri="{FF2B5EF4-FFF2-40B4-BE49-F238E27FC236}">
                    <a16:creationId xmlns:a16="http://schemas.microsoft.com/office/drawing/2014/main" id="{14AB327F-9361-7EA4-5A48-EB56A10E07F5}"/>
                  </a:ext>
                </a:extLst>
              </p:cNvPr>
              <p:cNvSpPr txBox="1"/>
              <p:nvPr/>
            </p:nvSpPr>
            <p:spPr>
              <a:xfrm>
                <a:off x="5769502" y="4229883"/>
                <a:ext cx="505267" cy="461664"/>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𝑩</m:t>
                      </m:r>
                    </m:oMath>
                  </m:oMathPara>
                </a14:m>
                <a:endParaRPr lang="zh-CN" altLang="en-US" sz="2400" b="1" dirty="0">
                  <a:solidFill>
                    <a:prstClr val="black"/>
                  </a:solidFill>
                  <a:latin typeface="Lucida Sans"/>
                  <a:ea typeface="黑体"/>
                </a:endParaRPr>
              </a:p>
            </p:txBody>
          </p:sp>
        </mc:Choice>
        <mc:Fallback xmlns="">
          <p:sp>
            <p:nvSpPr>
              <p:cNvPr id="152" name="TextBox 151">
                <a:extLst>
                  <a:ext uri="{FF2B5EF4-FFF2-40B4-BE49-F238E27FC236}">
                    <a16:creationId xmlns:a16="http://schemas.microsoft.com/office/drawing/2014/main" id="{14AB327F-9361-7EA4-5A48-EB56A10E07F5}"/>
                  </a:ext>
                </a:extLst>
              </p:cNvPr>
              <p:cNvSpPr txBox="1">
                <a:spLocks noRot="1" noChangeAspect="1" noMove="1" noResize="1" noEditPoints="1" noAdjustHandles="1" noChangeArrowheads="1" noChangeShapeType="1" noTextEdit="1"/>
              </p:cNvSpPr>
              <p:nvPr/>
            </p:nvSpPr>
            <p:spPr>
              <a:xfrm>
                <a:off x="5769502" y="4229883"/>
                <a:ext cx="505267" cy="461664"/>
              </a:xfrm>
              <a:prstGeom prst="rect">
                <a:avLst/>
              </a:prstGeom>
              <a:blipFill>
                <a:blip r:embed="rId8"/>
                <a:stretch>
                  <a:fillRect/>
                </a:stretch>
              </a:blipFill>
            </p:spPr>
            <p:txBody>
              <a:bodyPr/>
              <a:lstStyle/>
              <a:p>
                <a:r>
                  <a:rPr lang="zh-CN" altLang="en-US">
                    <a:noFill/>
                  </a:rPr>
                  <a:t> </a:t>
                </a:r>
              </a:p>
            </p:txBody>
          </p:sp>
        </mc:Fallback>
      </mc:AlternateContent>
      <p:sp>
        <p:nvSpPr>
          <p:cNvPr id="153" name="矩形 100">
            <a:extLst>
              <a:ext uri="{FF2B5EF4-FFF2-40B4-BE49-F238E27FC236}">
                <a16:creationId xmlns:a16="http://schemas.microsoft.com/office/drawing/2014/main" id="{562F182F-CD57-4B16-88F9-A54400E4AEFE}"/>
              </a:ext>
            </a:extLst>
          </p:cNvPr>
          <p:cNvSpPr/>
          <p:nvPr/>
        </p:nvSpPr>
        <p:spPr>
          <a:xfrm>
            <a:off x="4383755" y="5475629"/>
            <a:ext cx="967806" cy="1409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154" name="矩形 101">
            <a:extLst>
              <a:ext uri="{FF2B5EF4-FFF2-40B4-BE49-F238E27FC236}">
                <a16:creationId xmlns:a16="http://schemas.microsoft.com/office/drawing/2014/main" id="{641836E5-0FFD-47F3-B11B-62AB7B81326F}"/>
              </a:ext>
            </a:extLst>
          </p:cNvPr>
          <p:cNvSpPr/>
          <p:nvPr/>
        </p:nvSpPr>
        <p:spPr>
          <a:xfrm>
            <a:off x="4383754" y="5613950"/>
            <a:ext cx="967806" cy="1409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155" name="矩形 102">
            <a:extLst>
              <a:ext uri="{FF2B5EF4-FFF2-40B4-BE49-F238E27FC236}">
                <a16:creationId xmlns:a16="http://schemas.microsoft.com/office/drawing/2014/main" id="{A74C1663-ECAA-0268-BB5E-1A896E40F98D}"/>
              </a:ext>
            </a:extLst>
          </p:cNvPr>
          <p:cNvSpPr/>
          <p:nvPr/>
        </p:nvSpPr>
        <p:spPr>
          <a:xfrm>
            <a:off x="4383755" y="5752617"/>
            <a:ext cx="967806" cy="1409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10E70D4-3167-1A18-50D6-4670B50CA849}"/>
                  </a:ext>
                </a:extLst>
              </p:cNvPr>
              <p:cNvSpPr txBox="1"/>
              <p:nvPr/>
            </p:nvSpPr>
            <p:spPr>
              <a:xfrm>
                <a:off x="5538163" y="4991818"/>
                <a:ext cx="782586" cy="369332"/>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800" b="1" i="1" smtClean="0">
                          <a:solidFill>
                            <a:prstClr val="black"/>
                          </a:solidFill>
                          <a:latin typeface="Cambria Math" panose="02040503050406030204" pitchFamily="18" charset="0"/>
                          <a:ea typeface="黑体"/>
                        </a:rPr>
                        <m:t>ℓ−</m:t>
                      </m:r>
                      <m:r>
                        <a:rPr lang="en-US" altLang="zh-CN" sz="1800" b="0" i="1" smtClean="0">
                          <a:solidFill>
                            <a:prstClr val="black"/>
                          </a:solidFill>
                          <a:latin typeface="Cambria Math" panose="02040503050406030204" pitchFamily="18" charset="0"/>
                          <a:ea typeface="黑体"/>
                        </a:rPr>
                        <m:t>1</m:t>
                      </m:r>
                    </m:oMath>
                  </m:oMathPara>
                </a14:m>
                <a:endParaRPr lang="zh-CN" altLang="en-US" sz="1800" b="0" dirty="0">
                  <a:solidFill>
                    <a:prstClr val="black"/>
                  </a:solidFill>
                  <a:latin typeface="Lucida Sans"/>
                  <a:ea typeface="黑体"/>
                </a:endParaRPr>
              </a:p>
            </p:txBody>
          </p:sp>
        </mc:Choice>
        <mc:Fallback xmlns="">
          <p:sp>
            <p:nvSpPr>
              <p:cNvPr id="2" name="!!TextBox 1">
                <a:extLst>
                  <a:ext uri="{FF2B5EF4-FFF2-40B4-BE49-F238E27FC236}">
                    <a16:creationId xmlns:a16="http://schemas.microsoft.com/office/drawing/2014/main" id="{F10E70D4-3167-1A18-50D6-4670B50CA849}"/>
                  </a:ext>
                </a:extLst>
              </p:cNvPr>
              <p:cNvSpPr txBox="1">
                <a:spLocks noRot="1" noChangeAspect="1" noMove="1" noResize="1" noEditPoints="1" noAdjustHandles="1" noChangeArrowheads="1" noChangeShapeType="1" noTextEdit="1"/>
              </p:cNvSpPr>
              <p:nvPr/>
            </p:nvSpPr>
            <p:spPr>
              <a:xfrm>
                <a:off x="5538163" y="4991818"/>
                <a:ext cx="782586" cy="369332"/>
              </a:xfrm>
              <a:prstGeom prst="rect">
                <a:avLst/>
              </a:prstGeom>
              <a:blipFill>
                <a:blip r:embed="rId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8074541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044BC3-901A-2324-F58A-5344DCD0349A}"/>
              </a:ext>
            </a:extLst>
          </p:cNvPr>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滑动窗口：频率估计 </a:t>
            </a:r>
            <a:r>
              <a:rPr lang="en-US" altLang="zh-CN" dirty="0" err="1">
                <a:latin typeface="黑体" panose="02010609060101010101" pitchFamily="49" charset="-122"/>
                <a:ea typeface="黑体" panose="02010609060101010101" pitchFamily="49" charset="-122"/>
              </a:rPr>
              <a:t>v.s</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 矩阵略图</a:t>
            </a:r>
          </a:p>
        </p:txBody>
      </p:sp>
      <p:sp>
        <p:nvSpPr>
          <p:cNvPr id="80" name="Shape 42">
            <a:extLst>
              <a:ext uri="{FF2B5EF4-FFF2-40B4-BE49-F238E27FC236}">
                <a16:creationId xmlns:a16="http://schemas.microsoft.com/office/drawing/2014/main" id="{3EBF8C07-7A93-89E8-E000-A99D2AA4FBF5}"/>
              </a:ext>
            </a:extLst>
          </p:cNvPr>
          <p:cNvSpPr txBox="1">
            <a:spLocks/>
          </p:cNvSpPr>
          <p:nvPr/>
        </p:nvSpPr>
        <p:spPr>
          <a:xfrm>
            <a:off x="394636" y="1219200"/>
            <a:ext cx="5793565" cy="1592284"/>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defTabSz="914140" fontAlgn="auto">
              <a:spcBef>
                <a:spcPts val="635"/>
              </a:spcBef>
              <a:spcAft>
                <a:spcPts val="0"/>
              </a:spcAft>
              <a:buNone/>
              <a:defRPr sz="1800"/>
            </a:pPr>
            <a:r>
              <a:rPr lang="zh-CN" altLang="en-US" sz="2800" b="1" dirty="0">
                <a:solidFill>
                  <a:prstClr val="black"/>
                </a:solidFill>
                <a:latin typeface="Lucida Sans"/>
                <a:ea typeface="黑体"/>
              </a:rPr>
              <a:t>滑动窗口上的频率估计问题</a:t>
            </a:r>
            <a:endParaRPr lang="zh-CN" altLang="en-US" sz="2800" i="1" baseline="-25000" dirty="0">
              <a:solidFill>
                <a:prstClr val="black"/>
              </a:solidFill>
              <a:latin typeface="Lucida Sans"/>
              <a:ea typeface="黑体"/>
            </a:endParaRPr>
          </a:p>
        </p:txBody>
      </p:sp>
      <p:sp>
        <p:nvSpPr>
          <p:cNvPr id="81" name="!!Shape 42">
            <a:extLst>
              <a:ext uri="{FF2B5EF4-FFF2-40B4-BE49-F238E27FC236}">
                <a16:creationId xmlns:a16="http://schemas.microsoft.com/office/drawing/2014/main" id="{0173F7DE-980A-1518-568A-A02D4F6E65D0}"/>
              </a:ext>
            </a:extLst>
          </p:cNvPr>
          <p:cNvSpPr txBox="1">
            <a:spLocks/>
          </p:cNvSpPr>
          <p:nvPr/>
        </p:nvSpPr>
        <p:spPr>
          <a:xfrm>
            <a:off x="394195" y="3581400"/>
            <a:ext cx="5793565" cy="1592284"/>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defTabSz="914140" fontAlgn="auto">
              <a:spcBef>
                <a:spcPts val="635"/>
              </a:spcBef>
              <a:spcAft>
                <a:spcPts val="0"/>
              </a:spcAft>
              <a:buNone/>
              <a:defRPr sz="1800"/>
            </a:pPr>
            <a:r>
              <a:rPr lang="zh-CN" altLang="en-US" sz="2800" b="1" dirty="0">
                <a:solidFill>
                  <a:prstClr val="black"/>
                </a:solidFill>
                <a:latin typeface="Lucida Sans"/>
                <a:ea typeface="黑体"/>
              </a:rPr>
              <a:t>滑动窗口上的矩阵略图问题</a:t>
            </a:r>
            <a:endParaRPr lang="zh-CN" altLang="en-US" sz="2800" b="1" i="1" baseline="-25000" dirty="0">
              <a:solidFill>
                <a:prstClr val="black"/>
              </a:solidFill>
              <a:latin typeface="Lucida Sans"/>
              <a:ea typeface="黑体"/>
            </a:endParaRPr>
          </a:p>
        </p:txBody>
      </p:sp>
      <p:sp>
        <p:nvSpPr>
          <p:cNvPr id="3" name="Shape 44">
            <a:extLst>
              <a:ext uri="{FF2B5EF4-FFF2-40B4-BE49-F238E27FC236}">
                <a16:creationId xmlns:a16="http://schemas.microsoft.com/office/drawing/2014/main" id="{9B4E6FA9-596B-1F98-EF9E-D0F019E16254}"/>
              </a:ext>
            </a:extLst>
          </p:cNvPr>
          <p:cNvSpPr/>
          <p:nvPr/>
        </p:nvSpPr>
        <p:spPr>
          <a:xfrm>
            <a:off x="4687990" y="2769589"/>
            <a:ext cx="3576131" cy="1"/>
          </a:xfrm>
          <a:prstGeom prst="line">
            <a:avLst/>
          </a:prstGeom>
          <a:ln w="25400">
            <a:solidFill>
              <a:srgbClr val="FFFFFF"/>
            </a:solidFill>
            <a:miter lim="400000"/>
            <a:tailEnd type="triangle"/>
          </a:ln>
        </p:spPr>
        <p:txBody>
          <a:bodyPr lIns="0" tIns="0" rIns="0" bIns="0" anchor="ctr"/>
          <a:lstStyle/>
          <a:p>
            <a:pPr defTabSz="421840" eaLnBrk="1" fontAlgn="auto" hangingPunct="1">
              <a:spcBef>
                <a:spcPts val="0"/>
              </a:spcBef>
              <a:spcAft>
                <a:spcPts val="0"/>
              </a:spcAft>
              <a:defRPr sz="24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sz="1600">
              <a:solidFill>
                <a:srgbClr val="FFFFFF"/>
              </a:solidFill>
              <a:effectLst>
                <a:outerShdw blurRad="25400" dist="23998" dir="2700000" rotWithShape="0">
                  <a:srgbClr val="000000">
                    <a:alpha val="31034"/>
                  </a:srgbClr>
                </a:outerShdw>
              </a:effectLst>
              <a:latin typeface="Gill Sans"/>
              <a:sym typeface="Gill Sans"/>
            </a:endParaRPr>
          </a:p>
        </p:txBody>
      </p:sp>
      <p:sp>
        <p:nvSpPr>
          <p:cNvPr id="4" name="Shape 48">
            <a:extLst>
              <a:ext uri="{FF2B5EF4-FFF2-40B4-BE49-F238E27FC236}">
                <a16:creationId xmlns:a16="http://schemas.microsoft.com/office/drawing/2014/main" id="{DB90B39C-2517-2329-C01E-D9CD9F0D30DE}"/>
              </a:ext>
            </a:extLst>
          </p:cNvPr>
          <p:cNvSpPr/>
          <p:nvPr/>
        </p:nvSpPr>
        <p:spPr>
          <a:xfrm>
            <a:off x="4608297" y="2187705"/>
            <a:ext cx="305930" cy="487861"/>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1</a:t>
            </a:r>
          </a:p>
        </p:txBody>
      </p:sp>
      <p:sp>
        <p:nvSpPr>
          <p:cNvPr id="6" name="Shape 49">
            <a:extLst>
              <a:ext uri="{FF2B5EF4-FFF2-40B4-BE49-F238E27FC236}">
                <a16:creationId xmlns:a16="http://schemas.microsoft.com/office/drawing/2014/main" id="{65BDC412-71DB-2CAD-27DB-25ED382DD6E1}"/>
              </a:ext>
            </a:extLst>
          </p:cNvPr>
          <p:cNvSpPr/>
          <p:nvPr/>
        </p:nvSpPr>
        <p:spPr>
          <a:xfrm>
            <a:off x="4965428" y="2187705"/>
            <a:ext cx="305930" cy="487861"/>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1</a:t>
            </a:r>
          </a:p>
        </p:txBody>
      </p:sp>
      <p:sp>
        <p:nvSpPr>
          <p:cNvPr id="7" name="Shape 50">
            <a:extLst>
              <a:ext uri="{FF2B5EF4-FFF2-40B4-BE49-F238E27FC236}">
                <a16:creationId xmlns:a16="http://schemas.microsoft.com/office/drawing/2014/main" id="{7593A702-16B0-78BB-1777-5CCC40E545EA}"/>
              </a:ext>
            </a:extLst>
          </p:cNvPr>
          <p:cNvSpPr/>
          <p:nvPr/>
        </p:nvSpPr>
        <p:spPr>
          <a:xfrm>
            <a:off x="5322558" y="2187705"/>
            <a:ext cx="305930" cy="487861"/>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2</a:t>
            </a:r>
          </a:p>
        </p:txBody>
      </p:sp>
      <p:sp>
        <p:nvSpPr>
          <p:cNvPr id="8" name="Shape 51">
            <a:extLst>
              <a:ext uri="{FF2B5EF4-FFF2-40B4-BE49-F238E27FC236}">
                <a16:creationId xmlns:a16="http://schemas.microsoft.com/office/drawing/2014/main" id="{A41BF9AB-989D-963B-FD03-6EB0BBC87680}"/>
              </a:ext>
            </a:extLst>
          </p:cNvPr>
          <p:cNvSpPr/>
          <p:nvPr/>
        </p:nvSpPr>
        <p:spPr>
          <a:xfrm>
            <a:off x="5679688" y="2187705"/>
            <a:ext cx="305931" cy="487861"/>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5</a:t>
            </a:r>
          </a:p>
        </p:txBody>
      </p:sp>
      <p:sp>
        <p:nvSpPr>
          <p:cNvPr id="9" name="Shape 52">
            <a:extLst>
              <a:ext uri="{FF2B5EF4-FFF2-40B4-BE49-F238E27FC236}">
                <a16:creationId xmlns:a16="http://schemas.microsoft.com/office/drawing/2014/main" id="{D1E4DDB9-E7A4-10F3-E868-2B6378868FFC}"/>
              </a:ext>
            </a:extLst>
          </p:cNvPr>
          <p:cNvSpPr/>
          <p:nvPr/>
        </p:nvSpPr>
        <p:spPr>
          <a:xfrm>
            <a:off x="6036820" y="2187705"/>
            <a:ext cx="305931" cy="487861"/>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9</a:t>
            </a:r>
          </a:p>
        </p:txBody>
      </p:sp>
      <p:sp>
        <p:nvSpPr>
          <p:cNvPr id="10" name="Shape 53">
            <a:extLst>
              <a:ext uri="{FF2B5EF4-FFF2-40B4-BE49-F238E27FC236}">
                <a16:creationId xmlns:a16="http://schemas.microsoft.com/office/drawing/2014/main" id="{10988C73-0251-94B7-E7C2-717643FB1AE2}"/>
              </a:ext>
            </a:extLst>
          </p:cNvPr>
          <p:cNvSpPr/>
          <p:nvPr/>
        </p:nvSpPr>
        <p:spPr>
          <a:xfrm>
            <a:off x="6393948" y="2187705"/>
            <a:ext cx="305931" cy="487861"/>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1</a:t>
            </a:r>
          </a:p>
        </p:txBody>
      </p:sp>
      <p:sp>
        <p:nvSpPr>
          <p:cNvPr id="11" name="Shape 54">
            <a:extLst>
              <a:ext uri="{FF2B5EF4-FFF2-40B4-BE49-F238E27FC236}">
                <a16:creationId xmlns:a16="http://schemas.microsoft.com/office/drawing/2014/main" id="{487A5318-F455-6C75-B3DF-F4D64400BCC4}"/>
              </a:ext>
            </a:extLst>
          </p:cNvPr>
          <p:cNvSpPr/>
          <p:nvPr/>
        </p:nvSpPr>
        <p:spPr>
          <a:xfrm>
            <a:off x="6751080" y="2187705"/>
            <a:ext cx="305931" cy="487861"/>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1</a:t>
            </a:r>
          </a:p>
        </p:txBody>
      </p:sp>
      <p:sp>
        <p:nvSpPr>
          <p:cNvPr id="12" name="Shape 55">
            <a:extLst>
              <a:ext uri="{FF2B5EF4-FFF2-40B4-BE49-F238E27FC236}">
                <a16:creationId xmlns:a16="http://schemas.microsoft.com/office/drawing/2014/main" id="{92ADDAC8-9B41-7C44-0E8F-BAC5ED6FBC63}"/>
              </a:ext>
            </a:extLst>
          </p:cNvPr>
          <p:cNvSpPr/>
          <p:nvPr/>
        </p:nvSpPr>
        <p:spPr>
          <a:xfrm>
            <a:off x="7108209" y="2187705"/>
            <a:ext cx="305931" cy="487861"/>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9</a:t>
            </a:r>
          </a:p>
        </p:txBody>
      </p:sp>
      <p:sp>
        <p:nvSpPr>
          <p:cNvPr id="13" name="Shape 56">
            <a:extLst>
              <a:ext uri="{FF2B5EF4-FFF2-40B4-BE49-F238E27FC236}">
                <a16:creationId xmlns:a16="http://schemas.microsoft.com/office/drawing/2014/main" id="{E1139A06-EA29-076F-0F36-26092F2EBF1B}"/>
              </a:ext>
            </a:extLst>
          </p:cNvPr>
          <p:cNvSpPr/>
          <p:nvPr/>
        </p:nvSpPr>
        <p:spPr>
          <a:xfrm>
            <a:off x="7465341" y="2187705"/>
            <a:ext cx="305931" cy="487861"/>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3</a:t>
            </a:r>
          </a:p>
        </p:txBody>
      </p:sp>
      <p:sp>
        <p:nvSpPr>
          <p:cNvPr id="14" name="Shape 57">
            <a:extLst>
              <a:ext uri="{FF2B5EF4-FFF2-40B4-BE49-F238E27FC236}">
                <a16:creationId xmlns:a16="http://schemas.microsoft.com/office/drawing/2014/main" id="{B972D0E2-AADC-FC7C-BFB6-0AA18B605E4D}"/>
              </a:ext>
            </a:extLst>
          </p:cNvPr>
          <p:cNvSpPr/>
          <p:nvPr/>
        </p:nvSpPr>
        <p:spPr>
          <a:xfrm>
            <a:off x="7822471" y="2187705"/>
            <a:ext cx="305931" cy="487861"/>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7</a:t>
            </a:r>
          </a:p>
        </p:txBody>
      </p:sp>
      <p:sp>
        <p:nvSpPr>
          <p:cNvPr id="15" name="Shape 58">
            <a:extLst>
              <a:ext uri="{FF2B5EF4-FFF2-40B4-BE49-F238E27FC236}">
                <a16:creationId xmlns:a16="http://schemas.microsoft.com/office/drawing/2014/main" id="{1C8EE427-3B30-BFA7-2C78-D3D198807416}"/>
              </a:ext>
            </a:extLst>
          </p:cNvPr>
          <p:cNvSpPr/>
          <p:nvPr/>
        </p:nvSpPr>
        <p:spPr>
          <a:xfrm>
            <a:off x="3561027" y="2219922"/>
            <a:ext cx="669646" cy="423425"/>
          </a:xfrm>
          <a:prstGeom prst="rect">
            <a:avLst/>
          </a:prstGeom>
          <a:ln w="12700">
            <a:miter lim="400000"/>
          </a:ln>
          <a:extLst>
            <a:ext uri="{C572A759-6A51-4108-AA02-DFA0A04FC94B}">
              <ma14:wrappingTextBoxFlag xmlns="" xmlns:ma14="http://schemas.microsoft.com/office/mac/drawingml/2011/main" val="1"/>
            </a:ext>
          </a:extLst>
        </p:spPr>
        <p:txBody>
          <a:bodyPr wrap="none" lIns="26785" tIns="26785" rIns="26785" bIns="26785" anchor="ctr">
            <a:spAutoFit/>
          </a:bodyPr>
          <a:lstStyle/>
          <a:p>
            <a:pPr defTabSz="914140" eaLnBrk="1" fontAlgn="auto" hangingPunct="1">
              <a:spcBef>
                <a:spcPts val="0"/>
              </a:spcBef>
              <a:spcAft>
                <a:spcPts val="0"/>
              </a:spcAft>
              <a:defRPr sz="1800"/>
            </a:pPr>
            <a:r>
              <a:rPr sz="2400" i="1" dirty="0">
                <a:solidFill>
                  <a:prstClr val="black"/>
                </a:solidFill>
                <a:latin typeface="Lucida Sans"/>
                <a:ea typeface="黑体"/>
              </a:rPr>
              <a:t>N</a:t>
            </a:r>
            <a:r>
              <a:rPr lang="en-US" sz="2400" i="1" dirty="0">
                <a:solidFill>
                  <a:prstClr val="black"/>
                </a:solidFill>
                <a:latin typeface="Lucida Sans"/>
                <a:ea typeface="黑体"/>
              </a:rPr>
              <a:t>=4</a:t>
            </a:r>
            <a:endParaRPr sz="2400" dirty="0">
              <a:solidFill>
                <a:prstClr val="black"/>
              </a:solidFill>
              <a:latin typeface="Lucida Sans"/>
              <a:ea typeface="黑体"/>
            </a:endParaRPr>
          </a:p>
        </p:txBody>
      </p:sp>
      <p:sp>
        <p:nvSpPr>
          <p:cNvPr id="16" name="Shape 59">
            <a:extLst>
              <a:ext uri="{FF2B5EF4-FFF2-40B4-BE49-F238E27FC236}">
                <a16:creationId xmlns:a16="http://schemas.microsoft.com/office/drawing/2014/main" id="{A2FC5C89-4A81-0BD9-8956-DD1FD69C442C}"/>
              </a:ext>
            </a:extLst>
          </p:cNvPr>
          <p:cNvSpPr/>
          <p:nvPr/>
        </p:nvSpPr>
        <p:spPr>
          <a:xfrm>
            <a:off x="4582686" y="2761969"/>
            <a:ext cx="3576131" cy="1"/>
          </a:xfrm>
          <a:prstGeom prst="line">
            <a:avLst/>
          </a:prstGeom>
          <a:ln w="25400">
            <a:solidFill/>
            <a:miter lim="400000"/>
            <a:tailEnd type="triangle"/>
          </a:ln>
        </p:spPr>
        <p:txBody>
          <a:bodyPr lIns="0" tIns="0" rIns="0" bIns="0" anchor="ctr"/>
          <a:lstStyle/>
          <a:p>
            <a:pPr defTabSz="421840" eaLnBrk="1" fontAlgn="auto" hangingPunct="1">
              <a:spcBef>
                <a:spcPts val="0"/>
              </a:spcBef>
              <a:spcAft>
                <a:spcPts val="0"/>
              </a:spcAft>
              <a:defRPr sz="24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sz="1600">
              <a:solidFill>
                <a:srgbClr val="FFFFFF"/>
              </a:solidFill>
              <a:effectLst>
                <a:outerShdw blurRad="25400" dist="23998" dir="2700000" rotWithShape="0">
                  <a:srgbClr val="000000">
                    <a:alpha val="31034"/>
                  </a:srgbClr>
                </a:outerShdw>
              </a:effectLst>
              <a:latin typeface="Gill Sans"/>
              <a:sym typeface="Gill Sans"/>
            </a:endParaRPr>
          </a:p>
        </p:txBody>
      </p:sp>
      <p:sp>
        <p:nvSpPr>
          <p:cNvPr id="17" name="Rectangle 16">
            <a:extLst>
              <a:ext uri="{FF2B5EF4-FFF2-40B4-BE49-F238E27FC236}">
                <a16:creationId xmlns:a16="http://schemas.microsoft.com/office/drawing/2014/main" id="{E84347B4-5037-0D57-CFCA-4A35C19297FE}"/>
              </a:ext>
            </a:extLst>
          </p:cNvPr>
          <p:cNvSpPr/>
          <p:nvPr/>
        </p:nvSpPr>
        <p:spPr>
          <a:xfrm>
            <a:off x="5651681" y="2103821"/>
            <a:ext cx="1429093" cy="658140"/>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18" name="!!TextBox 22">
                <a:extLst>
                  <a:ext uri="{FF2B5EF4-FFF2-40B4-BE49-F238E27FC236}">
                    <a16:creationId xmlns:a16="http://schemas.microsoft.com/office/drawing/2014/main" id="{87581D88-B3D7-5031-D074-BAEE801EDEA5}"/>
                  </a:ext>
                </a:extLst>
              </p:cNvPr>
              <p:cNvSpPr txBox="1"/>
              <p:nvPr/>
            </p:nvSpPr>
            <p:spPr>
              <a:xfrm>
                <a:off x="5770851" y="3089969"/>
                <a:ext cx="1109857"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zh-CN" sz="2400" i="1">
                              <a:solidFill>
                                <a:prstClr val="black"/>
                              </a:solidFill>
                              <a:latin typeface="Cambria Math" panose="02040503050406030204" pitchFamily="18" charset="0"/>
                            </a:rPr>
                          </m:ctrlPr>
                        </m:sSubPr>
                        <m:e>
                          <m:r>
                            <a:rPr lang="en-US" altLang="zh-CN" sz="2400" i="1">
                              <a:solidFill>
                                <a:prstClr val="black"/>
                              </a:solidFill>
                              <a:latin typeface="Cambria Math" panose="02040503050406030204" pitchFamily="18" charset="0"/>
                            </a:rPr>
                            <m:t>𝑓</m:t>
                          </m:r>
                        </m:e>
                        <m:sub>
                          <m:r>
                            <a:rPr lang="en-US" altLang="zh-CN" sz="2400" i="1">
                              <a:solidFill>
                                <a:prstClr val="black"/>
                              </a:solidFill>
                              <a:latin typeface="Cambria Math" panose="02040503050406030204" pitchFamily="18" charset="0"/>
                            </a:rPr>
                            <m:t>1</m:t>
                          </m:r>
                        </m:sub>
                      </m:sSub>
                      <m:r>
                        <a:rPr lang="en-US" altLang="zh-CN" sz="2400" i="1">
                          <a:solidFill>
                            <a:prstClr val="black"/>
                          </a:solidFill>
                          <a:latin typeface="Cambria Math" panose="02040503050406030204" pitchFamily="18" charset="0"/>
                        </a:rPr>
                        <m:t>=2</m:t>
                      </m:r>
                    </m:oMath>
                  </m:oMathPara>
                </a14:m>
                <a:endParaRPr lang="zh-CN" altLang="en-US" sz="2400" dirty="0">
                  <a:solidFill>
                    <a:prstClr val="black"/>
                  </a:solidFill>
                  <a:latin typeface="Lucida Sans"/>
                  <a:ea typeface="黑体"/>
                </a:endParaRPr>
              </a:p>
            </p:txBody>
          </p:sp>
        </mc:Choice>
        <mc:Fallback xmlns="">
          <p:sp>
            <p:nvSpPr>
              <p:cNvPr id="18" name="!!TextBox 22">
                <a:extLst>
                  <a:ext uri="{FF2B5EF4-FFF2-40B4-BE49-F238E27FC236}">
                    <a16:creationId xmlns:a16="http://schemas.microsoft.com/office/drawing/2014/main" id="{87581D88-B3D7-5031-D074-BAEE801EDEA5}"/>
                  </a:ext>
                </a:extLst>
              </p:cNvPr>
              <p:cNvSpPr txBox="1">
                <a:spLocks noRot="1" noChangeAspect="1" noMove="1" noResize="1" noEditPoints="1" noAdjustHandles="1" noChangeArrowheads="1" noChangeShapeType="1" noTextEdit="1"/>
              </p:cNvSpPr>
              <p:nvPr/>
            </p:nvSpPr>
            <p:spPr>
              <a:xfrm>
                <a:off x="5770851" y="3089969"/>
                <a:ext cx="1109857" cy="461665"/>
              </a:xfrm>
              <a:prstGeom prst="rect">
                <a:avLst/>
              </a:prstGeom>
              <a:blipFill>
                <a:blip r:embed="rId2"/>
                <a:stretch>
                  <a:fillRect b="-19737"/>
                </a:stretch>
              </a:blipFill>
            </p:spPr>
            <p:txBody>
              <a:bodyPr/>
              <a:lstStyle/>
              <a:p>
                <a:r>
                  <a:rPr lang="zh-CN" altLang="en-US">
                    <a:noFill/>
                  </a:rPr>
                  <a:t> </a:t>
                </a:r>
              </a:p>
            </p:txBody>
          </p:sp>
        </mc:Fallback>
      </mc:AlternateContent>
      <p:sp>
        <p:nvSpPr>
          <p:cNvPr id="19" name="矩形 67">
            <a:extLst>
              <a:ext uri="{FF2B5EF4-FFF2-40B4-BE49-F238E27FC236}">
                <a16:creationId xmlns:a16="http://schemas.microsoft.com/office/drawing/2014/main" id="{BB988862-DAC8-788C-9618-4CE3C6D3823B}"/>
              </a:ext>
            </a:extLst>
          </p:cNvPr>
          <p:cNvSpPr/>
          <p:nvPr/>
        </p:nvSpPr>
        <p:spPr>
          <a:xfrm>
            <a:off x="4386264" y="5075641"/>
            <a:ext cx="967559" cy="1451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20" name="矩形 68">
            <a:extLst>
              <a:ext uri="{FF2B5EF4-FFF2-40B4-BE49-F238E27FC236}">
                <a16:creationId xmlns:a16="http://schemas.microsoft.com/office/drawing/2014/main" id="{1AA22A3A-16B7-DBD2-4900-F0B4246538B9}"/>
              </a:ext>
            </a:extLst>
          </p:cNvPr>
          <p:cNvSpPr/>
          <p:nvPr/>
        </p:nvSpPr>
        <p:spPr>
          <a:xfrm>
            <a:off x="4386264" y="5220774"/>
            <a:ext cx="967559" cy="145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21" name="矩形 69">
            <a:extLst>
              <a:ext uri="{FF2B5EF4-FFF2-40B4-BE49-F238E27FC236}">
                <a16:creationId xmlns:a16="http://schemas.microsoft.com/office/drawing/2014/main" id="{90EABF27-7130-FBF5-6CA3-A5DC8485AAAC}"/>
              </a:ext>
            </a:extLst>
          </p:cNvPr>
          <p:cNvSpPr/>
          <p:nvPr/>
        </p:nvSpPr>
        <p:spPr>
          <a:xfrm>
            <a:off x="4386264" y="5365908"/>
            <a:ext cx="967559" cy="1451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22" name="矩形 72">
            <a:extLst>
              <a:ext uri="{FF2B5EF4-FFF2-40B4-BE49-F238E27FC236}">
                <a16:creationId xmlns:a16="http://schemas.microsoft.com/office/drawing/2014/main" id="{41860D1B-3E68-0A5D-2847-6E5A6E194A8C}"/>
              </a:ext>
            </a:extLst>
          </p:cNvPr>
          <p:cNvSpPr/>
          <p:nvPr/>
        </p:nvSpPr>
        <p:spPr>
          <a:xfrm>
            <a:off x="4386264" y="4930507"/>
            <a:ext cx="967559" cy="1451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39D901C-61F0-A92A-8102-A5004FBAB57B}"/>
                  </a:ext>
                </a:extLst>
              </p:cNvPr>
              <p:cNvSpPr txBox="1"/>
              <p:nvPr/>
            </p:nvSpPr>
            <p:spPr>
              <a:xfrm>
                <a:off x="3622208" y="4233690"/>
                <a:ext cx="486030"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𝑨</m:t>
                      </m:r>
                    </m:oMath>
                  </m:oMathPara>
                </a14:m>
                <a:endParaRPr lang="zh-CN" altLang="en-US" sz="2400" b="1" dirty="0">
                  <a:solidFill>
                    <a:prstClr val="black"/>
                  </a:solidFill>
                  <a:latin typeface="Lucida Sans"/>
                  <a:ea typeface="黑体"/>
                </a:endParaRPr>
              </a:p>
            </p:txBody>
          </p:sp>
        </mc:Choice>
        <mc:Fallback xmlns="">
          <p:sp>
            <p:nvSpPr>
              <p:cNvPr id="23" name="TextBox 22">
                <a:extLst>
                  <a:ext uri="{FF2B5EF4-FFF2-40B4-BE49-F238E27FC236}">
                    <a16:creationId xmlns:a16="http://schemas.microsoft.com/office/drawing/2014/main" id="{B39D901C-61F0-A92A-8102-A5004FBAB57B}"/>
                  </a:ext>
                </a:extLst>
              </p:cNvPr>
              <p:cNvSpPr txBox="1">
                <a:spLocks noRot="1" noChangeAspect="1" noMove="1" noResize="1" noEditPoints="1" noAdjustHandles="1" noChangeArrowheads="1" noChangeShapeType="1" noTextEdit="1"/>
              </p:cNvSpPr>
              <p:nvPr/>
            </p:nvSpPr>
            <p:spPr>
              <a:xfrm>
                <a:off x="3622208" y="4233690"/>
                <a:ext cx="486030" cy="461665"/>
              </a:xfrm>
              <a:prstGeom prst="rect">
                <a:avLst/>
              </a:prstGeom>
              <a:blipFill>
                <a:blip r:embed="rId3"/>
                <a:stretch>
                  <a:fillRect/>
                </a:stretch>
              </a:blipFill>
            </p:spPr>
            <p:txBody>
              <a:bodyPr/>
              <a:lstStyle/>
              <a:p>
                <a:r>
                  <a:rPr lang="zh-CN" altLang="en-US">
                    <a:noFill/>
                  </a:rPr>
                  <a:t> </a:t>
                </a:r>
              </a:p>
            </p:txBody>
          </p:sp>
        </mc:Fallback>
      </mc:AlternateContent>
      <p:sp>
        <p:nvSpPr>
          <p:cNvPr id="24" name="Left Brace 23">
            <a:extLst>
              <a:ext uri="{FF2B5EF4-FFF2-40B4-BE49-F238E27FC236}">
                <a16:creationId xmlns:a16="http://schemas.microsoft.com/office/drawing/2014/main" id="{4CC414D1-ED76-3129-5155-C89FDE14E6D5}"/>
              </a:ext>
            </a:extLst>
          </p:cNvPr>
          <p:cNvSpPr/>
          <p:nvPr/>
        </p:nvSpPr>
        <p:spPr>
          <a:xfrm>
            <a:off x="4081486" y="5360803"/>
            <a:ext cx="228582" cy="723292"/>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9B39263-1C87-6F00-360F-7E1CEDAA3418}"/>
                  </a:ext>
                </a:extLst>
              </p:cNvPr>
              <p:cNvSpPr txBox="1"/>
              <p:nvPr/>
            </p:nvSpPr>
            <p:spPr>
              <a:xfrm>
                <a:off x="3703645" y="5526731"/>
                <a:ext cx="406072" cy="338554"/>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600" i="1">
                          <a:solidFill>
                            <a:prstClr val="black"/>
                          </a:solidFill>
                          <a:latin typeface="Cambria Math" panose="02040503050406030204" pitchFamily="18" charset="0"/>
                        </a:rPr>
                        <m:t>𝑁</m:t>
                      </m:r>
                    </m:oMath>
                  </m:oMathPara>
                </a14:m>
                <a:endParaRPr lang="zh-CN" altLang="en-US" sz="1600" dirty="0">
                  <a:solidFill>
                    <a:prstClr val="black"/>
                  </a:solidFill>
                  <a:latin typeface="Lucida Sans"/>
                  <a:ea typeface="黑体"/>
                </a:endParaRPr>
              </a:p>
            </p:txBody>
          </p:sp>
        </mc:Choice>
        <mc:Fallback xmlns="">
          <p:sp>
            <p:nvSpPr>
              <p:cNvPr id="25" name="TextBox 24">
                <a:extLst>
                  <a:ext uri="{FF2B5EF4-FFF2-40B4-BE49-F238E27FC236}">
                    <a16:creationId xmlns:a16="http://schemas.microsoft.com/office/drawing/2014/main" id="{69B39263-1C87-6F00-360F-7E1CEDAA3418}"/>
                  </a:ext>
                </a:extLst>
              </p:cNvPr>
              <p:cNvSpPr txBox="1">
                <a:spLocks noRot="1" noChangeAspect="1" noMove="1" noResize="1" noEditPoints="1" noAdjustHandles="1" noChangeArrowheads="1" noChangeShapeType="1" noTextEdit="1"/>
              </p:cNvSpPr>
              <p:nvPr/>
            </p:nvSpPr>
            <p:spPr>
              <a:xfrm>
                <a:off x="3703645" y="5526731"/>
                <a:ext cx="406072" cy="338554"/>
              </a:xfrm>
              <a:prstGeom prst="rect">
                <a:avLst/>
              </a:prstGeom>
              <a:blipFill>
                <a:blip r:embed="rId4"/>
                <a:stretch>
                  <a:fillRect/>
                </a:stretch>
              </a:blipFill>
            </p:spPr>
            <p:txBody>
              <a:bodyPr/>
              <a:lstStyle/>
              <a:p>
                <a:r>
                  <a:rPr lang="zh-CN" altLang="en-US">
                    <a:noFill/>
                  </a:rPr>
                  <a:t> </a:t>
                </a:r>
              </a:p>
            </p:txBody>
          </p:sp>
        </mc:Fallback>
      </mc:AlternateContent>
      <p:sp>
        <p:nvSpPr>
          <p:cNvPr id="26" name="Left Brace 25">
            <a:extLst>
              <a:ext uri="{FF2B5EF4-FFF2-40B4-BE49-F238E27FC236}">
                <a16:creationId xmlns:a16="http://schemas.microsoft.com/office/drawing/2014/main" id="{78CDF06A-F5E8-5DDD-4DE0-29E53A9B79D0}"/>
              </a:ext>
            </a:extLst>
          </p:cNvPr>
          <p:cNvSpPr/>
          <p:nvPr/>
        </p:nvSpPr>
        <p:spPr>
          <a:xfrm rot="5400000">
            <a:off x="4755753" y="4230034"/>
            <a:ext cx="228582" cy="967559"/>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522AD8F-5E07-8512-A6FE-6A5656279EF9}"/>
                  </a:ext>
                </a:extLst>
              </p:cNvPr>
              <p:cNvSpPr txBox="1"/>
              <p:nvPr/>
            </p:nvSpPr>
            <p:spPr>
              <a:xfrm>
                <a:off x="4671352" y="4217553"/>
                <a:ext cx="375552" cy="338554"/>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6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27" name="TextBox 26">
                <a:extLst>
                  <a:ext uri="{FF2B5EF4-FFF2-40B4-BE49-F238E27FC236}">
                    <a16:creationId xmlns:a16="http://schemas.microsoft.com/office/drawing/2014/main" id="{2522AD8F-5E07-8512-A6FE-6A5656279EF9}"/>
                  </a:ext>
                </a:extLst>
              </p:cNvPr>
              <p:cNvSpPr txBox="1">
                <a:spLocks noRot="1" noChangeAspect="1" noMove="1" noResize="1" noEditPoints="1" noAdjustHandles="1" noChangeArrowheads="1" noChangeShapeType="1" noTextEdit="1"/>
              </p:cNvSpPr>
              <p:nvPr/>
            </p:nvSpPr>
            <p:spPr>
              <a:xfrm>
                <a:off x="4671352" y="4217553"/>
                <a:ext cx="375552" cy="338554"/>
              </a:xfrm>
              <a:prstGeom prst="rect">
                <a:avLst/>
              </a:prstGeom>
              <a:blipFill>
                <a:blip r:embed="rId5"/>
                <a:stretch>
                  <a:fillRect/>
                </a:stretch>
              </a:blipFill>
            </p:spPr>
            <p:txBody>
              <a:bodyPr/>
              <a:lstStyle/>
              <a:p>
                <a:r>
                  <a:rPr lang="zh-CN" altLang="en-US">
                    <a:noFill/>
                  </a:rPr>
                  <a:t> </a:t>
                </a:r>
              </a:p>
            </p:txBody>
          </p:sp>
        </mc:Fallback>
      </mc:AlternateContent>
      <p:grpSp>
        <p:nvGrpSpPr>
          <p:cNvPr id="28" name="!!Group 47">
            <a:extLst>
              <a:ext uri="{FF2B5EF4-FFF2-40B4-BE49-F238E27FC236}">
                <a16:creationId xmlns:a16="http://schemas.microsoft.com/office/drawing/2014/main" id="{2BA5A14E-2F34-C7BF-3565-3257ACA486EB}"/>
              </a:ext>
            </a:extLst>
          </p:cNvPr>
          <p:cNvGrpSpPr/>
          <p:nvPr/>
        </p:nvGrpSpPr>
        <p:grpSpPr>
          <a:xfrm>
            <a:off x="6511946" y="4894332"/>
            <a:ext cx="967559" cy="570704"/>
            <a:chOff x="9225511" y="5022787"/>
            <a:chExt cx="914400" cy="539349"/>
          </a:xfrm>
        </p:grpSpPr>
        <p:sp>
          <p:nvSpPr>
            <p:cNvPr id="29" name="矩形 68">
              <a:extLst>
                <a:ext uri="{FF2B5EF4-FFF2-40B4-BE49-F238E27FC236}">
                  <a16:creationId xmlns:a16="http://schemas.microsoft.com/office/drawing/2014/main" id="{6631D9A5-2737-EF69-CC22-325660CE5DF0}"/>
                </a:ext>
              </a:extLst>
            </p:cNvPr>
            <p:cNvSpPr/>
            <p:nvPr/>
          </p:nvSpPr>
          <p:spPr>
            <a:xfrm>
              <a:off x="9225511" y="5159945"/>
              <a:ext cx="9144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30" name="矩形 70">
              <a:extLst>
                <a:ext uri="{FF2B5EF4-FFF2-40B4-BE49-F238E27FC236}">
                  <a16:creationId xmlns:a16="http://schemas.microsoft.com/office/drawing/2014/main" id="{74F610BE-5DAB-378B-5B8C-7A457B0D0464}"/>
                </a:ext>
              </a:extLst>
            </p:cNvPr>
            <p:cNvSpPr/>
            <p:nvPr/>
          </p:nvSpPr>
          <p:spPr>
            <a:xfrm>
              <a:off x="9225511" y="5294124"/>
              <a:ext cx="91440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31" name="矩形 72">
              <a:extLst>
                <a:ext uri="{FF2B5EF4-FFF2-40B4-BE49-F238E27FC236}">
                  <a16:creationId xmlns:a16="http://schemas.microsoft.com/office/drawing/2014/main" id="{756FFC1A-69FC-4C08-0001-AC495983516E}"/>
                </a:ext>
              </a:extLst>
            </p:cNvPr>
            <p:cNvSpPr/>
            <p:nvPr/>
          </p:nvSpPr>
          <p:spPr>
            <a:xfrm>
              <a:off x="9225511" y="5022787"/>
              <a:ext cx="914400" cy="13716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32" name="矩形 70">
              <a:extLst>
                <a:ext uri="{FF2B5EF4-FFF2-40B4-BE49-F238E27FC236}">
                  <a16:creationId xmlns:a16="http://schemas.microsoft.com/office/drawing/2014/main" id="{A6F95E63-9A90-49FA-5531-BD7E1026D041}"/>
                </a:ext>
              </a:extLst>
            </p:cNvPr>
            <p:cNvSpPr/>
            <p:nvPr/>
          </p:nvSpPr>
          <p:spPr>
            <a:xfrm>
              <a:off x="9225511" y="5424976"/>
              <a:ext cx="91440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grpSp>
      <p:sp>
        <p:nvSpPr>
          <p:cNvPr id="33" name="Left Brace 32">
            <a:extLst>
              <a:ext uri="{FF2B5EF4-FFF2-40B4-BE49-F238E27FC236}">
                <a16:creationId xmlns:a16="http://schemas.microsoft.com/office/drawing/2014/main" id="{51E246CF-A426-AEDD-F402-F24C12754A23}"/>
              </a:ext>
            </a:extLst>
          </p:cNvPr>
          <p:cNvSpPr/>
          <p:nvPr/>
        </p:nvSpPr>
        <p:spPr>
          <a:xfrm>
            <a:off x="6207170" y="4894332"/>
            <a:ext cx="228582" cy="570704"/>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2400">
              <a:solidFill>
                <a:prstClr val="black"/>
              </a:solidFill>
              <a:latin typeface="Lucida Sans"/>
              <a:ea typeface="黑体"/>
            </a:endParaRPr>
          </a:p>
        </p:txBody>
      </p:sp>
      <p:sp>
        <p:nvSpPr>
          <p:cNvPr id="35" name="Left Brace 34">
            <a:extLst>
              <a:ext uri="{FF2B5EF4-FFF2-40B4-BE49-F238E27FC236}">
                <a16:creationId xmlns:a16="http://schemas.microsoft.com/office/drawing/2014/main" id="{88981FA3-62F3-F3B2-8D9A-2AE0C187972E}"/>
              </a:ext>
            </a:extLst>
          </p:cNvPr>
          <p:cNvSpPr/>
          <p:nvPr/>
        </p:nvSpPr>
        <p:spPr>
          <a:xfrm rot="5400000">
            <a:off x="6881434" y="4193858"/>
            <a:ext cx="228582" cy="967559"/>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10F65EE-62F7-01AE-B8E6-CAE33F508FFD}"/>
                  </a:ext>
                </a:extLst>
              </p:cNvPr>
              <p:cNvSpPr txBox="1"/>
              <p:nvPr/>
            </p:nvSpPr>
            <p:spPr>
              <a:xfrm>
                <a:off x="6801366" y="4227101"/>
                <a:ext cx="375552" cy="338554"/>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600" i="1">
                          <a:solidFill>
                            <a:prstClr val="black"/>
                          </a:solidFill>
                          <a:latin typeface="Cambria Math" panose="02040503050406030204" pitchFamily="18" charset="0"/>
                        </a:rPr>
                        <m:t>𝑑</m:t>
                      </m:r>
                    </m:oMath>
                  </m:oMathPara>
                </a14:m>
                <a:endParaRPr lang="zh-CN" altLang="en-US" sz="1600" dirty="0">
                  <a:solidFill>
                    <a:prstClr val="black"/>
                  </a:solidFill>
                  <a:latin typeface="Lucida Sans"/>
                  <a:ea typeface="黑体"/>
                </a:endParaRPr>
              </a:p>
            </p:txBody>
          </p:sp>
        </mc:Choice>
        <mc:Fallback xmlns="">
          <p:sp>
            <p:nvSpPr>
              <p:cNvPr id="36" name="TextBox 35">
                <a:extLst>
                  <a:ext uri="{FF2B5EF4-FFF2-40B4-BE49-F238E27FC236}">
                    <a16:creationId xmlns:a16="http://schemas.microsoft.com/office/drawing/2014/main" id="{710F65EE-62F7-01AE-B8E6-CAE33F508FFD}"/>
                  </a:ext>
                </a:extLst>
              </p:cNvPr>
              <p:cNvSpPr txBox="1">
                <a:spLocks noRot="1" noChangeAspect="1" noMove="1" noResize="1" noEditPoints="1" noAdjustHandles="1" noChangeArrowheads="1" noChangeShapeType="1" noTextEdit="1"/>
              </p:cNvSpPr>
              <p:nvPr/>
            </p:nvSpPr>
            <p:spPr>
              <a:xfrm>
                <a:off x="6801366" y="4227101"/>
                <a:ext cx="375552" cy="338554"/>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4A6D860-844F-0D91-426B-2635643A6D66}"/>
                  </a:ext>
                </a:extLst>
              </p:cNvPr>
              <p:cNvSpPr txBox="1"/>
              <p:nvPr/>
            </p:nvSpPr>
            <p:spPr>
              <a:xfrm>
                <a:off x="5771658" y="4226160"/>
                <a:ext cx="505267"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𝑩</m:t>
                      </m:r>
                    </m:oMath>
                  </m:oMathPara>
                </a14:m>
                <a:endParaRPr lang="zh-CN" altLang="en-US" sz="2400" b="1" dirty="0">
                  <a:solidFill>
                    <a:prstClr val="black"/>
                  </a:solidFill>
                  <a:latin typeface="Lucida Sans"/>
                  <a:ea typeface="黑体"/>
                </a:endParaRPr>
              </a:p>
            </p:txBody>
          </p:sp>
        </mc:Choice>
        <mc:Fallback xmlns="">
          <p:sp>
            <p:nvSpPr>
              <p:cNvPr id="37" name="TextBox 36">
                <a:extLst>
                  <a:ext uri="{FF2B5EF4-FFF2-40B4-BE49-F238E27FC236}">
                    <a16:creationId xmlns:a16="http://schemas.microsoft.com/office/drawing/2014/main" id="{74A6D860-844F-0D91-426B-2635643A6D66}"/>
                  </a:ext>
                </a:extLst>
              </p:cNvPr>
              <p:cNvSpPr txBox="1">
                <a:spLocks noRot="1" noChangeAspect="1" noMove="1" noResize="1" noEditPoints="1" noAdjustHandles="1" noChangeArrowheads="1" noChangeShapeType="1" noTextEdit="1"/>
              </p:cNvSpPr>
              <p:nvPr/>
            </p:nvSpPr>
            <p:spPr>
              <a:xfrm>
                <a:off x="5771658" y="4226160"/>
                <a:ext cx="505267" cy="461665"/>
              </a:xfrm>
              <a:prstGeom prst="rect">
                <a:avLst/>
              </a:prstGeom>
              <a:blipFill>
                <a:blip r:embed="rId8"/>
                <a:stretch>
                  <a:fillRect/>
                </a:stretch>
              </a:blipFill>
            </p:spPr>
            <p:txBody>
              <a:bodyPr/>
              <a:lstStyle/>
              <a:p>
                <a:r>
                  <a:rPr lang="zh-CN" altLang="en-US">
                    <a:noFill/>
                  </a:rPr>
                  <a:t> </a:t>
                </a:r>
              </a:p>
            </p:txBody>
          </p:sp>
        </mc:Fallback>
      </mc:AlternateContent>
      <p:sp>
        <p:nvSpPr>
          <p:cNvPr id="38" name="矩形 100">
            <a:extLst>
              <a:ext uri="{FF2B5EF4-FFF2-40B4-BE49-F238E27FC236}">
                <a16:creationId xmlns:a16="http://schemas.microsoft.com/office/drawing/2014/main" id="{EE6EC914-23D2-9812-A125-BF7A7DC89EFA}"/>
              </a:ext>
            </a:extLst>
          </p:cNvPr>
          <p:cNvSpPr/>
          <p:nvPr/>
        </p:nvSpPr>
        <p:spPr>
          <a:xfrm>
            <a:off x="4386264" y="5508666"/>
            <a:ext cx="967559" cy="145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39" name="矩形 101">
            <a:extLst>
              <a:ext uri="{FF2B5EF4-FFF2-40B4-BE49-F238E27FC236}">
                <a16:creationId xmlns:a16="http://schemas.microsoft.com/office/drawing/2014/main" id="{1BAE243E-DA57-0091-FDF1-DF911FF3274D}"/>
              </a:ext>
            </a:extLst>
          </p:cNvPr>
          <p:cNvSpPr/>
          <p:nvPr/>
        </p:nvSpPr>
        <p:spPr>
          <a:xfrm>
            <a:off x="4386263" y="5651069"/>
            <a:ext cx="967559" cy="1451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40" name="矩形 102">
            <a:extLst>
              <a:ext uri="{FF2B5EF4-FFF2-40B4-BE49-F238E27FC236}">
                <a16:creationId xmlns:a16="http://schemas.microsoft.com/office/drawing/2014/main" id="{3E2A2FCB-D9FF-019D-5AD6-C2926A201888}"/>
              </a:ext>
            </a:extLst>
          </p:cNvPr>
          <p:cNvSpPr/>
          <p:nvPr/>
        </p:nvSpPr>
        <p:spPr>
          <a:xfrm>
            <a:off x="4386264" y="5793828"/>
            <a:ext cx="967559" cy="1451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41" name="矩形 103">
            <a:extLst>
              <a:ext uri="{FF2B5EF4-FFF2-40B4-BE49-F238E27FC236}">
                <a16:creationId xmlns:a16="http://schemas.microsoft.com/office/drawing/2014/main" id="{8FB444A1-8FA8-1832-D109-0009D5AB3B4D}"/>
              </a:ext>
            </a:extLst>
          </p:cNvPr>
          <p:cNvSpPr/>
          <p:nvPr/>
        </p:nvSpPr>
        <p:spPr>
          <a:xfrm>
            <a:off x="4386264" y="5938961"/>
            <a:ext cx="967559" cy="1451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42" name="!!TextBox 1">
                <a:extLst>
                  <a:ext uri="{FF2B5EF4-FFF2-40B4-BE49-F238E27FC236}">
                    <a16:creationId xmlns:a16="http://schemas.microsoft.com/office/drawing/2014/main" id="{4DD1AE82-89FC-983B-07B4-E3ED6055E76D}"/>
                  </a:ext>
                </a:extLst>
              </p:cNvPr>
              <p:cNvSpPr txBox="1"/>
              <p:nvPr/>
            </p:nvSpPr>
            <p:spPr>
              <a:xfrm>
                <a:off x="5538163" y="4991818"/>
                <a:ext cx="782586" cy="369332"/>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800" b="1" i="1" smtClean="0">
                          <a:solidFill>
                            <a:prstClr val="black"/>
                          </a:solidFill>
                          <a:latin typeface="Cambria Math" panose="02040503050406030204" pitchFamily="18" charset="0"/>
                          <a:ea typeface="黑体"/>
                        </a:rPr>
                        <m:t>ℓ−</m:t>
                      </m:r>
                      <m:r>
                        <a:rPr lang="en-US" altLang="zh-CN" sz="1800" b="0" i="1" smtClean="0">
                          <a:solidFill>
                            <a:prstClr val="black"/>
                          </a:solidFill>
                          <a:latin typeface="Cambria Math" panose="02040503050406030204" pitchFamily="18" charset="0"/>
                          <a:ea typeface="黑体"/>
                        </a:rPr>
                        <m:t>1</m:t>
                      </m:r>
                    </m:oMath>
                  </m:oMathPara>
                </a14:m>
                <a:endParaRPr lang="zh-CN" altLang="en-US" sz="1800" b="0" dirty="0">
                  <a:solidFill>
                    <a:prstClr val="black"/>
                  </a:solidFill>
                  <a:latin typeface="Lucida Sans"/>
                  <a:ea typeface="黑体"/>
                </a:endParaRPr>
              </a:p>
            </p:txBody>
          </p:sp>
        </mc:Choice>
        <mc:Fallback xmlns="">
          <p:sp>
            <p:nvSpPr>
              <p:cNvPr id="42" name="!!TextBox 1">
                <a:extLst>
                  <a:ext uri="{FF2B5EF4-FFF2-40B4-BE49-F238E27FC236}">
                    <a16:creationId xmlns:a16="http://schemas.microsoft.com/office/drawing/2014/main" id="{4DD1AE82-89FC-983B-07B4-E3ED6055E76D}"/>
                  </a:ext>
                </a:extLst>
              </p:cNvPr>
              <p:cNvSpPr txBox="1">
                <a:spLocks noRot="1" noChangeAspect="1" noMove="1" noResize="1" noEditPoints="1" noAdjustHandles="1" noChangeArrowheads="1" noChangeShapeType="1" noTextEdit="1"/>
              </p:cNvSpPr>
              <p:nvPr/>
            </p:nvSpPr>
            <p:spPr>
              <a:xfrm>
                <a:off x="5538163" y="4991818"/>
                <a:ext cx="782586" cy="369332"/>
              </a:xfrm>
              <a:prstGeom prst="rect">
                <a:avLst/>
              </a:prstGeom>
              <a:blipFill>
                <a:blip r:embed="rId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3084782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044BC3-901A-2324-F58A-5344DCD0349A}"/>
              </a:ext>
            </a:extLst>
          </p:cNvPr>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滑动窗口：频率估计 </a:t>
            </a:r>
            <a:r>
              <a:rPr lang="en-US" altLang="zh-CN" dirty="0" err="1">
                <a:latin typeface="黑体" panose="02010609060101010101" pitchFamily="49" charset="-122"/>
                <a:ea typeface="黑体" panose="02010609060101010101" pitchFamily="49" charset="-122"/>
              </a:rPr>
              <a:t>v.s</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 矩阵略图</a:t>
            </a:r>
          </a:p>
        </p:txBody>
      </p:sp>
      <p:sp>
        <p:nvSpPr>
          <p:cNvPr id="80" name="Shape 42">
            <a:extLst>
              <a:ext uri="{FF2B5EF4-FFF2-40B4-BE49-F238E27FC236}">
                <a16:creationId xmlns:a16="http://schemas.microsoft.com/office/drawing/2014/main" id="{3EBF8C07-7A93-89E8-E000-A99D2AA4FBF5}"/>
              </a:ext>
            </a:extLst>
          </p:cNvPr>
          <p:cNvSpPr txBox="1">
            <a:spLocks/>
          </p:cNvSpPr>
          <p:nvPr/>
        </p:nvSpPr>
        <p:spPr>
          <a:xfrm>
            <a:off x="394636" y="1219200"/>
            <a:ext cx="5793565" cy="1592284"/>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defTabSz="914140" fontAlgn="auto">
              <a:spcBef>
                <a:spcPts val="635"/>
              </a:spcBef>
              <a:spcAft>
                <a:spcPts val="0"/>
              </a:spcAft>
              <a:buNone/>
              <a:defRPr sz="1800"/>
            </a:pPr>
            <a:r>
              <a:rPr lang="zh-CN" altLang="en-US" sz="2800" b="1" dirty="0">
                <a:solidFill>
                  <a:prstClr val="black"/>
                </a:solidFill>
                <a:latin typeface="Lucida Sans"/>
                <a:ea typeface="黑体"/>
              </a:rPr>
              <a:t>滑动窗口上的频率估计问题</a:t>
            </a:r>
            <a:endParaRPr lang="zh-CN" altLang="en-US" sz="2800" i="1" baseline="-25000" dirty="0">
              <a:solidFill>
                <a:prstClr val="black"/>
              </a:solidFill>
              <a:latin typeface="Lucida Sans"/>
              <a:ea typeface="黑体"/>
            </a:endParaRPr>
          </a:p>
        </p:txBody>
      </p:sp>
      <p:sp>
        <p:nvSpPr>
          <p:cNvPr id="81" name="!!Shape 42">
            <a:extLst>
              <a:ext uri="{FF2B5EF4-FFF2-40B4-BE49-F238E27FC236}">
                <a16:creationId xmlns:a16="http://schemas.microsoft.com/office/drawing/2014/main" id="{0173F7DE-980A-1518-568A-A02D4F6E65D0}"/>
              </a:ext>
            </a:extLst>
          </p:cNvPr>
          <p:cNvSpPr txBox="1">
            <a:spLocks/>
          </p:cNvSpPr>
          <p:nvPr/>
        </p:nvSpPr>
        <p:spPr>
          <a:xfrm>
            <a:off x="394195" y="3581400"/>
            <a:ext cx="5793565" cy="1592284"/>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defTabSz="914140" fontAlgn="auto">
              <a:spcBef>
                <a:spcPts val="635"/>
              </a:spcBef>
              <a:spcAft>
                <a:spcPts val="0"/>
              </a:spcAft>
              <a:buNone/>
              <a:defRPr sz="1800"/>
            </a:pPr>
            <a:r>
              <a:rPr lang="zh-CN" altLang="en-US" sz="2800" b="1" dirty="0">
                <a:solidFill>
                  <a:prstClr val="black"/>
                </a:solidFill>
                <a:latin typeface="Lucida Sans"/>
                <a:ea typeface="黑体"/>
              </a:rPr>
              <a:t>滑动窗口上的矩阵略图问题</a:t>
            </a:r>
            <a:endParaRPr lang="zh-CN" altLang="en-US" sz="2800" b="1" i="1" baseline="-25000" dirty="0">
              <a:solidFill>
                <a:prstClr val="black"/>
              </a:solidFill>
              <a:latin typeface="Lucida Sans"/>
              <a:ea typeface="黑体"/>
            </a:endParaRPr>
          </a:p>
        </p:txBody>
      </p:sp>
      <p:sp>
        <p:nvSpPr>
          <p:cNvPr id="42" name="Shape 44">
            <a:extLst>
              <a:ext uri="{FF2B5EF4-FFF2-40B4-BE49-F238E27FC236}">
                <a16:creationId xmlns:a16="http://schemas.microsoft.com/office/drawing/2014/main" id="{26A03017-A32E-639E-7FA8-3456024A7F2E}"/>
              </a:ext>
            </a:extLst>
          </p:cNvPr>
          <p:cNvSpPr/>
          <p:nvPr/>
        </p:nvSpPr>
        <p:spPr>
          <a:xfrm>
            <a:off x="4687019" y="2762155"/>
            <a:ext cx="3577104" cy="1"/>
          </a:xfrm>
          <a:prstGeom prst="line">
            <a:avLst/>
          </a:prstGeom>
          <a:ln w="25400">
            <a:solidFill>
              <a:srgbClr val="FFFFFF"/>
            </a:solidFill>
            <a:miter lim="400000"/>
            <a:tailEnd type="triangle"/>
          </a:ln>
        </p:spPr>
        <p:txBody>
          <a:bodyPr lIns="0" tIns="0" rIns="0" bIns="0" anchor="ctr"/>
          <a:lstStyle/>
          <a:p>
            <a:pPr defTabSz="421840" eaLnBrk="1" fontAlgn="auto" hangingPunct="1">
              <a:spcBef>
                <a:spcPts val="0"/>
              </a:spcBef>
              <a:spcAft>
                <a:spcPts val="0"/>
              </a:spcAft>
              <a:defRPr sz="24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sz="1600">
              <a:solidFill>
                <a:srgbClr val="FFFFFF"/>
              </a:solidFill>
              <a:effectLst>
                <a:outerShdw blurRad="25400" dist="23998" dir="2700000" rotWithShape="0">
                  <a:srgbClr val="000000">
                    <a:alpha val="31034"/>
                  </a:srgbClr>
                </a:outerShdw>
              </a:effectLst>
              <a:latin typeface="Gill Sans"/>
              <a:sym typeface="Gill Sans"/>
            </a:endParaRPr>
          </a:p>
        </p:txBody>
      </p:sp>
      <p:sp>
        <p:nvSpPr>
          <p:cNvPr id="43" name="Shape 48">
            <a:extLst>
              <a:ext uri="{FF2B5EF4-FFF2-40B4-BE49-F238E27FC236}">
                <a16:creationId xmlns:a16="http://schemas.microsoft.com/office/drawing/2014/main" id="{0D1B02BC-2318-D4EB-20A3-7832DBEB78D2}"/>
              </a:ext>
            </a:extLst>
          </p:cNvPr>
          <p:cNvSpPr/>
          <p:nvPr/>
        </p:nvSpPr>
        <p:spPr>
          <a:xfrm>
            <a:off x="4607304" y="2187731"/>
            <a:ext cx="306013" cy="487993"/>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1</a:t>
            </a:r>
          </a:p>
        </p:txBody>
      </p:sp>
      <p:sp>
        <p:nvSpPr>
          <p:cNvPr id="44" name="Shape 49">
            <a:extLst>
              <a:ext uri="{FF2B5EF4-FFF2-40B4-BE49-F238E27FC236}">
                <a16:creationId xmlns:a16="http://schemas.microsoft.com/office/drawing/2014/main" id="{26F4392B-3CFC-AD32-9DCE-51A50B9EB944}"/>
              </a:ext>
            </a:extLst>
          </p:cNvPr>
          <p:cNvSpPr/>
          <p:nvPr/>
        </p:nvSpPr>
        <p:spPr>
          <a:xfrm>
            <a:off x="4964532" y="2187731"/>
            <a:ext cx="306013" cy="487993"/>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1</a:t>
            </a:r>
          </a:p>
        </p:txBody>
      </p:sp>
      <p:sp>
        <p:nvSpPr>
          <p:cNvPr id="45" name="Shape 50">
            <a:extLst>
              <a:ext uri="{FF2B5EF4-FFF2-40B4-BE49-F238E27FC236}">
                <a16:creationId xmlns:a16="http://schemas.microsoft.com/office/drawing/2014/main" id="{577B028B-3EA6-00ED-9A6E-2E929D7A7ED5}"/>
              </a:ext>
            </a:extLst>
          </p:cNvPr>
          <p:cNvSpPr/>
          <p:nvPr/>
        </p:nvSpPr>
        <p:spPr>
          <a:xfrm>
            <a:off x="5321759" y="2187731"/>
            <a:ext cx="306013" cy="487993"/>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2</a:t>
            </a:r>
          </a:p>
        </p:txBody>
      </p:sp>
      <p:sp>
        <p:nvSpPr>
          <p:cNvPr id="46" name="Shape 51">
            <a:extLst>
              <a:ext uri="{FF2B5EF4-FFF2-40B4-BE49-F238E27FC236}">
                <a16:creationId xmlns:a16="http://schemas.microsoft.com/office/drawing/2014/main" id="{B2FB8A96-D1E2-49BE-24F6-20C0B2E9F44D}"/>
              </a:ext>
            </a:extLst>
          </p:cNvPr>
          <p:cNvSpPr/>
          <p:nvPr/>
        </p:nvSpPr>
        <p:spPr>
          <a:xfrm>
            <a:off x="5678986" y="2187731"/>
            <a:ext cx="306015" cy="487993"/>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5</a:t>
            </a:r>
          </a:p>
        </p:txBody>
      </p:sp>
      <p:sp>
        <p:nvSpPr>
          <p:cNvPr id="47" name="Shape 52">
            <a:extLst>
              <a:ext uri="{FF2B5EF4-FFF2-40B4-BE49-F238E27FC236}">
                <a16:creationId xmlns:a16="http://schemas.microsoft.com/office/drawing/2014/main" id="{D320E2B5-A608-B7AD-0FB8-B5C2FC94583B}"/>
              </a:ext>
            </a:extLst>
          </p:cNvPr>
          <p:cNvSpPr/>
          <p:nvPr/>
        </p:nvSpPr>
        <p:spPr>
          <a:xfrm>
            <a:off x="6036216" y="2187731"/>
            <a:ext cx="306015" cy="487993"/>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9</a:t>
            </a:r>
          </a:p>
        </p:txBody>
      </p:sp>
      <p:sp>
        <p:nvSpPr>
          <p:cNvPr id="48" name="Shape 53">
            <a:extLst>
              <a:ext uri="{FF2B5EF4-FFF2-40B4-BE49-F238E27FC236}">
                <a16:creationId xmlns:a16="http://schemas.microsoft.com/office/drawing/2014/main" id="{D1D3DA4B-0510-0C0D-B01F-79F98254B77C}"/>
              </a:ext>
            </a:extLst>
          </p:cNvPr>
          <p:cNvSpPr/>
          <p:nvPr/>
        </p:nvSpPr>
        <p:spPr>
          <a:xfrm>
            <a:off x="6393441" y="2187731"/>
            <a:ext cx="306015" cy="487993"/>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1</a:t>
            </a:r>
          </a:p>
        </p:txBody>
      </p:sp>
      <p:sp>
        <p:nvSpPr>
          <p:cNvPr id="49" name="Shape 54">
            <a:extLst>
              <a:ext uri="{FF2B5EF4-FFF2-40B4-BE49-F238E27FC236}">
                <a16:creationId xmlns:a16="http://schemas.microsoft.com/office/drawing/2014/main" id="{5566B344-2AB3-62C8-4BB1-5FE18A9573EE}"/>
              </a:ext>
            </a:extLst>
          </p:cNvPr>
          <p:cNvSpPr/>
          <p:nvPr/>
        </p:nvSpPr>
        <p:spPr>
          <a:xfrm>
            <a:off x="6750671" y="2187731"/>
            <a:ext cx="306015" cy="487993"/>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1</a:t>
            </a:r>
          </a:p>
        </p:txBody>
      </p:sp>
      <p:sp>
        <p:nvSpPr>
          <p:cNvPr id="50" name="Shape 55">
            <a:extLst>
              <a:ext uri="{FF2B5EF4-FFF2-40B4-BE49-F238E27FC236}">
                <a16:creationId xmlns:a16="http://schemas.microsoft.com/office/drawing/2014/main" id="{68C49484-FCBD-1885-ECA0-01A01956BB05}"/>
              </a:ext>
            </a:extLst>
          </p:cNvPr>
          <p:cNvSpPr/>
          <p:nvPr/>
        </p:nvSpPr>
        <p:spPr>
          <a:xfrm>
            <a:off x="7107896" y="2187731"/>
            <a:ext cx="306015" cy="487993"/>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9</a:t>
            </a:r>
          </a:p>
        </p:txBody>
      </p:sp>
      <p:sp>
        <p:nvSpPr>
          <p:cNvPr id="51" name="Shape 56">
            <a:extLst>
              <a:ext uri="{FF2B5EF4-FFF2-40B4-BE49-F238E27FC236}">
                <a16:creationId xmlns:a16="http://schemas.microsoft.com/office/drawing/2014/main" id="{D3D6D052-94F0-CAEB-D4F8-5D5DD2F4BE55}"/>
              </a:ext>
            </a:extLst>
          </p:cNvPr>
          <p:cNvSpPr/>
          <p:nvPr/>
        </p:nvSpPr>
        <p:spPr>
          <a:xfrm>
            <a:off x="7465125" y="2187731"/>
            <a:ext cx="306015" cy="487993"/>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3</a:t>
            </a:r>
          </a:p>
        </p:txBody>
      </p:sp>
      <p:sp>
        <p:nvSpPr>
          <p:cNvPr id="52" name="Shape 57">
            <a:extLst>
              <a:ext uri="{FF2B5EF4-FFF2-40B4-BE49-F238E27FC236}">
                <a16:creationId xmlns:a16="http://schemas.microsoft.com/office/drawing/2014/main" id="{83E87B2D-F75A-9E15-533F-E45394699296}"/>
              </a:ext>
            </a:extLst>
          </p:cNvPr>
          <p:cNvSpPr/>
          <p:nvPr/>
        </p:nvSpPr>
        <p:spPr>
          <a:xfrm>
            <a:off x="7822352" y="2187731"/>
            <a:ext cx="306015" cy="487993"/>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7</a:t>
            </a:r>
          </a:p>
        </p:txBody>
      </p:sp>
      <p:sp>
        <p:nvSpPr>
          <p:cNvPr id="53" name="Shape 58">
            <a:extLst>
              <a:ext uri="{FF2B5EF4-FFF2-40B4-BE49-F238E27FC236}">
                <a16:creationId xmlns:a16="http://schemas.microsoft.com/office/drawing/2014/main" id="{AB6A2B4A-61D0-C680-6860-9B76C1BFB81A}"/>
              </a:ext>
            </a:extLst>
          </p:cNvPr>
          <p:cNvSpPr/>
          <p:nvPr/>
        </p:nvSpPr>
        <p:spPr>
          <a:xfrm>
            <a:off x="3559749" y="2220015"/>
            <a:ext cx="669646" cy="423426"/>
          </a:xfrm>
          <a:prstGeom prst="rect">
            <a:avLst/>
          </a:prstGeom>
          <a:ln w="12700">
            <a:miter lim="400000"/>
          </a:ln>
          <a:extLst>
            <a:ext uri="{C572A759-6A51-4108-AA02-DFA0A04FC94B}">
              <ma14:wrappingTextBoxFlag xmlns="" xmlns:ma14="http://schemas.microsoft.com/office/mac/drawingml/2011/main" val="1"/>
            </a:ext>
          </a:extLst>
        </p:spPr>
        <p:txBody>
          <a:bodyPr wrap="none" lIns="26785" tIns="26785" rIns="26785" bIns="26785" anchor="ctr">
            <a:spAutoFit/>
          </a:bodyPr>
          <a:lstStyle/>
          <a:p>
            <a:pPr defTabSz="914140" eaLnBrk="1" fontAlgn="auto" hangingPunct="1">
              <a:spcBef>
                <a:spcPts val="0"/>
              </a:spcBef>
              <a:spcAft>
                <a:spcPts val="0"/>
              </a:spcAft>
              <a:defRPr sz="1800"/>
            </a:pPr>
            <a:r>
              <a:rPr sz="2400" i="1" dirty="0">
                <a:solidFill>
                  <a:prstClr val="black"/>
                </a:solidFill>
                <a:latin typeface="Lucida Sans"/>
                <a:ea typeface="黑体"/>
              </a:rPr>
              <a:t>N</a:t>
            </a:r>
            <a:r>
              <a:rPr lang="en-US" sz="2400" i="1" dirty="0">
                <a:solidFill>
                  <a:prstClr val="black"/>
                </a:solidFill>
                <a:latin typeface="Lucida Sans"/>
                <a:ea typeface="黑体"/>
              </a:rPr>
              <a:t>=4</a:t>
            </a:r>
            <a:endParaRPr sz="2400" dirty="0">
              <a:solidFill>
                <a:prstClr val="black"/>
              </a:solidFill>
              <a:latin typeface="Lucida Sans"/>
              <a:ea typeface="黑体"/>
            </a:endParaRPr>
          </a:p>
        </p:txBody>
      </p:sp>
      <p:sp>
        <p:nvSpPr>
          <p:cNvPr id="54" name="Shape 59">
            <a:extLst>
              <a:ext uri="{FF2B5EF4-FFF2-40B4-BE49-F238E27FC236}">
                <a16:creationId xmlns:a16="http://schemas.microsoft.com/office/drawing/2014/main" id="{33D9C34D-251F-0576-FA49-989FC539BCEC}"/>
              </a:ext>
            </a:extLst>
          </p:cNvPr>
          <p:cNvSpPr/>
          <p:nvPr/>
        </p:nvSpPr>
        <p:spPr>
          <a:xfrm>
            <a:off x="4581686" y="2762155"/>
            <a:ext cx="3577104" cy="1"/>
          </a:xfrm>
          <a:prstGeom prst="line">
            <a:avLst/>
          </a:prstGeom>
          <a:ln w="25400">
            <a:solidFill/>
            <a:miter lim="400000"/>
            <a:tailEnd type="triangle"/>
          </a:ln>
        </p:spPr>
        <p:txBody>
          <a:bodyPr lIns="0" tIns="0" rIns="0" bIns="0" anchor="ctr"/>
          <a:lstStyle/>
          <a:p>
            <a:pPr defTabSz="421840" eaLnBrk="1" fontAlgn="auto" hangingPunct="1">
              <a:spcBef>
                <a:spcPts val="0"/>
              </a:spcBef>
              <a:spcAft>
                <a:spcPts val="0"/>
              </a:spcAft>
              <a:defRPr sz="24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sz="1600">
              <a:solidFill>
                <a:srgbClr val="FFFFFF"/>
              </a:solidFill>
              <a:effectLst>
                <a:outerShdw blurRad="25400" dist="23998" dir="2700000" rotWithShape="0">
                  <a:srgbClr val="000000">
                    <a:alpha val="31034"/>
                  </a:srgbClr>
                </a:outerShdw>
              </a:effectLst>
              <a:latin typeface="Gill Sans"/>
              <a:sym typeface="Gill Sans"/>
            </a:endParaRPr>
          </a:p>
        </p:txBody>
      </p:sp>
      <p:sp>
        <p:nvSpPr>
          <p:cNvPr id="55" name="Rectangle 54">
            <a:extLst>
              <a:ext uri="{FF2B5EF4-FFF2-40B4-BE49-F238E27FC236}">
                <a16:creationId xmlns:a16="http://schemas.microsoft.com/office/drawing/2014/main" id="{66743E22-D954-FD77-6937-53D791187654}"/>
              </a:ext>
            </a:extLst>
          </p:cNvPr>
          <p:cNvSpPr/>
          <p:nvPr/>
        </p:nvSpPr>
        <p:spPr>
          <a:xfrm>
            <a:off x="6008203" y="2103827"/>
            <a:ext cx="1429482" cy="658319"/>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CE493332-CE67-7708-3CD4-F693E2B6F01F}"/>
                  </a:ext>
                </a:extLst>
              </p:cNvPr>
              <p:cNvSpPr txBox="1"/>
              <p:nvPr/>
            </p:nvSpPr>
            <p:spPr>
              <a:xfrm>
                <a:off x="5770174" y="3090243"/>
                <a:ext cx="1109856"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zh-CN" sz="2400" i="1">
                              <a:solidFill>
                                <a:prstClr val="black"/>
                              </a:solidFill>
                              <a:latin typeface="Cambria Math" panose="02040503050406030204" pitchFamily="18" charset="0"/>
                            </a:rPr>
                          </m:ctrlPr>
                        </m:sSubPr>
                        <m:e>
                          <m:r>
                            <a:rPr lang="en-US" altLang="zh-CN" sz="2400" i="1">
                              <a:solidFill>
                                <a:prstClr val="black"/>
                              </a:solidFill>
                              <a:latin typeface="Cambria Math" panose="02040503050406030204" pitchFamily="18" charset="0"/>
                            </a:rPr>
                            <m:t>𝑓</m:t>
                          </m:r>
                        </m:e>
                        <m:sub>
                          <m:r>
                            <a:rPr lang="en-US" altLang="zh-CN" sz="2400" i="1">
                              <a:solidFill>
                                <a:prstClr val="black"/>
                              </a:solidFill>
                              <a:latin typeface="Cambria Math" panose="02040503050406030204" pitchFamily="18" charset="0"/>
                            </a:rPr>
                            <m:t>1</m:t>
                          </m:r>
                        </m:sub>
                      </m:sSub>
                      <m:r>
                        <a:rPr lang="en-US" altLang="zh-CN" sz="2400" i="1">
                          <a:solidFill>
                            <a:prstClr val="black"/>
                          </a:solidFill>
                          <a:latin typeface="Cambria Math" panose="02040503050406030204" pitchFamily="18" charset="0"/>
                        </a:rPr>
                        <m:t>=2</m:t>
                      </m:r>
                    </m:oMath>
                  </m:oMathPara>
                </a14:m>
                <a:endParaRPr lang="zh-CN" altLang="en-US" sz="2400" dirty="0">
                  <a:solidFill>
                    <a:prstClr val="black"/>
                  </a:solidFill>
                  <a:latin typeface="Lucida Sans"/>
                  <a:ea typeface="黑体"/>
                </a:endParaRPr>
              </a:p>
            </p:txBody>
          </p:sp>
        </mc:Choice>
        <mc:Fallback xmlns="">
          <p:sp>
            <p:nvSpPr>
              <p:cNvPr id="56" name="!!TextBox 22">
                <a:extLst>
                  <a:ext uri="{FF2B5EF4-FFF2-40B4-BE49-F238E27FC236}">
                    <a16:creationId xmlns:a16="http://schemas.microsoft.com/office/drawing/2014/main" id="{CE493332-CE67-7708-3CD4-F693E2B6F01F}"/>
                  </a:ext>
                </a:extLst>
              </p:cNvPr>
              <p:cNvSpPr txBox="1">
                <a:spLocks noRot="1" noChangeAspect="1" noMove="1" noResize="1" noEditPoints="1" noAdjustHandles="1" noChangeArrowheads="1" noChangeShapeType="1" noTextEdit="1"/>
              </p:cNvSpPr>
              <p:nvPr/>
            </p:nvSpPr>
            <p:spPr>
              <a:xfrm>
                <a:off x="5770174" y="3090243"/>
                <a:ext cx="1109856" cy="461665"/>
              </a:xfrm>
              <a:prstGeom prst="rect">
                <a:avLst/>
              </a:prstGeom>
              <a:blipFill>
                <a:blip r:embed="rId2"/>
                <a:stretch>
                  <a:fillRect b="-19737"/>
                </a:stretch>
              </a:blipFill>
            </p:spPr>
            <p:txBody>
              <a:bodyPr/>
              <a:lstStyle/>
              <a:p>
                <a:r>
                  <a:rPr lang="zh-CN" altLang="en-US">
                    <a:noFill/>
                  </a:rPr>
                  <a:t> </a:t>
                </a:r>
              </a:p>
            </p:txBody>
          </p:sp>
        </mc:Fallback>
      </mc:AlternateContent>
      <p:sp>
        <p:nvSpPr>
          <p:cNvPr id="57" name="矩形 67">
            <a:extLst>
              <a:ext uri="{FF2B5EF4-FFF2-40B4-BE49-F238E27FC236}">
                <a16:creationId xmlns:a16="http://schemas.microsoft.com/office/drawing/2014/main" id="{E85E5FE2-5CFF-B1C5-8266-029AF09EBC08}"/>
              </a:ext>
            </a:extLst>
          </p:cNvPr>
          <p:cNvSpPr/>
          <p:nvPr/>
        </p:nvSpPr>
        <p:spPr>
          <a:xfrm>
            <a:off x="4384963" y="5075518"/>
            <a:ext cx="967822" cy="14517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58" name="矩形 68">
            <a:extLst>
              <a:ext uri="{FF2B5EF4-FFF2-40B4-BE49-F238E27FC236}">
                <a16:creationId xmlns:a16="http://schemas.microsoft.com/office/drawing/2014/main" id="{F4267150-4E76-BCCB-79FF-0EE696E9E8BD}"/>
              </a:ext>
            </a:extLst>
          </p:cNvPr>
          <p:cNvSpPr/>
          <p:nvPr/>
        </p:nvSpPr>
        <p:spPr>
          <a:xfrm>
            <a:off x="4384963" y="5220691"/>
            <a:ext cx="967822" cy="1451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59" name="矩形 69">
            <a:extLst>
              <a:ext uri="{FF2B5EF4-FFF2-40B4-BE49-F238E27FC236}">
                <a16:creationId xmlns:a16="http://schemas.microsoft.com/office/drawing/2014/main" id="{F1F42B98-5816-D83B-1E21-DCBEE6907DED}"/>
              </a:ext>
            </a:extLst>
          </p:cNvPr>
          <p:cNvSpPr/>
          <p:nvPr/>
        </p:nvSpPr>
        <p:spPr>
          <a:xfrm>
            <a:off x="4384963" y="5365864"/>
            <a:ext cx="967822" cy="14517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60" name="矩形 72">
            <a:extLst>
              <a:ext uri="{FF2B5EF4-FFF2-40B4-BE49-F238E27FC236}">
                <a16:creationId xmlns:a16="http://schemas.microsoft.com/office/drawing/2014/main" id="{67FB30DE-7CD6-7CC8-609C-4211C04E57B8}"/>
              </a:ext>
            </a:extLst>
          </p:cNvPr>
          <p:cNvSpPr/>
          <p:nvPr/>
        </p:nvSpPr>
        <p:spPr>
          <a:xfrm>
            <a:off x="4384963" y="4930345"/>
            <a:ext cx="967822" cy="14517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76E1F5A0-525E-9D19-4A10-3B527EA816F0}"/>
                  </a:ext>
                </a:extLst>
              </p:cNvPr>
              <p:cNvSpPr txBox="1"/>
              <p:nvPr/>
            </p:nvSpPr>
            <p:spPr>
              <a:xfrm>
                <a:off x="3620698" y="4233339"/>
                <a:ext cx="486030"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𝑨</m:t>
                      </m:r>
                    </m:oMath>
                  </m:oMathPara>
                </a14:m>
                <a:endParaRPr lang="zh-CN" altLang="en-US" sz="2400" b="1" dirty="0">
                  <a:solidFill>
                    <a:prstClr val="black"/>
                  </a:solidFill>
                  <a:latin typeface="Lucida Sans"/>
                  <a:ea typeface="黑体"/>
                </a:endParaRPr>
              </a:p>
            </p:txBody>
          </p:sp>
        </mc:Choice>
        <mc:Fallback xmlns="">
          <p:sp>
            <p:nvSpPr>
              <p:cNvPr id="61" name="TextBox 60">
                <a:extLst>
                  <a:ext uri="{FF2B5EF4-FFF2-40B4-BE49-F238E27FC236}">
                    <a16:creationId xmlns:a16="http://schemas.microsoft.com/office/drawing/2014/main" id="{76E1F5A0-525E-9D19-4A10-3B527EA816F0}"/>
                  </a:ext>
                </a:extLst>
              </p:cNvPr>
              <p:cNvSpPr txBox="1">
                <a:spLocks noRot="1" noChangeAspect="1" noMove="1" noResize="1" noEditPoints="1" noAdjustHandles="1" noChangeArrowheads="1" noChangeShapeType="1" noTextEdit="1"/>
              </p:cNvSpPr>
              <p:nvPr/>
            </p:nvSpPr>
            <p:spPr>
              <a:xfrm>
                <a:off x="3620698" y="4233339"/>
                <a:ext cx="486030" cy="461665"/>
              </a:xfrm>
              <a:prstGeom prst="rect">
                <a:avLst/>
              </a:prstGeom>
              <a:blipFill>
                <a:blip r:embed="rId3"/>
                <a:stretch>
                  <a:fillRect/>
                </a:stretch>
              </a:blipFill>
            </p:spPr>
            <p:txBody>
              <a:bodyPr/>
              <a:lstStyle/>
              <a:p>
                <a:r>
                  <a:rPr lang="zh-CN" altLang="en-US">
                    <a:noFill/>
                  </a:rPr>
                  <a:t> </a:t>
                </a:r>
              </a:p>
            </p:txBody>
          </p:sp>
        </mc:Fallback>
      </mc:AlternateContent>
      <p:sp>
        <p:nvSpPr>
          <p:cNvPr id="62" name="Left Brace 61">
            <a:extLst>
              <a:ext uri="{FF2B5EF4-FFF2-40B4-BE49-F238E27FC236}">
                <a16:creationId xmlns:a16="http://schemas.microsoft.com/office/drawing/2014/main" id="{366F3BF6-01E7-2B3B-8573-D4E5BC28E080}"/>
              </a:ext>
            </a:extLst>
          </p:cNvPr>
          <p:cNvSpPr/>
          <p:nvPr/>
        </p:nvSpPr>
        <p:spPr>
          <a:xfrm>
            <a:off x="4080102" y="5503198"/>
            <a:ext cx="228645" cy="723489"/>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95908D84-FCB7-36A3-259C-159587EC4A39}"/>
                  </a:ext>
                </a:extLst>
              </p:cNvPr>
              <p:cNvSpPr txBox="1"/>
              <p:nvPr/>
            </p:nvSpPr>
            <p:spPr>
              <a:xfrm>
                <a:off x="3702157" y="5669171"/>
                <a:ext cx="406072" cy="338554"/>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600" i="1">
                          <a:solidFill>
                            <a:prstClr val="black"/>
                          </a:solidFill>
                          <a:latin typeface="Cambria Math" panose="02040503050406030204" pitchFamily="18" charset="0"/>
                        </a:rPr>
                        <m:t>𝑁</m:t>
                      </m:r>
                    </m:oMath>
                  </m:oMathPara>
                </a14:m>
                <a:endParaRPr lang="zh-CN" altLang="en-US" sz="1600" dirty="0">
                  <a:solidFill>
                    <a:prstClr val="black"/>
                  </a:solidFill>
                  <a:latin typeface="Lucida Sans"/>
                  <a:ea typeface="黑体"/>
                </a:endParaRPr>
              </a:p>
            </p:txBody>
          </p:sp>
        </mc:Choice>
        <mc:Fallback xmlns="">
          <p:sp>
            <p:nvSpPr>
              <p:cNvPr id="63" name="TextBox 62">
                <a:extLst>
                  <a:ext uri="{FF2B5EF4-FFF2-40B4-BE49-F238E27FC236}">
                    <a16:creationId xmlns:a16="http://schemas.microsoft.com/office/drawing/2014/main" id="{95908D84-FCB7-36A3-259C-159587EC4A39}"/>
                  </a:ext>
                </a:extLst>
              </p:cNvPr>
              <p:cNvSpPr txBox="1">
                <a:spLocks noRot="1" noChangeAspect="1" noMove="1" noResize="1" noEditPoints="1" noAdjustHandles="1" noChangeArrowheads="1" noChangeShapeType="1" noTextEdit="1"/>
              </p:cNvSpPr>
              <p:nvPr/>
            </p:nvSpPr>
            <p:spPr>
              <a:xfrm>
                <a:off x="3702157" y="5669171"/>
                <a:ext cx="406072" cy="338554"/>
              </a:xfrm>
              <a:prstGeom prst="rect">
                <a:avLst/>
              </a:prstGeom>
              <a:blipFill>
                <a:blip r:embed="rId4"/>
                <a:stretch>
                  <a:fillRect/>
                </a:stretch>
              </a:blipFill>
            </p:spPr>
            <p:txBody>
              <a:bodyPr/>
              <a:lstStyle/>
              <a:p>
                <a:r>
                  <a:rPr lang="zh-CN" altLang="en-US">
                    <a:noFill/>
                  </a:rPr>
                  <a:t> </a:t>
                </a:r>
              </a:p>
            </p:txBody>
          </p:sp>
        </mc:Fallback>
      </mc:AlternateContent>
      <p:sp>
        <p:nvSpPr>
          <p:cNvPr id="64" name="Left Brace 63">
            <a:extLst>
              <a:ext uri="{FF2B5EF4-FFF2-40B4-BE49-F238E27FC236}">
                <a16:creationId xmlns:a16="http://schemas.microsoft.com/office/drawing/2014/main" id="{E3C6321D-6AD4-8F7E-F672-975BF00FD5B5}"/>
              </a:ext>
            </a:extLst>
          </p:cNvPr>
          <p:cNvSpPr/>
          <p:nvPr/>
        </p:nvSpPr>
        <p:spPr>
          <a:xfrm rot="5400000">
            <a:off x="4754551" y="4229681"/>
            <a:ext cx="228645" cy="967822"/>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46877495-A908-266B-5869-B8A5BE67F727}"/>
                  </a:ext>
                </a:extLst>
              </p:cNvPr>
              <p:cNvSpPr txBox="1"/>
              <p:nvPr/>
            </p:nvSpPr>
            <p:spPr>
              <a:xfrm>
                <a:off x="4670128" y="4217197"/>
                <a:ext cx="375552" cy="338554"/>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6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65" name="TextBox 64">
                <a:extLst>
                  <a:ext uri="{FF2B5EF4-FFF2-40B4-BE49-F238E27FC236}">
                    <a16:creationId xmlns:a16="http://schemas.microsoft.com/office/drawing/2014/main" id="{46877495-A908-266B-5869-B8A5BE67F727}"/>
                  </a:ext>
                </a:extLst>
              </p:cNvPr>
              <p:cNvSpPr txBox="1">
                <a:spLocks noRot="1" noChangeAspect="1" noMove="1" noResize="1" noEditPoints="1" noAdjustHandles="1" noChangeArrowheads="1" noChangeShapeType="1" noTextEdit="1"/>
              </p:cNvSpPr>
              <p:nvPr/>
            </p:nvSpPr>
            <p:spPr>
              <a:xfrm>
                <a:off x="4670128" y="4217197"/>
                <a:ext cx="375552" cy="338554"/>
              </a:xfrm>
              <a:prstGeom prst="rect">
                <a:avLst/>
              </a:prstGeom>
              <a:blipFill>
                <a:blip r:embed="rId5"/>
                <a:stretch>
                  <a:fillRect/>
                </a:stretch>
              </a:blipFill>
            </p:spPr>
            <p:txBody>
              <a:bodyPr/>
              <a:lstStyle/>
              <a:p>
                <a:r>
                  <a:rPr lang="zh-CN" altLang="en-US">
                    <a:noFill/>
                  </a:rPr>
                  <a:t> </a:t>
                </a:r>
              </a:p>
            </p:txBody>
          </p:sp>
        </mc:Fallback>
      </mc:AlternateContent>
      <p:sp>
        <p:nvSpPr>
          <p:cNvPr id="66" name="Left Brace 65">
            <a:extLst>
              <a:ext uri="{FF2B5EF4-FFF2-40B4-BE49-F238E27FC236}">
                <a16:creationId xmlns:a16="http://schemas.microsoft.com/office/drawing/2014/main" id="{8CB7F4C3-C684-DCB0-8601-32229E55B536}"/>
              </a:ext>
            </a:extLst>
          </p:cNvPr>
          <p:cNvSpPr/>
          <p:nvPr/>
        </p:nvSpPr>
        <p:spPr>
          <a:xfrm>
            <a:off x="6206363" y="4894160"/>
            <a:ext cx="228645" cy="570859"/>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2400">
              <a:solidFill>
                <a:prstClr val="black"/>
              </a:solidFill>
              <a:latin typeface="Lucida Sans"/>
              <a:ea typeface="黑体"/>
            </a:endParaRPr>
          </a:p>
        </p:txBody>
      </p:sp>
      <p:sp>
        <p:nvSpPr>
          <p:cNvPr id="68" name="Left Brace 67">
            <a:extLst>
              <a:ext uri="{FF2B5EF4-FFF2-40B4-BE49-F238E27FC236}">
                <a16:creationId xmlns:a16="http://schemas.microsoft.com/office/drawing/2014/main" id="{9B803632-2F1B-D6ED-3F8A-D7E6E99DA068}"/>
              </a:ext>
            </a:extLst>
          </p:cNvPr>
          <p:cNvSpPr/>
          <p:nvPr/>
        </p:nvSpPr>
        <p:spPr>
          <a:xfrm rot="5400000">
            <a:off x="6880812" y="4193496"/>
            <a:ext cx="228645" cy="967822"/>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9F5393AE-DECB-8702-F246-F464D5DBA5F7}"/>
                  </a:ext>
                </a:extLst>
              </p:cNvPr>
              <p:cNvSpPr txBox="1"/>
              <p:nvPr/>
            </p:nvSpPr>
            <p:spPr>
              <a:xfrm>
                <a:off x="6800721" y="4226748"/>
                <a:ext cx="375552" cy="338554"/>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600" i="1">
                          <a:solidFill>
                            <a:prstClr val="black"/>
                          </a:solidFill>
                          <a:latin typeface="Cambria Math" panose="02040503050406030204" pitchFamily="18" charset="0"/>
                        </a:rPr>
                        <m:t>𝑑</m:t>
                      </m:r>
                    </m:oMath>
                  </m:oMathPara>
                </a14:m>
                <a:endParaRPr lang="zh-CN" altLang="en-US" sz="1600" dirty="0">
                  <a:solidFill>
                    <a:prstClr val="black"/>
                  </a:solidFill>
                  <a:latin typeface="Lucida Sans"/>
                  <a:ea typeface="黑体"/>
                </a:endParaRPr>
              </a:p>
            </p:txBody>
          </p:sp>
        </mc:Choice>
        <mc:Fallback xmlns="">
          <p:sp>
            <p:nvSpPr>
              <p:cNvPr id="69" name="TextBox 68">
                <a:extLst>
                  <a:ext uri="{FF2B5EF4-FFF2-40B4-BE49-F238E27FC236}">
                    <a16:creationId xmlns:a16="http://schemas.microsoft.com/office/drawing/2014/main" id="{9F5393AE-DECB-8702-F246-F464D5DBA5F7}"/>
                  </a:ext>
                </a:extLst>
              </p:cNvPr>
              <p:cNvSpPr txBox="1">
                <a:spLocks noRot="1" noChangeAspect="1" noMove="1" noResize="1" noEditPoints="1" noAdjustHandles="1" noChangeArrowheads="1" noChangeShapeType="1" noTextEdit="1"/>
              </p:cNvSpPr>
              <p:nvPr/>
            </p:nvSpPr>
            <p:spPr>
              <a:xfrm>
                <a:off x="6800721" y="4226748"/>
                <a:ext cx="375552" cy="338554"/>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F179424E-C297-235F-88D7-221C94E98F63}"/>
                  </a:ext>
                </a:extLst>
              </p:cNvPr>
              <p:cNvSpPr txBox="1"/>
              <p:nvPr/>
            </p:nvSpPr>
            <p:spPr>
              <a:xfrm>
                <a:off x="5770733" y="4225806"/>
                <a:ext cx="505267"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𝑩</m:t>
                      </m:r>
                    </m:oMath>
                  </m:oMathPara>
                </a14:m>
                <a:endParaRPr lang="zh-CN" altLang="en-US" sz="2400" b="1" dirty="0">
                  <a:solidFill>
                    <a:prstClr val="black"/>
                  </a:solidFill>
                  <a:latin typeface="Lucida Sans"/>
                  <a:ea typeface="黑体"/>
                </a:endParaRPr>
              </a:p>
            </p:txBody>
          </p:sp>
        </mc:Choice>
        <mc:Fallback xmlns="">
          <p:sp>
            <p:nvSpPr>
              <p:cNvPr id="70" name="TextBox 69">
                <a:extLst>
                  <a:ext uri="{FF2B5EF4-FFF2-40B4-BE49-F238E27FC236}">
                    <a16:creationId xmlns:a16="http://schemas.microsoft.com/office/drawing/2014/main" id="{F179424E-C297-235F-88D7-221C94E98F63}"/>
                  </a:ext>
                </a:extLst>
              </p:cNvPr>
              <p:cNvSpPr txBox="1">
                <a:spLocks noRot="1" noChangeAspect="1" noMove="1" noResize="1" noEditPoints="1" noAdjustHandles="1" noChangeArrowheads="1" noChangeShapeType="1" noTextEdit="1"/>
              </p:cNvSpPr>
              <p:nvPr/>
            </p:nvSpPr>
            <p:spPr>
              <a:xfrm>
                <a:off x="5770733" y="4225806"/>
                <a:ext cx="505267" cy="461665"/>
              </a:xfrm>
              <a:prstGeom prst="rect">
                <a:avLst/>
              </a:prstGeom>
              <a:blipFill>
                <a:blip r:embed="rId8"/>
                <a:stretch>
                  <a:fillRect/>
                </a:stretch>
              </a:blipFill>
            </p:spPr>
            <p:txBody>
              <a:bodyPr/>
              <a:lstStyle/>
              <a:p>
                <a:r>
                  <a:rPr lang="zh-CN" altLang="en-US">
                    <a:noFill/>
                  </a:rPr>
                  <a:t> </a:t>
                </a:r>
              </a:p>
            </p:txBody>
          </p:sp>
        </mc:Fallback>
      </mc:AlternateContent>
      <p:sp>
        <p:nvSpPr>
          <p:cNvPr id="71" name="矩形 100">
            <a:extLst>
              <a:ext uri="{FF2B5EF4-FFF2-40B4-BE49-F238E27FC236}">
                <a16:creationId xmlns:a16="http://schemas.microsoft.com/office/drawing/2014/main" id="{E3844286-4E74-6EB1-612E-F55C724D85D1}"/>
              </a:ext>
            </a:extLst>
          </p:cNvPr>
          <p:cNvSpPr/>
          <p:nvPr/>
        </p:nvSpPr>
        <p:spPr>
          <a:xfrm>
            <a:off x="4384963" y="5508661"/>
            <a:ext cx="967822" cy="1451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72" name="矩形 101">
            <a:extLst>
              <a:ext uri="{FF2B5EF4-FFF2-40B4-BE49-F238E27FC236}">
                <a16:creationId xmlns:a16="http://schemas.microsoft.com/office/drawing/2014/main" id="{15885095-D5EC-8167-5D39-DE7C98669897}"/>
              </a:ext>
            </a:extLst>
          </p:cNvPr>
          <p:cNvSpPr/>
          <p:nvPr/>
        </p:nvSpPr>
        <p:spPr>
          <a:xfrm>
            <a:off x="4384961" y="5651102"/>
            <a:ext cx="967822" cy="14517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73" name="矩形 102">
            <a:extLst>
              <a:ext uri="{FF2B5EF4-FFF2-40B4-BE49-F238E27FC236}">
                <a16:creationId xmlns:a16="http://schemas.microsoft.com/office/drawing/2014/main" id="{0FB56834-ABCE-40C7-01A5-552F4E18CBA1}"/>
              </a:ext>
            </a:extLst>
          </p:cNvPr>
          <p:cNvSpPr/>
          <p:nvPr/>
        </p:nvSpPr>
        <p:spPr>
          <a:xfrm>
            <a:off x="4384963" y="5793900"/>
            <a:ext cx="967822" cy="14517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74" name="矩形 103">
            <a:extLst>
              <a:ext uri="{FF2B5EF4-FFF2-40B4-BE49-F238E27FC236}">
                <a16:creationId xmlns:a16="http://schemas.microsoft.com/office/drawing/2014/main" id="{E0D12773-C6AD-D67F-A2AF-4046720BAC45}"/>
              </a:ext>
            </a:extLst>
          </p:cNvPr>
          <p:cNvSpPr/>
          <p:nvPr/>
        </p:nvSpPr>
        <p:spPr>
          <a:xfrm>
            <a:off x="4384963" y="5939073"/>
            <a:ext cx="967822" cy="14517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75" name="矩形 104">
            <a:extLst>
              <a:ext uri="{FF2B5EF4-FFF2-40B4-BE49-F238E27FC236}">
                <a16:creationId xmlns:a16="http://schemas.microsoft.com/office/drawing/2014/main" id="{C9887FA0-8C9D-A982-2B22-A49FDD52EF5C}"/>
              </a:ext>
            </a:extLst>
          </p:cNvPr>
          <p:cNvSpPr/>
          <p:nvPr/>
        </p:nvSpPr>
        <p:spPr>
          <a:xfrm>
            <a:off x="4384961" y="6081514"/>
            <a:ext cx="967822" cy="14517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grpSp>
        <p:nvGrpSpPr>
          <p:cNvPr id="76" name="!!Group 47">
            <a:extLst>
              <a:ext uri="{FF2B5EF4-FFF2-40B4-BE49-F238E27FC236}">
                <a16:creationId xmlns:a16="http://schemas.microsoft.com/office/drawing/2014/main" id="{9504EE3F-14AB-10EF-E7A6-BF1939179757}"/>
              </a:ext>
            </a:extLst>
          </p:cNvPr>
          <p:cNvGrpSpPr/>
          <p:nvPr/>
        </p:nvGrpSpPr>
        <p:grpSpPr>
          <a:xfrm>
            <a:off x="6511223" y="4894160"/>
            <a:ext cx="967822" cy="570859"/>
            <a:chOff x="9225511" y="5022787"/>
            <a:chExt cx="914400" cy="539349"/>
          </a:xfrm>
        </p:grpSpPr>
        <p:sp>
          <p:nvSpPr>
            <p:cNvPr id="77" name="矩形 68">
              <a:extLst>
                <a:ext uri="{FF2B5EF4-FFF2-40B4-BE49-F238E27FC236}">
                  <a16:creationId xmlns:a16="http://schemas.microsoft.com/office/drawing/2014/main" id="{D69C7E2A-B836-C46D-FC6A-1A17694DA7AB}"/>
                </a:ext>
              </a:extLst>
            </p:cNvPr>
            <p:cNvSpPr/>
            <p:nvPr/>
          </p:nvSpPr>
          <p:spPr>
            <a:xfrm>
              <a:off x="9225511" y="5159945"/>
              <a:ext cx="91440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78" name="矩形 70">
              <a:extLst>
                <a:ext uri="{FF2B5EF4-FFF2-40B4-BE49-F238E27FC236}">
                  <a16:creationId xmlns:a16="http://schemas.microsoft.com/office/drawing/2014/main" id="{EDC6EC04-E2C0-A284-FDF6-9DED22B815EB}"/>
                </a:ext>
              </a:extLst>
            </p:cNvPr>
            <p:cNvSpPr/>
            <p:nvPr/>
          </p:nvSpPr>
          <p:spPr>
            <a:xfrm>
              <a:off x="9225511" y="5294124"/>
              <a:ext cx="91440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79" name="矩形 72">
              <a:extLst>
                <a:ext uri="{FF2B5EF4-FFF2-40B4-BE49-F238E27FC236}">
                  <a16:creationId xmlns:a16="http://schemas.microsoft.com/office/drawing/2014/main" id="{2F297259-6DD9-16E3-79F6-2E49130DD37B}"/>
                </a:ext>
              </a:extLst>
            </p:cNvPr>
            <p:cNvSpPr/>
            <p:nvPr/>
          </p:nvSpPr>
          <p:spPr>
            <a:xfrm>
              <a:off x="9225511" y="5022787"/>
              <a:ext cx="914400" cy="137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82" name="矩形 70">
              <a:extLst>
                <a:ext uri="{FF2B5EF4-FFF2-40B4-BE49-F238E27FC236}">
                  <a16:creationId xmlns:a16="http://schemas.microsoft.com/office/drawing/2014/main" id="{A732730E-ED70-892A-2C9F-105D15A315E6}"/>
                </a:ext>
              </a:extLst>
            </p:cNvPr>
            <p:cNvSpPr/>
            <p:nvPr/>
          </p:nvSpPr>
          <p:spPr>
            <a:xfrm>
              <a:off x="9225511" y="5424976"/>
              <a:ext cx="91440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grpSp>
      <mc:AlternateContent xmlns:mc="http://schemas.openxmlformats.org/markup-compatibility/2006" xmlns:a14="http://schemas.microsoft.com/office/drawing/2010/main">
        <mc:Choice Requires="a14">
          <p:sp>
            <p:nvSpPr>
              <p:cNvPr id="3" name="!!TextBox 1">
                <a:extLst>
                  <a:ext uri="{FF2B5EF4-FFF2-40B4-BE49-F238E27FC236}">
                    <a16:creationId xmlns:a16="http://schemas.microsoft.com/office/drawing/2014/main" id="{EE9684E2-2AC4-73C5-B4A6-B1DEF48C1F4D}"/>
                  </a:ext>
                </a:extLst>
              </p:cNvPr>
              <p:cNvSpPr txBox="1"/>
              <p:nvPr/>
            </p:nvSpPr>
            <p:spPr>
              <a:xfrm>
                <a:off x="5538163" y="4991818"/>
                <a:ext cx="782586" cy="369332"/>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800" b="1" i="1" smtClean="0">
                          <a:solidFill>
                            <a:prstClr val="black"/>
                          </a:solidFill>
                          <a:latin typeface="Cambria Math" panose="02040503050406030204" pitchFamily="18" charset="0"/>
                          <a:ea typeface="黑体"/>
                        </a:rPr>
                        <m:t>ℓ−</m:t>
                      </m:r>
                      <m:r>
                        <a:rPr lang="en-US" altLang="zh-CN" sz="1800" b="0" i="1" smtClean="0">
                          <a:solidFill>
                            <a:prstClr val="black"/>
                          </a:solidFill>
                          <a:latin typeface="Cambria Math" panose="02040503050406030204" pitchFamily="18" charset="0"/>
                          <a:ea typeface="黑体"/>
                        </a:rPr>
                        <m:t>1</m:t>
                      </m:r>
                    </m:oMath>
                  </m:oMathPara>
                </a14:m>
                <a:endParaRPr lang="zh-CN" altLang="en-US" sz="1800" b="0" dirty="0">
                  <a:solidFill>
                    <a:prstClr val="black"/>
                  </a:solidFill>
                  <a:latin typeface="Lucida Sans"/>
                  <a:ea typeface="黑体"/>
                </a:endParaRPr>
              </a:p>
            </p:txBody>
          </p:sp>
        </mc:Choice>
        <mc:Fallback xmlns="">
          <p:sp>
            <p:nvSpPr>
              <p:cNvPr id="3" name="!!TextBox 1">
                <a:extLst>
                  <a:ext uri="{FF2B5EF4-FFF2-40B4-BE49-F238E27FC236}">
                    <a16:creationId xmlns:a16="http://schemas.microsoft.com/office/drawing/2014/main" id="{EE9684E2-2AC4-73C5-B4A6-B1DEF48C1F4D}"/>
                  </a:ext>
                </a:extLst>
              </p:cNvPr>
              <p:cNvSpPr txBox="1">
                <a:spLocks noRot="1" noChangeAspect="1" noMove="1" noResize="1" noEditPoints="1" noAdjustHandles="1" noChangeArrowheads="1" noChangeShapeType="1" noTextEdit="1"/>
              </p:cNvSpPr>
              <p:nvPr/>
            </p:nvSpPr>
            <p:spPr>
              <a:xfrm>
                <a:off x="5538163" y="4991818"/>
                <a:ext cx="782586" cy="369332"/>
              </a:xfrm>
              <a:prstGeom prst="rect">
                <a:avLst/>
              </a:prstGeom>
              <a:blipFill>
                <a:blip r:embed="rId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826263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044BC3-901A-2324-F58A-5344DCD0349A}"/>
              </a:ext>
            </a:extLst>
          </p:cNvPr>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滑动窗口：频率估计 </a:t>
            </a:r>
            <a:r>
              <a:rPr lang="en-US" altLang="zh-CN" dirty="0" err="1">
                <a:latin typeface="黑体" panose="02010609060101010101" pitchFamily="49" charset="-122"/>
                <a:ea typeface="黑体" panose="02010609060101010101" pitchFamily="49" charset="-122"/>
              </a:rPr>
              <a:t>v.s</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 矩阵略图</a:t>
            </a:r>
          </a:p>
        </p:txBody>
      </p:sp>
      <p:sp>
        <p:nvSpPr>
          <p:cNvPr id="80" name="Shape 42">
            <a:extLst>
              <a:ext uri="{FF2B5EF4-FFF2-40B4-BE49-F238E27FC236}">
                <a16:creationId xmlns:a16="http://schemas.microsoft.com/office/drawing/2014/main" id="{3EBF8C07-7A93-89E8-E000-A99D2AA4FBF5}"/>
              </a:ext>
            </a:extLst>
          </p:cNvPr>
          <p:cNvSpPr txBox="1">
            <a:spLocks/>
          </p:cNvSpPr>
          <p:nvPr/>
        </p:nvSpPr>
        <p:spPr>
          <a:xfrm>
            <a:off x="394636" y="1219200"/>
            <a:ext cx="5793565" cy="1592284"/>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defTabSz="914140" fontAlgn="auto">
              <a:spcBef>
                <a:spcPts val="635"/>
              </a:spcBef>
              <a:spcAft>
                <a:spcPts val="0"/>
              </a:spcAft>
              <a:buNone/>
              <a:defRPr sz="1800"/>
            </a:pPr>
            <a:r>
              <a:rPr lang="zh-CN" altLang="en-US" sz="2800" b="1" dirty="0">
                <a:solidFill>
                  <a:prstClr val="black"/>
                </a:solidFill>
                <a:latin typeface="Lucida Sans"/>
                <a:ea typeface="黑体"/>
              </a:rPr>
              <a:t>滑动窗口上的频率估计问题</a:t>
            </a:r>
            <a:endParaRPr lang="zh-CN" altLang="en-US" sz="2800" i="1" baseline="-25000" dirty="0">
              <a:solidFill>
                <a:prstClr val="black"/>
              </a:solidFill>
              <a:latin typeface="Lucida Sans"/>
              <a:ea typeface="黑体"/>
            </a:endParaRPr>
          </a:p>
        </p:txBody>
      </p:sp>
      <p:sp>
        <p:nvSpPr>
          <p:cNvPr id="81" name="!!Shape 42">
            <a:extLst>
              <a:ext uri="{FF2B5EF4-FFF2-40B4-BE49-F238E27FC236}">
                <a16:creationId xmlns:a16="http://schemas.microsoft.com/office/drawing/2014/main" id="{0173F7DE-980A-1518-568A-A02D4F6E65D0}"/>
              </a:ext>
            </a:extLst>
          </p:cNvPr>
          <p:cNvSpPr txBox="1">
            <a:spLocks/>
          </p:cNvSpPr>
          <p:nvPr/>
        </p:nvSpPr>
        <p:spPr>
          <a:xfrm>
            <a:off x="394195" y="3581400"/>
            <a:ext cx="5793565" cy="1592284"/>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defTabSz="914140" fontAlgn="auto">
              <a:spcBef>
                <a:spcPts val="635"/>
              </a:spcBef>
              <a:spcAft>
                <a:spcPts val="0"/>
              </a:spcAft>
              <a:buNone/>
              <a:defRPr sz="1800"/>
            </a:pPr>
            <a:r>
              <a:rPr lang="zh-CN" altLang="en-US" sz="2800" b="1" dirty="0">
                <a:solidFill>
                  <a:prstClr val="black"/>
                </a:solidFill>
                <a:latin typeface="Lucida Sans"/>
                <a:ea typeface="黑体"/>
              </a:rPr>
              <a:t>滑动窗口上的矩阵略图问题</a:t>
            </a:r>
            <a:endParaRPr lang="zh-CN" altLang="en-US" sz="2800" b="1" i="1" baseline="-25000" dirty="0">
              <a:solidFill>
                <a:prstClr val="black"/>
              </a:solidFill>
              <a:latin typeface="Lucida Sans"/>
              <a:ea typeface="黑体"/>
            </a:endParaRPr>
          </a:p>
        </p:txBody>
      </p:sp>
      <p:sp>
        <p:nvSpPr>
          <p:cNvPr id="3" name="Shape 44">
            <a:extLst>
              <a:ext uri="{FF2B5EF4-FFF2-40B4-BE49-F238E27FC236}">
                <a16:creationId xmlns:a16="http://schemas.microsoft.com/office/drawing/2014/main" id="{43E1C41F-F416-D8D8-95D3-79F91B228A68}"/>
              </a:ext>
            </a:extLst>
          </p:cNvPr>
          <p:cNvSpPr/>
          <p:nvPr/>
        </p:nvSpPr>
        <p:spPr>
          <a:xfrm>
            <a:off x="4687416" y="2764651"/>
            <a:ext cx="3577104" cy="1"/>
          </a:xfrm>
          <a:prstGeom prst="line">
            <a:avLst/>
          </a:prstGeom>
          <a:ln w="25400">
            <a:solidFill>
              <a:srgbClr val="FFFFFF"/>
            </a:solidFill>
            <a:miter lim="400000"/>
            <a:tailEnd type="triangle"/>
          </a:ln>
        </p:spPr>
        <p:txBody>
          <a:bodyPr lIns="0" tIns="0" rIns="0" bIns="0" anchor="ctr"/>
          <a:lstStyle/>
          <a:p>
            <a:pPr defTabSz="421840" eaLnBrk="1" fontAlgn="auto" hangingPunct="1">
              <a:spcBef>
                <a:spcPts val="0"/>
              </a:spcBef>
              <a:spcAft>
                <a:spcPts val="0"/>
              </a:spcAft>
              <a:defRPr sz="24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sz="1600">
              <a:solidFill>
                <a:srgbClr val="FFFFFF"/>
              </a:solidFill>
              <a:effectLst>
                <a:outerShdw blurRad="25400" dist="23998" dir="2700000" rotWithShape="0">
                  <a:srgbClr val="000000">
                    <a:alpha val="31034"/>
                  </a:srgbClr>
                </a:outerShdw>
              </a:effectLst>
              <a:latin typeface="Gill Sans"/>
              <a:sym typeface="Gill Sans"/>
            </a:endParaRPr>
          </a:p>
        </p:txBody>
      </p:sp>
      <p:sp>
        <p:nvSpPr>
          <p:cNvPr id="4" name="Shape 48">
            <a:extLst>
              <a:ext uri="{FF2B5EF4-FFF2-40B4-BE49-F238E27FC236}">
                <a16:creationId xmlns:a16="http://schemas.microsoft.com/office/drawing/2014/main" id="{37EB04DB-3A7C-F940-9100-0A176914F5D5}"/>
              </a:ext>
            </a:extLst>
          </p:cNvPr>
          <p:cNvSpPr/>
          <p:nvPr/>
        </p:nvSpPr>
        <p:spPr>
          <a:xfrm>
            <a:off x="4607701" y="2190227"/>
            <a:ext cx="306013" cy="487993"/>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1</a:t>
            </a:r>
          </a:p>
        </p:txBody>
      </p:sp>
      <p:sp>
        <p:nvSpPr>
          <p:cNvPr id="7" name="Shape 49">
            <a:extLst>
              <a:ext uri="{FF2B5EF4-FFF2-40B4-BE49-F238E27FC236}">
                <a16:creationId xmlns:a16="http://schemas.microsoft.com/office/drawing/2014/main" id="{FA562FB0-10D7-6D9C-D184-179233CFEC40}"/>
              </a:ext>
            </a:extLst>
          </p:cNvPr>
          <p:cNvSpPr/>
          <p:nvPr/>
        </p:nvSpPr>
        <p:spPr>
          <a:xfrm>
            <a:off x="4964929" y="2190227"/>
            <a:ext cx="306013" cy="487993"/>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1</a:t>
            </a:r>
          </a:p>
        </p:txBody>
      </p:sp>
      <p:sp>
        <p:nvSpPr>
          <p:cNvPr id="6" name="Shape 50">
            <a:extLst>
              <a:ext uri="{FF2B5EF4-FFF2-40B4-BE49-F238E27FC236}">
                <a16:creationId xmlns:a16="http://schemas.microsoft.com/office/drawing/2014/main" id="{929AE3FB-62D7-F606-6F3C-33E423684E03}"/>
              </a:ext>
            </a:extLst>
          </p:cNvPr>
          <p:cNvSpPr/>
          <p:nvPr/>
        </p:nvSpPr>
        <p:spPr>
          <a:xfrm>
            <a:off x="5322156" y="2190227"/>
            <a:ext cx="306013" cy="487993"/>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2</a:t>
            </a:r>
          </a:p>
        </p:txBody>
      </p:sp>
      <p:sp>
        <p:nvSpPr>
          <p:cNvPr id="8" name="Shape 51">
            <a:extLst>
              <a:ext uri="{FF2B5EF4-FFF2-40B4-BE49-F238E27FC236}">
                <a16:creationId xmlns:a16="http://schemas.microsoft.com/office/drawing/2014/main" id="{39035435-D95A-30DF-8AED-ECE289F727CF}"/>
              </a:ext>
            </a:extLst>
          </p:cNvPr>
          <p:cNvSpPr/>
          <p:nvPr/>
        </p:nvSpPr>
        <p:spPr>
          <a:xfrm>
            <a:off x="5679383" y="2190227"/>
            <a:ext cx="306015" cy="487993"/>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5</a:t>
            </a:r>
          </a:p>
        </p:txBody>
      </p:sp>
      <p:sp>
        <p:nvSpPr>
          <p:cNvPr id="9" name="Shape 52">
            <a:extLst>
              <a:ext uri="{FF2B5EF4-FFF2-40B4-BE49-F238E27FC236}">
                <a16:creationId xmlns:a16="http://schemas.microsoft.com/office/drawing/2014/main" id="{A046AC68-4A7D-8655-8D93-3F0933A5F85C}"/>
              </a:ext>
            </a:extLst>
          </p:cNvPr>
          <p:cNvSpPr/>
          <p:nvPr/>
        </p:nvSpPr>
        <p:spPr>
          <a:xfrm>
            <a:off x="6036613" y="2190227"/>
            <a:ext cx="306015" cy="487993"/>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9</a:t>
            </a:r>
          </a:p>
        </p:txBody>
      </p:sp>
      <p:sp>
        <p:nvSpPr>
          <p:cNvPr id="10" name="Shape 53">
            <a:extLst>
              <a:ext uri="{FF2B5EF4-FFF2-40B4-BE49-F238E27FC236}">
                <a16:creationId xmlns:a16="http://schemas.microsoft.com/office/drawing/2014/main" id="{DB040B55-BED1-AC7A-ACF7-4F17599B9416}"/>
              </a:ext>
            </a:extLst>
          </p:cNvPr>
          <p:cNvSpPr/>
          <p:nvPr/>
        </p:nvSpPr>
        <p:spPr>
          <a:xfrm>
            <a:off x="6393838" y="2190227"/>
            <a:ext cx="306015" cy="487993"/>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1</a:t>
            </a:r>
          </a:p>
        </p:txBody>
      </p:sp>
      <p:sp>
        <p:nvSpPr>
          <p:cNvPr id="11" name="Shape 54">
            <a:extLst>
              <a:ext uri="{FF2B5EF4-FFF2-40B4-BE49-F238E27FC236}">
                <a16:creationId xmlns:a16="http://schemas.microsoft.com/office/drawing/2014/main" id="{4EDFAB8F-EB68-AA0A-3346-9F3C73052B58}"/>
              </a:ext>
            </a:extLst>
          </p:cNvPr>
          <p:cNvSpPr/>
          <p:nvPr/>
        </p:nvSpPr>
        <p:spPr>
          <a:xfrm>
            <a:off x="6751068" y="2190227"/>
            <a:ext cx="306015" cy="487993"/>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1</a:t>
            </a:r>
          </a:p>
        </p:txBody>
      </p:sp>
      <p:sp>
        <p:nvSpPr>
          <p:cNvPr id="12" name="Shape 55">
            <a:extLst>
              <a:ext uri="{FF2B5EF4-FFF2-40B4-BE49-F238E27FC236}">
                <a16:creationId xmlns:a16="http://schemas.microsoft.com/office/drawing/2014/main" id="{13DBDCAC-5CB3-5241-D7A8-FC77BF8A7B56}"/>
              </a:ext>
            </a:extLst>
          </p:cNvPr>
          <p:cNvSpPr/>
          <p:nvPr/>
        </p:nvSpPr>
        <p:spPr>
          <a:xfrm>
            <a:off x="7108293" y="2190227"/>
            <a:ext cx="306015" cy="487993"/>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9</a:t>
            </a:r>
          </a:p>
        </p:txBody>
      </p:sp>
      <p:sp>
        <p:nvSpPr>
          <p:cNvPr id="13" name="Shape 56">
            <a:extLst>
              <a:ext uri="{FF2B5EF4-FFF2-40B4-BE49-F238E27FC236}">
                <a16:creationId xmlns:a16="http://schemas.microsoft.com/office/drawing/2014/main" id="{792F0576-F006-9940-110E-9060288FA599}"/>
              </a:ext>
            </a:extLst>
          </p:cNvPr>
          <p:cNvSpPr/>
          <p:nvPr/>
        </p:nvSpPr>
        <p:spPr>
          <a:xfrm>
            <a:off x="7465522" y="2190227"/>
            <a:ext cx="306015" cy="487993"/>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3</a:t>
            </a:r>
          </a:p>
        </p:txBody>
      </p:sp>
      <p:sp>
        <p:nvSpPr>
          <p:cNvPr id="14" name="Shape 57">
            <a:extLst>
              <a:ext uri="{FF2B5EF4-FFF2-40B4-BE49-F238E27FC236}">
                <a16:creationId xmlns:a16="http://schemas.microsoft.com/office/drawing/2014/main" id="{050C28C5-1345-D54B-AE89-AB73588F8D7E}"/>
              </a:ext>
            </a:extLst>
          </p:cNvPr>
          <p:cNvSpPr/>
          <p:nvPr/>
        </p:nvSpPr>
        <p:spPr>
          <a:xfrm>
            <a:off x="7822749" y="2190227"/>
            <a:ext cx="306015" cy="487993"/>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7</a:t>
            </a:r>
          </a:p>
        </p:txBody>
      </p:sp>
      <p:sp>
        <p:nvSpPr>
          <p:cNvPr id="15" name="Shape 58">
            <a:extLst>
              <a:ext uri="{FF2B5EF4-FFF2-40B4-BE49-F238E27FC236}">
                <a16:creationId xmlns:a16="http://schemas.microsoft.com/office/drawing/2014/main" id="{C6146DB8-19CC-389D-7425-0D5540EBB434}"/>
              </a:ext>
            </a:extLst>
          </p:cNvPr>
          <p:cNvSpPr/>
          <p:nvPr/>
        </p:nvSpPr>
        <p:spPr>
          <a:xfrm>
            <a:off x="3560146" y="2222510"/>
            <a:ext cx="669646" cy="423426"/>
          </a:xfrm>
          <a:prstGeom prst="rect">
            <a:avLst/>
          </a:prstGeom>
          <a:ln w="12700">
            <a:miter lim="400000"/>
          </a:ln>
          <a:extLst>
            <a:ext uri="{C572A759-6A51-4108-AA02-DFA0A04FC94B}">
              <ma14:wrappingTextBoxFlag xmlns="" xmlns:ma14="http://schemas.microsoft.com/office/mac/drawingml/2011/main" val="1"/>
            </a:ext>
          </a:extLst>
        </p:spPr>
        <p:txBody>
          <a:bodyPr wrap="none" lIns="26785" tIns="26785" rIns="26785" bIns="26785" anchor="ctr">
            <a:spAutoFit/>
          </a:bodyPr>
          <a:lstStyle/>
          <a:p>
            <a:pPr defTabSz="914140" eaLnBrk="1" fontAlgn="auto" hangingPunct="1">
              <a:spcBef>
                <a:spcPts val="0"/>
              </a:spcBef>
              <a:spcAft>
                <a:spcPts val="0"/>
              </a:spcAft>
              <a:defRPr sz="1800"/>
            </a:pPr>
            <a:r>
              <a:rPr sz="2400" i="1" dirty="0">
                <a:solidFill>
                  <a:prstClr val="black"/>
                </a:solidFill>
                <a:latin typeface="Lucida Sans"/>
                <a:ea typeface="黑体"/>
              </a:rPr>
              <a:t>N</a:t>
            </a:r>
            <a:r>
              <a:rPr lang="en-US" sz="2400" i="1" dirty="0">
                <a:solidFill>
                  <a:prstClr val="black"/>
                </a:solidFill>
                <a:latin typeface="Lucida Sans"/>
                <a:ea typeface="黑体"/>
              </a:rPr>
              <a:t>=4</a:t>
            </a:r>
            <a:endParaRPr sz="2400" dirty="0">
              <a:solidFill>
                <a:prstClr val="black"/>
              </a:solidFill>
              <a:latin typeface="Lucida Sans"/>
              <a:ea typeface="黑体"/>
            </a:endParaRPr>
          </a:p>
        </p:txBody>
      </p:sp>
      <p:sp>
        <p:nvSpPr>
          <p:cNvPr id="16" name="Shape 59">
            <a:extLst>
              <a:ext uri="{FF2B5EF4-FFF2-40B4-BE49-F238E27FC236}">
                <a16:creationId xmlns:a16="http://schemas.microsoft.com/office/drawing/2014/main" id="{AF13A4DE-2301-AB85-ED83-EE80676BA3DE}"/>
              </a:ext>
            </a:extLst>
          </p:cNvPr>
          <p:cNvSpPr/>
          <p:nvPr/>
        </p:nvSpPr>
        <p:spPr>
          <a:xfrm>
            <a:off x="4582083" y="2764651"/>
            <a:ext cx="3577104" cy="1"/>
          </a:xfrm>
          <a:prstGeom prst="line">
            <a:avLst/>
          </a:prstGeom>
          <a:ln w="25400">
            <a:solidFill/>
            <a:miter lim="400000"/>
            <a:tailEnd type="triangle"/>
          </a:ln>
        </p:spPr>
        <p:txBody>
          <a:bodyPr lIns="0" tIns="0" rIns="0" bIns="0" anchor="ctr"/>
          <a:lstStyle/>
          <a:p>
            <a:pPr defTabSz="421840" eaLnBrk="1" fontAlgn="auto" hangingPunct="1">
              <a:spcBef>
                <a:spcPts val="0"/>
              </a:spcBef>
              <a:spcAft>
                <a:spcPts val="0"/>
              </a:spcAft>
              <a:defRPr sz="24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sz="1600">
              <a:solidFill>
                <a:srgbClr val="FFFFFF"/>
              </a:solidFill>
              <a:effectLst>
                <a:outerShdw blurRad="25400" dist="23998" dir="2700000" rotWithShape="0">
                  <a:srgbClr val="000000">
                    <a:alpha val="31034"/>
                  </a:srgbClr>
                </a:outerShdw>
              </a:effectLst>
              <a:latin typeface="Gill Sans"/>
              <a:sym typeface="Gill Sans"/>
            </a:endParaRPr>
          </a:p>
        </p:txBody>
      </p:sp>
      <mc:AlternateContent xmlns:mc="http://schemas.openxmlformats.org/markup-compatibility/2006" xmlns:a14="http://schemas.microsoft.com/office/drawing/2010/main">
        <mc:Choice Requires="a14">
          <p:sp>
            <p:nvSpPr>
              <p:cNvPr id="17" name="!!TextBox 22">
                <a:extLst>
                  <a:ext uri="{FF2B5EF4-FFF2-40B4-BE49-F238E27FC236}">
                    <a16:creationId xmlns:a16="http://schemas.microsoft.com/office/drawing/2014/main" id="{878059C4-F4F4-5D5C-7867-58EA562D3C77}"/>
                  </a:ext>
                </a:extLst>
              </p:cNvPr>
              <p:cNvSpPr txBox="1"/>
              <p:nvPr/>
            </p:nvSpPr>
            <p:spPr>
              <a:xfrm>
                <a:off x="5770571" y="3092739"/>
                <a:ext cx="1109856"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zh-CN" sz="2400" i="1" smtClean="0">
                              <a:solidFill>
                                <a:prstClr val="black"/>
                              </a:solidFill>
                              <a:latin typeface="Cambria Math" panose="02040503050406030204" pitchFamily="18" charset="0"/>
                            </a:rPr>
                          </m:ctrlPr>
                        </m:sSubPr>
                        <m:e>
                          <m:r>
                            <a:rPr lang="en-US" altLang="zh-CN" sz="2400" i="1">
                              <a:solidFill>
                                <a:prstClr val="black"/>
                              </a:solidFill>
                              <a:latin typeface="Cambria Math" panose="02040503050406030204" pitchFamily="18" charset="0"/>
                            </a:rPr>
                            <m:t>𝑓</m:t>
                          </m:r>
                        </m:e>
                        <m:sub>
                          <m:r>
                            <a:rPr lang="en-US" altLang="zh-CN" sz="2400" i="1">
                              <a:solidFill>
                                <a:prstClr val="black"/>
                              </a:solidFill>
                              <a:latin typeface="Cambria Math" panose="02040503050406030204" pitchFamily="18" charset="0"/>
                            </a:rPr>
                            <m:t>1</m:t>
                          </m:r>
                        </m:sub>
                      </m:sSub>
                      <m:r>
                        <a:rPr lang="en-US" altLang="zh-CN" sz="2400" i="1">
                          <a:solidFill>
                            <a:prstClr val="black"/>
                          </a:solidFill>
                          <a:latin typeface="Cambria Math" panose="02040503050406030204" pitchFamily="18" charset="0"/>
                        </a:rPr>
                        <m:t>=</m:t>
                      </m:r>
                      <m:r>
                        <a:rPr lang="en-US" altLang="zh-CN" sz="2400" b="0" i="1" smtClean="0">
                          <a:solidFill>
                            <a:prstClr val="black"/>
                          </a:solidFill>
                          <a:latin typeface="Cambria Math" panose="02040503050406030204" pitchFamily="18" charset="0"/>
                        </a:rPr>
                        <m:t>1</m:t>
                      </m:r>
                    </m:oMath>
                  </m:oMathPara>
                </a14:m>
                <a:endParaRPr lang="zh-CN" altLang="en-US" sz="2400" dirty="0">
                  <a:solidFill>
                    <a:prstClr val="black"/>
                  </a:solidFill>
                  <a:latin typeface="Lucida Sans"/>
                  <a:ea typeface="黑体"/>
                </a:endParaRPr>
              </a:p>
            </p:txBody>
          </p:sp>
        </mc:Choice>
        <mc:Fallback xmlns="">
          <p:sp>
            <p:nvSpPr>
              <p:cNvPr id="17" name="!!TextBox 22">
                <a:extLst>
                  <a:ext uri="{FF2B5EF4-FFF2-40B4-BE49-F238E27FC236}">
                    <a16:creationId xmlns:a16="http://schemas.microsoft.com/office/drawing/2014/main" id="{878059C4-F4F4-5D5C-7867-58EA562D3C77}"/>
                  </a:ext>
                </a:extLst>
              </p:cNvPr>
              <p:cNvSpPr txBox="1">
                <a:spLocks noRot="1" noChangeAspect="1" noMove="1" noResize="1" noEditPoints="1" noAdjustHandles="1" noChangeArrowheads="1" noChangeShapeType="1" noTextEdit="1"/>
              </p:cNvSpPr>
              <p:nvPr/>
            </p:nvSpPr>
            <p:spPr>
              <a:xfrm>
                <a:off x="5770571" y="3092739"/>
                <a:ext cx="1109856" cy="461665"/>
              </a:xfrm>
              <a:prstGeom prst="rect">
                <a:avLst/>
              </a:prstGeom>
              <a:blipFill>
                <a:blip r:embed="rId2"/>
                <a:stretch>
                  <a:fillRect b="-19737"/>
                </a:stretch>
              </a:blipFill>
            </p:spPr>
            <p:txBody>
              <a:bodyPr/>
              <a:lstStyle/>
              <a:p>
                <a:r>
                  <a:rPr lang="zh-CN" altLang="en-US">
                    <a:noFill/>
                  </a:rPr>
                  <a:t> </a:t>
                </a:r>
              </a:p>
            </p:txBody>
          </p:sp>
        </mc:Fallback>
      </mc:AlternateContent>
      <p:sp>
        <p:nvSpPr>
          <p:cNvPr id="85" name="Rectangle 84">
            <a:extLst>
              <a:ext uri="{FF2B5EF4-FFF2-40B4-BE49-F238E27FC236}">
                <a16:creationId xmlns:a16="http://schemas.microsoft.com/office/drawing/2014/main" id="{5321BE8A-D31B-DEAC-6765-6E5FA900A599}"/>
              </a:ext>
            </a:extLst>
          </p:cNvPr>
          <p:cNvSpPr/>
          <p:nvPr/>
        </p:nvSpPr>
        <p:spPr>
          <a:xfrm>
            <a:off x="6370635" y="2106323"/>
            <a:ext cx="1429482" cy="658319"/>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18" name="矩形 67">
            <a:extLst>
              <a:ext uri="{FF2B5EF4-FFF2-40B4-BE49-F238E27FC236}">
                <a16:creationId xmlns:a16="http://schemas.microsoft.com/office/drawing/2014/main" id="{AF59D79D-82AA-B241-9ACB-176C55C0F91E}"/>
              </a:ext>
            </a:extLst>
          </p:cNvPr>
          <p:cNvSpPr/>
          <p:nvPr/>
        </p:nvSpPr>
        <p:spPr>
          <a:xfrm>
            <a:off x="4384953" y="5076717"/>
            <a:ext cx="967822" cy="14517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19" name="矩形 68">
            <a:extLst>
              <a:ext uri="{FF2B5EF4-FFF2-40B4-BE49-F238E27FC236}">
                <a16:creationId xmlns:a16="http://schemas.microsoft.com/office/drawing/2014/main" id="{4AD399B3-7710-9995-A7C5-16D6E8AED8D8}"/>
              </a:ext>
            </a:extLst>
          </p:cNvPr>
          <p:cNvSpPr/>
          <p:nvPr/>
        </p:nvSpPr>
        <p:spPr>
          <a:xfrm>
            <a:off x="4384953" y="5221890"/>
            <a:ext cx="967822" cy="1451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20" name="矩形 69">
            <a:extLst>
              <a:ext uri="{FF2B5EF4-FFF2-40B4-BE49-F238E27FC236}">
                <a16:creationId xmlns:a16="http://schemas.microsoft.com/office/drawing/2014/main" id="{8F508B85-A21C-0F39-7AD9-86EE77732BE6}"/>
              </a:ext>
            </a:extLst>
          </p:cNvPr>
          <p:cNvSpPr/>
          <p:nvPr/>
        </p:nvSpPr>
        <p:spPr>
          <a:xfrm>
            <a:off x="4384953" y="5367063"/>
            <a:ext cx="967822" cy="14517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21" name="矩形 72">
            <a:extLst>
              <a:ext uri="{FF2B5EF4-FFF2-40B4-BE49-F238E27FC236}">
                <a16:creationId xmlns:a16="http://schemas.microsoft.com/office/drawing/2014/main" id="{32F5D90E-F11B-0F10-7AB8-3F3D3E818DE7}"/>
              </a:ext>
            </a:extLst>
          </p:cNvPr>
          <p:cNvSpPr/>
          <p:nvPr/>
        </p:nvSpPr>
        <p:spPr>
          <a:xfrm>
            <a:off x="4384953" y="4931544"/>
            <a:ext cx="967822" cy="14517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3EA93B0-B9A8-504F-1642-F0B8FF4AAAD6}"/>
                  </a:ext>
                </a:extLst>
              </p:cNvPr>
              <p:cNvSpPr txBox="1"/>
              <p:nvPr/>
            </p:nvSpPr>
            <p:spPr>
              <a:xfrm>
                <a:off x="3620688" y="4234538"/>
                <a:ext cx="486030"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𝑨</m:t>
                      </m:r>
                    </m:oMath>
                  </m:oMathPara>
                </a14:m>
                <a:endParaRPr lang="zh-CN" altLang="en-US" sz="2400" b="1" dirty="0">
                  <a:solidFill>
                    <a:prstClr val="black"/>
                  </a:solidFill>
                  <a:latin typeface="Lucida Sans"/>
                  <a:ea typeface="黑体"/>
                </a:endParaRPr>
              </a:p>
            </p:txBody>
          </p:sp>
        </mc:Choice>
        <mc:Fallback xmlns="">
          <p:sp>
            <p:nvSpPr>
              <p:cNvPr id="22" name="TextBox 21">
                <a:extLst>
                  <a:ext uri="{FF2B5EF4-FFF2-40B4-BE49-F238E27FC236}">
                    <a16:creationId xmlns:a16="http://schemas.microsoft.com/office/drawing/2014/main" id="{A3EA93B0-B9A8-504F-1642-F0B8FF4AAAD6}"/>
                  </a:ext>
                </a:extLst>
              </p:cNvPr>
              <p:cNvSpPr txBox="1">
                <a:spLocks noRot="1" noChangeAspect="1" noMove="1" noResize="1" noEditPoints="1" noAdjustHandles="1" noChangeArrowheads="1" noChangeShapeType="1" noTextEdit="1"/>
              </p:cNvSpPr>
              <p:nvPr/>
            </p:nvSpPr>
            <p:spPr>
              <a:xfrm>
                <a:off x="3620688" y="4234538"/>
                <a:ext cx="486030" cy="461665"/>
              </a:xfrm>
              <a:prstGeom prst="rect">
                <a:avLst/>
              </a:prstGeom>
              <a:blipFill>
                <a:blip r:embed="rId3"/>
                <a:stretch>
                  <a:fillRect/>
                </a:stretch>
              </a:blipFill>
            </p:spPr>
            <p:txBody>
              <a:bodyPr/>
              <a:lstStyle/>
              <a:p>
                <a:r>
                  <a:rPr lang="zh-CN" altLang="en-US">
                    <a:noFill/>
                  </a:rPr>
                  <a:t> </a:t>
                </a:r>
              </a:p>
            </p:txBody>
          </p:sp>
        </mc:Fallback>
      </mc:AlternateContent>
      <p:sp>
        <p:nvSpPr>
          <p:cNvPr id="23" name="Left Brace 22">
            <a:extLst>
              <a:ext uri="{FF2B5EF4-FFF2-40B4-BE49-F238E27FC236}">
                <a16:creationId xmlns:a16="http://schemas.microsoft.com/office/drawing/2014/main" id="{73B5446D-1C8B-03C7-7B5E-3CCBA2A726FD}"/>
              </a:ext>
            </a:extLst>
          </p:cNvPr>
          <p:cNvSpPr/>
          <p:nvPr/>
        </p:nvSpPr>
        <p:spPr>
          <a:xfrm>
            <a:off x="4080092" y="5652302"/>
            <a:ext cx="228645" cy="723489"/>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D4FD641-3F0B-E2F6-620C-1C699FC99D57}"/>
                  </a:ext>
                </a:extLst>
              </p:cNvPr>
              <p:cNvSpPr txBox="1"/>
              <p:nvPr/>
            </p:nvSpPr>
            <p:spPr>
              <a:xfrm>
                <a:off x="3702147" y="5818275"/>
                <a:ext cx="406072" cy="338554"/>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600" i="1">
                          <a:solidFill>
                            <a:prstClr val="black"/>
                          </a:solidFill>
                          <a:latin typeface="Cambria Math" panose="02040503050406030204" pitchFamily="18" charset="0"/>
                        </a:rPr>
                        <m:t>𝑁</m:t>
                      </m:r>
                    </m:oMath>
                  </m:oMathPara>
                </a14:m>
                <a:endParaRPr lang="zh-CN" altLang="en-US" sz="1600" dirty="0">
                  <a:solidFill>
                    <a:prstClr val="black"/>
                  </a:solidFill>
                  <a:latin typeface="Lucida Sans"/>
                  <a:ea typeface="黑体"/>
                </a:endParaRPr>
              </a:p>
            </p:txBody>
          </p:sp>
        </mc:Choice>
        <mc:Fallback xmlns="">
          <p:sp>
            <p:nvSpPr>
              <p:cNvPr id="24" name="TextBox 23">
                <a:extLst>
                  <a:ext uri="{FF2B5EF4-FFF2-40B4-BE49-F238E27FC236}">
                    <a16:creationId xmlns:a16="http://schemas.microsoft.com/office/drawing/2014/main" id="{2D4FD641-3F0B-E2F6-620C-1C699FC99D57}"/>
                  </a:ext>
                </a:extLst>
              </p:cNvPr>
              <p:cNvSpPr txBox="1">
                <a:spLocks noRot="1" noChangeAspect="1" noMove="1" noResize="1" noEditPoints="1" noAdjustHandles="1" noChangeArrowheads="1" noChangeShapeType="1" noTextEdit="1"/>
              </p:cNvSpPr>
              <p:nvPr/>
            </p:nvSpPr>
            <p:spPr>
              <a:xfrm>
                <a:off x="3702147" y="5818275"/>
                <a:ext cx="406072" cy="338554"/>
              </a:xfrm>
              <a:prstGeom prst="rect">
                <a:avLst/>
              </a:prstGeom>
              <a:blipFill>
                <a:blip r:embed="rId4"/>
                <a:stretch>
                  <a:fillRect/>
                </a:stretch>
              </a:blipFill>
            </p:spPr>
            <p:txBody>
              <a:bodyPr/>
              <a:lstStyle/>
              <a:p>
                <a:r>
                  <a:rPr lang="zh-CN" altLang="en-US">
                    <a:noFill/>
                  </a:rPr>
                  <a:t> </a:t>
                </a:r>
              </a:p>
            </p:txBody>
          </p:sp>
        </mc:Fallback>
      </mc:AlternateContent>
      <p:sp>
        <p:nvSpPr>
          <p:cNvPr id="25" name="Left Brace 24">
            <a:extLst>
              <a:ext uri="{FF2B5EF4-FFF2-40B4-BE49-F238E27FC236}">
                <a16:creationId xmlns:a16="http://schemas.microsoft.com/office/drawing/2014/main" id="{B4D7DEDB-121B-1CB2-B0F5-4581EE581198}"/>
              </a:ext>
            </a:extLst>
          </p:cNvPr>
          <p:cNvSpPr/>
          <p:nvPr/>
        </p:nvSpPr>
        <p:spPr>
          <a:xfrm rot="5400000">
            <a:off x="4754541" y="4230881"/>
            <a:ext cx="228645" cy="967822"/>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37B2350-4A2A-71CB-FBD7-C2161CA6C1C5}"/>
                  </a:ext>
                </a:extLst>
              </p:cNvPr>
              <p:cNvSpPr txBox="1"/>
              <p:nvPr/>
            </p:nvSpPr>
            <p:spPr>
              <a:xfrm>
                <a:off x="4670118" y="4218396"/>
                <a:ext cx="375552" cy="338554"/>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6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26" name="TextBox 25">
                <a:extLst>
                  <a:ext uri="{FF2B5EF4-FFF2-40B4-BE49-F238E27FC236}">
                    <a16:creationId xmlns:a16="http://schemas.microsoft.com/office/drawing/2014/main" id="{337B2350-4A2A-71CB-FBD7-C2161CA6C1C5}"/>
                  </a:ext>
                </a:extLst>
              </p:cNvPr>
              <p:cNvSpPr txBox="1">
                <a:spLocks noRot="1" noChangeAspect="1" noMove="1" noResize="1" noEditPoints="1" noAdjustHandles="1" noChangeArrowheads="1" noChangeShapeType="1" noTextEdit="1"/>
              </p:cNvSpPr>
              <p:nvPr/>
            </p:nvSpPr>
            <p:spPr>
              <a:xfrm>
                <a:off x="4670118" y="4218396"/>
                <a:ext cx="375552" cy="338554"/>
              </a:xfrm>
              <a:prstGeom prst="rect">
                <a:avLst/>
              </a:prstGeom>
              <a:blipFill>
                <a:blip r:embed="rId5"/>
                <a:stretch>
                  <a:fillRect/>
                </a:stretch>
              </a:blipFill>
            </p:spPr>
            <p:txBody>
              <a:bodyPr/>
              <a:lstStyle/>
              <a:p>
                <a:r>
                  <a:rPr lang="zh-CN" altLang="en-US">
                    <a:noFill/>
                  </a:rPr>
                  <a:t> </a:t>
                </a:r>
              </a:p>
            </p:txBody>
          </p:sp>
        </mc:Fallback>
      </mc:AlternateContent>
      <p:grpSp>
        <p:nvGrpSpPr>
          <p:cNvPr id="27" name="!!Group 47">
            <a:extLst>
              <a:ext uri="{FF2B5EF4-FFF2-40B4-BE49-F238E27FC236}">
                <a16:creationId xmlns:a16="http://schemas.microsoft.com/office/drawing/2014/main" id="{2D5A8462-221B-0B4B-E1EF-932A174C78BD}"/>
              </a:ext>
            </a:extLst>
          </p:cNvPr>
          <p:cNvGrpSpPr/>
          <p:nvPr/>
        </p:nvGrpSpPr>
        <p:grpSpPr>
          <a:xfrm>
            <a:off x="6511213" y="4895360"/>
            <a:ext cx="967822" cy="570859"/>
            <a:chOff x="9225511" y="5022787"/>
            <a:chExt cx="914400" cy="539349"/>
          </a:xfrm>
        </p:grpSpPr>
        <p:sp>
          <p:nvSpPr>
            <p:cNvPr id="28" name="矩形 68">
              <a:extLst>
                <a:ext uri="{FF2B5EF4-FFF2-40B4-BE49-F238E27FC236}">
                  <a16:creationId xmlns:a16="http://schemas.microsoft.com/office/drawing/2014/main" id="{E7CA32F6-65D6-BBA4-F30D-3163E03E4CB3}"/>
                </a:ext>
              </a:extLst>
            </p:cNvPr>
            <p:cNvSpPr/>
            <p:nvPr/>
          </p:nvSpPr>
          <p:spPr>
            <a:xfrm>
              <a:off x="9225511" y="5159945"/>
              <a:ext cx="9144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29" name="矩形 70">
              <a:extLst>
                <a:ext uri="{FF2B5EF4-FFF2-40B4-BE49-F238E27FC236}">
                  <a16:creationId xmlns:a16="http://schemas.microsoft.com/office/drawing/2014/main" id="{604099F0-6EBF-FF33-246C-24727A1C9FAA}"/>
                </a:ext>
              </a:extLst>
            </p:cNvPr>
            <p:cNvSpPr/>
            <p:nvPr/>
          </p:nvSpPr>
          <p:spPr>
            <a:xfrm>
              <a:off x="9225511" y="5294124"/>
              <a:ext cx="91440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30" name="矩形 72">
              <a:extLst>
                <a:ext uri="{FF2B5EF4-FFF2-40B4-BE49-F238E27FC236}">
                  <a16:creationId xmlns:a16="http://schemas.microsoft.com/office/drawing/2014/main" id="{536E5FA3-EC2A-CBE9-7E41-9BAB61C0D505}"/>
                </a:ext>
              </a:extLst>
            </p:cNvPr>
            <p:cNvSpPr/>
            <p:nvPr/>
          </p:nvSpPr>
          <p:spPr>
            <a:xfrm>
              <a:off x="9225511" y="5022787"/>
              <a:ext cx="914400" cy="13716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31" name="矩形 70">
              <a:extLst>
                <a:ext uri="{FF2B5EF4-FFF2-40B4-BE49-F238E27FC236}">
                  <a16:creationId xmlns:a16="http://schemas.microsoft.com/office/drawing/2014/main" id="{E1BB96A1-FCC3-9EC4-C99F-A02C26541738}"/>
                </a:ext>
              </a:extLst>
            </p:cNvPr>
            <p:cNvSpPr/>
            <p:nvPr/>
          </p:nvSpPr>
          <p:spPr>
            <a:xfrm>
              <a:off x="9225511" y="5424976"/>
              <a:ext cx="91440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grpSp>
      <p:sp>
        <p:nvSpPr>
          <p:cNvPr id="32" name="Left Brace 31">
            <a:extLst>
              <a:ext uri="{FF2B5EF4-FFF2-40B4-BE49-F238E27FC236}">
                <a16:creationId xmlns:a16="http://schemas.microsoft.com/office/drawing/2014/main" id="{6C2F0B69-0F5C-A922-8802-7DBD63ED3B5E}"/>
              </a:ext>
            </a:extLst>
          </p:cNvPr>
          <p:cNvSpPr/>
          <p:nvPr/>
        </p:nvSpPr>
        <p:spPr>
          <a:xfrm>
            <a:off x="6206353" y="4895360"/>
            <a:ext cx="228645" cy="570859"/>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2400">
              <a:solidFill>
                <a:prstClr val="black"/>
              </a:solidFill>
              <a:latin typeface="Lucida Sans"/>
              <a:ea typeface="黑体"/>
            </a:endParaRPr>
          </a:p>
        </p:txBody>
      </p:sp>
      <p:sp>
        <p:nvSpPr>
          <p:cNvPr id="34" name="Left Brace 33">
            <a:extLst>
              <a:ext uri="{FF2B5EF4-FFF2-40B4-BE49-F238E27FC236}">
                <a16:creationId xmlns:a16="http://schemas.microsoft.com/office/drawing/2014/main" id="{799EB4D8-FB96-A992-6D39-70AAF0B9AB21}"/>
              </a:ext>
            </a:extLst>
          </p:cNvPr>
          <p:cNvSpPr/>
          <p:nvPr/>
        </p:nvSpPr>
        <p:spPr>
          <a:xfrm rot="5400000">
            <a:off x="6880802" y="4194695"/>
            <a:ext cx="228645" cy="967822"/>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5626F1F4-6162-A09F-057D-2872A7CF8657}"/>
                  </a:ext>
                </a:extLst>
              </p:cNvPr>
              <p:cNvSpPr txBox="1"/>
              <p:nvPr/>
            </p:nvSpPr>
            <p:spPr>
              <a:xfrm>
                <a:off x="6800711" y="4227947"/>
                <a:ext cx="375552" cy="338554"/>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600" i="1">
                          <a:solidFill>
                            <a:prstClr val="black"/>
                          </a:solidFill>
                          <a:latin typeface="Cambria Math" panose="02040503050406030204" pitchFamily="18" charset="0"/>
                        </a:rPr>
                        <m:t>𝑑</m:t>
                      </m:r>
                    </m:oMath>
                  </m:oMathPara>
                </a14:m>
                <a:endParaRPr lang="zh-CN" altLang="en-US" sz="1600" dirty="0">
                  <a:solidFill>
                    <a:prstClr val="black"/>
                  </a:solidFill>
                  <a:latin typeface="Lucida Sans"/>
                  <a:ea typeface="黑体"/>
                </a:endParaRPr>
              </a:p>
            </p:txBody>
          </p:sp>
        </mc:Choice>
        <mc:Fallback xmlns="">
          <p:sp>
            <p:nvSpPr>
              <p:cNvPr id="35" name="TextBox 34">
                <a:extLst>
                  <a:ext uri="{FF2B5EF4-FFF2-40B4-BE49-F238E27FC236}">
                    <a16:creationId xmlns:a16="http://schemas.microsoft.com/office/drawing/2014/main" id="{5626F1F4-6162-A09F-057D-2872A7CF8657}"/>
                  </a:ext>
                </a:extLst>
              </p:cNvPr>
              <p:cNvSpPr txBox="1">
                <a:spLocks noRot="1" noChangeAspect="1" noMove="1" noResize="1" noEditPoints="1" noAdjustHandles="1" noChangeArrowheads="1" noChangeShapeType="1" noTextEdit="1"/>
              </p:cNvSpPr>
              <p:nvPr/>
            </p:nvSpPr>
            <p:spPr>
              <a:xfrm>
                <a:off x="6800711" y="4227947"/>
                <a:ext cx="375552" cy="338554"/>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256C233-EB58-D69D-FC94-8E86317F3A47}"/>
                  </a:ext>
                </a:extLst>
              </p:cNvPr>
              <p:cNvSpPr txBox="1"/>
              <p:nvPr/>
            </p:nvSpPr>
            <p:spPr>
              <a:xfrm>
                <a:off x="5770723" y="4227005"/>
                <a:ext cx="505267"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𝑩</m:t>
                      </m:r>
                    </m:oMath>
                  </m:oMathPara>
                </a14:m>
                <a:endParaRPr lang="zh-CN" altLang="en-US" sz="2400" b="1" dirty="0">
                  <a:solidFill>
                    <a:prstClr val="black"/>
                  </a:solidFill>
                  <a:latin typeface="Lucida Sans"/>
                  <a:ea typeface="黑体"/>
                </a:endParaRPr>
              </a:p>
            </p:txBody>
          </p:sp>
        </mc:Choice>
        <mc:Fallback xmlns="">
          <p:sp>
            <p:nvSpPr>
              <p:cNvPr id="36" name="TextBox 35">
                <a:extLst>
                  <a:ext uri="{FF2B5EF4-FFF2-40B4-BE49-F238E27FC236}">
                    <a16:creationId xmlns:a16="http://schemas.microsoft.com/office/drawing/2014/main" id="{8256C233-EB58-D69D-FC94-8E86317F3A47}"/>
                  </a:ext>
                </a:extLst>
              </p:cNvPr>
              <p:cNvSpPr txBox="1">
                <a:spLocks noRot="1" noChangeAspect="1" noMove="1" noResize="1" noEditPoints="1" noAdjustHandles="1" noChangeArrowheads="1" noChangeShapeType="1" noTextEdit="1"/>
              </p:cNvSpPr>
              <p:nvPr/>
            </p:nvSpPr>
            <p:spPr>
              <a:xfrm>
                <a:off x="5770723" y="4227005"/>
                <a:ext cx="505267" cy="461665"/>
              </a:xfrm>
              <a:prstGeom prst="rect">
                <a:avLst/>
              </a:prstGeom>
              <a:blipFill>
                <a:blip r:embed="rId8"/>
                <a:stretch>
                  <a:fillRect/>
                </a:stretch>
              </a:blipFill>
            </p:spPr>
            <p:txBody>
              <a:bodyPr/>
              <a:lstStyle/>
              <a:p>
                <a:r>
                  <a:rPr lang="zh-CN" altLang="en-US">
                    <a:noFill/>
                  </a:rPr>
                  <a:t> </a:t>
                </a:r>
              </a:p>
            </p:txBody>
          </p:sp>
        </mc:Fallback>
      </mc:AlternateContent>
      <p:sp>
        <p:nvSpPr>
          <p:cNvPr id="37" name="矩形 100">
            <a:extLst>
              <a:ext uri="{FF2B5EF4-FFF2-40B4-BE49-F238E27FC236}">
                <a16:creationId xmlns:a16="http://schemas.microsoft.com/office/drawing/2014/main" id="{20BAEFB0-DBAC-AF2B-C464-F28BB99B4596}"/>
              </a:ext>
            </a:extLst>
          </p:cNvPr>
          <p:cNvSpPr/>
          <p:nvPr/>
        </p:nvSpPr>
        <p:spPr>
          <a:xfrm>
            <a:off x="4384953" y="5509860"/>
            <a:ext cx="967822" cy="1451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38" name="矩形 101">
            <a:extLst>
              <a:ext uri="{FF2B5EF4-FFF2-40B4-BE49-F238E27FC236}">
                <a16:creationId xmlns:a16="http://schemas.microsoft.com/office/drawing/2014/main" id="{6E54E545-1A38-D9EC-45C4-E2478774B74A}"/>
              </a:ext>
            </a:extLst>
          </p:cNvPr>
          <p:cNvSpPr/>
          <p:nvPr/>
        </p:nvSpPr>
        <p:spPr>
          <a:xfrm>
            <a:off x="4384951" y="5652302"/>
            <a:ext cx="967822" cy="14517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39" name="矩形 102">
            <a:extLst>
              <a:ext uri="{FF2B5EF4-FFF2-40B4-BE49-F238E27FC236}">
                <a16:creationId xmlns:a16="http://schemas.microsoft.com/office/drawing/2014/main" id="{4BBEA7CE-EBB5-0AB3-C8AE-4E353D013073}"/>
              </a:ext>
            </a:extLst>
          </p:cNvPr>
          <p:cNvSpPr/>
          <p:nvPr/>
        </p:nvSpPr>
        <p:spPr>
          <a:xfrm>
            <a:off x="4384953" y="5795100"/>
            <a:ext cx="967822" cy="14517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40" name="矩形 103">
            <a:extLst>
              <a:ext uri="{FF2B5EF4-FFF2-40B4-BE49-F238E27FC236}">
                <a16:creationId xmlns:a16="http://schemas.microsoft.com/office/drawing/2014/main" id="{52947CBD-1B05-2334-8FB8-C895FA67D05E}"/>
              </a:ext>
            </a:extLst>
          </p:cNvPr>
          <p:cNvSpPr/>
          <p:nvPr/>
        </p:nvSpPr>
        <p:spPr>
          <a:xfrm>
            <a:off x="4384953" y="5940273"/>
            <a:ext cx="967822" cy="14517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41" name="矩形 104">
            <a:extLst>
              <a:ext uri="{FF2B5EF4-FFF2-40B4-BE49-F238E27FC236}">
                <a16:creationId xmlns:a16="http://schemas.microsoft.com/office/drawing/2014/main" id="{3DB3EA4B-770A-CF8E-7377-0C51A9273E80}"/>
              </a:ext>
            </a:extLst>
          </p:cNvPr>
          <p:cNvSpPr/>
          <p:nvPr/>
        </p:nvSpPr>
        <p:spPr>
          <a:xfrm>
            <a:off x="4384951" y="6082713"/>
            <a:ext cx="967822" cy="14517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83" name="矩形 105">
            <a:extLst>
              <a:ext uri="{FF2B5EF4-FFF2-40B4-BE49-F238E27FC236}">
                <a16:creationId xmlns:a16="http://schemas.microsoft.com/office/drawing/2014/main" id="{B7B3DD9A-1D09-FD30-F233-A68238738709}"/>
              </a:ext>
            </a:extLst>
          </p:cNvPr>
          <p:cNvSpPr/>
          <p:nvPr/>
        </p:nvSpPr>
        <p:spPr>
          <a:xfrm>
            <a:off x="4384953" y="6225154"/>
            <a:ext cx="967822" cy="14517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647CA51-44F5-079C-64F0-317CD7F834FA}"/>
                  </a:ext>
                </a:extLst>
              </p:cNvPr>
              <p:cNvSpPr txBox="1"/>
              <p:nvPr/>
            </p:nvSpPr>
            <p:spPr>
              <a:xfrm>
                <a:off x="5538163" y="4991818"/>
                <a:ext cx="782586" cy="369332"/>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800" b="1" i="1" smtClean="0">
                          <a:solidFill>
                            <a:prstClr val="black"/>
                          </a:solidFill>
                          <a:latin typeface="Cambria Math" panose="02040503050406030204" pitchFamily="18" charset="0"/>
                          <a:ea typeface="黑体"/>
                        </a:rPr>
                        <m:t>ℓ−</m:t>
                      </m:r>
                      <m:r>
                        <a:rPr lang="en-US" altLang="zh-CN" sz="1800" b="0" i="1" smtClean="0">
                          <a:solidFill>
                            <a:prstClr val="black"/>
                          </a:solidFill>
                          <a:latin typeface="Cambria Math" panose="02040503050406030204" pitchFamily="18" charset="0"/>
                          <a:ea typeface="黑体"/>
                        </a:rPr>
                        <m:t>1</m:t>
                      </m:r>
                    </m:oMath>
                  </m:oMathPara>
                </a14:m>
                <a:endParaRPr lang="zh-CN" altLang="en-US" sz="1800" b="0" dirty="0">
                  <a:solidFill>
                    <a:prstClr val="black"/>
                  </a:solidFill>
                  <a:latin typeface="Lucida Sans"/>
                  <a:ea typeface="黑体"/>
                </a:endParaRPr>
              </a:p>
            </p:txBody>
          </p:sp>
        </mc:Choice>
        <mc:Fallback xmlns="">
          <p:sp>
            <p:nvSpPr>
              <p:cNvPr id="2" name="!!TextBox 1">
                <a:extLst>
                  <a:ext uri="{FF2B5EF4-FFF2-40B4-BE49-F238E27FC236}">
                    <a16:creationId xmlns:a16="http://schemas.microsoft.com/office/drawing/2014/main" id="{7647CA51-44F5-079C-64F0-317CD7F834FA}"/>
                  </a:ext>
                </a:extLst>
              </p:cNvPr>
              <p:cNvSpPr txBox="1">
                <a:spLocks noRot="1" noChangeAspect="1" noMove="1" noResize="1" noEditPoints="1" noAdjustHandles="1" noChangeArrowheads="1" noChangeShapeType="1" noTextEdit="1"/>
              </p:cNvSpPr>
              <p:nvPr/>
            </p:nvSpPr>
            <p:spPr>
              <a:xfrm>
                <a:off x="5538163" y="4991818"/>
                <a:ext cx="782586" cy="369332"/>
              </a:xfrm>
              <a:prstGeom prst="rect">
                <a:avLst/>
              </a:prstGeom>
              <a:blipFill>
                <a:blip r:embed="rId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9214948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044BC3-901A-2324-F58A-5344DCD0349A}"/>
              </a:ext>
            </a:extLst>
          </p:cNvPr>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滑动窗口：频率估计 </a:t>
            </a:r>
            <a:r>
              <a:rPr lang="en-US" altLang="zh-CN" dirty="0" err="1">
                <a:latin typeface="黑体" panose="02010609060101010101" pitchFamily="49" charset="-122"/>
                <a:ea typeface="黑体" panose="02010609060101010101" pitchFamily="49" charset="-122"/>
              </a:rPr>
              <a:t>v.s</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 矩阵略图</a:t>
            </a:r>
          </a:p>
        </p:txBody>
      </p:sp>
      <p:sp>
        <p:nvSpPr>
          <p:cNvPr id="80" name="Shape 42">
            <a:extLst>
              <a:ext uri="{FF2B5EF4-FFF2-40B4-BE49-F238E27FC236}">
                <a16:creationId xmlns:a16="http://schemas.microsoft.com/office/drawing/2014/main" id="{3EBF8C07-7A93-89E8-E000-A99D2AA4FBF5}"/>
              </a:ext>
            </a:extLst>
          </p:cNvPr>
          <p:cNvSpPr txBox="1">
            <a:spLocks/>
          </p:cNvSpPr>
          <p:nvPr/>
        </p:nvSpPr>
        <p:spPr>
          <a:xfrm>
            <a:off x="394636" y="1219200"/>
            <a:ext cx="5793565" cy="1592284"/>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defTabSz="914140" fontAlgn="auto">
              <a:spcBef>
                <a:spcPts val="635"/>
              </a:spcBef>
              <a:spcAft>
                <a:spcPts val="0"/>
              </a:spcAft>
              <a:buNone/>
              <a:defRPr sz="1800"/>
            </a:pPr>
            <a:r>
              <a:rPr lang="zh-CN" altLang="en-US" sz="2800" b="1" dirty="0">
                <a:solidFill>
                  <a:prstClr val="black"/>
                </a:solidFill>
                <a:latin typeface="Lucida Sans"/>
                <a:ea typeface="黑体"/>
              </a:rPr>
              <a:t>滑动窗口上的频率估计问题</a:t>
            </a:r>
            <a:endParaRPr lang="zh-CN" altLang="en-US" sz="2800" i="1" baseline="-25000" dirty="0">
              <a:solidFill>
                <a:prstClr val="black"/>
              </a:solidFill>
              <a:latin typeface="Lucida Sans"/>
              <a:ea typeface="黑体"/>
            </a:endParaRPr>
          </a:p>
        </p:txBody>
      </p:sp>
      <p:sp>
        <p:nvSpPr>
          <p:cNvPr id="81" name="!!Shape 42">
            <a:extLst>
              <a:ext uri="{FF2B5EF4-FFF2-40B4-BE49-F238E27FC236}">
                <a16:creationId xmlns:a16="http://schemas.microsoft.com/office/drawing/2014/main" id="{0173F7DE-980A-1518-568A-A02D4F6E65D0}"/>
              </a:ext>
            </a:extLst>
          </p:cNvPr>
          <p:cNvSpPr txBox="1">
            <a:spLocks/>
          </p:cNvSpPr>
          <p:nvPr/>
        </p:nvSpPr>
        <p:spPr>
          <a:xfrm>
            <a:off x="394195" y="3581400"/>
            <a:ext cx="5793565" cy="1592284"/>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indent="0" defTabSz="914140" fontAlgn="auto">
              <a:spcBef>
                <a:spcPts val="635"/>
              </a:spcBef>
              <a:spcAft>
                <a:spcPts val="0"/>
              </a:spcAft>
              <a:buNone/>
              <a:defRPr sz="1800"/>
            </a:pPr>
            <a:r>
              <a:rPr lang="zh-CN" altLang="en-US" sz="2800" b="1" dirty="0">
                <a:solidFill>
                  <a:prstClr val="black"/>
                </a:solidFill>
                <a:latin typeface="Lucida Sans"/>
                <a:ea typeface="黑体"/>
              </a:rPr>
              <a:t>滑动窗口上的矩阵略图问题</a:t>
            </a:r>
            <a:endParaRPr lang="zh-CN" altLang="en-US" sz="2800" b="1" i="1" baseline="-25000" dirty="0">
              <a:solidFill>
                <a:prstClr val="black"/>
              </a:solidFill>
              <a:latin typeface="Lucida Sans"/>
              <a:ea typeface="黑体"/>
            </a:endParaRPr>
          </a:p>
        </p:txBody>
      </p:sp>
      <p:sp>
        <p:nvSpPr>
          <p:cNvPr id="42" name="Shape 44">
            <a:extLst>
              <a:ext uri="{FF2B5EF4-FFF2-40B4-BE49-F238E27FC236}">
                <a16:creationId xmlns:a16="http://schemas.microsoft.com/office/drawing/2014/main" id="{8F51D950-B19E-7904-8CB6-DD215E92AB4B}"/>
              </a:ext>
            </a:extLst>
          </p:cNvPr>
          <p:cNvSpPr/>
          <p:nvPr/>
        </p:nvSpPr>
        <p:spPr>
          <a:xfrm>
            <a:off x="4687424" y="2763362"/>
            <a:ext cx="3577104" cy="1"/>
          </a:xfrm>
          <a:prstGeom prst="line">
            <a:avLst/>
          </a:prstGeom>
          <a:ln w="25400">
            <a:solidFill>
              <a:srgbClr val="FFFFFF"/>
            </a:solidFill>
            <a:miter lim="400000"/>
            <a:tailEnd type="triangle"/>
          </a:ln>
        </p:spPr>
        <p:txBody>
          <a:bodyPr lIns="0" tIns="0" rIns="0" bIns="0" anchor="ctr"/>
          <a:lstStyle/>
          <a:p>
            <a:pPr defTabSz="421840" eaLnBrk="1" fontAlgn="auto" hangingPunct="1">
              <a:spcBef>
                <a:spcPts val="0"/>
              </a:spcBef>
              <a:spcAft>
                <a:spcPts val="0"/>
              </a:spcAft>
              <a:defRPr sz="24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sz="1600">
              <a:solidFill>
                <a:srgbClr val="FFFFFF"/>
              </a:solidFill>
              <a:effectLst>
                <a:outerShdw blurRad="25400" dist="23998" dir="2700000" rotWithShape="0">
                  <a:srgbClr val="000000">
                    <a:alpha val="31034"/>
                  </a:srgbClr>
                </a:outerShdw>
              </a:effectLst>
              <a:latin typeface="Gill Sans"/>
              <a:sym typeface="Gill Sans"/>
            </a:endParaRPr>
          </a:p>
        </p:txBody>
      </p:sp>
      <p:sp>
        <p:nvSpPr>
          <p:cNvPr id="43" name="Shape 48">
            <a:extLst>
              <a:ext uri="{FF2B5EF4-FFF2-40B4-BE49-F238E27FC236}">
                <a16:creationId xmlns:a16="http://schemas.microsoft.com/office/drawing/2014/main" id="{66100B24-CE14-F64E-1AC6-CC07E9491B89}"/>
              </a:ext>
            </a:extLst>
          </p:cNvPr>
          <p:cNvSpPr/>
          <p:nvPr/>
        </p:nvSpPr>
        <p:spPr>
          <a:xfrm>
            <a:off x="4607709" y="2188938"/>
            <a:ext cx="306013" cy="487994"/>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1</a:t>
            </a:r>
          </a:p>
        </p:txBody>
      </p:sp>
      <p:sp>
        <p:nvSpPr>
          <p:cNvPr id="44" name="Shape 49">
            <a:extLst>
              <a:ext uri="{FF2B5EF4-FFF2-40B4-BE49-F238E27FC236}">
                <a16:creationId xmlns:a16="http://schemas.microsoft.com/office/drawing/2014/main" id="{7C16C801-53FD-B7F3-9479-4C2A42D69824}"/>
              </a:ext>
            </a:extLst>
          </p:cNvPr>
          <p:cNvSpPr/>
          <p:nvPr/>
        </p:nvSpPr>
        <p:spPr>
          <a:xfrm>
            <a:off x="4964937" y="2188938"/>
            <a:ext cx="306013" cy="487994"/>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1</a:t>
            </a:r>
          </a:p>
        </p:txBody>
      </p:sp>
      <p:sp>
        <p:nvSpPr>
          <p:cNvPr id="45" name="Shape 50">
            <a:extLst>
              <a:ext uri="{FF2B5EF4-FFF2-40B4-BE49-F238E27FC236}">
                <a16:creationId xmlns:a16="http://schemas.microsoft.com/office/drawing/2014/main" id="{1B91ACAF-C14E-C15E-6865-D15EF2380F20}"/>
              </a:ext>
            </a:extLst>
          </p:cNvPr>
          <p:cNvSpPr/>
          <p:nvPr/>
        </p:nvSpPr>
        <p:spPr>
          <a:xfrm>
            <a:off x="5322164" y="2188938"/>
            <a:ext cx="306013" cy="487994"/>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2</a:t>
            </a:r>
          </a:p>
        </p:txBody>
      </p:sp>
      <p:sp>
        <p:nvSpPr>
          <p:cNvPr id="46" name="Shape 51">
            <a:extLst>
              <a:ext uri="{FF2B5EF4-FFF2-40B4-BE49-F238E27FC236}">
                <a16:creationId xmlns:a16="http://schemas.microsoft.com/office/drawing/2014/main" id="{9F6B1575-7D18-47EB-6633-34BFCD9BFFAC}"/>
              </a:ext>
            </a:extLst>
          </p:cNvPr>
          <p:cNvSpPr/>
          <p:nvPr/>
        </p:nvSpPr>
        <p:spPr>
          <a:xfrm>
            <a:off x="5679391" y="2188938"/>
            <a:ext cx="306015" cy="487994"/>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5</a:t>
            </a:r>
          </a:p>
        </p:txBody>
      </p:sp>
      <p:sp>
        <p:nvSpPr>
          <p:cNvPr id="47" name="Shape 52">
            <a:extLst>
              <a:ext uri="{FF2B5EF4-FFF2-40B4-BE49-F238E27FC236}">
                <a16:creationId xmlns:a16="http://schemas.microsoft.com/office/drawing/2014/main" id="{6E51E3FD-3AE9-C02B-D71E-F5012D94A339}"/>
              </a:ext>
            </a:extLst>
          </p:cNvPr>
          <p:cNvSpPr/>
          <p:nvPr/>
        </p:nvSpPr>
        <p:spPr>
          <a:xfrm>
            <a:off x="6036621" y="2188938"/>
            <a:ext cx="306015" cy="487994"/>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9</a:t>
            </a:r>
          </a:p>
        </p:txBody>
      </p:sp>
      <p:sp>
        <p:nvSpPr>
          <p:cNvPr id="48" name="Shape 53">
            <a:extLst>
              <a:ext uri="{FF2B5EF4-FFF2-40B4-BE49-F238E27FC236}">
                <a16:creationId xmlns:a16="http://schemas.microsoft.com/office/drawing/2014/main" id="{74B24EA9-CEA9-E439-D162-64CCAD1ED6AA}"/>
              </a:ext>
            </a:extLst>
          </p:cNvPr>
          <p:cNvSpPr/>
          <p:nvPr/>
        </p:nvSpPr>
        <p:spPr>
          <a:xfrm>
            <a:off x="6393846" y="2188938"/>
            <a:ext cx="306015" cy="487994"/>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1</a:t>
            </a:r>
          </a:p>
        </p:txBody>
      </p:sp>
      <p:sp>
        <p:nvSpPr>
          <p:cNvPr id="49" name="Shape 54">
            <a:extLst>
              <a:ext uri="{FF2B5EF4-FFF2-40B4-BE49-F238E27FC236}">
                <a16:creationId xmlns:a16="http://schemas.microsoft.com/office/drawing/2014/main" id="{EAD028D2-19A8-9E41-C6C0-4FC56B3B9F4D}"/>
              </a:ext>
            </a:extLst>
          </p:cNvPr>
          <p:cNvSpPr/>
          <p:nvPr/>
        </p:nvSpPr>
        <p:spPr>
          <a:xfrm>
            <a:off x="6751076" y="2188938"/>
            <a:ext cx="306015" cy="487994"/>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1</a:t>
            </a:r>
          </a:p>
        </p:txBody>
      </p:sp>
      <p:sp>
        <p:nvSpPr>
          <p:cNvPr id="50" name="Shape 55">
            <a:extLst>
              <a:ext uri="{FF2B5EF4-FFF2-40B4-BE49-F238E27FC236}">
                <a16:creationId xmlns:a16="http://schemas.microsoft.com/office/drawing/2014/main" id="{67C1F336-EC94-326E-1208-82483F22100D}"/>
              </a:ext>
            </a:extLst>
          </p:cNvPr>
          <p:cNvSpPr/>
          <p:nvPr/>
        </p:nvSpPr>
        <p:spPr>
          <a:xfrm>
            <a:off x="7108301" y="2188938"/>
            <a:ext cx="306015" cy="487994"/>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9</a:t>
            </a:r>
          </a:p>
        </p:txBody>
      </p:sp>
      <p:sp>
        <p:nvSpPr>
          <p:cNvPr id="51" name="Shape 56">
            <a:extLst>
              <a:ext uri="{FF2B5EF4-FFF2-40B4-BE49-F238E27FC236}">
                <a16:creationId xmlns:a16="http://schemas.microsoft.com/office/drawing/2014/main" id="{44AC4771-0DDD-938B-F4CF-6340A435C1C5}"/>
              </a:ext>
            </a:extLst>
          </p:cNvPr>
          <p:cNvSpPr/>
          <p:nvPr/>
        </p:nvSpPr>
        <p:spPr>
          <a:xfrm>
            <a:off x="7465530" y="2188938"/>
            <a:ext cx="306015" cy="487994"/>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3</a:t>
            </a:r>
          </a:p>
        </p:txBody>
      </p:sp>
      <p:sp>
        <p:nvSpPr>
          <p:cNvPr id="52" name="Shape 57">
            <a:extLst>
              <a:ext uri="{FF2B5EF4-FFF2-40B4-BE49-F238E27FC236}">
                <a16:creationId xmlns:a16="http://schemas.microsoft.com/office/drawing/2014/main" id="{B03EDBB6-2542-41DC-7AE5-73CBA3DC1BD5}"/>
              </a:ext>
            </a:extLst>
          </p:cNvPr>
          <p:cNvSpPr/>
          <p:nvPr/>
        </p:nvSpPr>
        <p:spPr>
          <a:xfrm>
            <a:off x="7822757" y="2188938"/>
            <a:ext cx="306015" cy="487994"/>
          </a:xfrm>
          <a:prstGeom prst="roundRect">
            <a:avLst>
              <a:gd name="adj" fmla="val 29574"/>
            </a:avLst>
          </a:prstGeom>
          <a:ln w="25400">
            <a:solidFill/>
            <a:miter lim="400000"/>
          </a:ln>
          <a:extLst>
            <a:ext uri="{C572A759-6A51-4108-AA02-DFA0A04FC94B}">
              <ma14:wrappingTextBoxFlag xmlns="" xmlns:ma14="http://schemas.microsoft.com/office/mac/drawingml/2011/main" val="1"/>
            </a:ext>
          </a:extLst>
        </p:spPr>
        <p:txBody>
          <a:bodyPr lIns="0" tIns="0" rIns="0" bIns="0" anchor="ctr"/>
          <a:lstStyle/>
          <a:p>
            <a:pPr defTabSz="421840" eaLnBrk="1" fontAlgn="auto" hangingPunct="1">
              <a:spcBef>
                <a:spcPts val="0"/>
              </a:spcBef>
              <a:spcAft>
                <a:spcPts val="0"/>
              </a:spcAft>
              <a:defRPr sz="1800"/>
            </a:pPr>
            <a:r>
              <a:rPr sz="1600">
                <a:solidFill>
                  <a:prstClr val="black"/>
                </a:solidFill>
                <a:latin typeface="Gill Sans"/>
                <a:ea typeface="Gill Sans"/>
                <a:cs typeface="Gill Sans"/>
                <a:sym typeface="Gill Sans"/>
              </a:rPr>
              <a:t>i</a:t>
            </a:r>
            <a:r>
              <a:rPr sz="1600" baseline="-5999">
                <a:solidFill>
                  <a:prstClr val="black"/>
                </a:solidFill>
                <a:latin typeface="Gill Sans"/>
                <a:ea typeface="Gill Sans"/>
                <a:cs typeface="Gill Sans"/>
                <a:sym typeface="Gill Sans"/>
              </a:rPr>
              <a:t>7</a:t>
            </a:r>
          </a:p>
        </p:txBody>
      </p:sp>
      <p:sp>
        <p:nvSpPr>
          <p:cNvPr id="53" name="Shape 58">
            <a:extLst>
              <a:ext uri="{FF2B5EF4-FFF2-40B4-BE49-F238E27FC236}">
                <a16:creationId xmlns:a16="http://schemas.microsoft.com/office/drawing/2014/main" id="{137DDB96-E4B3-C547-D081-44D03D48A423}"/>
              </a:ext>
            </a:extLst>
          </p:cNvPr>
          <p:cNvSpPr/>
          <p:nvPr/>
        </p:nvSpPr>
        <p:spPr>
          <a:xfrm>
            <a:off x="3560154" y="2221221"/>
            <a:ext cx="669646" cy="423424"/>
          </a:xfrm>
          <a:prstGeom prst="rect">
            <a:avLst/>
          </a:prstGeom>
          <a:ln w="12700">
            <a:miter lim="400000"/>
          </a:ln>
          <a:extLst>
            <a:ext uri="{C572A759-6A51-4108-AA02-DFA0A04FC94B}">
              <ma14:wrappingTextBoxFlag xmlns="" xmlns:ma14="http://schemas.microsoft.com/office/mac/drawingml/2011/main" val="1"/>
            </a:ext>
          </a:extLst>
        </p:spPr>
        <p:txBody>
          <a:bodyPr wrap="none" lIns="26785" tIns="26785" rIns="26785" bIns="26785" anchor="ctr">
            <a:spAutoFit/>
          </a:bodyPr>
          <a:lstStyle/>
          <a:p>
            <a:pPr defTabSz="914140" eaLnBrk="1" fontAlgn="auto" hangingPunct="1">
              <a:spcBef>
                <a:spcPts val="0"/>
              </a:spcBef>
              <a:spcAft>
                <a:spcPts val="0"/>
              </a:spcAft>
              <a:defRPr sz="1800"/>
            </a:pPr>
            <a:r>
              <a:rPr sz="2400" i="1" dirty="0">
                <a:solidFill>
                  <a:prstClr val="black"/>
                </a:solidFill>
                <a:latin typeface="Lucida Sans"/>
                <a:ea typeface="黑体"/>
              </a:rPr>
              <a:t>N</a:t>
            </a:r>
            <a:r>
              <a:rPr lang="en-US" sz="2400" i="1" dirty="0">
                <a:solidFill>
                  <a:prstClr val="black"/>
                </a:solidFill>
                <a:latin typeface="Lucida Sans"/>
                <a:ea typeface="黑体"/>
              </a:rPr>
              <a:t>=4</a:t>
            </a:r>
            <a:endParaRPr sz="2400" dirty="0">
              <a:solidFill>
                <a:prstClr val="black"/>
              </a:solidFill>
              <a:latin typeface="Lucida Sans"/>
              <a:ea typeface="黑体"/>
            </a:endParaRPr>
          </a:p>
        </p:txBody>
      </p:sp>
      <p:sp>
        <p:nvSpPr>
          <p:cNvPr id="54" name="Shape 59">
            <a:extLst>
              <a:ext uri="{FF2B5EF4-FFF2-40B4-BE49-F238E27FC236}">
                <a16:creationId xmlns:a16="http://schemas.microsoft.com/office/drawing/2014/main" id="{8EBE999E-DD40-A28D-5D69-1EFF8CABE340}"/>
              </a:ext>
            </a:extLst>
          </p:cNvPr>
          <p:cNvSpPr/>
          <p:nvPr/>
        </p:nvSpPr>
        <p:spPr>
          <a:xfrm>
            <a:off x="4582091" y="2763362"/>
            <a:ext cx="3577104" cy="1"/>
          </a:xfrm>
          <a:prstGeom prst="line">
            <a:avLst/>
          </a:prstGeom>
          <a:ln w="25400">
            <a:solidFill/>
            <a:miter lim="400000"/>
            <a:tailEnd type="triangle"/>
          </a:ln>
        </p:spPr>
        <p:txBody>
          <a:bodyPr lIns="0" tIns="0" rIns="0" bIns="0" anchor="ctr"/>
          <a:lstStyle/>
          <a:p>
            <a:pPr defTabSz="421840" eaLnBrk="1" fontAlgn="auto" hangingPunct="1">
              <a:spcBef>
                <a:spcPts val="0"/>
              </a:spcBef>
              <a:spcAft>
                <a:spcPts val="0"/>
              </a:spcAft>
              <a:defRPr sz="2400">
                <a:solidFill>
                  <a:srgbClr val="FFFFFF"/>
                </a:solidFill>
                <a:effectLst>
                  <a:outerShdw blurRad="25400" dist="23998" dir="2700000" rotWithShape="0">
                    <a:srgbClr val="000000">
                      <a:alpha val="31034"/>
                    </a:srgbClr>
                  </a:outerShdw>
                </a:effectLst>
                <a:latin typeface="Gill Sans"/>
                <a:ea typeface="Gill Sans"/>
                <a:cs typeface="Gill Sans"/>
                <a:sym typeface="Gill Sans"/>
              </a:defRPr>
            </a:pPr>
            <a:endParaRPr sz="1600">
              <a:solidFill>
                <a:srgbClr val="FFFFFF"/>
              </a:solidFill>
              <a:effectLst>
                <a:outerShdw blurRad="25400" dist="23998" dir="2700000" rotWithShape="0">
                  <a:srgbClr val="000000">
                    <a:alpha val="31034"/>
                  </a:srgbClr>
                </a:outerShdw>
              </a:effectLst>
              <a:latin typeface="Gill Sans"/>
              <a:sym typeface="Gill Sans"/>
            </a:endParaRPr>
          </a:p>
        </p:txBody>
      </p:sp>
      <mc:AlternateContent xmlns:mc="http://schemas.openxmlformats.org/markup-compatibility/2006" xmlns:a14="http://schemas.microsoft.com/office/drawing/2010/main">
        <mc:Choice Requires="a14">
          <p:sp>
            <p:nvSpPr>
              <p:cNvPr id="55" name="!!TextBox 22">
                <a:extLst>
                  <a:ext uri="{FF2B5EF4-FFF2-40B4-BE49-F238E27FC236}">
                    <a16:creationId xmlns:a16="http://schemas.microsoft.com/office/drawing/2014/main" id="{F55DAC4E-54F1-1014-2163-A98537FBF07B}"/>
                  </a:ext>
                </a:extLst>
              </p:cNvPr>
              <p:cNvSpPr txBox="1"/>
              <p:nvPr/>
            </p:nvSpPr>
            <p:spPr>
              <a:xfrm>
                <a:off x="5770579" y="3091451"/>
                <a:ext cx="1109856"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zh-CN" sz="2400" i="1">
                              <a:solidFill>
                                <a:prstClr val="black"/>
                              </a:solidFill>
                              <a:latin typeface="Cambria Math" panose="02040503050406030204" pitchFamily="18" charset="0"/>
                            </a:rPr>
                          </m:ctrlPr>
                        </m:sSubPr>
                        <m:e>
                          <m:r>
                            <a:rPr lang="en-US" altLang="zh-CN" sz="2400" i="1">
                              <a:solidFill>
                                <a:prstClr val="black"/>
                              </a:solidFill>
                              <a:latin typeface="Cambria Math" panose="02040503050406030204" pitchFamily="18" charset="0"/>
                            </a:rPr>
                            <m:t>𝑓</m:t>
                          </m:r>
                        </m:e>
                        <m:sub>
                          <m:r>
                            <a:rPr lang="en-US" altLang="zh-CN" sz="2400" i="1">
                              <a:solidFill>
                                <a:prstClr val="black"/>
                              </a:solidFill>
                              <a:latin typeface="Cambria Math" panose="02040503050406030204" pitchFamily="18" charset="0"/>
                            </a:rPr>
                            <m:t>1</m:t>
                          </m:r>
                        </m:sub>
                      </m:sSub>
                      <m:r>
                        <a:rPr lang="en-US" altLang="zh-CN" sz="2400" i="1">
                          <a:solidFill>
                            <a:prstClr val="black"/>
                          </a:solidFill>
                          <a:latin typeface="Cambria Math" panose="02040503050406030204" pitchFamily="18" charset="0"/>
                        </a:rPr>
                        <m:t>=2</m:t>
                      </m:r>
                    </m:oMath>
                  </m:oMathPara>
                </a14:m>
                <a:endParaRPr lang="zh-CN" altLang="en-US" sz="2400" dirty="0">
                  <a:solidFill>
                    <a:prstClr val="black"/>
                  </a:solidFill>
                  <a:latin typeface="Lucida Sans"/>
                  <a:ea typeface="黑体"/>
                </a:endParaRPr>
              </a:p>
            </p:txBody>
          </p:sp>
        </mc:Choice>
        <mc:Fallback xmlns="">
          <p:sp>
            <p:nvSpPr>
              <p:cNvPr id="55" name="!!TextBox 22">
                <a:extLst>
                  <a:ext uri="{FF2B5EF4-FFF2-40B4-BE49-F238E27FC236}">
                    <a16:creationId xmlns:a16="http://schemas.microsoft.com/office/drawing/2014/main" id="{F55DAC4E-54F1-1014-2163-A98537FBF07B}"/>
                  </a:ext>
                </a:extLst>
              </p:cNvPr>
              <p:cNvSpPr txBox="1">
                <a:spLocks noRot="1" noChangeAspect="1" noMove="1" noResize="1" noEditPoints="1" noAdjustHandles="1" noChangeArrowheads="1" noChangeShapeType="1" noTextEdit="1"/>
              </p:cNvSpPr>
              <p:nvPr/>
            </p:nvSpPr>
            <p:spPr>
              <a:xfrm>
                <a:off x="5770579" y="3091451"/>
                <a:ext cx="1109856" cy="461665"/>
              </a:xfrm>
              <a:prstGeom prst="rect">
                <a:avLst/>
              </a:prstGeom>
              <a:blipFill>
                <a:blip r:embed="rId2"/>
                <a:stretch>
                  <a:fillRect b="-19737"/>
                </a:stretch>
              </a:blipFill>
            </p:spPr>
            <p:txBody>
              <a:bodyPr/>
              <a:lstStyle/>
              <a:p>
                <a:r>
                  <a:rPr lang="zh-CN" altLang="en-US">
                    <a:noFill/>
                  </a:rPr>
                  <a:t> </a:t>
                </a:r>
              </a:p>
            </p:txBody>
          </p:sp>
        </mc:Fallback>
      </mc:AlternateContent>
      <p:sp>
        <p:nvSpPr>
          <p:cNvPr id="56" name="Rectangle 55">
            <a:extLst>
              <a:ext uri="{FF2B5EF4-FFF2-40B4-BE49-F238E27FC236}">
                <a16:creationId xmlns:a16="http://schemas.microsoft.com/office/drawing/2014/main" id="{E026BD8B-22D6-85DF-B2FD-94380EF7AE77}"/>
              </a:ext>
            </a:extLst>
          </p:cNvPr>
          <p:cNvSpPr/>
          <p:nvPr/>
        </p:nvSpPr>
        <p:spPr>
          <a:xfrm>
            <a:off x="6727820" y="2105034"/>
            <a:ext cx="1429482" cy="658319"/>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57" name="矩形 67">
            <a:extLst>
              <a:ext uri="{FF2B5EF4-FFF2-40B4-BE49-F238E27FC236}">
                <a16:creationId xmlns:a16="http://schemas.microsoft.com/office/drawing/2014/main" id="{D02CD395-545E-958E-DC0E-7EC516EEECE1}"/>
              </a:ext>
            </a:extLst>
          </p:cNvPr>
          <p:cNvSpPr/>
          <p:nvPr/>
        </p:nvSpPr>
        <p:spPr>
          <a:xfrm>
            <a:off x="4386221" y="5076315"/>
            <a:ext cx="967822" cy="14517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58" name="矩形 68">
            <a:extLst>
              <a:ext uri="{FF2B5EF4-FFF2-40B4-BE49-F238E27FC236}">
                <a16:creationId xmlns:a16="http://schemas.microsoft.com/office/drawing/2014/main" id="{39B0852B-1206-F1CB-148F-28CDFA071248}"/>
              </a:ext>
            </a:extLst>
          </p:cNvPr>
          <p:cNvSpPr/>
          <p:nvPr/>
        </p:nvSpPr>
        <p:spPr>
          <a:xfrm>
            <a:off x="4386221" y="5221488"/>
            <a:ext cx="967822" cy="1451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59" name="矩形 69">
            <a:extLst>
              <a:ext uri="{FF2B5EF4-FFF2-40B4-BE49-F238E27FC236}">
                <a16:creationId xmlns:a16="http://schemas.microsoft.com/office/drawing/2014/main" id="{14985331-DC6B-77A4-8943-5BD8D24307FE}"/>
              </a:ext>
            </a:extLst>
          </p:cNvPr>
          <p:cNvSpPr/>
          <p:nvPr/>
        </p:nvSpPr>
        <p:spPr>
          <a:xfrm>
            <a:off x="4386221" y="5366662"/>
            <a:ext cx="967822" cy="14517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60" name="矩形 72">
            <a:extLst>
              <a:ext uri="{FF2B5EF4-FFF2-40B4-BE49-F238E27FC236}">
                <a16:creationId xmlns:a16="http://schemas.microsoft.com/office/drawing/2014/main" id="{5D7CFD43-0B62-708C-2EDF-F64107DFB3CC}"/>
              </a:ext>
            </a:extLst>
          </p:cNvPr>
          <p:cNvSpPr/>
          <p:nvPr/>
        </p:nvSpPr>
        <p:spPr>
          <a:xfrm>
            <a:off x="4386221" y="4931142"/>
            <a:ext cx="967822" cy="14517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FBF97B18-A148-C8C1-5EE1-62CE773A0E12}"/>
                  </a:ext>
                </a:extLst>
              </p:cNvPr>
              <p:cNvSpPr txBox="1"/>
              <p:nvPr/>
            </p:nvSpPr>
            <p:spPr>
              <a:xfrm>
                <a:off x="3621956" y="4234136"/>
                <a:ext cx="486030"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𝑨</m:t>
                      </m:r>
                    </m:oMath>
                  </m:oMathPara>
                </a14:m>
                <a:endParaRPr lang="zh-CN" altLang="en-US" sz="2400" b="1" dirty="0">
                  <a:solidFill>
                    <a:prstClr val="black"/>
                  </a:solidFill>
                  <a:latin typeface="Lucida Sans"/>
                  <a:ea typeface="黑体"/>
                </a:endParaRPr>
              </a:p>
            </p:txBody>
          </p:sp>
        </mc:Choice>
        <mc:Fallback xmlns="">
          <p:sp>
            <p:nvSpPr>
              <p:cNvPr id="61" name="TextBox 60">
                <a:extLst>
                  <a:ext uri="{FF2B5EF4-FFF2-40B4-BE49-F238E27FC236}">
                    <a16:creationId xmlns:a16="http://schemas.microsoft.com/office/drawing/2014/main" id="{FBF97B18-A148-C8C1-5EE1-62CE773A0E12}"/>
                  </a:ext>
                </a:extLst>
              </p:cNvPr>
              <p:cNvSpPr txBox="1">
                <a:spLocks noRot="1" noChangeAspect="1" noMove="1" noResize="1" noEditPoints="1" noAdjustHandles="1" noChangeArrowheads="1" noChangeShapeType="1" noTextEdit="1"/>
              </p:cNvSpPr>
              <p:nvPr/>
            </p:nvSpPr>
            <p:spPr>
              <a:xfrm>
                <a:off x="3621956" y="4234136"/>
                <a:ext cx="486030" cy="461665"/>
              </a:xfrm>
              <a:prstGeom prst="rect">
                <a:avLst/>
              </a:prstGeom>
              <a:blipFill>
                <a:blip r:embed="rId3"/>
                <a:stretch>
                  <a:fillRect/>
                </a:stretch>
              </a:blipFill>
            </p:spPr>
            <p:txBody>
              <a:bodyPr/>
              <a:lstStyle/>
              <a:p>
                <a:r>
                  <a:rPr lang="zh-CN" altLang="en-US">
                    <a:noFill/>
                  </a:rPr>
                  <a:t> </a:t>
                </a:r>
              </a:p>
            </p:txBody>
          </p:sp>
        </mc:Fallback>
      </mc:AlternateContent>
      <p:sp>
        <p:nvSpPr>
          <p:cNvPr id="62" name="Left Brace 61">
            <a:extLst>
              <a:ext uri="{FF2B5EF4-FFF2-40B4-BE49-F238E27FC236}">
                <a16:creationId xmlns:a16="http://schemas.microsoft.com/office/drawing/2014/main" id="{09CEB437-6189-57DD-255B-B60E521062AB}"/>
              </a:ext>
            </a:extLst>
          </p:cNvPr>
          <p:cNvSpPr/>
          <p:nvPr/>
        </p:nvSpPr>
        <p:spPr>
          <a:xfrm>
            <a:off x="4081360" y="5784489"/>
            <a:ext cx="228645" cy="723489"/>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5FF5CF16-3BC0-3531-9B5A-01FA68975ED1}"/>
                  </a:ext>
                </a:extLst>
              </p:cNvPr>
              <p:cNvSpPr txBox="1"/>
              <p:nvPr/>
            </p:nvSpPr>
            <p:spPr>
              <a:xfrm>
                <a:off x="3703415" y="5950462"/>
                <a:ext cx="406072" cy="338554"/>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600" i="1">
                          <a:solidFill>
                            <a:prstClr val="black"/>
                          </a:solidFill>
                          <a:latin typeface="Cambria Math" panose="02040503050406030204" pitchFamily="18" charset="0"/>
                        </a:rPr>
                        <m:t>𝑁</m:t>
                      </m:r>
                    </m:oMath>
                  </m:oMathPara>
                </a14:m>
                <a:endParaRPr lang="zh-CN" altLang="en-US" sz="1600" dirty="0">
                  <a:solidFill>
                    <a:prstClr val="black"/>
                  </a:solidFill>
                  <a:latin typeface="Lucida Sans"/>
                  <a:ea typeface="黑体"/>
                </a:endParaRPr>
              </a:p>
            </p:txBody>
          </p:sp>
        </mc:Choice>
        <mc:Fallback xmlns="">
          <p:sp>
            <p:nvSpPr>
              <p:cNvPr id="63" name="TextBox 62">
                <a:extLst>
                  <a:ext uri="{FF2B5EF4-FFF2-40B4-BE49-F238E27FC236}">
                    <a16:creationId xmlns:a16="http://schemas.microsoft.com/office/drawing/2014/main" id="{5FF5CF16-3BC0-3531-9B5A-01FA68975ED1}"/>
                  </a:ext>
                </a:extLst>
              </p:cNvPr>
              <p:cNvSpPr txBox="1">
                <a:spLocks noRot="1" noChangeAspect="1" noMove="1" noResize="1" noEditPoints="1" noAdjustHandles="1" noChangeArrowheads="1" noChangeShapeType="1" noTextEdit="1"/>
              </p:cNvSpPr>
              <p:nvPr/>
            </p:nvSpPr>
            <p:spPr>
              <a:xfrm>
                <a:off x="3703415" y="5950462"/>
                <a:ext cx="406072" cy="338554"/>
              </a:xfrm>
              <a:prstGeom prst="rect">
                <a:avLst/>
              </a:prstGeom>
              <a:blipFill>
                <a:blip r:embed="rId4"/>
                <a:stretch>
                  <a:fillRect/>
                </a:stretch>
              </a:blipFill>
            </p:spPr>
            <p:txBody>
              <a:bodyPr/>
              <a:lstStyle/>
              <a:p>
                <a:r>
                  <a:rPr lang="zh-CN" altLang="en-US">
                    <a:noFill/>
                  </a:rPr>
                  <a:t> </a:t>
                </a:r>
              </a:p>
            </p:txBody>
          </p:sp>
        </mc:Fallback>
      </mc:AlternateContent>
      <p:sp>
        <p:nvSpPr>
          <p:cNvPr id="64" name="Left Brace 63">
            <a:extLst>
              <a:ext uri="{FF2B5EF4-FFF2-40B4-BE49-F238E27FC236}">
                <a16:creationId xmlns:a16="http://schemas.microsoft.com/office/drawing/2014/main" id="{D2EAE258-2F55-96CB-652C-03DEE802B6B9}"/>
              </a:ext>
            </a:extLst>
          </p:cNvPr>
          <p:cNvSpPr/>
          <p:nvPr/>
        </p:nvSpPr>
        <p:spPr>
          <a:xfrm rot="5400000">
            <a:off x="4755809" y="4230479"/>
            <a:ext cx="228645" cy="967822"/>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ED7EC0A5-5C05-824A-32F2-B66F1FB82FA1}"/>
                  </a:ext>
                </a:extLst>
              </p:cNvPr>
              <p:cNvSpPr txBox="1"/>
              <p:nvPr/>
            </p:nvSpPr>
            <p:spPr>
              <a:xfrm>
                <a:off x="4671386" y="4217994"/>
                <a:ext cx="375552" cy="338554"/>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6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65" name="TextBox 64">
                <a:extLst>
                  <a:ext uri="{FF2B5EF4-FFF2-40B4-BE49-F238E27FC236}">
                    <a16:creationId xmlns:a16="http://schemas.microsoft.com/office/drawing/2014/main" id="{ED7EC0A5-5C05-824A-32F2-B66F1FB82FA1}"/>
                  </a:ext>
                </a:extLst>
              </p:cNvPr>
              <p:cNvSpPr txBox="1">
                <a:spLocks noRot="1" noChangeAspect="1" noMove="1" noResize="1" noEditPoints="1" noAdjustHandles="1" noChangeArrowheads="1" noChangeShapeType="1" noTextEdit="1"/>
              </p:cNvSpPr>
              <p:nvPr/>
            </p:nvSpPr>
            <p:spPr>
              <a:xfrm>
                <a:off x="4671386" y="4217994"/>
                <a:ext cx="375552" cy="338554"/>
              </a:xfrm>
              <a:prstGeom prst="rect">
                <a:avLst/>
              </a:prstGeom>
              <a:blipFill>
                <a:blip r:embed="rId5"/>
                <a:stretch>
                  <a:fillRect/>
                </a:stretch>
              </a:blipFill>
            </p:spPr>
            <p:txBody>
              <a:bodyPr/>
              <a:lstStyle/>
              <a:p>
                <a:r>
                  <a:rPr lang="zh-CN" altLang="en-US">
                    <a:noFill/>
                  </a:rPr>
                  <a:t> </a:t>
                </a:r>
              </a:p>
            </p:txBody>
          </p:sp>
        </mc:Fallback>
      </mc:AlternateContent>
      <p:sp>
        <p:nvSpPr>
          <p:cNvPr id="66" name="Left Brace 65">
            <a:extLst>
              <a:ext uri="{FF2B5EF4-FFF2-40B4-BE49-F238E27FC236}">
                <a16:creationId xmlns:a16="http://schemas.microsoft.com/office/drawing/2014/main" id="{C8D50A44-438E-1B16-65EE-DCCCE975F0DC}"/>
              </a:ext>
            </a:extLst>
          </p:cNvPr>
          <p:cNvSpPr/>
          <p:nvPr/>
        </p:nvSpPr>
        <p:spPr>
          <a:xfrm>
            <a:off x="6207621" y="4894958"/>
            <a:ext cx="228645" cy="570860"/>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2400">
              <a:solidFill>
                <a:prstClr val="black"/>
              </a:solidFill>
              <a:latin typeface="Lucida Sans"/>
              <a:ea typeface="黑体"/>
            </a:endParaRPr>
          </a:p>
        </p:txBody>
      </p:sp>
      <p:sp>
        <p:nvSpPr>
          <p:cNvPr id="68" name="Left Brace 67">
            <a:extLst>
              <a:ext uri="{FF2B5EF4-FFF2-40B4-BE49-F238E27FC236}">
                <a16:creationId xmlns:a16="http://schemas.microsoft.com/office/drawing/2014/main" id="{F452306E-9553-37F5-E771-1B73C20E9473}"/>
              </a:ext>
            </a:extLst>
          </p:cNvPr>
          <p:cNvSpPr/>
          <p:nvPr/>
        </p:nvSpPr>
        <p:spPr>
          <a:xfrm rot="5400000">
            <a:off x="6882070" y="4194293"/>
            <a:ext cx="228645" cy="967822"/>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8E6AF86D-D26A-BF7B-A55A-D4BF319226EA}"/>
                  </a:ext>
                </a:extLst>
              </p:cNvPr>
              <p:cNvSpPr txBox="1"/>
              <p:nvPr/>
            </p:nvSpPr>
            <p:spPr>
              <a:xfrm>
                <a:off x="6801979" y="4227545"/>
                <a:ext cx="375552" cy="338554"/>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600" i="1">
                          <a:solidFill>
                            <a:prstClr val="black"/>
                          </a:solidFill>
                          <a:latin typeface="Cambria Math" panose="02040503050406030204" pitchFamily="18" charset="0"/>
                        </a:rPr>
                        <m:t>𝑑</m:t>
                      </m:r>
                    </m:oMath>
                  </m:oMathPara>
                </a14:m>
                <a:endParaRPr lang="zh-CN" altLang="en-US" sz="1600" dirty="0">
                  <a:solidFill>
                    <a:prstClr val="black"/>
                  </a:solidFill>
                  <a:latin typeface="Lucida Sans"/>
                  <a:ea typeface="黑体"/>
                </a:endParaRPr>
              </a:p>
            </p:txBody>
          </p:sp>
        </mc:Choice>
        <mc:Fallback xmlns="">
          <p:sp>
            <p:nvSpPr>
              <p:cNvPr id="69" name="TextBox 68">
                <a:extLst>
                  <a:ext uri="{FF2B5EF4-FFF2-40B4-BE49-F238E27FC236}">
                    <a16:creationId xmlns:a16="http://schemas.microsoft.com/office/drawing/2014/main" id="{8E6AF86D-D26A-BF7B-A55A-D4BF319226EA}"/>
                  </a:ext>
                </a:extLst>
              </p:cNvPr>
              <p:cNvSpPr txBox="1">
                <a:spLocks noRot="1" noChangeAspect="1" noMove="1" noResize="1" noEditPoints="1" noAdjustHandles="1" noChangeArrowheads="1" noChangeShapeType="1" noTextEdit="1"/>
              </p:cNvSpPr>
              <p:nvPr/>
            </p:nvSpPr>
            <p:spPr>
              <a:xfrm>
                <a:off x="6801979" y="4227545"/>
                <a:ext cx="375552" cy="338554"/>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A82DD50B-B6A6-FF39-60B2-246C050BCCD6}"/>
                  </a:ext>
                </a:extLst>
              </p:cNvPr>
              <p:cNvSpPr txBox="1"/>
              <p:nvPr/>
            </p:nvSpPr>
            <p:spPr>
              <a:xfrm>
                <a:off x="5771991" y="4226603"/>
                <a:ext cx="505267"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𝑩</m:t>
                      </m:r>
                    </m:oMath>
                  </m:oMathPara>
                </a14:m>
                <a:endParaRPr lang="zh-CN" altLang="en-US" sz="2400" b="1" dirty="0">
                  <a:solidFill>
                    <a:prstClr val="black"/>
                  </a:solidFill>
                  <a:latin typeface="Lucida Sans"/>
                  <a:ea typeface="黑体"/>
                </a:endParaRPr>
              </a:p>
            </p:txBody>
          </p:sp>
        </mc:Choice>
        <mc:Fallback xmlns="">
          <p:sp>
            <p:nvSpPr>
              <p:cNvPr id="70" name="TextBox 69">
                <a:extLst>
                  <a:ext uri="{FF2B5EF4-FFF2-40B4-BE49-F238E27FC236}">
                    <a16:creationId xmlns:a16="http://schemas.microsoft.com/office/drawing/2014/main" id="{A82DD50B-B6A6-FF39-60B2-246C050BCCD6}"/>
                  </a:ext>
                </a:extLst>
              </p:cNvPr>
              <p:cNvSpPr txBox="1">
                <a:spLocks noRot="1" noChangeAspect="1" noMove="1" noResize="1" noEditPoints="1" noAdjustHandles="1" noChangeArrowheads="1" noChangeShapeType="1" noTextEdit="1"/>
              </p:cNvSpPr>
              <p:nvPr/>
            </p:nvSpPr>
            <p:spPr>
              <a:xfrm>
                <a:off x="5771991" y="4226603"/>
                <a:ext cx="505267" cy="461665"/>
              </a:xfrm>
              <a:prstGeom prst="rect">
                <a:avLst/>
              </a:prstGeom>
              <a:blipFill>
                <a:blip r:embed="rId8"/>
                <a:stretch>
                  <a:fillRect/>
                </a:stretch>
              </a:blipFill>
            </p:spPr>
            <p:txBody>
              <a:bodyPr/>
              <a:lstStyle/>
              <a:p>
                <a:r>
                  <a:rPr lang="zh-CN" altLang="en-US">
                    <a:noFill/>
                  </a:rPr>
                  <a:t> </a:t>
                </a:r>
              </a:p>
            </p:txBody>
          </p:sp>
        </mc:Fallback>
      </mc:AlternateContent>
      <p:sp>
        <p:nvSpPr>
          <p:cNvPr id="71" name="矩形 100">
            <a:extLst>
              <a:ext uri="{FF2B5EF4-FFF2-40B4-BE49-F238E27FC236}">
                <a16:creationId xmlns:a16="http://schemas.microsoft.com/office/drawing/2014/main" id="{FCD57B2C-7906-B0E5-CB48-64AC761ED4ED}"/>
              </a:ext>
            </a:extLst>
          </p:cNvPr>
          <p:cNvSpPr/>
          <p:nvPr/>
        </p:nvSpPr>
        <p:spPr>
          <a:xfrm>
            <a:off x="4386221" y="5509458"/>
            <a:ext cx="967822" cy="1451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72" name="矩形 101">
            <a:extLst>
              <a:ext uri="{FF2B5EF4-FFF2-40B4-BE49-F238E27FC236}">
                <a16:creationId xmlns:a16="http://schemas.microsoft.com/office/drawing/2014/main" id="{62E8E23D-79A1-E80E-BC36-0D6E4FFE96DB}"/>
              </a:ext>
            </a:extLst>
          </p:cNvPr>
          <p:cNvSpPr/>
          <p:nvPr/>
        </p:nvSpPr>
        <p:spPr>
          <a:xfrm>
            <a:off x="4386219" y="5651900"/>
            <a:ext cx="967822" cy="14517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73" name="矩形 102">
            <a:extLst>
              <a:ext uri="{FF2B5EF4-FFF2-40B4-BE49-F238E27FC236}">
                <a16:creationId xmlns:a16="http://schemas.microsoft.com/office/drawing/2014/main" id="{498C5588-BBFF-24B3-7495-40E820BEC0DB}"/>
              </a:ext>
            </a:extLst>
          </p:cNvPr>
          <p:cNvSpPr/>
          <p:nvPr/>
        </p:nvSpPr>
        <p:spPr>
          <a:xfrm>
            <a:off x="4386221" y="5794698"/>
            <a:ext cx="967822" cy="14517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74" name="矩形 103">
            <a:extLst>
              <a:ext uri="{FF2B5EF4-FFF2-40B4-BE49-F238E27FC236}">
                <a16:creationId xmlns:a16="http://schemas.microsoft.com/office/drawing/2014/main" id="{A0374896-9C3D-62A6-150D-345FB9F7573D}"/>
              </a:ext>
            </a:extLst>
          </p:cNvPr>
          <p:cNvSpPr/>
          <p:nvPr/>
        </p:nvSpPr>
        <p:spPr>
          <a:xfrm>
            <a:off x="4386221" y="5939871"/>
            <a:ext cx="967822" cy="14517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75" name="矩形 104">
            <a:extLst>
              <a:ext uri="{FF2B5EF4-FFF2-40B4-BE49-F238E27FC236}">
                <a16:creationId xmlns:a16="http://schemas.microsoft.com/office/drawing/2014/main" id="{A18E2A12-A8B2-2176-9EE5-7C3C536AEC1C}"/>
              </a:ext>
            </a:extLst>
          </p:cNvPr>
          <p:cNvSpPr/>
          <p:nvPr/>
        </p:nvSpPr>
        <p:spPr>
          <a:xfrm>
            <a:off x="4386219" y="6082312"/>
            <a:ext cx="967822" cy="14517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76" name="矩形 105">
            <a:extLst>
              <a:ext uri="{FF2B5EF4-FFF2-40B4-BE49-F238E27FC236}">
                <a16:creationId xmlns:a16="http://schemas.microsoft.com/office/drawing/2014/main" id="{56EA1FA3-EA8A-B860-09DE-B12933AEB847}"/>
              </a:ext>
            </a:extLst>
          </p:cNvPr>
          <p:cNvSpPr/>
          <p:nvPr/>
        </p:nvSpPr>
        <p:spPr>
          <a:xfrm>
            <a:off x="4386221" y="6224752"/>
            <a:ext cx="967822" cy="14517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77" name="矩形 106">
            <a:extLst>
              <a:ext uri="{FF2B5EF4-FFF2-40B4-BE49-F238E27FC236}">
                <a16:creationId xmlns:a16="http://schemas.microsoft.com/office/drawing/2014/main" id="{94AEB0F5-03E4-B66F-347B-D067DF3AC6C2}"/>
              </a:ext>
            </a:extLst>
          </p:cNvPr>
          <p:cNvSpPr/>
          <p:nvPr/>
        </p:nvSpPr>
        <p:spPr>
          <a:xfrm>
            <a:off x="4386219" y="6364460"/>
            <a:ext cx="967822" cy="14517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grpSp>
        <p:nvGrpSpPr>
          <p:cNvPr id="78" name="!!Group 47">
            <a:extLst>
              <a:ext uri="{FF2B5EF4-FFF2-40B4-BE49-F238E27FC236}">
                <a16:creationId xmlns:a16="http://schemas.microsoft.com/office/drawing/2014/main" id="{50273664-6BD7-8B73-71B5-A044E4C65C9C}"/>
              </a:ext>
            </a:extLst>
          </p:cNvPr>
          <p:cNvGrpSpPr/>
          <p:nvPr/>
        </p:nvGrpSpPr>
        <p:grpSpPr>
          <a:xfrm>
            <a:off x="6512481" y="4894958"/>
            <a:ext cx="967822" cy="570860"/>
            <a:chOff x="9225511" y="5022787"/>
            <a:chExt cx="914400" cy="539349"/>
          </a:xfrm>
        </p:grpSpPr>
        <p:sp>
          <p:nvSpPr>
            <p:cNvPr id="79" name="矩形 68">
              <a:extLst>
                <a:ext uri="{FF2B5EF4-FFF2-40B4-BE49-F238E27FC236}">
                  <a16:creationId xmlns:a16="http://schemas.microsoft.com/office/drawing/2014/main" id="{92E36B52-1D54-C8D7-4AE4-30E1A8148E47}"/>
                </a:ext>
              </a:extLst>
            </p:cNvPr>
            <p:cNvSpPr/>
            <p:nvPr/>
          </p:nvSpPr>
          <p:spPr>
            <a:xfrm>
              <a:off x="9225511" y="5159945"/>
              <a:ext cx="91440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82" name="矩形 70">
              <a:extLst>
                <a:ext uri="{FF2B5EF4-FFF2-40B4-BE49-F238E27FC236}">
                  <a16:creationId xmlns:a16="http://schemas.microsoft.com/office/drawing/2014/main" id="{7F6A6172-F110-2C68-E4AB-1BB67DA317CA}"/>
                </a:ext>
              </a:extLst>
            </p:cNvPr>
            <p:cNvSpPr/>
            <p:nvPr/>
          </p:nvSpPr>
          <p:spPr>
            <a:xfrm>
              <a:off x="9225511" y="5294124"/>
              <a:ext cx="91440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84" name="矩形 72">
              <a:extLst>
                <a:ext uri="{FF2B5EF4-FFF2-40B4-BE49-F238E27FC236}">
                  <a16:creationId xmlns:a16="http://schemas.microsoft.com/office/drawing/2014/main" id="{F2E30928-6F37-E859-E2ED-F989F20B3E90}"/>
                </a:ext>
              </a:extLst>
            </p:cNvPr>
            <p:cNvSpPr/>
            <p:nvPr/>
          </p:nvSpPr>
          <p:spPr>
            <a:xfrm>
              <a:off x="9225511" y="5022787"/>
              <a:ext cx="914400" cy="137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sp>
          <p:nvSpPr>
            <p:cNvPr id="87" name="矩形 70">
              <a:extLst>
                <a:ext uri="{FF2B5EF4-FFF2-40B4-BE49-F238E27FC236}">
                  <a16:creationId xmlns:a16="http://schemas.microsoft.com/office/drawing/2014/main" id="{1842F904-491B-3CEC-37FF-9C42BE8E0663}"/>
                </a:ext>
              </a:extLst>
            </p:cNvPr>
            <p:cNvSpPr/>
            <p:nvPr/>
          </p:nvSpPr>
          <p:spPr>
            <a:xfrm>
              <a:off x="9225511" y="5424976"/>
              <a:ext cx="91440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2400">
                <a:solidFill>
                  <a:prstClr val="white"/>
                </a:solidFill>
                <a:latin typeface="Lucida Sans"/>
                <a:ea typeface="黑体"/>
              </a:endParaRPr>
            </a:p>
          </p:txBody>
        </p: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9C0A39B-E076-1FDA-7E29-69B0DA49566F}"/>
                  </a:ext>
                </a:extLst>
              </p:cNvPr>
              <p:cNvSpPr txBox="1"/>
              <p:nvPr/>
            </p:nvSpPr>
            <p:spPr>
              <a:xfrm>
                <a:off x="5538163" y="4991818"/>
                <a:ext cx="782586" cy="369332"/>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800" b="1" i="1" smtClean="0">
                          <a:solidFill>
                            <a:prstClr val="black"/>
                          </a:solidFill>
                          <a:latin typeface="Cambria Math" panose="02040503050406030204" pitchFamily="18" charset="0"/>
                          <a:ea typeface="黑体"/>
                        </a:rPr>
                        <m:t>ℓ−</m:t>
                      </m:r>
                      <m:r>
                        <a:rPr lang="en-US" altLang="zh-CN" sz="1800" b="0" i="1" smtClean="0">
                          <a:solidFill>
                            <a:prstClr val="black"/>
                          </a:solidFill>
                          <a:latin typeface="Cambria Math" panose="02040503050406030204" pitchFamily="18" charset="0"/>
                          <a:ea typeface="黑体"/>
                        </a:rPr>
                        <m:t>1</m:t>
                      </m:r>
                    </m:oMath>
                  </m:oMathPara>
                </a14:m>
                <a:endParaRPr lang="zh-CN" altLang="en-US" sz="1800" b="0" dirty="0">
                  <a:solidFill>
                    <a:prstClr val="black"/>
                  </a:solidFill>
                  <a:latin typeface="Lucida Sans"/>
                  <a:ea typeface="黑体"/>
                </a:endParaRPr>
              </a:p>
            </p:txBody>
          </p:sp>
        </mc:Choice>
        <mc:Fallback xmlns="">
          <p:sp>
            <p:nvSpPr>
              <p:cNvPr id="2" name="!!TextBox 1">
                <a:extLst>
                  <a:ext uri="{FF2B5EF4-FFF2-40B4-BE49-F238E27FC236}">
                    <a16:creationId xmlns:a16="http://schemas.microsoft.com/office/drawing/2014/main" id="{09C0A39B-E076-1FDA-7E29-69B0DA49566F}"/>
                  </a:ext>
                </a:extLst>
              </p:cNvPr>
              <p:cNvSpPr txBox="1">
                <a:spLocks noRot="1" noChangeAspect="1" noMove="1" noResize="1" noEditPoints="1" noAdjustHandles="1" noChangeArrowheads="1" noChangeShapeType="1" noTextEdit="1"/>
              </p:cNvSpPr>
              <p:nvPr/>
            </p:nvSpPr>
            <p:spPr>
              <a:xfrm>
                <a:off x="5538163" y="4991818"/>
                <a:ext cx="782586" cy="369332"/>
              </a:xfrm>
              <a:prstGeom prst="rect">
                <a:avLst/>
              </a:prstGeom>
              <a:blipFill>
                <a:blip r:embed="rId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0436030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690DB7-7C42-4FAC-1E4D-1C1331454772}"/>
              </a:ext>
            </a:extLst>
          </p:cNvPr>
          <p:cNvSpPr>
            <a:spLocks noGrp="1"/>
          </p:cNvSpPr>
          <p:nvPr>
            <p:ph type="title"/>
          </p:nvPr>
        </p:nvSpPr>
        <p:spPr>
          <a:xfrm>
            <a:off x="1619219" y="141288"/>
            <a:ext cx="9810819" cy="1128712"/>
          </a:xfrm>
        </p:spPr>
        <p:txBody>
          <a:bodyPr/>
          <a:lstStyle/>
          <a:p>
            <a:r>
              <a:rPr lang="zh-CN" altLang="en-US" dirty="0"/>
              <a:t>滑动窗口：</a:t>
            </a:r>
            <a:r>
              <a:rPr lang="en-US" altLang="zh-CN" dirty="0"/>
              <a:t>MG </a:t>
            </a:r>
            <a:r>
              <a:rPr lang="en-US" altLang="zh-CN" dirty="0" err="1"/>
              <a:t>v.s</a:t>
            </a:r>
            <a:r>
              <a:rPr lang="en-US" altLang="zh-CN" dirty="0"/>
              <a:t>.  FD</a:t>
            </a:r>
            <a:endParaRPr lang="zh-CN" altLang="en-US" dirty="0"/>
          </a:p>
        </p:txBody>
      </p:sp>
      <p:cxnSp>
        <p:nvCxnSpPr>
          <p:cNvPr id="7" name="Straight Connector 2">
            <a:extLst>
              <a:ext uri="{FF2B5EF4-FFF2-40B4-BE49-F238E27FC236}">
                <a16:creationId xmlns:a16="http://schemas.microsoft.com/office/drawing/2014/main" id="{C22C2084-6A06-B85D-94BC-FE9C537F46DA}"/>
              </a:ext>
            </a:extLst>
          </p:cNvPr>
          <p:cNvCxnSpPr>
            <a:cxnSpLocks noChangeShapeType="1"/>
          </p:cNvCxnSpPr>
          <p:nvPr/>
        </p:nvCxnSpPr>
        <p:spPr bwMode="auto">
          <a:xfrm flipV="1">
            <a:off x="5952484" y="3630206"/>
            <a:ext cx="2670120" cy="7948"/>
          </a:xfrm>
          <a:prstGeom prst="line">
            <a:avLst/>
          </a:prstGeom>
          <a:noFill/>
          <a:ln w="38100" algn="ctr">
            <a:solidFill>
              <a:schemeClr val="tx1"/>
            </a:solidFill>
            <a:round/>
            <a:headEnd/>
            <a:tailEnd/>
          </a:ln>
        </p:spPr>
      </p:cxnSp>
      <p:sp>
        <p:nvSpPr>
          <p:cNvPr id="8" name="Rectangle 23">
            <a:extLst>
              <a:ext uri="{FF2B5EF4-FFF2-40B4-BE49-F238E27FC236}">
                <a16:creationId xmlns:a16="http://schemas.microsoft.com/office/drawing/2014/main" id="{C4360707-4044-B3B3-1121-6F0609DE624D}"/>
              </a:ext>
            </a:extLst>
          </p:cNvPr>
          <p:cNvSpPr>
            <a:spLocks noChangeArrowheads="1"/>
          </p:cNvSpPr>
          <p:nvPr/>
        </p:nvSpPr>
        <p:spPr bwMode="auto">
          <a:xfrm>
            <a:off x="6125932" y="3396619"/>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9" name="Rectangle 24">
            <a:extLst>
              <a:ext uri="{FF2B5EF4-FFF2-40B4-BE49-F238E27FC236}">
                <a16:creationId xmlns:a16="http://schemas.microsoft.com/office/drawing/2014/main" id="{41855274-C059-9871-18AE-28E8B430793B}"/>
              </a:ext>
            </a:extLst>
          </p:cNvPr>
          <p:cNvSpPr>
            <a:spLocks noChangeArrowheads="1"/>
          </p:cNvSpPr>
          <p:nvPr/>
        </p:nvSpPr>
        <p:spPr bwMode="auto">
          <a:xfrm>
            <a:off x="6125932" y="3167751"/>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0" name="Rectangle 25">
            <a:extLst>
              <a:ext uri="{FF2B5EF4-FFF2-40B4-BE49-F238E27FC236}">
                <a16:creationId xmlns:a16="http://schemas.microsoft.com/office/drawing/2014/main" id="{180DB3B4-5500-01F2-CCA8-E8F7705BCABE}"/>
              </a:ext>
            </a:extLst>
          </p:cNvPr>
          <p:cNvSpPr>
            <a:spLocks noChangeArrowheads="1"/>
          </p:cNvSpPr>
          <p:nvPr/>
        </p:nvSpPr>
        <p:spPr bwMode="auto">
          <a:xfrm>
            <a:off x="6125932" y="2938885"/>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1" name="Rectangle 26">
            <a:extLst>
              <a:ext uri="{FF2B5EF4-FFF2-40B4-BE49-F238E27FC236}">
                <a16:creationId xmlns:a16="http://schemas.microsoft.com/office/drawing/2014/main" id="{11C57D97-EB3D-EC7E-3362-CFDC2D3219A2}"/>
              </a:ext>
            </a:extLst>
          </p:cNvPr>
          <p:cNvSpPr>
            <a:spLocks noChangeArrowheads="1"/>
          </p:cNvSpPr>
          <p:nvPr/>
        </p:nvSpPr>
        <p:spPr bwMode="auto">
          <a:xfrm>
            <a:off x="6125932" y="2706838"/>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2" name="TextBox 5">
            <a:extLst>
              <a:ext uri="{FF2B5EF4-FFF2-40B4-BE49-F238E27FC236}">
                <a16:creationId xmlns:a16="http://schemas.microsoft.com/office/drawing/2014/main" id="{101C030A-F656-D0F1-FF50-161796827457}"/>
              </a:ext>
            </a:extLst>
          </p:cNvPr>
          <p:cNvSpPr txBox="1">
            <a:spLocks noChangeArrowheads="1"/>
          </p:cNvSpPr>
          <p:nvPr/>
        </p:nvSpPr>
        <p:spPr bwMode="auto">
          <a:xfrm>
            <a:off x="6074695" y="3634286"/>
            <a:ext cx="2509280" cy="35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r>
              <a:rPr lang="en-US" altLang="zh-CN" sz="1600" dirty="0">
                <a:solidFill>
                  <a:prstClr val="black"/>
                </a:solidFill>
                <a:latin typeface="Courier New" panose="02070309020205020404" pitchFamily="49" charset="0"/>
                <a:cs typeface="Courier New" panose="02070309020205020404" pitchFamily="49" charset="0"/>
              </a:rPr>
              <a:t>1 2 3 4 5 6 7 8 9 </a:t>
            </a:r>
          </a:p>
        </p:txBody>
      </p:sp>
      <p:sp>
        <p:nvSpPr>
          <p:cNvPr id="13" name="Rectangle 44">
            <a:extLst>
              <a:ext uri="{FF2B5EF4-FFF2-40B4-BE49-F238E27FC236}">
                <a16:creationId xmlns:a16="http://schemas.microsoft.com/office/drawing/2014/main" id="{CDE01F17-8E75-465E-A8FA-FCA86C2842B2}"/>
              </a:ext>
            </a:extLst>
          </p:cNvPr>
          <p:cNvSpPr>
            <a:spLocks noChangeArrowheads="1"/>
          </p:cNvSpPr>
          <p:nvPr/>
        </p:nvSpPr>
        <p:spPr bwMode="auto">
          <a:xfrm>
            <a:off x="8088579" y="3393441"/>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4" name="Rectangle 45">
            <a:extLst>
              <a:ext uri="{FF2B5EF4-FFF2-40B4-BE49-F238E27FC236}">
                <a16:creationId xmlns:a16="http://schemas.microsoft.com/office/drawing/2014/main" id="{CFDC5EA5-95D3-88AF-0C77-E5DD7CAE2ED0}"/>
              </a:ext>
            </a:extLst>
          </p:cNvPr>
          <p:cNvSpPr>
            <a:spLocks noChangeArrowheads="1"/>
          </p:cNvSpPr>
          <p:nvPr/>
        </p:nvSpPr>
        <p:spPr bwMode="auto">
          <a:xfrm>
            <a:off x="8088579" y="3164574"/>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5" name="!!Rectangle 47">
            <a:extLst>
              <a:ext uri="{FF2B5EF4-FFF2-40B4-BE49-F238E27FC236}">
                <a16:creationId xmlns:a16="http://schemas.microsoft.com/office/drawing/2014/main" id="{46DBBCDB-6771-F2DB-7D1E-C6E322DA3D00}"/>
              </a:ext>
            </a:extLst>
          </p:cNvPr>
          <p:cNvSpPr>
            <a:spLocks noChangeArrowheads="1"/>
          </p:cNvSpPr>
          <p:nvPr/>
        </p:nvSpPr>
        <p:spPr bwMode="auto">
          <a:xfrm>
            <a:off x="7382765" y="3402262"/>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6" name="Rectangle 35">
            <a:extLst>
              <a:ext uri="{FF2B5EF4-FFF2-40B4-BE49-F238E27FC236}">
                <a16:creationId xmlns:a16="http://schemas.microsoft.com/office/drawing/2014/main" id="{5FEF7624-9F93-AD0E-55A3-77B042133805}"/>
              </a:ext>
            </a:extLst>
          </p:cNvPr>
          <p:cNvSpPr>
            <a:spLocks noChangeArrowheads="1"/>
          </p:cNvSpPr>
          <p:nvPr/>
        </p:nvSpPr>
        <p:spPr bwMode="auto">
          <a:xfrm>
            <a:off x="6624135" y="3167181"/>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7" name="Rectangle 36">
            <a:extLst>
              <a:ext uri="{FF2B5EF4-FFF2-40B4-BE49-F238E27FC236}">
                <a16:creationId xmlns:a16="http://schemas.microsoft.com/office/drawing/2014/main" id="{FEEF83AC-291C-8C45-3253-DF38732BD236}"/>
              </a:ext>
            </a:extLst>
          </p:cNvPr>
          <p:cNvSpPr>
            <a:spLocks noChangeArrowheads="1"/>
          </p:cNvSpPr>
          <p:nvPr/>
        </p:nvSpPr>
        <p:spPr bwMode="auto">
          <a:xfrm>
            <a:off x="6624135" y="2938313"/>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8" name="Rectangle 37">
            <a:extLst>
              <a:ext uri="{FF2B5EF4-FFF2-40B4-BE49-F238E27FC236}">
                <a16:creationId xmlns:a16="http://schemas.microsoft.com/office/drawing/2014/main" id="{AF859FEE-21ED-918B-9252-B7A3D48315C9}"/>
              </a:ext>
            </a:extLst>
          </p:cNvPr>
          <p:cNvSpPr>
            <a:spLocks noChangeArrowheads="1"/>
          </p:cNvSpPr>
          <p:nvPr/>
        </p:nvSpPr>
        <p:spPr bwMode="auto">
          <a:xfrm>
            <a:off x="6624135" y="2709446"/>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9" name="Rectangle 38">
            <a:extLst>
              <a:ext uri="{FF2B5EF4-FFF2-40B4-BE49-F238E27FC236}">
                <a16:creationId xmlns:a16="http://schemas.microsoft.com/office/drawing/2014/main" id="{F07D0FBF-5867-674B-E5D0-80B9E450D6AD}"/>
              </a:ext>
            </a:extLst>
          </p:cNvPr>
          <p:cNvSpPr>
            <a:spLocks noChangeArrowheads="1"/>
          </p:cNvSpPr>
          <p:nvPr/>
        </p:nvSpPr>
        <p:spPr bwMode="auto">
          <a:xfrm>
            <a:off x="6624135" y="2477400"/>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20" name="Rectangle 39">
            <a:extLst>
              <a:ext uri="{FF2B5EF4-FFF2-40B4-BE49-F238E27FC236}">
                <a16:creationId xmlns:a16="http://schemas.microsoft.com/office/drawing/2014/main" id="{C10F6AE3-4EE2-A043-0520-E9390401C474}"/>
              </a:ext>
            </a:extLst>
          </p:cNvPr>
          <p:cNvSpPr>
            <a:spLocks noChangeArrowheads="1"/>
          </p:cNvSpPr>
          <p:nvPr/>
        </p:nvSpPr>
        <p:spPr bwMode="auto">
          <a:xfrm>
            <a:off x="6624135" y="2248533"/>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21" name="!!Rectangle 48">
            <a:extLst>
              <a:ext uri="{FF2B5EF4-FFF2-40B4-BE49-F238E27FC236}">
                <a16:creationId xmlns:a16="http://schemas.microsoft.com/office/drawing/2014/main" id="{72CC083E-F79F-3EFD-5963-C7983DFCF487}"/>
              </a:ext>
            </a:extLst>
          </p:cNvPr>
          <p:cNvSpPr>
            <a:spLocks noChangeArrowheads="1"/>
          </p:cNvSpPr>
          <p:nvPr/>
        </p:nvSpPr>
        <p:spPr bwMode="auto">
          <a:xfrm>
            <a:off x="6624135" y="1614281"/>
            <a:ext cx="228868" cy="228868"/>
          </a:xfrm>
          <a:prstGeom prst="rect">
            <a:avLst/>
          </a:prstGeom>
          <a:solidFill>
            <a:srgbClr val="C00000"/>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22" name="!!内容占位符 2">
            <a:extLst>
              <a:ext uri="{FF2B5EF4-FFF2-40B4-BE49-F238E27FC236}">
                <a16:creationId xmlns:a16="http://schemas.microsoft.com/office/drawing/2014/main" id="{66FB3C03-5458-160E-3D41-D05495AEA84D}"/>
              </a:ext>
            </a:extLst>
          </p:cNvPr>
          <p:cNvSpPr txBox="1">
            <a:spLocks/>
          </p:cNvSpPr>
          <p:nvPr/>
        </p:nvSpPr>
        <p:spPr>
          <a:xfrm>
            <a:off x="1988292" y="1611045"/>
            <a:ext cx="3460604" cy="3736798"/>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342676" indent="-342676" defTabSz="914140" fontAlgn="auto">
              <a:spcBef>
                <a:spcPts val="635"/>
              </a:spcBef>
              <a:spcAft>
                <a:spcPts val="0"/>
              </a:spcAft>
            </a:pPr>
            <a:r>
              <a:rPr kumimoji="1" lang="zh-CN" altLang="en-US" sz="2540" dirty="0">
                <a:solidFill>
                  <a:prstClr val="black"/>
                </a:solidFill>
                <a:latin typeface="Lucida Sans"/>
                <a:ea typeface="黑体"/>
              </a:rPr>
              <a:t>频率估计</a:t>
            </a:r>
            <a:endParaRPr kumimoji="1" lang="en-US" altLang="zh-CN" sz="2540" dirty="0">
              <a:solidFill>
                <a:prstClr val="black"/>
              </a:solidFill>
              <a:latin typeface="Lucida Sans"/>
              <a:ea typeface="黑体"/>
            </a:endParaRPr>
          </a:p>
          <a:p>
            <a:pPr marL="846866" lvl="1" indent="-342676" defTabSz="914140">
              <a:spcBef>
                <a:spcPts val="635"/>
              </a:spcBef>
            </a:pPr>
            <a:r>
              <a:rPr kumimoji="1" lang="en-US" altLang="zh-CN" sz="2000" dirty="0"/>
              <a:t>Sliding Window MG [PODS 2006]</a:t>
            </a: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r>
              <a:rPr kumimoji="1" lang="zh-CN" altLang="en-US" sz="2540" dirty="0">
                <a:solidFill>
                  <a:prstClr val="black"/>
                </a:solidFill>
                <a:latin typeface="Lucida Sans"/>
                <a:ea typeface="黑体"/>
              </a:rPr>
              <a:t>矩阵略图</a:t>
            </a: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p:txBody>
      </p:sp>
      <p:sp>
        <p:nvSpPr>
          <p:cNvPr id="23" name="rec1">
            <a:extLst>
              <a:ext uri="{FF2B5EF4-FFF2-40B4-BE49-F238E27FC236}">
                <a16:creationId xmlns:a16="http://schemas.microsoft.com/office/drawing/2014/main" id="{67C93117-BBA0-27C1-01CC-0B55D29FFC83}"/>
              </a:ext>
            </a:extLst>
          </p:cNvPr>
          <p:cNvSpPr>
            <a:spLocks noChangeArrowheads="1"/>
          </p:cNvSpPr>
          <p:nvPr/>
        </p:nvSpPr>
        <p:spPr bwMode="auto">
          <a:xfrm>
            <a:off x="6624298" y="3400129"/>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18</a:t>
            </a:r>
          </a:p>
        </p:txBody>
      </p:sp>
      <p:sp>
        <p:nvSpPr>
          <p:cNvPr id="24" name="rec1">
            <a:extLst>
              <a:ext uri="{FF2B5EF4-FFF2-40B4-BE49-F238E27FC236}">
                <a16:creationId xmlns:a16="http://schemas.microsoft.com/office/drawing/2014/main" id="{49A9964C-598F-D157-E529-13CF21271A3F}"/>
              </a:ext>
            </a:extLst>
          </p:cNvPr>
          <p:cNvSpPr>
            <a:spLocks noChangeArrowheads="1"/>
          </p:cNvSpPr>
          <p:nvPr/>
        </p:nvSpPr>
        <p:spPr bwMode="auto">
          <a:xfrm>
            <a:off x="6856849" y="3400129"/>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25</a:t>
            </a:r>
          </a:p>
        </p:txBody>
      </p:sp>
      <p:sp>
        <p:nvSpPr>
          <p:cNvPr id="25" name="rec1">
            <a:extLst>
              <a:ext uri="{FF2B5EF4-FFF2-40B4-BE49-F238E27FC236}">
                <a16:creationId xmlns:a16="http://schemas.microsoft.com/office/drawing/2014/main" id="{8F815823-7AC6-9550-034F-F0A49579DEFC}"/>
              </a:ext>
            </a:extLst>
          </p:cNvPr>
          <p:cNvSpPr>
            <a:spLocks noChangeArrowheads="1"/>
          </p:cNvSpPr>
          <p:nvPr/>
        </p:nvSpPr>
        <p:spPr bwMode="auto">
          <a:xfrm>
            <a:off x="6370678" y="3399025"/>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37</a:t>
            </a:r>
          </a:p>
        </p:txBody>
      </p:sp>
      <p:sp>
        <p:nvSpPr>
          <p:cNvPr id="26" name="矩形 67">
            <a:extLst>
              <a:ext uri="{FF2B5EF4-FFF2-40B4-BE49-F238E27FC236}">
                <a16:creationId xmlns:a16="http://schemas.microsoft.com/office/drawing/2014/main" id="{424EAC04-7D49-3643-9E1F-8D5DCA84DAA4}"/>
              </a:ext>
            </a:extLst>
          </p:cNvPr>
          <p:cNvSpPr/>
          <p:nvPr/>
        </p:nvSpPr>
        <p:spPr>
          <a:xfrm>
            <a:off x="5927962" y="4840730"/>
            <a:ext cx="933213" cy="1399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27" name="矩形 68">
            <a:extLst>
              <a:ext uri="{FF2B5EF4-FFF2-40B4-BE49-F238E27FC236}">
                <a16:creationId xmlns:a16="http://schemas.microsoft.com/office/drawing/2014/main" id="{FCA2D15F-34F2-CD33-FFC6-6AB032CF751C}"/>
              </a:ext>
            </a:extLst>
          </p:cNvPr>
          <p:cNvSpPr/>
          <p:nvPr/>
        </p:nvSpPr>
        <p:spPr>
          <a:xfrm>
            <a:off x="5927962" y="4980712"/>
            <a:ext cx="933213" cy="139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28" name="矩形 69">
            <a:extLst>
              <a:ext uri="{FF2B5EF4-FFF2-40B4-BE49-F238E27FC236}">
                <a16:creationId xmlns:a16="http://schemas.microsoft.com/office/drawing/2014/main" id="{3FABBA27-125A-1414-3677-E4CBA59367A3}"/>
              </a:ext>
            </a:extLst>
          </p:cNvPr>
          <p:cNvSpPr/>
          <p:nvPr/>
        </p:nvSpPr>
        <p:spPr>
          <a:xfrm>
            <a:off x="5927962" y="5120694"/>
            <a:ext cx="933213" cy="13998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29" name="矩形 72">
            <a:extLst>
              <a:ext uri="{FF2B5EF4-FFF2-40B4-BE49-F238E27FC236}">
                <a16:creationId xmlns:a16="http://schemas.microsoft.com/office/drawing/2014/main" id="{311505D6-7F64-0202-3F41-700B19EAEB3D}"/>
              </a:ext>
            </a:extLst>
          </p:cNvPr>
          <p:cNvSpPr/>
          <p:nvPr/>
        </p:nvSpPr>
        <p:spPr>
          <a:xfrm>
            <a:off x="5927962" y="4700748"/>
            <a:ext cx="933213" cy="1399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8E1A0D8-8CB2-B1F2-1E93-CC157BEF7452}"/>
                  </a:ext>
                </a:extLst>
              </p:cNvPr>
              <p:cNvSpPr txBox="1"/>
              <p:nvPr/>
            </p:nvSpPr>
            <p:spPr>
              <a:xfrm>
                <a:off x="5191028" y="3918537"/>
                <a:ext cx="638315" cy="646331"/>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3600" b="1" i="1">
                          <a:solidFill>
                            <a:prstClr val="black"/>
                          </a:solidFill>
                          <a:latin typeface="Cambria Math" panose="02040503050406030204" pitchFamily="18" charset="0"/>
                        </a:rPr>
                        <m:t>𝑨</m:t>
                      </m:r>
                    </m:oMath>
                  </m:oMathPara>
                </a14:m>
                <a:endParaRPr lang="zh-CN" altLang="en-US" sz="3600" b="1" dirty="0">
                  <a:solidFill>
                    <a:prstClr val="black"/>
                  </a:solidFill>
                  <a:latin typeface="Lucida Sans"/>
                  <a:ea typeface="黑体"/>
                </a:endParaRPr>
              </a:p>
            </p:txBody>
          </p:sp>
        </mc:Choice>
        <mc:Fallback xmlns="">
          <p:sp>
            <p:nvSpPr>
              <p:cNvPr id="30" name="TextBox 29">
                <a:extLst>
                  <a:ext uri="{FF2B5EF4-FFF2-40B4-BE49-F238E27FC236}">
                    <a16:creationId xmlns:a16="http://schemas.microsoft.com/office/drawing/2014/main" id="{28E1A0D8-8CB2-B1F2-1E93-CC157BEF7452}"/>
                  </a:ext>
                </a:extLst>
              </p:cNvPr>
              <p:cNvSpPr txBox="1">
                <a:spLocks noRot="1" noChangeAspect="1" noMove="1" noResize="1" noEditPoints="1" noAdjustHandles="1" noChangeArrowheads="1" noChangeShapeType="1" noTextEdit="1"/>
              </p:cNvSpPr>
              <p:nvPr/>
            </p:nvSpPr>
            <p:spPr>
              <a:xfrm>
                <a:off x="5191028" y="3918537"/>
                <a:ext cx="638315" cy="646331"/>
              </a:xfrm>
              <a:prstGeom prst="rect">
                <a:avLst/>
              </a:prstGeom>
              <a:blipFill>
                <a:blip r:embed="rId3"/>
                <a:stretch>
                  <a:fillRect/>
                </a:stretch>
              </a:blipFill>
            </p:spPr>
            <p:txBody>
              <a:bodyPr/>
              <a:lstStyle/>
              <a:p>
                <a:r>
                  <a:rPr lang="zh-CN" altLang="en-US">
                    <a:noFill/>
                  </a:rPr>
                  <a:t> </a:t>
                </a:r>
              </a:p>
            </p:txBody>
          </p:sp>
        </mc:Fallback>
      </mc:AlternateContent>
      <p:sp>
        <p:nvSpPr>
          <p:cNvPr id="31" name="Left Brace 30">
            <a:extLst>
              <a:ext uri="{FF2B5EF4-FFF2-40B4-BE49-F238E27FC236}">
                <a16:creationId xmlns:a16="http://schemas.microsoft.com/office/drawing/2014/main" id="{1FC28B07-3415-5BA9-24B4-C7935677CDEA}"/>
              </a:ext>
            </a:extLst>
          </p:cNvPr>
          <p:cNvSpPr/>
          <p:nvPr/>
        </p:nvSpPr>
        <p:spPr>
          <a:xfrm rot="5400000">
            <a:off x="6284335" y="4025140"/>
            <a:ext cx="220468" cy="93321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8894C9B-CA16-50F4-88FE-18E6B19BE278}"/>
                  </a:ext>
                </a:extLst>
              </p:cNvPr>
              <p:cNvSpPr txBox="1"/>
              <p:nvPr/>
            </p:nvSpPr>
            <p:spPr>
              <a:xfrm>
                <a:off x="6175098" y="3918537"/>
                <a:ext cx="470129"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3600" dirty="0">
                  <a:solidFill>
                    <a:prstClr val="black"/>
                  </a:solidFill>
                  <a:latin typeface="Lucida Sans"/>
                  <a:ea typeface="黑体"/>
                </a:endParaRPr>
              </a:p>
            </p:txBody>
          </p:sp>
        </mc:Choice>
        <mc:Fallback xmlns="">
          <p:sp>
            <p:nvSpPr>
              <p:cNvPr id="32" name="TextBox 31">
                <a:extLst>
                  <a:ext uri="{FF2B5EF4-FFF2-40B4-BE49-F238E27FC236}">
                    <a16:creationId xmlns:a16="http://schemas.microsoft.com/office/drawing/2014/main" id="{38894C9B-CA16-50F4-88FE-18E6B19BE278}"/>
                  </a:ext>
                </a:extLst>
              </p:cNvPr>
              <p:cNvSpPr txBox="1">
                <a:spLocks noRot="1" noChangeAspect="1" noMove="1" noResize="1" noEditPoints="1" noAdjustHandles="1" noChangeArrowheads="1" noChangeShapeType="1" noTextEdit="1"/>
              </p:cNvSpPr>
              <p:nvPr/>
            </p:nvSpPr>
            <p:spPr>
              <a:xfrm>
                <a:off x="6175098" y="3918537"/>
                <a:ext cx="470129" cy="461665"/>
              </a:xfrm>
              <a:prstGeom prst="rect">
                <a:avLst/>
              </a:prstGeom>
              <a:blipFill>
                <a:blip r:embed="rId4"/>
                <a:stretch>
                  <a:fillRect/>
                </a:stretch>
              </a:blipFill>
            </p:spPr>
            <p:txBody>
              <a:bodyPr/>
              <a:lstStyle/>
              <a:p>
                <a:r>
                  <a:rPr lang="zh-CN" altLang="en-US">
                    <a:noFill/>
                  </a:rPr>
                  <a:t> </a:t>
                </a:r>
              </a:p>
            </p:txBody>
          </p:sp>
        </mc:Fallback>
      </mc:AlternateContent>
      <p:sp>
        <p:nvSpPr>
          <p:cNvPr id="33" name="Left Brace 32">
            <a:extLst>
              <a:ext uri="{FF2B5EF4-FFF2-40B4-BE49-F238E27FC236}">
                <a16:creationId xmlns:a16="http://schemas.microsoft.com/office/drawing/2014/main" id="{245F004B-61F8-228A-F768-7A92E0B0AD13}"/>
              </a:ext>
            </a:extLst>
          </p:cNvPr>
          <p:cNvSpPr/>
          <p:nvPr/>
        </p:nvSpPr>
        <p:spPr>
          <a:xfrm>
            <a:off x="7684231" y="4665858"/>
            <a:ext cx="220468" cy="404807"/>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34" name="!!TextBox 1">
                <a:extLst>
                  <a:ext uri="{FF2B5EF4-FFF2-40B4-BE49-F238E27FC236}">
                    <a16:creationId xmlns:a16="http://schemas.microsoft.com/office/drawing/2014/main" id="{190A350D-5163-95BD-64F4-C4B773C10655}"/>
                  </a:ext>
                </a:extLst>
              </p:cNvPr>
              <p:cNvSpPr txBox="1"/>
              <p:nvPr/>
            </p:nvSpPr>
            <p:spPr>
              <a:xfrm>
                <a:off x="6846067" y="4643735"/>
                <a:ext cx="977127"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b="0" i="1" smtClean="0">
                          <a:solidFill>
                            <a:prstClr val="black"/>
                          </a:solidFill>
                          <a:latin typeface="Cambria Math" panose="02040503050406030204" pitchFamily="18" charset="0"/>
                        </a:rPr>
                        <m:t>ℓ−1</m:t>
                      </m:r>
                    </m:oMath>
                  </m:oMathPara>
                </a14:m>
                <a:endParaRPr lang="zh-CN" altLang="en-US" sz="2400" dirty="0">
                  <a:solidFill>
                    <a:prstClr val="black"/>
                  </a:solidFill>
                  <a:latin typeface="Lucida Sans"/>
                  <a:ea typeface="黑体"/>
                </a:endParaRPr>
              </a:p>
            </p:txBody>
          </p:sp>
        </mc:Choice>
        <mc:Fallback xmlns="">
          <p:sp>
            <p:nvSpPr>
              <p:cNvPr id="34" name="!!TextBox 1">
                <a:extLst>
                  <a:ext uri="{FF2B5EF4-FFF2-40B4-BE49-F238E27FC236}">
                    <a16:creationId xmlns:a16="http://schemas.microsoft.com/office/drawing/2014/main" id="{190A350D-5163-95BD-64F4-C4B773C10655}"/>
                  </a:ext>
                </a:extLst>
              </p:cNvPr>
              <p:cNvSpPr txBox="1">
                <a:spLocks noRot="1" noChangeAspect="1" noMove="1" noResize="1" noEditPoints="1" noAdjustHandles="1" noChangeArrowheads="1" noChangeShapeType="1" noTextEdit="1"/>
              </p:cNvSpPr>
              <p:nvPr/>
            </p:nvSpPr>
            <p:spPr>
              <a:xfrm>
                <a:off x="6846067" y="4643735"/>
                <a:ext cx="977127" cy="461665"/>
              </a:xfrm>
              <a:prstGeom prst="rect">
                <a:avLst/>
              </a:prstGeom>
              <a:blipFill>
                <a:blip r:embed="rId5"/>
                <a:stretch>
                  <a:fillRect/>
                </a:stretch>
              </a:blipFill>
            </p:spPr>
            <p:txBody>
              <a:bodyPr/>
              <a:lstStyle/>
              <a:p>
                <a:r>
                  <a:rPr lang="zh-CN" altLang="en-US">
                    <a:noFill/>
                  </a:rPr>
                  <a:t> </a:t>
                </a:r>
              </a:p>
            </p:txBody>
          </p:sp>
        </mc:Fallback>
      </mc:AlternateContent>
      <p:sp>
        <p:nvSpPr>
          <p:cNvPr id="35" name="Left Brace 34">
            <a:extLst>
              <a:ext uri="{FF2B5EF4-FFF2-40B4-BE49-F238E27FC236}">
                <a16:creationId xmlns:a16="http://schemas.microsoft.com/office/drawing/2014/main" id="{BE3F7754-5022-410A-FB11-E5A3EA02FFEF}"/>
              </a:ext>
            </a:extLst>
          </p:cNvPr>
          <p:cNvSpPr/>
          <p:nvPr/>
        </p:nvSpPr>
        <p:spPr>
          <a:xfrm rot="5400000">
            <a:off x="8334561" y="3990249"/>
            <a:ext cx="220468" cy="93321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D8942BF-07C5-B579-44BC-AD32D3B0E73A}"/>
                  </a:ext>
                </a:extLst>
              </p:cNvPr>
              <p:cNvSpPr txBox="1"/>
              <p:nvPr/>
            </p:nvSpPr>
            <p:spPr>
              <a:xfrm>
                <a:off x="8191322" y="3888920"/>
                <a:ext cx="470129"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36" name="TextBox 35">
                <a:extLst>
                  <a:ext uri="{FF2B5EF4-FFF2-40B4-BE49-F238E27FC236}">
                    <a16:creationId xmlns:a16="http://schemas.microsoft.com/office/drawing/2014/main" id="{DD8942BF-07C5-B579-44BC-AD32D3B0E73A}"/>
                  </a:ext>
                </a:extLst>
              </p:cNvPr>
              <p:cNvSpPr txBox="1">
                <a:spLocks noRot="1" noChangeAspect="1" noMove="1" noResize="1" noEditPoints="1" noAdjustHandles="1" noChangeArrowheads="1" noChangeShapeType="1" noTextEdit="1"/>
              </p:cNvSpPr>
              <p:nvPr/>
            </p:nvSpPr>
            <p:spPr>
              <a:xfrm>
                <a:off x="8191322" y="3888920"/>
                <a:ext cx="470129" cy="461665"/>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B80A097-8193-6C9A-0A7C-4C3ADE75EA79}"/>
                  </a:ext>
                </a:extLst>
              </p:cNvPr>
              <p:cNvSpPr txBox="1"/>
              <p:nvPr/>
            </p:nvSpPr>
            <p:spPr>
              <a:xfrm>
                <a:off x="7264178" y="3918537"/>
                <a:ext cx="665567" cy="646331"/>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3600" b="1" i="1">
                          <a:solidFill>
                            <a:prstClr val="black"/>
                          </a:solidFill>
                          <a:latin typeface="Cambria Math" panose="02040503050406030204" pitchFamily="18" charset="0"/>
                        </a:rPr>
                        <m:t>𝑩</m:t>
                      </m:r>
                    </m:oMath>
                  </m:oMathPara>
                </a14:m>
                <a:endParaRPr lang="zh-CN" altLang="en-US" sz="3600" b="1" dirty="0">
                  <a:solidFill>
                    <a:prstClr val="black"/>
                  </a:solidFill>
                  <a:latin typeface="Lucida Sans"/>
                  <a:ea typeface="黑体"/>
                </a:endParaRPr>
              </a:p>
            </p:txBody>
          </p:sp>
        </mc:Choice>
        <mc:Fallback xmlns="">
          <p:sp>
            <p:nvSpPr>
              <p:cNvPr id="37" name="TextBox 36">
                <a:extLst>
                  <a:ext uri="{FF2B5EF4-FFF2-40B4-BE49-F238E27FC236}">
                    <a16:creationId xmlns:a16="http://schemas.microsoft.com/office/drawing/2014/main" id="{9B80A097-8193-6C9A-0A7C-4C3ADE75EA79}"/>
                  </a:ext>
                </a:extLst>
              </p:cNvPr>
              <p:cNvSpPr txBox="1">
                <a:spLocks noRot="1" noChangeAspect="1" noMove="1" noResize="1" noEditPoints="1" noAdjustHandles="1" noChangeArrowheads="1" noChangeShapeType="1" noTextEdit="1"/>
              </p:cNvSpPr>
              <p:nvPr/>
            </p:nvSpPr>
            <p:spPr>
              <a:xfrm>
                <a:off x="7264178" y="3918537"/>
                <a:ext cx="665567" cy="646331"/>
              </a:xfrm>
              <a:prstGeom prst="rect">
                <a:avLst/>
              </a:prstGeom>
              <a:blipFill>
                <a:blip r:embed="rId7"/>
                <a:stretch>
                  <a:fillRect/>
                </a:stretch>
              </a:blipFill>
            </p:spPr>
            <p:txBody>
              <a:bodyPr/>
              <a:lstStyle/>
              <a:p>
                <a:r>
                  <a:rPr lang="zh-CN" altLang="en-US">
                    <a:noFill/>
                  </a:rPr>
                  <a:t> </a:t>
                </a:r>
              </a:p>
            </p:txBody>
          </p:sp>
        </mc:Fallback>
      </mc:AlternateContent>
      <p:sp>
        <p:nvSpPr>
          <p:cNvPr id="38" name="矩形 100">
            <a:extLst>
              <a:ext uri="{FF2B5EF4-FFF2-40B4-BE49-F238E27FC236}">
                <a16:creationId xmlns:a16="http://schemas.microsoft.com/office/drawing/2014/main" id="{0AE78115-8C30-C116-3E97-050912AFD726}"/>
              </a:ext>
            </a:extLst>
          </p:cNvPr>
          <p:cNvSpPr/>
          <p:nvPr/>
        </p:nvSpPr>
        <p:spPr>
          <a:xfrm>
            <a:off x="5927962" y="5258384"/>
            <a:ext cx="933213" cy="139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9" name="矩形 101">
            <a:extLst>
              <a:ext uri="{FF2B5EF4-FFF2-40B4-BE49-F238E27FC236}">
                <a16:creationId xmlns:a16="http://schemas.microsoft.com/office/drawing/2014/main" id="{B2AF8A51-BA98-5170-938A-004D7BB81AE9}"/>
              </a:ext>
            </a:extLst>
          </p:cNvPr>
          <p:cNvSpPr/>
          <p:nvPr/>
        </p:nvSpPr>
        <p:spPr>
          <a:xfrm>
            <a:off x="5927961" y="5395732"/>
            <a:ext cx="933213" cy="13998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40" name="矩形 102">
            <a:extLst>
              <a:ext uri="{FF2B5EF4-FFF2-40B4-BE49-F238E27FC236}">
                <a16:creationId xmlns:a16="http://schemas.microsoft.com/office/drawing/2014/main" id="{5391D6B4-2D23-BBA4-2649-BC68E9E423B7}"/>
              </a:ext>
            </a:extLst>
          </p:cNvPr>
          <p:cNvSpPr/>
          <p:nvPr/>
        </p:nvSpPr>
        <p:spPr>
          <a:xfrm>
            <a:off x="5927962" y="5533424"/>
            <a:ext cx="933213" cy="1399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41" name="矩形 103">
            <a:extLst>
              <a:ext uri="{FF2B5EF4-FFF2-40B4-BE49-F238E27FC236}">
                <a16:creationId xmlns:a16="http://schemas.microsoft.com/office/drawing/2014/main" id="{BF1EE99F-8E86-1F9E-E5C5-FAB43EEBF7F1}"/>
              </a:ext>
            </a:extLst>
          </p:cNvPr>
          <p:cNvSpPr/>
          <p:nvPr/>
        </p:nvSpPr>
        <p:spPr>
          <a:xfrm>
            <a:off x="5927962" y="5722771"/>
            <a:ext cx="933213" cy="1399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grpSp>
        <p:nvGrpSpPr>
          <p:cNvPr id="42" name="!!Group 47">
            <a:extLst>
              <a:ext uri="{FF2B5EF4-FFF2-40B4-BE49-F238E27FC236}">
                <a16:creationId xmlns:a16="http://schemas.microsoft.com/office/drawing/2014/main" id="{C0322AB0-5C2D-2974-4D36-9BF10439780A}"/>
              </a:ext>
            </a:extLst>
          </p:cNvPr>
          <p:cNvGrpSpPr/>
          <p:nvPr/>
        </p:nvGrpSpPr>
        <p:grpSpPr>
          <a:xfrm>
            <a:off x="7978189" y="4665861"/>
            <a:ext cx="933213" cy="416902"/>
            <a:chOff x="9225511" y="5022787"/>
            <a:chExt cx="914400" cy="408497"/>
          </a:xfrm>
        </p:grpSpPr>
        <p:sp>
          <p:nvSpPr>
            <p:cNvPr id="43" name="矩形 68">
              <a:extLst>
                <a:ext uri="{FF2B5EF4-FFF2-40B4-BE49-F238E27FC236}">
                  <a16:creationId xmlns:a16="http://schemas.microsoft.com/office/drawing/2014/main" id="{F3F3F868-3929-7411-5106-8445328670B0}"/>
                </a:ext>
              </a:extLst>
            </p:cNvPr>
            <p:cNvSpPr/>
            <p:nvPr/>
          </p:nvSpPr>
          <p:spPr>
            <a:xfrm>
              <a:off x="9225511" y="5159945"/>
              <a:ext cx="91440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44" name="矩形 70">
              <a:extLst>
                <a:ext uri="{FF2B5EF4-FFF2-40B4-BE49-F238E27FC236}">
                  <a16:creationId xmlns:a16="http://schemas.microsoft.com/office/drawing/2014/main" id="{1624893D-A80E-FA97-A0D9-7C1147CCB698}"/>
                </a:ext>
              </a:extLst>
            </p:cNvPr>
            <p:cNvSpPr/>
            <p:nvPr/>
          </p:nvSpPr>
          <p:spPr>
            <a:xfrm>
              <a:off x="9225511" y="5294124"/>
              <a:ext cx="91440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45" name="矩形 72">
              <a:extLst>
                <a:ext uri="{FF2B5EF4-FFF2-40B4-BE49-F238E27FC236}">
                  <a16:creationId xmlns:a16="http://schemas.microsoft.com/office/drawing/2014/main" id="{5393582D-3049-50B6-3C03-09EA47E4F320}"/>
                </a:ext>
              </a:extLst>
            </p:cNvPr>
            <p:cNvSpPr/>
            <p:nvPr/>
          </p:nvSpPr>
          <p:spPr>
            <a:xfrm>
              <a:off x="9225511" y="5022787"/>
              <a:ext cx="914400" cy="137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grpSp>
      <p:sp>
        <p:nvSpPr>
          <p:cNvPr id="46" name="Left Brace 45">
            <a:extLst>
              <a:ext uri="{FF2B5EF4-FFF2-40B4-BE49-F238E27FC236}">
                <a16:creationId xmlns:a16="http://schemas.microsoft.com/office/drawing/2014/main" id="{FEC2B318-A815-18E2-D524-15B253C85F31}"/>
              </a:ext>
            </a:extLst>
          </p:cNvPr>
          <p:cNvSpPr/>
          <p:nvPr/>
        </p:nvSpPr>
        <p:spPr>
          <a:xfrm>
            <a:off x="5634003" y="4710625"/>
            <a:ext cx="220468" cy="962781"/>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33E5D4C-76EF-D212-C455-EBB751A66E3D}"/>
                  </a:ext>
                </a:extLst>
              </p:cNvPr>
              <p:cNvSpPr txBox="1"/>
              <p:nvPr/>
            </p:nvSpPr>
            <p:spPr>
              <a:xfrm>
                <a:off x="5238994" y="5031935"/>
                <a:ext cx="515975"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𝑁</m:t>
                      </m:r>
                    </m:oMath>
                  </m:oMathPara>
                </a14:m>
                <a:endParaRPr lang="zh-CN" altLang="en-US" sz="2400" dirty="0">
                  <a:solidFill>
                    <a:prstClr val="black"/>
                  </a:solidFill>
                  <a:latin typeface="Lucida Sans"/>
                  <a:ea typeface="黑体"/>
                </a:endParaRPr>
              </a:p>
            </p:txBody>
          </p:sp>
        </mc:Choice>
        <mc:Fallback xmlns="">
          <p:sp>
            <p:nvSpPr>
              <p:cNvPr id="47" name="TextBox 46">
                <a:extLst>
                  <a:ext uri="{FF2B5EF4-FFF2-40B4-BE49-F238E27FC236}">
                    <a16:creationId xmlns:a16="http://schemas.microsoft.com/office/drawing/2014/main" id="{E33E5D4C-76EF-D212-C455-EBB751A66E3D}"/>
                  </a:ext>
                </a:extLst>
              </p:cNvPr>
              <p:cNvSpPr txBox="1">
                <a:spLocks noRot="1" noChangeAspect="1" noMove="1" noResize="1" noEditPoints="1" noAdjustHandles="1" noChangeArrowheads="1" noChangeShapeType="1" noTextEdit="1"/>
              </p:cNvSpPr>
              <p:nvPr/>
            </p:nvSpPr>
            <p:spPr>
              <a:xfrm>
                <a:off x="5238994" y="5031935"/>
                <a:ext cx="515975" cy="461665"/>
              </a:xfrm>
              <a:prstGeom prst="rect">
                <a:avLst/>
              </a:prstGeom>
              <a:blipFill>
                <a:blip r:embed="rId8"/>
                <a:stretch>
                  <a:fillRect/>
                </a:stretch>
              </a:blipFill>
            </p:spPr>
            <p:txBody>
              <a:bodyPr/>
              <a:lstStyle/>
              <a:p>
                <a:r>
                  <a:rPr lang="zh-CN" altLang="en-US">
                    <a:noFill/>
                  </a:rPr>
                  <a:t> </a:t>
                </a:r>
              </a:p>
            </p:txBody>
          </p:sp>
        </mc:Fallback>
      </mc:AlternateContent>
      <p:sp>
        <p:nvSpPr>
          <p:cNvPr id="3" name="TextBox 2">
            <a:extLst>
              <a:ext uri="{FF2B5EF4-FFF2-40B4-BE49-F238E27FC236}">
                <a16:creationId xmlns:a16="http://schemas.microsoft.com/office/drawing/2014/main" id="{F9ABB90E-BE39-8721-3238-3DF0BF40916F}"/>
              </a:ext>
            </a:extLst>
          </p:cNvPr>
          <p:cNvSpPr txBox="1"/>
          <p:nvPr/>
        </p:nvSpPr>
        <p:spPr>
          <a:xfrm>
            <a:off x="714987" y="6381034"/>
            <a:ext cx="10228712" cy="523220"/>
          </a:xfrm>
          <a:prstGeom prst="rect">
            <a:avLst/>
          </a:prstGeom>
          <a:noFill/>
        </p:spPr>
        <p:txBody>
          <a:bodyPr wrap="square">
            <a:spAutoFit/>
          </a:bodyPr>
          <a:lstStyle/>
          <a:p>
            <a:pPr algn="ctr">
              <a:spcBef>
                <a:spcPts val="0"/>
              </a:spcBef>
              <a:spcAft>
                <a:spcPts val="0"/>
              </a:spcAft>
            </a:pPr>
            <a:r>
              <a:rPr lang="en-US" altLang="zh-CN" sz="1400" dirty="0">
                <a:effectLst/>
                <a:latin typeface="Times New Roman" panose="02020603050405020304" pitchFamily="18" charset="0"/>
                <a:cs typeface="Times New Roman" panose="02020603050405020304" pitchFamily="18" charset="0"/>
              </a:rPr>
              <a:t>L. K. Lee and H. F. Ting, “A simpler and more efficient deterministic scheme for finding frequent items over sliding windows,” in </a:t>
            </a:r>
            <a:r>
              <a:rPr lang="en-US" altLang="zh-CN" sz="1400" i="1" dirty="0">
                <a:effectLst/>
                <a:latin typeface="Times New Roman" panose="02020603050405020304" pitchFamily="18" charset="0"/>
                <a:cs typeface="Times New Roman" panose="02020603050405020304" pitchFamily="18" charset="0"/>
              </a:rPr>
              <a:t>Proceedings of the twenty-fifth ACM SIGMOD-SIGACT-SIGART symposium on Principles of database systems</a:t>
            </a:r>
            <a:r>
              <a:rPr lang="en-US" altLang="zh-CN" sz="1400" dirty="0">
                <a:effectLst/>
                <a:latin typeface="Times New Roman" panose="02020603050405020304" pitchFamily="18" charset="0"/>
                <a:cs typeface="Times New Roman" panose="02020603050405020304" pitchFamily="18" charset="0"/>
              </a:rPr>
              <a:t>, Jun. 2006, pp. 290–297.</a:t>
            </a:r>
          </a:p>
        </p:txBody>
      </p:sp>
    </p:spTree>
    <p:extLst>
      <p:ext uri="{BB962C8B-B14F-4D97-AF65-F5344CB8AC3E}">
        <p14:creationId xmlns:p14="http://schemas.microsoft.com/office/powerpoint/2010/main" val="5270796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2">
            <a:extLst>
              <a:ext uri="{FF2B5EF4-FFF2-40B4-BE49-F238E27FC236}">
                <a16:creationId xmlns:a16="http://schemas.microsoft.com/office/drawing/2014/main" id="{7D452F1E-4983-F6FE-19D4-76D364F9AFC0}"/>
              </a:ext>
            </a:extLst>
          </p:cNvPr>
          <p:cNvCxnSpPr>
            <a:cxnSpLocks noChangeShapeType="1"/>
          </p:cNvCxnSpPr>
          <p:nvPr/>
        </p:nvCxnSpPr>
        <p:spPr bwMode="auto">
          <a:xfrm flipV="1">
            <a:off x="5951533" y="3630206"/>
            <a:ext cx="2670120" cy="7948"/>
          </a:xfrm>
          <a:prstGeom prst="line">
            <a:avLst/>
          </a:prstGeom>
          <a:noFill/>
          <a:ln w="38100" algn="ctr">
            <a:solidFill>
              <a:schemeClr val="tx1"/>
            </a:solidFill>
            <a:round/>
            <a:headEnd/>
            <a:tailEnd/>
          </a:ln>
        </p:spPr>
      </p:cxnSp>
      <p:sp>
        <p:nvSpPr>
          <p:cNvPr id="48" name="Rectangle 23">
            <a:extLst>
              <a:ext uri="{FF2B5EF4-FFF2-40B4-BE49-F238E27FC236}">
                <a16:creationId xmlns:a16="http://schemas.microsoft.com/office/drawing/2014/main" id="{9CCD3415-3A34-B854-3E64-84CB0A8DDC32}"/>
              </a:ext>
            </a:extLst>
          </p:cNvPr>
          <p:cNvSpPr>
            <a:spLocks noChangeArrowheads="1"/>
          </p:cNvSpPr>
          <p:nvPr/>
        </p:nvSpPr>
        <p:spPr bwMode="auto">
          <a:xfrm>
            <a:off x="6124981" y="3396619"/>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49" name="Rectangle 24">
            <a:extLst>
              <a:ext uri="{FF2B5EF4-FFF2-40B4-BE49-F238E27FC236}">
                <a16:creationId xmlns:a16="http://schemas.microsoft.com/office/drawing/2014/main" id="{4CCECC80-08EC-7F66-DC1E-94A2F88BEAC5}"/>
              </a:ext>
            </a:extLst>
          </p:cNvPr>
          <p:cNvSpPr>
            <a:spLocks noChangeArrowheads="1"/>
          </p:cNvSpPr>
          <p:nvPr/>
        </p:nvSpPr>
        <p:spPr bwMode="auto">
          <a:xfrm>
            <a:off x="6124981" y="3167751"/>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50" name="Rectangle 25">
            <a:extLst>
              <a:ext uri="{FF2B5EF4-FFF2-40B4-BE49-F238E27FC236}">
                <a16:creationId xmlns:a16="http://schemas.microsoft.com/office/drawing/2014/main" id="{0EC5AF28-1EAB-D8BA-2505-7095EC5A1D40}"/>
              </a:ext>
            </a:extLst>
          </p:cNvPr>
          <p:cNvSpPr>
            <a:spLocks noChangeArrowheads="1"/>
          </p:cNvSpPr>
          <p:nvPr/>
        </p:nvSpPr>
        <p:spPr bwMode="auto">
          <a:xfrm>
            <a:off x="6124981" y="2938885"/>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51" name="Rectangle 26">
            <a:extLst>
              <a:ext uri="{FF2B5EF4-FFF2-40B4-BE49-F238E27FC236}">
                <a16:creationId xmlns:a16="http://schemas.microsoft.com/office/drawing/2014/main" id="{D0F79DEE-DDBB-8036-B36D-D3E2BC6292A6}"/>
              </a:ext>
            </a:extLst>
          </p:cNvPr>
          <p:cNvSpPr>
            <a:spLocks noChangeArrowheads="1"/>
          </p:cNvSpPr>
          <p:nvPr/>
        </p:nvSpPr>
        <p:spPr bwMode="auto">
          <a:xfrm>
            <a:off x="6124981" y="2706838"/>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52" name="TextBox 5">
            <a:extLst>
              <a:ext uri="{FF2B5EF4-FFF2-40B4-BE49-F238E27FC236}">
                <a16:creationId xmlns:a16="http://schemas.microsoft.com/office/drawing/2014/main" id="{556542A8-08C8-5379-F473-4F90A7751E0D}"/>
              </a:ext>
            </a:extLst>
          </p:cNvPr>
          <p:cNvSpPr txBox="1">
            <a:spLocks noChangeArrowheads="1"/>
          </p:cNvSpPr>
          <p:nvPr/>
        </p:nvSpPr>
        <p:spPr bwMode="auto">
          <a:xfrm>
            <a:off x="6073744" y="3634286"/>
            <a:ext cx="2509280" cy="35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r>
              <a:rPr lang="en-US" altLang="zh-CN" sz="1600" dirty="0">
                <a:solidFill>
                  <a:prstClr val="black"/>
                </a:solidFill>
                <a:latin typeface="Courier New" panose="02070309020205020404" pitchFamily="49" charset="0"/>
                <a:cs typeface="Courier New" panose="02070309020205020404" pitchFamily="49" charset="0"/>
              </a:rPr>
              <a:t>1 2 3 4 5 6 7 8 9 </a:t>
            </a:r>
          </a:p>
        </p:txBody>
      </p:sp>
      <p:sp>
        <p:nvSpPr>
          <p:cNvPr id="53" name="Rectangle 44">
            <a:extLst>
              <a:ext uri="{FF2B5EF4-FFF2-40B4-BE49-F238E27FC236}">
                <a16:creationId xmlns:a16="http://schemas.microsoft.com/office/drawing/2014/main" id="{85E80878-EC01-0A0B-01EB-6DBB18D88FD1}"/>
              </a:ext>
            </a:extLst>
          </p:cNvPr>
          <p:cNvSpPr>
            <a:spLocks noChangeArrowheads="1"/>
          </p:cNvSpPr>
          <p:nvPr/>
        </p:nvSpPr>
        <p:spPr bwMode="auto">
          <a:xfrm>
            <a:off x="8087628" y="3393441"/>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54" name="Rectangle 45">
            <a:extLst>
              <a:ext uri="{FF2B5EF4-FFF2-40B4-BE49-F238E27FC236}">
                <a16:creationId xmlns:a16="http://schemas.microsoft.com/office/drawing/2014/main" id="{941FB583-A814-B7F1-ED0C-2BD51724BF36}"/>
              </a:ext>
            </a:extLst>
          </p:cNvPr>
          <p:cNvSpPr>
            <a:spLocks noChangeArrowheads="1"/>
          </p:cNvSpPr>
          <p:nvPr/>
        </p:nvSpPr>
        <p:spPr bwMode="auto">
          <a:xfrm>
            <a:off x="8087628" y="3164574"/>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55" name="!!Rectangle 47">
            <a:extLst>
              <a:ext uri="{FF2B5EF4-FFF2-40B4-BE49-F238E27FC236}">
                <a16:creationId xmlns:a16="http://schemas.microsoft.com/office/drawing/2014/main" id="{771512DA-E16F-A812-CD32-95DF29F4E431}"/>
              </a:ext>
            </a:extLst>
          </p:cNvPr>
          <p:cNvSpPr>
            <a:spLocks noChangeArrowheads="1"/>
          </p:cNvSpPr>
          <p:nvPr/>
        </p:nvSpPr>
        <p:spPr bwMode="auto">
          <a:xfrm>
            <a:off x="7381814" y="3402262"/>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56" name="Rectangle 35">
            <a:extLst>
              <a:ext uri="{FF2B5EF4-FFF2-40B4-BE49-F238E27FC236}">
                <a16:creationId xmlns:a16="http://schemas.microsoft.com/office/drawing/2014/main" id="{5566A812-4B4B-0C88-4BC8-043FE646D5BE}"/>
              </a:ext>
            </a:extLst>
          </p:cNvPr>
          <p:cNvSpPr>
            <a:spLocks noChangeArrowheads="1"/>
          </p:cNvSpPr>
          <p:nvPr/>
        </p:nvSpPr>
        <p:spPr bwMode="auto">
          <a:xfrm>
            <a:off x="6623184" y="3167181"/>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57" name="Rectangle 36">
            <a:extLst>
              <a:ext uri="{FF2B5EF4-FFF2-40B4-BE49-F238E27FC236}">
                <a16:creationId xmlns:a16="http://schemas.microsoft.com/office/drawing/2014/main" id="{C3B780B1-816E-F5F8-F2BC-42841A29FC19}"/>
              </a:ext>
            </a:extLst>
          </p:cNvPr>
          <p:cNvSpPr>
            <a:spLocks noChangeArrowheads="1"/>
          </p:cNvSpPr>
          <p:nvPr/>
        </p:nvSpPr>
        <p:spPr bwMode="auto">
          <a:xfrm>
            <a:off x="6623184" y="2938313"/>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58" name="Rectangle 37">
            <a:extLst>
              <a:ext uri="{FF2B5EF4-FFF2-40B4-BE49-F238E27FC236}">
                <a16:creationId xmlns:a16="http://schemas.microsoft.com/office/drawing/2014/main" id="{8F02FF49-3C9A-558D-00D2-11D56025CF52}"/>
              </a:ext>
            </a:extLst>
          </p:cNvPr>
          <p:cNvSpPr>
            <a:spLocks noChangeArrowheads="1"/>
          </p:cNvSpPr>
          <p:nvPr/>
        </p:nvSpPr>
        <p:spPr bwMode="auto">
          <a:xfrm>
            <a:off x="6623184" y="2709446"/>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59" name="Rectangle 38">
            <a:extLst>
              <a:ext uri="{FF2B5EF4-FFF2-40B4-BE49-F238E27FC236}">
                <a16:creationId xmlns:a16="http://schemas.microsoft.com/office/drawing/2014/main" id="{A7D83254-55FE-4968-4421-5D96A5A878DE}"/>
              </a:ext>
            </a:extLst>
          </p:cNvPr>
          <p:cNvSpPr>
            <a:spLocks noChangeArrowheads="1"/>
          </p:cNvSpPr>
          <p:nvPr/>
        </p:nvSpPr>
        <p:spPr bwMode="auto">
          <a:xfrm>
            <a:off x="6623184" y="2477400"/>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60" name="Rectangle 39">
            <a:extLst>
              <a:ext uri="{FF2B5EF4-FFF2-40B4-BE49-F238E27FC236}">
                <a16:creationId xmlns:a16="http://schemas.microsoft.com/office/drawing/2014/main" id="{5CE9C02D-8D61-6737-7913-86E1E2E04A39}"/>
              </a:ext>
            </a:extLst>
          </p:cNvPr>
          <p:cNvSpPr>
            <a:spLocks noChangeArrowheads="1"/>
          </p:cNvSpPr>
          <p:nvPr/>
        </p:nvSpPr>
        <p:spPr bwMode="auto">
          <a:xfrm>
            <a:off x="6623184" y="2248533"/>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61" name="!!Rectangle 48">
            <a:extLst>
              <a:ext uri="{FF2B5EF4-FFF2-40B4-BE49-F238E27FC236}">
                <a16:creationId xmlns:a16="http://schemas.microsoft.com/office/drawing/2014/main" id="{4B9ED216-CDD5-F576-0515-972C102884F7}"/>
              </a:ext>
            </a:extLst>
          </p:cNvPr>
          <p:cNvSpPr>
            <a:spLocks noChangeArrowheads="1"/>
          </p:cNvSpPr>
          <p:nvPr/>
        </p:nvSpPr>
        <p:spPr bwMode="auto">
          <a:xfrm>
            <a:off x="6623184" y="2021676"/>
            <a:ext cx="228868" cy="228868"/>
          </a:xfrm>
          <a:prstGeom prst="rect">
            <a:avLst/>
          </a:prstGeom>
          <a:solidFill>
            <a:srgbClr val="C00000"/>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63" name="rec1">
            <a:extLst>
              <a:ext uri="{FF2B5EF4-FFF2-40B4-BE49-F238E27FC236}">
                <a16:creationId xmlns:a16="http://schemas.microsoft.com/office/drawing/2014/main" id="{78444163-D1DD-874F-A88B-0D18875C63D2}"/>
              </a:ext>
            </a:extLst>
          </p:cNvPr>
          <p:cNvSpPr>
            <a:spLocks noChangeArrowheads="1"/>
          </p:cNvSpPr>
          <p:nvPr/>
        </p:nvSpPr>
        <p:spPr bwMode="auto">
          <a:xfrm>
            <a:off x="6623347" y="3400129"/>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18</a:t>
            </a:r>
          </a:p>
        </p:txBody>
      </p:sp>
      <p:sp>
        <p:nvSpPr>
          <p:cNvPr id="64" name="rec1">
            <a:extLst>
              <a:ext uri="{FF2B5EF4-FFF2-40B4-BE49-F238E27FC236}">
                <a16:creationId xmlns:a16="http://schemas.microsoft.com/office/drawing/2014/main" id="{CB4B29AB-6DB9-DD73-C5CB-598D9FB8844E}"/>
              </a:ext>
            </a:extLst>
          </p:cNvPr>
          <p:cNvSpPr>
            <a:spLocks noChangeArrowheads="1"/>
          </p:cNvSpPr>
          <p:nvPr/>
        </p:nvSpPr>
        <p:spPr bwMode="auto">
          <a:xfrm>
            <a:off x="6855898" y="3400129"/>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25</a:t>
            </a:r>
          </a:p>
        </p:txBody>
      </p:sp>
      <p:sp>
        <p:nvSpPr>
          <p:cNvPr id="65" name="rec1">
            <a:extLst>
              <a:ext uri="{FF2B5EF4-FFF2-40B4-BE49-F238E27FC236}">
                <a16:creationId xmlns:a16="http://schemas.microsoft.com/office/drawing/2014/main" id="{8767670E-E1D1-6E99-1118-DB9B77F29717}"/>
              </a:ext>
            </a:extLst>
          </p:cNvPr>
          <p:cNvSpPr>
            <a:spLocks noChangeArrowheads="1"/>
          </p:cNvSpPr>
          <p:nvPr/>
        </p:nvSpPr>
        <p:spPr bwMode="auto">
          <a:xfrm>
            <a:off x="6369727" y="3399025"/>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37</a:t>
            </a:r>
          </a:p>
        </p:txBody>
      </p:sp>
      <p:sp>
        <p:nvSpPr>
          <p:cNvPr id="66" name="Right Brace 65">
            <a:extLst>
              <a:ext uri="{FF2B5EF4-FFF2-40B4-BE49-F238E27FC236}">
                <a16:creationId xmlns:a16="http://schemas.microsoft.com/office/drawing/2014/main" id="{4B2F7CA6-31E1-9B90-F3F6-9F8FA810A299}"/>
              </a:ext>
            </a:extLst>
          </p:cNvPr>
          <p:cNvSpPr/>
          <p:nvPr/>
        </p:nvSpPr>
        <p:spPr>
          <a:xfrm>
            <a:off x="6904883" y="2005523"/>
            <a:ext cx="156979" cy="1378453"/>
          </a:xfrm>
          <a:prstGeom prst="rightBrace">
            <a:avLst>
              <a:gd name="adj1" fmla="val 48784"/>
              <a:gd name="adj2" fmla="val 50000"/>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A07BFE72-B18B-18E0-184B-50DBE13CF4EF}"/>
                  </a:ext>
                </a:extLst>
              </p:cNvPr>
              <p:cNvSpPr txBox="1"/>
              <p:nvPr/>
            </p:nvSpPr>
            <p:spPr>
              <a:xfrm>
                <a:off x="7030885" y="2286000"/>
                <a:ext cx="495136" cy="7837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𝑁</m:t>
                          </m:r>
                        </m:num>
                        <m:den>
                          <m:r>
                            <a:rPr lang="en-US" altLang="zh-CN" sz="2400" b="0" i="1" smtClean="0">
                              <a:latin typeface="Cambria Math" panose="02040503050406030204" pitchFamily="18" charset="0"/>
                            </a:rPr>
                            <m:t>ℓ</m:t>
                          </m:r>
                        </m:den>
                      </m:f>
                    </m:oMath>
                  </m:oMathPara>
                </a14:m>
                <a:endParaRPr lang="zh-CN" altLang="en-US" sz="2400" dirty="0"/>
              </a:p>
            </p:txBody>
          </p:sp>
        </mc:Choice>
        <mc:Fallback xmlns="">
          <p:sp>
            <p:nvSpPr>
              <p:cNvPr id="67" name="TextBox 66">
                <a:extLst>
                  <a:ext uri="{FF2B5EF4-FFF2-40B4-BE49-F238E27FC236}">
                    <a16:creationId xmlns:a16="http://schemas.microsoft.com/office/drawing/2014/main" id="{A07BFE72-B18B-18E0-184B-50DBE13CF4EF}"/>
                  </a:ext>
                </a:extLst>
              </p:cNvPr>
              <p:cNvSpPr txBox="1">
                <a:spLocks noRot="1" noChangeAspect="1" noMove="1" noResize="1" noEditPoints="1" noAdjustHandles="1" noChangeArrowheads="1" noChangeShapeType="1" noTextEdit="1"/>
              </p:cNvSpPr>
              <p:nvPr/>
            </p:nvSpPr>
            <p:spPr>
              <a:xfrm>
                <a:off x="7030885" y="2286000"/>
                <a:ext cx="495136" cy="783741"/>
              </a:xfrm>
              <a:prstGeom prst="rect">
                <a:avLst/>
              </a:prstGeom>
              <a:blipFill>
                <a:blip r:embed="rId3"/>
                <a:stretch>
                  <a:fillRect/>
                </a:stretch>
              </a:blipFill>
            </p:spPr>
            <p:txBody>
              <a:bodyPr/>
              <a:lstStyle/>
              <a:p>
                <a:r>
                  <a:rPr lang="zh-CN" altLang="en-US">
                    <a:noFill/>
                  </a:rPr>
                  <a:t> </a:t>
                </a:r>
              </a:p>
            </p:txBody>
          </p:sp>
        </mc:Fallback>
      </mc:AlternateContent>
      <p:sp>
        <p:nvSpPr>
          <p:cNvPr id="68" name="矩形 67">
            <a:extLst>
              <a:ext uri="{FF2B5EF4-FFF2-40B4-BE49-F238E27FC236}">
                <a16:creationId xmlns:a16="http://schemas.microsoft.com/office/drawing/2014/main" id="{2635208C-5A66-0DAB-D644-C824C9082F04}"/>
              </a:ext>
            </a:extLst>
          </p:cNvPr>
          <p:cNvSpPr/>
          <p:nvPr/>
        </p:nvSpPr>
        <p:spPr>
          <a:xfrm>
            <a:off x="5927011" y="4840730"/>
            <a:ext cx="933213" cy="1399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69" name="矩形 68">
            <a:extLst>
              <a:ext uri="{FF2B5EF4-FFF2-40B4-BE49-F238E27FC236}">
                <a16:creationId xmlns:a16="http://schemas.microsoft.com/office/drawing/2014/main" id="{8BBDBA19-AE86-EB34-A4EA-B1AB523DD811}"/>
              </a:ext>
            </a:extLst>
          </p:cNvPr>
          <p:cNvSpPr/>
          <p:nvPr/>
        </p:nvSpPr>
        <p:spPr>
          <a:xfrm>
            <a:off x="5927011" y="4980712"/>
            <a:ext cx="933213" cy="139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70" name="矩形 69">
            <a:extLst>
              <a:ext uri="{FF2B5EF4-FFF2-40B4-BE49-F238E27FC236}">
                <a16:creationId xmlns:a16="http://schemas.microsoft.com/office/drawing/2014/main" id="{59FAC527-1C07-4F94-EB16-81FCA559FD59}"/>
              </a:ext>
            </a:extLst>
          </p:cNvPr>
          <p:cNvSpPr/>
          <p:nvPr/>
        </p:nvSpPr>
        <p:spPr>
          <a:xfrm>
            <a:off x="5927011" y="5120694"/>
            <a:ext cx="933213" cy="13998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71" name="矩形 72">
            <a:extLst>
              <a:ext uri="{FF2B5EF4-FFF2-40B4-BE49-F238E27FC236}">
                <a16:creationId xmlns:a16="http://schemas.microsoft.com/office/drawing/2014/main" id="{B0399120-04DE-4D1B-136A-DA878C503C70}"/>
              </a:ext>
            </a:extLst>
          </p:cNvPr>
          <p:cNvSpPr/>
          <p:nvPr/>
        </p:nvSpPr>
        <p:spPr>
          <a:xfrm>
            <a:off x="5927011" y="4700748"/>
            <a:ext cx="933213" cy="1399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AF1A1C5-F843-1E43-8083-6159EB0E4157}"/>
                  </a:ext>
                </a:extLst>
              </p:cNvPr>
              <p:cNvSpPr txBox="1"/>
              <p:nvPr/>
            </p:nvSpPr>
            <p:spPr>
              <a:xfrm>
                <a:off x="5190077" y="3918537"/>
                <a:ext cx="638315" cy="646331"/>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3600" b="1" i="1">
                          <a:solidFill>
                            <a:prstClr val="black"/>
                          </a:solidFill>
                          <a:latin typeface="Cambria Math" panose="02040503050406030204" pitchFamily="18" charset="0"/>
                        </a:rPr>
                        <m:t>𝑨</m:t>
                      </m:r>
                    </m:oMath>
                  </m:oMathPara>
                </a14:m>
                <a:endParaRPr lang="zh-CN" altLang="en-US" sz="3600" b="1" dirty="0">
                  <a:solidFill>
                    <a:prstClr val="black"/>
                  </a:solidFill>
                  <a:latin typeface="Lucida Sans"/>
                  <a:ea typeface="黑体"/>
                </a:endParaRPr>
              </a:p>
            </p:txBody>
          </p:sp>
        </mc:Choice>
        <mc:Fallback xmlns="">
          <p:sp>
            <p:nvSpPr>
              <p:cNvPr id="72" name="TextBox 71">
                <a:extLst>
                  <a:ext uri="{FF2B5EF4-FFF2-40B4-BE49-F238E27FC236}">
                    <a16:creationId xmlns:a16="http://schemas.microsoft.com/office/drawing/2014/main" id="{DAF1A1C5-F843-1E43-8083-6159EB0E4157}"/>
                  </a:ext>
                </a:extLst>
              </p:cNvPr>
              <p:cNvSpPr txBox="1">
                <a:spLocks noRot="1" noChangeAspect="1" noMove="1" noResize="1" noEditPoints="1" noAdjustHandles="1" noChangeArrowheads="1" noChangeShapeType="1" noTextEdit="1"/>
              </p:cNvSpPr>
              <p:nvPr/>
            </p:nvSpPr>
            <p:spPr>
              <a:xfrm>
                <a:off x="5190077" y="3918537"/>
                <a:ext cx="638315" cy="646331"/>
              </a:xfrm>
              <a:prstGeom prst="rect">
                <a:avLst/>
              </a:prstGeom>
              <a:blipFill>
                <a:blip r:embed="rId4"/>
                <a:stretch>
                  <a:fillRect/>
                </a:stretch>
              </a:blipFill>
            </p:spPr>
            <p:txBody>
              <a:bodyPr/>
              <a:lstStyle/>
              <a:p>
                <a:r>
                  <a:rPr lang="zh-CN" altLang="en-US">
                    <a:noFill/>
                  </a:rPr>
                  <a:t> </a:t>
                </a:r>
              </a:p>
            </p:txBody>
          </p:sp>
        </mc:Fallback>
      </mc:AlternateContent>
      <p:sp>
        <p:nvSpPr>
          <p:cNvPr id="73" name="Left Brace 72">
            <a:extLst>
              <a:ext uri="{FF2B5EF4-FFF2-40B4-BE49-F238E27FC236}">
                <a16:creationId xmlns:a16="http://schemas.microsoft.com/office/drawing/2014/main" id="{50ADF091-F6FF-C212-EF91-1D99CE67598D}"/>
              </a:ext>
            </a:extLst>
          </p:cNvPr>
          <p:cNvSpPr/>
          <p:nvPr/>
        </p:nvSpPr>
        <p:spPr>
          <a:xfrm rot="5400000">
            <a:off x="6283384" y="4025140"/>
            <a:ext cx="220468" cy="93321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42D14A7F-9ECE-2F29-2CA9-5F19AF723B85}"/>
                  </a:ext>
                </a:extLst>
              </p:cNvPr>
              <p:cNvSpPr txBox="1"/>
              <p:nvPr/>
            </p:nvSpPr>
            <p:spPr>
              <a:xfrm>
                <a:off x="6174147" y="3918537"/>
                <a:ext cx="470129"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3600" dirty="0">
                  <a:solidFill>
                    <a:prstClr val="black"/>
                  </a:solidFill>
                  <a:latin typeface="Lucida Sans"/>
                  <a:ea typeface="黑体"/>
                </a:endParaRPr>
              </a:p>
            </p:txBody>
          </p:sp>
        </mc:Choice>
        <mc:Fallback xmlns="">
          <p:sp>
            <p:nvSpPr>
              <p:cNvPr id="74" name="TextBox 73">
                <a:extLst>
                  <a:ext uri="{FF2B5EF4-FFF2-40B4-BE49-F238E27FC236}">
                    <a16:creationId xmlns:a16="http://schemas.microsoft.com/office/drawing/2014/main" id="{42D14A7F-9ECE-2F29-2CA9-5F19AF723B85}"/>
                  </a:ext>
                </a:extLst>
              </p:cNvPr>
              <p:cNvSpPr txBox="1">
                <a:spLocks noRot="1" noChangeAspect="1" noMove="1" noResize="1" noEditPoints="1" noAdjustHandles="1" noChangeArrowheads="1" noChangeShapeType="1" noTextEdit="1"/>
              </p:cNvSpPr>
              <p:nvPr/>
            </p:nvSpPr>
            <p:spPr>
              <a:xfrm>
                <a:off x="6174147" y="3918537"/>
                <a:ext cx="470129" cy="461665"/>
              </a:xfrm>
              <a:prstGeom prst="rect">
                <a:avLst/>
              </a:prstGeom>
              <a:blipFill>
                <a:blip r:embed="rId5"/>
                <a:stretch>
                  <a:fillRect/>
                </a:stretch>
              </a:blipFill>
            </p:spPr>
            <p:txBody>
              <a:bodyPr/>
              <a:lstStyle/>
              <a:p>
                <a:r>
                  <a:rPr lang="zh-CN" altLang="en-US">
                    <a:noFill/>
                  </a:rPr>
                  <a:t> </a:t>
                </a:r>
              </a:p>
            </p:txBody>
          </p:sp>
        </mc:Fallback>
      </mc:AlternateContent>
      <p:sp>
        <p:nvSpPr>
          <p:cNvPr id="75" name="Left Brace 74">
            <a:extLst>
              <a:ext uri="{FF2B5EF4-FFF2-40B4-BE49-F238E27FC236}">
                <a16:creationId xmlns:a16="http://schemas.microsoft.com/office/drawing/2014/main" id="{F506535C-CACD-47E9-7E9E-B0E42BC4D4A0}"/>
              </a:ext>
            </a:extLst>
          </p:cNvPr>
          <p:cNvSpPr/>
          <p:nvPr/>
        </p:nvSpPr>
        <p:spPr>
          <a:xfrm>
            <a:off x="7683280" y="4665858"/>
            <a:ext cx="220468" cy="404807"/>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p:sp>
        <p:nvSpPr>
          <p:cNvPr id="77" name="Left Brace 76">
            <a:extLst>
              <a:ext uri="{FF2B5EF4-FFF2-40B4-BE49-F238E27FC236}">
                <a16:creationId xmlns:a16="http://schemas.microsoft.com/office/drawing/2014/main" id="{24CC26DB-59C9-750C-CC75-FD2D7F5210A9}"/>
              </a:ext>
            </a:extLst>
          </p:cNvPr>
          <p:cNvSpPr/>
          <p:nvPr/>
        </p:nvSpPr>
        <p:spPr>
          <a:xfrm rot="5400000">
            <a:off x="8333610" y="3990249"/>
            <a:ext cx="220468" cy="93321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434BA83D-93BB-F531-785C-B5A9077C10B2}"/>
                  </a:ext>
                </a:extLst>
              </p:cNvPr>
              <p:cNvSpPr txBox="1"/>
              <p:nvPr/>
            </p:nvSpPr>
            <p:spPr>
              <a:xfrm>
                <a:off x="8190371" y="3888920"/>
                <a:ext cx="470129"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78" name="TextBox 77">
                <a:extLst>
                  <a:ext uri="{FF2B5EF4-FFF2-40B4-BE49-F238E27FC236}">
                    <a16:creationId xmlns:a16="http://schemas.microsoft.com/office/drawing/2014/main" id="{434BA83D-93BB-F531-785C-B5A9077C10B2}"/>
                  </a:ext>
                </a:extLst>
              </p:cNvPr>
              <p:cNvSpPr txBox="1">
                <a:spLocks noRot="1" noChangeAspect="1" noMove="1" noResize="1" noEditPoints="1" noAdjustHandles="1" noChangeArrowheads="1" noChangeShapeType="1" noTextEdit="1"/>
              </p:cNvSpPr>
              <p:nvPr/>
            </p:nvSpPr>
            <p:spPr>
              <a:xfrm>
                <a:off x="8190371" y="3888920"/>
                <a:ext cx="470129" cy="461665"/>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F9B97602-A288-D128-2C76-F104DD08106B}"/>
                  </a:ext>
                </a:extLst>
              </p:cNvPr>
              <p:cNvSpPr txBox="1"/>
              <p:nvPr/>
            </p:nvSpPr>
            <p:spPr>
              <a:xfrm>
                <a:off x="7263227" y="3918537"/>
                <a:ext cx="665567" cy="646331"/>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3600" b="1" i="1">
                          <a:solidFill>
                            <a:prstClr val="black"/>
                          </a:solidFill>
                          <a:latin typeface="Cambria Math" panose="02040503050406030204" pitchFamily="18" charset="0"/>
                        </a:rPr>
                        <m:t>𝑩</m:t>
                      </m:r>
                    </m:oMath>
                  </m:oMathPara>
                </a14:m>
                <a:endParaRPr lang="zh-CN" altLang="en-US" sz="3600" b="1" dirty="0">
                  <a:solidFill>
                    <a:prstClr val="black"/>
                  </a:solidFill>
                  <a:latin typeface="Lucida Sans"/>
                  <a:ea typeface="黑体"/>
                </a:endParaRPr>
              </a:p>
            </p:txBody>
          </p:sp>
        </mc:Choice>
        <mc:Fallback xmlns="">
          <p:sp>
            <p:nvSpPr>
              <p:cNvPr id="79" name="TextBox 78">
                <a:extLst>
                  <a:ext uri="{FF2B5EF4-FFF2-40B4-BE49-F238E27FC236}">
                    <a16:creationId xmlns:a16="http://schemas.microsoft.com/office/drawing/2014/main" id="{F9B97602-A288-D128-2C76-F104DD08106B}"/>
                  </a:ext>
                </a:extLst>
              </p:cNvPr>
              <p:cNvSpPr txBox="1">
                <a:spLocks noRot="1" noChangeAspect="1" noMove="1" noResize="1" noEditPoints="1" noAdjustHandles="1" noChangeArrowheads="1" noChangeShapeType="1" noTextEdit="1"/>
              </p:cNvSpPr>
              <p:nvPr/>
            </p:nvSpPr>
            <p:spPr>
              <a:xfrm>
                <a:off x="7263227" y="3918537"/>
                <a:ext cx="665567" cy="646331"/>
              </a:xfrm>
              <a:prstGeom prst="rect">
                <a:avLst/>
              </a:prstGeom>
              <a:blipFill>
                <a:blip r:embed="rId8"/>
                <a:stretch>
                  <a:fillRect/>
                </a:stretch>
              </a:blipFill>
            </p:spPr>
            <p:txBody>
              <a:bodyPr/>
              <a:lstStyle/>
              <a:p>
                <a:r>
                  <a:rPr lang="zh-CN" altLang="en-US">
                    <a:noFill/>
                  </a:rPr>
                  <a:t> </a:t>
                </a:r>
              </a:p>
            </p:txBody>
          </p:sp>
        </mc:Fallback>
      </mc:AlternateContent>
      <p:sp>
        <p:nvSpPr>
          <p:cNvPr id="80" name="矩形 100">
            <a:extLst>
              <a:ext uri="{FF2B5EF4-FFF2-40B4-BE49-F238E27FC236}">
                <a16:creationId xmlns:a16="http://schemas.microsoft.com/office/drawing/2014/main" id="{9C863128-F411-EB9A-4BE8-104A643DDA57}"/>
              </a:ext>
            </a:extLst>
          </p:cNvPr>
          <p:cNvSpPr/>
          <p:nvPr/>
        </p:nvSpPr>
        <p:spPr>
          <a:xfrm>
            <a:off x="5927011" y="5258384"/>
            <a:ext cx="933213" cy="139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81" name="矩形 101">
            <a:extLst>
              <a:ext uri="{FF2B5EF4-FFF2-40B4-BE49-F238E27FC236}">
                <a16:creationId xmlns:a16="http://schemas.microsoft.com/office/drawing/2014/main" id="{9B976A22-9C19-32E7-678C-E04535D82A28}"/>
              </a:ext>
            </a:extLst>
          </p:cNvPr>
          <p:cNvSpPr/>
          <p:nvPr/>
        </p:nvSpPr>
        <p:spPr>
          <a:xfrm>
            <a:off x="5927010" y="5395732"/>
            <a:ext cx="933213" cy="13998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82" name="矩形 102">
            <a:extLst>
              <a:ext uri="{FF2B5EF4-FFF2-40B4-BE49-F238E27FC236}">
                <a16:creationId xmlns:a16="http://schemas.microsoft.com/office/drawing/2014/main" id="{C2731F26-10D1-3761-4EB8-75BA5376B526}"/>
              </a:ext>
            </a:extLst>
          </p:cNvPr>
          <p:cNvSpPr/>
          <p:nvPr/>
        </p:nvSpPr>
        <p:spPr>
          <a:xfrm>
            <a:off x="5927011" y="5533424"/>
            <a:ext cx="933213" cy="1399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83" name="矩形 103">
            <a:extLst>
              <a:ext uri="{FF2B5EF4-FFF2-40B4-BE49-F238E27FC236}">
                <a16:creationId xmlns:a16="http://schemas.microsoft.com/office/drawing/2014/main" id="{0EAA9EB9-93FF-7F4B-E9ED-A986D2760306}"/>
              </a:ext>
            </a:extLst>
          </p:cNvPr>
          <p:cNvSpPr/>
          <p:nvPr/>
        </p:nvSpPr>
        <p:spPr>
          <a:xfrm>
            <a:off x="5927011" y="5673406"/>
            <a:ext cx="933213" cy="1399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grpSp>
        <p:nvGrpSpPr>
          <p:cNvPr id="84" name="!!Group 47">
            <a:extLst>
              <a:ext uri="{FF2B5EF4-FFF2-40B4-BE49-F238E27FC236}">
                <a16:creationId xmlns:a16="http://schemas.microsoft.com/office/drawing/2014/main" id="{F375B4B5-3489-88C9-A078-56E8E7565CB5}"/>
              </a:ext>
            </a:extLst>
          </p:cNvPr>
          <p:cNvGrpSpPr/>
          <p:nvPr/>
        </p:nvGrpSpPr>
        <p:grpSpPr>
          <a:xfrm>
            <a:off x="7977238" y="4665861"/>
            <a:ext cx="933213" cy="416902"/>
            <a:chOff x="9225511" y="5022787"/>
            <a:chExt cx="914400" cy="408497"/>
          </a:xfrm>
        </p:grpSpPr>
        <p:sp>
          <p:nvSpPr>
            <p:cNvPr id="87" name="矩形 68">
              <a:extLst>
                <a:ext uri="{FF2B5EF4-FFF2-40B4-BE49-F238E27FC236}">
                  <a16:creationId xmlns:a16="http://schemas.microsoft.com/office/drawing/2014/main" id="{5E221FA5-EE15-0C5F-EAFD-33CABB6BFFDF}"/>
                </a:ext>
              </a:extLst>
            </p:cNvPr>
            <p:cNvSpPr/>
            <p:nvPr/>
          </p:nvSpPr>
          <p:spPr>
            <a:xfrm>
              <a:off x="9225511" y="5159945"/>
              <a:ext cx="91440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88" name="矩形 70">
              <a:extLst>
                <a:ext uri="{FF2B5EF4-FFF2-40B4-BE49-F238E27FC236}">
                  <a16:creationId xmlns:a16="http://schemas.microsoft.com/office/drawing/2014/main" id="{2F23097E-F457-C695-E7A4-5AA9DF304F9D}"/>
                </a:ext>
              </a:extLst>
            </p:cNvPr>
            <p:cNvSpPr/>
            <p:nvPr/>
          </p:nvSpPr>
          <p:spPr>
            <a:xfrm>
              <a:off x="9225511" y="5294124"/>
              <a:ext cx="91440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89" name="矩形 72">
              <a:extLst>
                <a:ext uri="{FF2B5EF4-FFF2-40B4-BE49-F238E27FC236}">
                  <a16:creationId xmlns:a16="http://schemas.microsoft.com/office/drawing/2014/main" id="{226A2DD0-17C2-8961-474C-D2E140C625C3}"/>
                </a:ext>
              </a:extLst>
            </p:cNvPr>
            <p:cNvSpPr/>
            <p:nvPr/>
          </p:nvSpPr>
          <p:spPr>
            <a:xfrm>
              <a:off x="9225511" y="5022787"/>
              <a:ext cx="914400" cy="137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grpSp>
      <p:sp>
        <p:nvSpPr>
          <p:cNvPr id="85" name="Left Brace 84">
            <a:extLst>
              <a:ext uri="{FF2B5EF4-FFF2-40B4-BE49-F238E27FC236}">
                <a16:creationId xmlns:a16="http://schemas.microsoft.com/office/drawing/2014/main" id="{7FAFFA98-1743-475B-FC9E-EFE534760A17}"/>
              </a:ext>
            </a:extLst>
          </p:cNvPr>
          <p:cNvSpPr/>
          <p:nvPr/>
        </p:nvSpPr>
        <p:spPr>
          <a:xfrm>
            <a:off x="5633052" y="4840730"/>
            <a:ext cx="220468" cy="970022"/>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F4C70DCD-B4D6-95F2-2C1C-3B1278F5F2F4}"/>
                  </a:ext>
                </a:extLst>
              </p:cNvPr>
              <p:cNvSpPr txBox="1"/>
              <p:nvPr/>
            </p:nvSpPr>
            <p:spPr>
              <a:xfrm>
                <a:off x="5238043" y="5067653"/>
                <a:ext cx="515975"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𝑁</m:t>
                      </m:r>
                    </m:oMath>
                  </m:oMathPara>
                </a14:m>
                <a:endParaRPr lang="zh-CN" altLang="en-US" sz="2400" dirty="0">
                  <a:solidFill>
                    <a:prstClr val="black"/>
                  </a:solidFill>
                  <a:latin typeface="Lucida Sans"/>
                  <a:ea typeface="黑体"/>
                </a:endParaRPr>
              </a:p>
            </p:txBody>
          </p:sp>
        </mc:Choice>
        <mc:Fallback xmlns="">
          <p:sp>
            <p:nvSpPr>
              <p:cNvPr id="86" name="TextBox 85">
                <a:extLst>
                  <a:ext uri="{FF2B5EF4-FFF2-40B4-BE49-F238E27FC236}">
                    <a16:creationId xmlns:a16="http://schemas.microsoft.com/office/drawing/2014/main" id="{F4C70DCD-B4D6-95F2-2C1C-3B1278F5F2F4}"/>
                  </a:ext>
                </a:extLst>
              </p:cNvPr>
              <p:cNvSpPr txBox="1">
                <a:spLocks noRot="1" noChangeAspect="1" noMove="1" noResize="1" noEditPoints="1" noAdjustHandles="1" noChangeArrowheads="1" noChangeShapeType="1" noTextEdit="1"/>
              </p:cNvSpPr>
              <p:nvPr/>
            </p:nvSpPr>
            <p:spPr>
              <a:xfrm>
                <a:off x="5238043" y="5067653"/>
                <a:ext cx="515975" cy="461665"/>
              </a:xfrm>
              <a:prstGeom prst="rect">
                <a:avLst/>
              </a:prstGeom>
              <a:blipFill>
                <a:blip r:embed="rId9"/>
                <a:stretch>
                  <a:fillRect/>
                </a:stretch>
              </a:blipFill>
            </p:spPr>
            <p:txBody>
              <a:bodyPr/>
              <a:lstStyle/>
              <a:p>
                <a:r>
                  <a:rPr lang="zh-CN" altLang="en-US">
                    <a:noFill/>
                  </a:rPr>
                  <a:t> </a:t>
                </a:r>
              </a:p>
            </p:txBody>
          </p:sp>
        </mc:Fallback>
      </mc:AlternateContent>
      <p:sp>
        <p:nvSpPr>
          <p:cNvPr id="2" name="TextBox 1">
            <a:extLst>
              <a:ext uri="{FF2B5EF4-FFF2-40B4-BE49-F238E27FC236}">
                <a16:creationId xmlns:a16="http://schemas.microsoft.com/office/drawing/2014/main" id="{53A760CA-E0D2-BB0F-AB8D-B93529D6C05D}"/>
              </a:ext>
            </a:extLst>
          </p:cNvPr>
          <p:cNvSpPr txBox="1"/>
          <p:nvPr/>
        </p:nvSpPr>
        <p:spPr>
          <a:xfrm>
            <a:off x="714987" y="6381034"/>
            <a:ext cx="10228712" cy="523220"/>
          </a:xfrm>
          <a:prstGeom prst="rect">
            <a:avLst/>
          </a:prstGeom>
          <a:noFill/>
        </p:spPr>
        <p:txBody>
          <a:bodyPr wrap="square">
            <a:spAutoFit/>
          </a:bodyPr>
          <a:lstStyle/>
          <a:p>
            <a:pPr algn="ctr">
              <a:spcBef>
                <a:spcPts val="0"/>
              </a:spcBef>
              <a:spcAft>
                <a:spcPts val="0"/>
              </a:spcAft>
            </a:pPr>
            <a:r>
              <a:rPr lang="en-US" altLang="zh-CN" sz="1400" dirty="0">
                <a:effectLst/>
                <a:latin typeface="Times New Roman" panose="02020603050405020304" pitchFamily="18" charset="0"/>
                <a:cs typeface="Times New Roman" panose="02020603050405020304" pitchFamily="18" charset="0"/>
              </a:rPr>
              <a:t>L. K. Lee and H. F. Ting, “A simpler and more efficient deterministic scheme for finding frequent items over sliding windows,” in </a:t>
            </a:r>
            <a:r>
              <a:rPr lang="en-US" altLang="zh-CN" sz="1400" i="1" dirty="0">
                <a:effectLst/>
                <a:latin typeface="Times New Roman" panose="02020603050405020304" pitchFamily="18" charset="0"/>
                <a:cs typeface="Times New Roman" panose="02020603050405020304" pitchFamily="18" charset="0"/>
              </a:rPr>
              <a:t>Proceedings of the twenty-fifth ACM SIGMOD-SIGACT-SIGART symposium on Principles of database systems</a:t>
            </a:r>
            <a:r>
              <a:rPr lang="en-US" altLang="zh-CN" sz="1400" dirty="0">
                <a:effectLst/>
                <a:latin typeface="Times New Roman" panose="02020603050405020304" pitchFamily="18" charset="0"/>
                <a:cs typeface="Times New Roman" panose="02020603050405020304" pitchFamily="18" charset="0"/>
              </a:rPr>
              <a:t>, Jun. 2006, pp. 290–297.</a:t>
            </a:r>
          </a:p>
        </p:txBody>
      </p:sp>
      <p:sp>
        <p:nvSpPr>
          <p:cNvPr id="3" name="!!内容占位符 2">
            <a:extLst>
              <a:ext uri="{FF2B5EF4-FFF2-40B4-BE49-F238E27FC236}">
                <a16:creationId xmlns:a16="http://schemas.microsoft.com/office/drawing/2014/main" id="{944FFC5C-B2A3-383F-DBA2-8328770128B3}"/>
              </a:ext>
            </a:extLst>
          </p:cNvPr>
          <p:cNvSpPr txBox="1">
            <a:spLocks/>
          </p:cNvSpPr>
          <p:nvPr/>
        </p:nvSpPr>
        <p:spPr>
          <a:xfrm>
            <a:off x="1988292" y="1611045"/>
            <a:ext cx="3460604" cy="3736798"/>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342676" indent="-342676" defTabSz="914140" fontAlgn="auto">
              <a:spcBef>
                <a:spcPts val="635"/>
              </a:spcBef>
              <a:spcAft>
                <a:spcPts val="0"/>
              </a:spcAft>
            </a:pPr>
            <a:r>
              <a:rPr kumimoji="1" lang="zh-CN" altLang="en-US" sz="2540" dirty="0">
                <a:solidFill>
                  <a:prstClr val="black"/>
                </a:solidFill>
                <a:latin typeface="Lucida Sans"/>
                <a:ea typeface="黑体"/>
              </a:rPr>
              <a:t>频率估计</a:t>
            </a:r>
            <a:endParaRPr kumimoji="1" lang="en-US" altLang="zh-CN" sz="2540" dirty="0">
              <a:solidFill>
                <a:prstClr val="black"/>
              </a:solidFill>
              <a:latin typeface="Lucida Sans"/>
              <a:ea typeface="黑体"/>
            </a:endParaRPr>
          </a:p>
          <a:p>
            <a:pPr marL="846866" lvl="1" indent="-342676" defTabSz="914140">
              <a:spcBef>
                <a:spcPts val="635"/>
              </a:spcBef>
            </a:pPr>
            <a:r>
              <a:rPr kumimoji="1" lang="en-US" altLang="zh-CN" sz="2000" dirty="0"/>
              <a:t>Sliding Window MG [PODS 2006]</a:t>
            </a: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r>
              <a:rPr kumimoji="1" lang="zh-CN" altLang="en-US" sz="2540" dirty="0">
                <a:solidFill>
                  <a:prstClr val="black"/>
                </a:solidFill>
                <a:latin typeface="Lucida Sans"/>
                <a:ea typeface="黑体"/>
              </a:rPr>
              <a:t>矩阵略图</a:t>
            </a: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p:txBody>
      </p:sp>
      <p:sp>
        <p:nvSpPr>
          <p:cNvPr id="8" name="Title 4">
            <a:extLst>
              <a:ext uri="{FF2B5EF4-FFF2-40B4-BE49-F238E27FC236}">
                <a16:creationId xmlns:a16="http://schemas.microsoft.com/office/drawing/2014/main" id="{CA6C4EF2-AF63-9929-0F64-266067F2F623}"/>
              </a:ext>
            </a:extLst>
          </p:cNvPr>
          <p:cNvSpPr>
            <a:spLocks noGrp="1"/>
          </p:cNvSpPr>
          <p:nvPr>
            <p:ph type="title"/>
          </p:nvPr>
        </p:nvSpPr>
        <p:spPr>
          <a:xfrm>
            <a:off x="1619219" y="141288"/>
            <a:ext cx="9810819" cy="1128712"/>
          </a:xfrm>
        </p:spPr>
        <p:txBody>
          <a:bodyPr/>
          <a:lstStyle/>
          <a:p>
            <a:r>
              <a:rPr lang="zh-CN" altLang="en-US" dirty="0"/>
              <a:t>滑动窗口：</a:t>
            </a:r>
            <a:r>
              <a:rPr lang="en-US" altLang="zh-CN" dirty="0"/>
              <a:t>MG </a:t>
            </a:r>
            <a:r>
              <a:rPr lang="en-US" altLang="zh-CN" dirty="0" err="1"/>
              <a:t>v.s</a:t>
            </a:r>
            <a:r>
              <a:rPr lang="en-US" altLang="zh-CN" dirty="0"/>
              <a:t>.  FD</a:t>
            </a:r>
            <a:endParaRPr lang="zh-CN" altLang="en-US" dirty="0"/>
          </a:p>
        </p:txBody>
      </p:sp>
      <mc:AlternateContent xmlns:mc="http://schemas.openxmlformats.org/markup-compatibility/2006" xmlns:a14="http://schemas.microsoft.com/office/drawing/2010/main">
        <mc:Choice Requires="a14">
          <p:sp>
            <p:nvSpPr>
              <p:cNvPr id="5" name="!!TextBox 1">
                <a:extLst>
                  <a:ext uri="{FF2B5EF4-FFF2-40B4-BE49-F238E27FC236}">
                    <a16:creationId xmlns:a16="http://schemas.microsoft.com/office/drawing/2014/main" id="{4280DE35-8BDD-98FC-82B3-0B2B7112111E}"/>
                  </a:ext>
                </a:extLst>
              </p:cNvPr>
              <p:cNvSpPr txBox="1"/>
              <p:nvPr/>
            </p:nvSpPr>
            <p:spPr>
              <a:xfrm>
                <a:off x="6846067" y="4643735"/>
                <a:ext cx="977127"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b="0" i="1" smtClean="0">
                          <a:solidFill>
                            <a:prstClr val="black"/>
                          </a:solidFill>
                          <a:latin typeface="Cambria Math" panose="02040503050406030204" pitchFamily="18" charset="0"/>
                        </a:rPr>
                        <m:t>ℓ−1</m:t>
                      </m:r>
                    </m:oMath>
                  </m:oMathPara>
                </a14:m>
                <a:endParaRPr lang="zh-CN" altLang="en-US" sz="2400" dirty="0">
                  <a:solidFill>
                    <a:prstClr val="black"/>
                  </a:solidFill>
                  <a:latin typeface="Lucida Sans"/>
                  <a:ea typeface="黑体"/>
                </a:endParaRPr>
              </a:p>
            </p:txBody>
          </p:sp>
        </mc:Choice>
        <mc:Fallback xmlns="">
          <p:sp>
            <p:nvSpPr>
              <p:cNvPr id="5" name="!!TextBox 1">
                <a:extLst>
                  <a:ext uri="{FF2B5EF4-FFF2-40B4-BE49-F238E27FC236}">
                    <a16:creationId xmlns:a16="http://schemas.microsoft.com/office/drawing/2014/main" id="{4280DE35-8BDD-98FC-82B3-0B2B7112111E}"/>
                  </a:ext>
                </a:extLst>
              </p:cNvPr>
              <p:cNvSpPr txBox="1">
                <a:spLocks noRot="1" noChangeAspect="1" noMove="1" noResize="1" noEditPoints="1" noAdjustHandles="1" noChangeArrowheads="1" noChangeShapeType="1" noTextEdit="1"/>
              </p:cNvSpPr>
              <p:nvPr/>
            </p:nvSpPr>
            <p:spPr>
              <a:xfrm>
                <a:off x="6846067" y="4643735"/>
                <a:ext cx="977127" cy="461665"/>
              </a:xfrm>
              <a:prstGeom prst="rect">
                <a:avLst/>
              </a:prstGeom>
              <a:blipFill>
                <a:blip r:embed="rId10"/>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7528127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2">
            <a:extLst>
              <a:ext uri="{FF2B5EF4-FFF2-40B4-BE49-F238E27FC236}">
                <a16:creationId xmlns:a16="http://schemas.microsoft.com/office/drawing/2014/main" id="{40C7FB67-D504-1E6E-F5D1-E75007CCA4D1}"/>
              </a:ext>
            </a:extLst>
          </p:cNvPr>
          <p:cNvCxnSpPr>
            <a:cxnSpLocks noChangeShapeType="1"/>
          </p:cNvCxnSpPr>
          <p:nvPr/>
        </p:nvCxnSpPr>
        <p:spPr bwMode="auto">
          <a:xfrm flipV="1">
            <a:off x="5950582" y="3630206"/>
            <a:ext cx="2670120" cy="7948"/>
          </a:xfrm>
          <a:prstGeom prst="line">
            <a:avLst/>
          </a:prstGeom>
          <a:noFill/>
          <a:ln w="38100" algn="ctr">
            <a:solidFill>
              <a:schemeClr val="tx1"/>
            </a:solidFill>
            <a:round/>
            <a:headEnd/>
            <a:tailEnd/>
          </a:ln>
        </p:spPr>
      </p:cxnSp>
      <p:sp>
        <p:nvSpPr>
          <p:cNvPr id="7" name="Rectangle 23">
            <a:extLst>
              <a:ext uri="{FF2B5EF4-FFF2-40B4-BE49-F238E27FC236}">
                <a16:creationId xmlns:a16="http://schemas.microsoft.com/office/drawing/2014/main" id="{ED4DEE85-94CD-102A-A838-062B05318F4A}"/>
              </a:ext>
            </a:extLst>
          </p:cNvPr>
          <p:cNvSpPr>
            <a:spLocks noChangeArrowheads="1"/>
          </p:cNvSpPr>
          <p:nvPr/>
        </p:nvSpPr>
        <p:spPr bwMode="auto">
          <a:xfrm>
            <a:off x="6124030" y="3396619"/>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8" name="Rectangle 24">
            <a:extLst>
              <a:ext uri="{FF2B5EF4-FFF2-40B4-BE49-F238E27FC236}">
                <a16:creationId xmlns:a16="http://schemas.microsoft.com/office/drawing/2014/main" id="{39AA5A76-17A3-9900-3C04-92799A6C8B16}"/>
              </a:ext>
            </a:extLst>
          </p:cNvPr>
          <p:cNvSpPr>
            <a:spLocks noChangeArrowheads="1"/>
          </p:cNvSpPr>
          <p:nvPr/>
        </p:nvSpPr>
        <p:spPr bwMode="auto">
          <a:xfrm>
            <a:off x="6124030" y="3167751"/>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9" name="Rectangle 25">
            <a:extLst>
              <a:ext uri="{FF2B5EF4-FFF2-40B4-BE49-F238E27FC236}">
                <a16:creationId xmlns:a16="http://schemas.microsoft.com/office/drawing/2014/main" id="{18D60346-0CBF-903F-BE0A-F9D7EB671476}"/>
              </a:ext>
            </a:extLst>
          </p:cNvPr>
          <p:cNvSpPr>
            <a:spLocks noChangeArrowheads="1"/>
          </p:cNvSpPr>
          <p:nvPr/>
        </p:nvSpPr>
        <p:spPr bwMode="auto">
          <a:xfrm>
            <a:off x="6124030" y="2938885"/>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0" name="Rectangle 26">
            <a:extLst>
              <a:ext uri="{FF2B5EF4-FFF2-40B4-BE49-F238E27FC236}">
                <a16:creationId xmlns:a16="http://schemas.microsoft.com/office/drawing/2014/main" id="{C767DCC8-2563-E771-03DF-4169EA281065}"/>
              </a:ext>
            </a:extLst>
          </p:cNvPr>
          <p:cNvSpPr>
            <a:spLocks noChangeArrowheads="1"/>
          </p:cNvSpPr>
          <p:nvPr/>
        </p:nvSpPr>
        <p:spPr bwMode="auto">
          <a:xfrm>
            <a:off x="6124030" y="2706838"/>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1" name="TextBox 5">
            <a:extLst>
              <a:ext uri="{FF2B5EF4-FFF2-40B4-BE49-F238E27FC236}">
                <a16:creationId xmlns:a16="http://schemas.microsoft.com/office/drawing/2014/main" id="{AA1674B9-E4DD-4C38-793F-59753B1C5FBE}"/>
              </a:ext>
            </a:extLst>
          </p:cNvPr>
          <p:cNvSpPr txBox="1">
            <a:spLocks noChangeArrowheads="1"/>
          </p:cNvSpPr>
          <p:nvPr/>
        </p:nvSpPr>
        <p:spPr bwMode="auto">
          <a:xfrm>
            <a:off x="6072793" y="3634286"/>
            <a:ext cx="2509280" cy="35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r>
              <a:rPr lang="en-US" altLang="zh-CN" sz="1600" dirty="0">
                <a:solidFill>
                  <a:prstClr val="black"/>
                </a:solidFill>
                <a:latin typeface="Courier New" panose="02070309020205020404" pitchFamily="49" charset="0"/>
                <a:cs typeface="Courier New" panose="02070309020205020404" pitchFamily="49" charset="0"/>
              </a:rPr>
              <a:t>1 2 3 4 5 6 7 8 9 </a:t>
            </a:r>
          </a:p>
        </p:txBody>
      </p:sp>
      <p:sp>
        <p:nvSpPr>
          <p:cNvPr id="12" name="Rectangle 44">
            <a:extLst>
              <a:ext uri="{FF2B5EF4-FFF2-40B4-BE49-F238E27FC236}">
                <a16:creationId xmlns:a16="http://schemas.microsoft.com/office/drawing/2014/main" id="{A3903CCB-F4D5-F492-432E-D2FA7CED19DB}"/>
              </a:ext>
            </a:extLst>
          </p:cNvPr>
          <p:cNvSpPr>
            <a:spLocks noChangeArrowheads="1"/>
          </p:cNvSpPr>
          <p:nvPr/>
        </p:nvSpPr>
        <p:spPr bwMode="auto">
          <a:xfrm>
            <a:off x="8086677" y="3393441"/>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3" name="Rectangle 45">
            <a:extLst>
              <a:ext uri="{FF2B5EF4-FFF2-40B4-BE49-F238E27FC236}">
                <a16:creationId xmlns:a16="http://schemas.microsoft.com/office/drawing/2014/main" id="{5020775D-8CB3-B299-8F13-4371FB3AB19E}"/>
              </a:ext>
            </a:extLst>
          </p:cNvPr>
          <p:cNvSpPr>
            <a:spLocks noChangeArrowheads="1"/>
          </p:cNvSpPr>
          <p:nvPr/>
        </p:nvSpPr>
        <p:spPr bwMode="auto">
          <a:xfrm>
            <a:off x="8086677" y="3164574"/>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4" name="!!Rectangle 47">
            <a:extLst>
              <a:ext uri="{FF2B5EF4-FFF2-40B4-BE49-F238E27FC236}">
                <a16:creationId xmlns:a16="http://schemas.microsoft.com/office/drawing/2014/main" id="{F5E88FCC-5EB9-5E46-A7F1-F6BE6E276428}"/>
              </a:ext>
            </a:extLst>
          </p:cNvPr>
          <p:cNvSpPr>
            <a:spLocks noChangeArrowheads="1"/>
          </p:cNvSpPr>
          <p:nvPr/>
        </p:nvSpPr>
        <p:spPr bwMode="auto">
          <a:xfrm>
            <a:off x="7380863" y="3402262"/>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5" name="!!Rectangle 48">
            <a:extLst>
              <a:ext uri="{FF2B5EF4-FFF2-40B4-BE49-F238E27FC236}">
                <a16:creationId xmlns:a16="http://schemas.microsoft.com/office/drawing/2014/main" id="{0E7B5844-5C58-8DD7-11F0-5694E68A76D8}"/>
              </a:ext>
            </a:extLst>
          </p:cNvPr>
          <p:cNvSpPr>
            <a:spLocks noChangeArrowheads="1"/>
          </p:cNvSpPr>
          <p:nvPr/>
        </p:nvSpPr>
        <p:spPr bwMode="auto">
          <a:xfrm>
            <a:off x="6622233" y="3164574"/>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48</a:t>
            </a:r>
          </a:p>
        </p:txBody>
      </p:sp>
      <p:sp>
        <p:nvSpPr>
          <p:cNvPr id="17" name="rec1">
            <a:extLst>
              <a:ext uri="{FF2B5EF4-FFF2-40B4-BE49-F238E27FC236}">
                <a16:creationId xmlns:a16="http://schemas.microsoft.com/office/drawing/2014/main" id="{FF58C1CD-3A7A-40E7-8014-E6C0AB17ADDF}"/>
              </a:ext>
            </a:extLst>
          </p:cNvPr>
          <p:cNvSpPr>
            <a:spLocks noChangeArrowheads="1"/>
          </p:cNvSpPr>
          <p:nvPr/>
        </p:nvSpPr>
        <p:spPr bwMode="auto">
          <a:xfrm>
            <a:off x="6622396" y="3400129"/>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18</a:t>
            </a:r>
          </a:p>
        </p:txBody>
      </p:sp>
      <p:sp>
        <p:nvSpPr>
          <p:cNvPr id="18" name="rec1">
            <a:extLst>
              <a:ext uri="{FF2B5EF4-FFF2-40B4-BE49-F238E27FC236}">
                <a16:creationId xmlns:a16="http://schemas.microsoft.com/office/drawing/2014/main" id="{9759CF1A-D140-12EC-30D1-3D1077274028}"/>
              </a:ext>
            </a:extLst>
          </p:cNvPr>
          <p:cNvSpPr>
            <a:spLocks noChangeArrowheads="1"/>
          </p:cNvSpPr>
          <p:nvPr/>
        </p:nvSpPr>
        <p:spPr bwMode="auto">
          <a:xfrm>
            <a:off x="6854947" y="3400129"/>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25</a:t>
            </a:r>
          </a:p>
        </p:txBody>
      </p:sp>
      <p:sp>
        <p:nvSpPr>
          <p:cNvPr id="19" name="rec1">
            <a:extLst>
              <a:ext uri="{FF2B5EF4-FFF2-40B4-BE49-F238E27FC236}">
                <a16:creationId xmlns:a16="http://schemas.microsoft.com/office/drawing/2014/main" id="{9B629F4F-E03C-7F63-A34A-CF06006B41E1}"/>
              </a:ext>
            </a:extLst>
          </p:cNvPr>
          <p:cNvSpPr>
            <a:spLocks noChangeArrowheads="1"/>
          </p:cNvSpPr>
          <p:nvPr/>
        </p:nvSpPr>
        <p:spPr bwMode="auto">
          <a:xfrm>
            <a:off x="6368776" y="3399025"/>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37</a:t>
            </a:r>
          </a:p>
        </p:txBody>
      </p:sp>
      <p:sp>
        <p:nvSpPr>
          <p:cNvPr id="20" name="矩形 67">
            <a:extLst>
              <a:ext uri="{FF2B5EF4-FFF2-40B4-BE49-F238E27FC236}">
                <a16:creationId xmlns:a16="http://schemas.microsoft.com/office/drawing/2014/main" id="{A5ECABCB-6A13-66DC-3DB3-D384E9A3E165}"/>
              </a:ext>
            </a:extLst>
          </p:cNvPr>
          <p:cNvSpPr/>
          <p:nvPr/>
        </p:nvSpPr>
        <p:spPr>
          <a:xfrm>
            <a:off x="5926060" y="4840730"/>
            <a:ext cx="933213" cy="1399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21" name="矩形 68">
            <a:extLst>
              <a:ext uri="{FF2B5EF4-FFF2-40B4-BE49-F238E27FC236}">
                <a16:creationId xmlns:a16="http://schemas.microsoft.com/office/drawing/2014/main" id="{00C1637A-4D70-C989-8655-77244C660249}"/>
              </a:ext>
            </a:extLst>
          </p:cNvPr>
          <p:cNvSpPr/>
          <p:nvPr/>
        </p:nvSpPr>
        <p:spPr>
          <a:xfrm>
            <a:off x="5926060" y="4980712"/>
            <a:ext cx="933213" cy="139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22" name="矩形 69">
            <a:extLst>
              <a:ext uri="{FF2B5EF4-FFF2-40B4-BE49-F238E27FC236}">
                <a16:creationId xmlns:a16="http://schemas.microsoft.com/office/drawing/2014/main" id="{1A18A240-8555-6138-AB90-B6AE35507571}"/>
              </a:ext>
            </a:extLst>
          </p:cNvPr>
          <p:cNvSpPr/>
          <p:nvPr/>
        </p:nvSpPr>
        <p:spPr>
          <a:xfrm>
            <a:off x="5926060" y="5120694"/>
            <a:ext cx="933213" cy="13998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23" name="矩形 72">
            <a:extLst>
              <a:ext uri="{FF2B5EF4-FFF2-40B4-BE49-F238E27FC236}">
                <a16:creationId xmlns:a16="http://schemas.microsoft.com/office/drawing/2014/main" id="{02702B71-9286-81F9-2F04-614C9EA5F3B3}"/>
              </a:ext>
            </a:extLst>
          </p:cNvPr>
          <p:cNvSpPr/>
          <p:nvPr/>
        </p:nvSpPr>
        <p:spPr>
          <a:xfrm>
            <a:off x="5926060" y="4700748"/>
            <a:ext cx="933213" cy="1399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086DE9D-1388-F69F-A868-4A5CA4035061}"/>
                  </a:ext>
                </a:extLst>
              </p:cNvPr>
              <p:cNvSpPr txBox="1"/>
              <p:nvPr/>
            </p:nvSpPr>
            <p:spPr>
              <a:xfrm>
                <a:off x="5189126" y="3918537"/>
                <a:ext cx="638315" cy="646331"/>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3600" b="1" i="1">
                          <a:solidFill>
                            <a:prstClr val="black"/>
                          </a:solidFill>
                          <a:latin typeface="Cambria Math" panose="02040503050406030204" pitchFamily="18" charset="0"/>
                        </a:rPr>
                        <m:t>𝑨</m:t>
                      </m:r>
                    </m:oMath>
                  </m:oMathPara>
                </a14:m>
                <a:endParaRPr lang="zh-CN" altLang="en-US" sz="3600" b="1" dirty="0">
                  <a:solidFill>
                    <a:prstClr val="black"/>
                  </a:solidFill>
                  <a:latin typeface="Lucida Sans"/>
                  <a:ea typeface="黑体"/>
                </a:endParaRPr>
              </a:p>
            </p:txBody>
          </p:sp>
        </mc:Choice>
        <mc:Fallback xmlns="">
          <p:sp>
            <p:nvSpPr>
              <p:cNvPr id="24" name="TextBox 23">
                <a:extLst>
                  <a:ext uri="{FF2B5EF4-FFF2-40B4-BE49-F238E27FC236}">
                    <a16:creationId xmlns:a16="http://schemas.microsoft.com/office/drawing/2014/main" id="{1086DE9D-1388-F69F-A868-4A5CA4035061}"/>
                  </a:ext>
                </a:extLst>
              </p:cNvPr>
              <p:cNvSpPr txBox="1">
                <a:spLocks noRot="1" noChangeAspect="1" noMove="1" noResize="1" noEditPoints="1" noAdjustHandles="1" noChangeArrowheads="1" noChangeShapeType="1" noTextEdit="1"/>
              </p:cNvSpPr>
              <p:nvPr/>
            </p:nvSpPr>
            <p:spPr>
              <a:xfrm>
                <a:off x="5189126" y="3918537"/>
                <a:ext cx="638315" cy="646331"/>
              </a:xfrm>
              <a:prstGeom prst="rect">
                <a:avLst/>
              </a:prstGeom>
              <a:blipFill>
                <a:blip r:embed="rId3"/>
                <a:stretch>
                  <a:fillRect/>
                </a:stretch>
              </a:blipFill>
            </p:spPr>
            <p:txBody>
              <a:bodyPr/>
              <a:lstStyle/>
              <a:p>
                <a:r>
                  <a:rPr lang="zh-CN" altLang="en-US">
                    <a:noFill/>
                  </a:rPr>
                  <a:t> </a:t>
                </a:r>
              </a:p>
            </p:txBody>
          </p:sp>
        </mc:Fallback>
      </mc:AlternateContent>
      <p:sp>
        <p:nvSpPr>
          <p:cNvPr id="25" name="Left Brace 24">
            <a:extLst>
              <a:ext uri="{FF2B5EF4-FFF2-40B4-BE49-F238E27FC236}">
                <a16:creationId xmlns:a16="http://schemas.microsoft.com/office/drawing/2014/main" id="{BB2AEBF4-6FDB-2EBD-2053-2EDB8AA251E9}"/>
              </a:ext>
            </a:extLst>
          </p:cNvPr>
          <p:cNvSpPr/>
          <p:nvPr/>
        </p:nvSpPr>
        <p:spPr>
          <a:xfrm rot="5400000">
            <a:off x="6282433" y="4025140"/>
            <a:ext cx="220468" cy="93321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9EAEE67-5186-B2BF-4A24-094A25EF4823}"/>
                  </a:ext>
                </a:extLst>
              </p:cNvPr>
              <p:cNvSpPr txBox="1"/>
              <p:nvPr/>
            </p:nvSpPr>
            <p:spPr>
              <a:xfrm>
                <a:off x="6173196" y="3918537"/>
                <a:ext cx="470129"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3600" dirty="0">
                  <a:solidFill>
                    <a:prstClr val="black"/>
                  </a:solidFill>
                  <a:latin typeface="Lucida Sans"/>
                  <a:ea typeface="黑体"/>
                </a:endParaRPr>
              </a:p>
            </p:txBody>
          </p:sp>
        </mc:Choice>
        <mc:Fallback xmlns="">
          <p:sp>
            <p:nvSpPr>
              <p:cNvPr id="26" name="TextBox 25">
                <a:extLst>
                  <a:ext uri="{FF2B5EF4-FFF2-40B4-BE49-F238E27FC236}">
                    <a16:creationId xmlns:a16="http://schemas.microsoft.com/office/drawing/2014/main" id="{F9EAEE67-5186-B2BF-4A24-094A25EF4823}"/>
                  </a:ext>
                </a:extLst>
              </p:cNvPr>
              <p:cNvSpPr txBox="1">
                <a:spLocks noRot="1" noChangeAspect="1" noMove="1" noResize="1" noEditPoints="1" noAdjustHandles="1" noChangeArrowheads="1" noChangeShapeType="1" noTextEdit="1"/>
              </p:cNvSpPr>
              <p:nvPr/>
            </p:nvSpPr>
            <p:spPr>
              <a:xfrm>
                <a:off x="6173196" y="3918537"/>
                <a:ext cx="470129" cy="461665"/>
              </a:xfrm>
              <a:prstGeom prst="rect">
                <a:avLst/>
              </a:prstGeom>
              <a:blipFill>
                <a:blip r:embed="rId4"/>
                <a:stretch>
                  <a:fillRect/>
                </a:stretch>
              </a:blipFill>
            </p:spPr>
            <p:txBody>
              <a:bodyPr/>
              <a:lstStyle/>
              <a:p>
                <a:r>
                  <a:rPr lang="zh-CN" altLang="en-US">
                    <a:noFill/>
                  </a:rPr>
                  <a:t> </a:t>
                </a:r>
              </a:p>
            </p:txBody>
          </p:sp>
        </mc:Fallback>
      </mc:AlternateContent>
      <p:sp>
        <p:nvSpPr>
          <p:cNvPr id="27" name="Left Brace 26">
            <a:extLst>
              <a:ext uri="{FF2B5EF4-FFF2-40B4-BE49-F238E27FC236}">
                <a16:creationId xmlns:a16="http://schemas.microsoft.com/office/drawing/2014/main" id="{62E51B43-325B-DB4F-9515-083944B98EB3}"/>
              </a:ext>
            </a:extLst>
          </p:cNvPr>
          <p:cNvSpPr/>
          <p:nvPr/>
        </p:nvSpPr>
        <p:spPr>
          <a:xfrm>
            <a:off x="7682329" y="4665858"/>
            <a:ext cx="220468" cy="550446"/>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p:sp>
        <p:nvSpPr>
          <p:cNvPr id="29" name="Left Brace 28">
            <a:extLst>
              <a:ext uri="{FF2B5EF4-FFF2-40B4-BE49-F238E27FC236}">
                <a16:creationId xmlns:a16="http://schemas.microsoft.com/office/drawing/2014/main" id="{2F5F31B5-62A4-D373-A636-2DE90ECBBBF2}"/>
              </a:ext>
            </a:extLst>
          </p:cNvPr>
          <p:cNvSpPr/>
          <p:nvPr/>
        </p:nvSpPr>
        <p:spPr>
          <a:xfrm rot="5400000">
            <a:off x="8332659" y="3990249"/>
            <a:ext cx="220468" cy="93321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82A1FDB-3A07-7979-F22B-9280EF7CBA25}"/>
                  </a:ext>
                </a:extLst>
              </p:cNvPr>
              <p:cNvSpPr txBox="1"/>
              <p:nvPr/>
            </p:nvSpPr>
            <p:spPr>
              <a:xfrm>
                <a:off x="8189420" y="3888920"/>
                <a:ext cx="470129"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30" name="TextBox 29">
                <a:extLst>
                  <a:ext uri="{FF2B5EF4-FFF2-40B4-BE49-F238E27FC236}">
                    <a16:creationId xmlns:a16="http://schemas.microsoft.com/office/drawing/2014/main" id="{182A1FDB-3A07-7979-F22B-9280EF7CBA25}"/>
                  </a:ext>
                </a:extLst>
              </p:cNvPr>
              <p:cNvSpPr txBox="1">
                <a:spLocks noRot="1" noChangeAspect="1" noMove="1" noResize="1" noEditPoints="1" noAdjustHandles="1" noChangeArrowheads="1" noChangeShapeType="1" noTextEdit="1"/>
              </p:cNvSpPr>
              <p:nvPr/>
            </p:nvSpPr>
            <p:spPr>
              <a:xfrm>
                <a:off x="8189420" y="3888920"/>
                <a:ext cx="470129" cy="461665"/>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61688F38-DFED-0368-148E-7F8D543F4A49}"/>
                  </a:ext>
                </a:extLst>
              </p:cNvPr>
              <p:cNvSpPr txBox="1"/>
              <p:nvPr/>
            </p:nvSpPr>
            <p:spPr>
              <a:xfrm>
                <a:off x="7262276" y="3918537"/>
                <a:ext cx="665567" cy="646331"/>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3600" b="1" i="1">
                          <a:solidFill>
                            <a:prstClr val="black"/>
                          </a:solidFill>
                          <a:latin typeface="Cambria Math" panose="02040503050406030204" pitchFamily="18" charset="0"/>
                        </a:rPr>
                        <m:t>𝑩</m:t>
                      </m:r>
                    </m:oMath>
                  </m:oMathPara>
                </a14:m>
                <a:endParaRPr lang="zh-CN" altLang="en-US" sz="3600" b="1" dirty="0">
                  <a:solidFill>
                    <a:prstClr val="black"/>
                  </a:solidFill>
                  <a:latin typeface="Lucida Sans"/>
                  <a:ea typeface="黑体"/>
                </a:endParaRPr>
              </a:p>
            </p:txBody>
          </p:sp>
        </mc:Choice>
        <mc:Fallback xmlns="">
          <p:sp>
            <p:nvSpPr>
              <p:cNvPr id="31" name="TextBox 30">
                <a:extLst>
                  <a:ext uri="{FF2B5EF4-FFF2-40B4-BE49-F238E27FC236}">
                    <a16:creationId xmlns:a16="http://schemas.microsoft.com/office/drawing/2014/main" id="{61688F38-DFED-0368-148E-7F8D543F4A49}"/>
                  </a:ext>
                </a:extLst>
              </p:cNvPr>
              <p:cNvSpPr txBox="1">
                <a:spLocks noRot="1" noChangeAspect="1" noMove="1" noResize="1" noEditPoints="1" noAdjustHandles="1" noChangeArrowheads="1" noChangeShapeType="1" noTextEdit="1"/>
              </p:cNvSpPr>
              <p:nvPr/>
            </p:nvSpPr>
            <p:spPr>
              <a:xfrm>
                <a:off x="7262276" y="3918537"/>
                <a:ext cx="665567" cy="646331"/>
              </a:xfrm>
              <a:prstGeom prst="rect">
                <a:avLst/>
              </a:prstGeom>
              <a:blipFill>
                <a:blip r:embed="rId6"/>
                <a:stretch>
                  <a:fillRect/>
                </a:stretch>
              </a:blipFill>
            </p:spPr>
            <p:txBody>
              <a:bodyPr/>
              <a:lstStyle/>
              <a:p>
                <a:r>
                  <a:rPr lang="zh-CN" altLang="en-US">
                    <a:noFill/>
                  </a:rPr>
                  <a:t> </a:t>
                </a:r>
              </a:p>
            </p:txBody>
          </p:sp>
        </mc:Fallback>
      </mc:AlternateContent>
      <p:sp>
        <p:nvSpPr>
          <p:cNvPr id="32" name="矩形 100">
            <a:extLst>
              <a:ext uri="{FF2B5EF4-FFF2-40B4-BE49-F238E27FC236}">
                <a16:creationId xmlns:a16="http://schemas.microsoft.com/office/drawing/2014/main" id="{89F415BC-7C52-0676-6DD8-54B86FE8431C}"/>
              </a:ext>
            </a:extLst>
          </p:cNvPr>
          <p:cNvSpPr/>
          <p:nvPr/>
        </p:nvSpPr>
        <p:spPr>
          <a:xfrm>
            <a:off x="5926060" y="5258384"/>
            <a:ext cx="933213" cy="139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3" name="矩形 101">
            <a:extLst>
              <a:ext uri="{FF2B5EF4-FFF2-40B4-BE49-F238E27FC236}">
                <a16:creationId xmlns:a16="http://schemas.microsoft.com/office/drawing/2014/main" id="{4D289430-07E8-5612-D329-06D972CB993A}"/>
              </a:ext>
            </a:extLst>
          </p:cNvPr>
          <p:cNvSpPr/>
          <p:nvPr/>
        </p:nvSpPr>
        <p:spPr>
          <a:xfrm>
            <a:off x="5926059" y="5395732"/>
            <a:ext cx="933213" cy="13998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4" name="矩形 102">
            <a:extLst>
              <a:ext uri="{FF2B5EF4-FFF2-40B4-BE49-F238E27FC236}">
                <a16:creationId xmlns:a16="http://schemas.microsoft.com/office/drawing/2014/main" id="{F38A8736-2899-B926-D776-FB374A630CA3}"/>
              </a:ext>
            </a:extLst>
          </p:cNvPr>
          <p:cNvSpPr/>
          <p:nvPr/>
        </p:nvSpPr>
        <p:spPr>
          <a:xfrm>
            <a:off x="5926060" y="5533424"/>
            <a:ext cx="933213" cy="1399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5" name="矩形 103">
            <a:extLst>
              <a:ext uri="{FF2B5EF4-FFF2-40B4-BE49-F238E27FC236}">
                <a16:creationId xmlns:a16="http://schemas.microsoft.com/office/drawing/2014/main" id="{DDAC0119-E4DF-9C6C-4796-C4CD26FD47BC}"/>
              </a:ext>
            </a:extLst>
          </p:cNvPr>
          <p:cNvSpPr/>
          <p:nvPr/>
        </p:nvSpPr>
        <p:spPr>
          <a:xfrm>
            <a:off x="5926060" y="5673406"/>
            <a:ext cx="933213" cy="1399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grpSp>
        <p:nvGrpSpPr>
          <p:cNvPr id="36" name="!!Group 47">
            <a:extLst>
              <a:ext uri="{FF2B5EF4-FFF2-40B4-BE49-F238E27FC236}">
                <a16:creationId xmlns:a16="http://schemas.microsoft.com/office/drawing/2014/main" id="{93022BD8-1D47-E326-DBC2-7A114CD7AAC8}"/>
              </a:ext>
            </a:extLst>
          </p:cNvPr>
          <p:cNvGrpSpPr/>
          <p:nvPr/>
        </p:nvGrpSpPr>
        <p:grpSpPr>
          <a:xfrm>
            <a:off x="7976287" y="4665858"/>
            <a:ext cx="933213" cy="550446"/>
            <a:chOff x="9225511" y="5022787"/>
            <a:chExt cx="914400" cy="539349"/>
          </a:xfrm>
        </p:grpSpPr>
        <p:sp>
          <p:nvSpPr>
            <p:cNvPr id="37" name="矩形 68">
              <a:extLst>
                <a:ext uri="{FF2B5EF4-FFF2-40B4-BE49-F238E27FC236}">
                  <a16:creationId xmlns:a16="http://schemas.microsoft.com/office/drawing/2014/main" id="{15781236-D01E-3634-79D4-A4FD1F9DC529}"/>
                </a:ext>
              </a:extLst>
            </p:cNvPr>
            <p:cNvSpPr/>
            <p:nvPr/>
          </p:nvSpPr>
          <p:spPr>
            <a:xfrm>
              <a:off x="9225511" y="5159945"/>
              <a:ext cx="91440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8" name="矩形 70">
              <a:extLst>
                <a:ext uri="{FF2B5EF4-FFF2-40B4-BE49-F238E27FC236}">
                  <a16:creationId xmlns:a16="http://schemas.microsoft.com/office/drawing/2014/main" id="{C67E8594-8A74-544A-F0F4-CC4B16853084}"/>
                </a:ext>
              </a:extLst>
            </p:cNvPr>
            <p:cNvSpPr/>
            <p:nvPr/>
          </p:nvSpPr>
          <p:spPr>
            <a:xfrm>
              <a:off x="9225511" y="5294124"/>
              <a:ext cx="91440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9" name="矩形 72">
              <a:extLst>
                <a:ext uri="{FF2B5EF4-FFF2-40B4-BE49-F238E27FC236}">
                  <a16:creationId xmlns:a16="http://schemas.microsoft.com/office/drawing/2014/main" id="{7601E2D3-A0F4-7DF1-D1BA-8B2F483188B8}"/>
                </a:ext>
              </a:extLst>
            </p:cNvPr>
            <p:cNvSpPr/>
            <p:nvPr/>
          </p:nvSpPr>
          <p:spPr>
            <a:xfrm>
              <a:off x="9225511" y="5022787"/>
              <a:ext cx="914400" cy="137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40" name="矩形 70">
              <a:extLst>
                <a:ext uri="{FF2B5EF4-FFF2-40B4-BE49-F238E27FC236}">
                  <a16:creationId xmlns:a16="http://schemas.microsoft.com/office/drawing/2014/main" id="{F84B1739-9627-DD55-ADB8-AEA71738F4B3}"/>
                </a:ext>
              </a:extLst>
            </p:cNvPr>
            <p:cNvSpPr/>
            <p:nvPr/>
          </p:nvSpPr>
          <p:spPr>
            <a:xfrm>
              <a:off x="9225511" y="5424976"/>
              <a:ext cx="91440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grpSp>
      <p:sp>
        <p:nvSpPr>
          <p:cNvPr id="3" name="TextBox 2">
            <a:extLst>
              <a:ext uri="{FF2B5EF4-FFF2-40B4-BE49-F238E27FC236}">
                <a16:creationId xmlns:a16="http://schemas.microsoft.com/office/drawing/2014/main" id="{28AB7869-9E6B-082E-70A3-BA55413DA056}"/>
              </a:ext>
            </a:extLst>
          </p:cNvPr>
          <p:cNvSpPr txBox="1"/>
          <p:nvPr/>
        </p:nvSpPr>
        <p:spPr>
          <a:xfrm>
            <a:off x="714987" y="6381034"/>
            <a:ext cx="10228712" cy="523220"/>
          </a:xfrm>
          <a:prstGeom prst="rect">
            <a:avLst/>
          </a:prstGeom>
          <a:noFill/>
        </p:spPr>
        <p:txBody>
          <a:bodyPr wrap="square">
            <a:spAutoFit/>
          </a:bodyPr>
          <a:lstStyle/>
          <a:p>
            <a:pPr algn="ctr">
              <a:spcBef>
                <a:spcPts val="0"/>
              </a:spcBef>
              <a:spcAft>
                <a:spcPts val="0"/>
              </a:spcAft>
            </a:pPr>
            <a:r>
              <a:rPr lang="en-US" altLang="zh-CN" sz="1400" dirty="0">
                <a:effectLst/>
                <a:latin typeface="Times New Roman" panose="02020603050405020304" pitchFamily="18" charset="0"/>
                <a:cs typeface="Times New Roman" panose="02020603050405020304" pitchFamily="18" charset="0"/>
              </a:rPr>
              <a:t>L. K. Lee and H. F. Ting, “A simpler and more efficient deterministic scheme for finding frequent items over sliding windows,” in </a:t>
            </a:r>
            <a:r>
              <a:rPr lang="en-US" altLang="zh-CN" sz="1400" i="1" dirty="0">
                <a:effectLst/>
                <a:latin typeface="Times New Roman" panose="02020603050405020304" pitchFamily="18" charset="0"/>
                <a:cs typeface="Times New Roman" panose="02020603050405020304" pitchFamily="18" charset="0"/>
              </a:rPr>
              <a:t>Proceedings of the twenty-fifth ACM SIGMOD-SIGACT-SIGART symposium on Principles of database systems</a:t>
            </a:r>
            <a:r>
              <a:rPr lang="en-US" altLang="zh-CN" sz="1400" dirty="0">
                <a:effectLst/>
                <a:latin typeface="Times New Roman" panose="02020603050405020304" pitchFamily="18" charset="0"/>
                <a:cs typeface="Times New Roman" panose="02020603050405020304" pitchFamily="18" charset="0"/>
              </a:rPr>
              <a:t>, Jun. 2006, pp. 290–297.</a:t>
            </a:r>
          </a:p>
        </p:txBody>
      </p:sp>
      <p:sp>
        <p:nvSpPr>
          <p:cNvPr id="43" name="!!内容占位符 2">
            <a:extLst>
              <a:ext uri="{FF2B5EF4-FFF2-40B4-BE49-F238E27FC236}">
                <a16:creationId xmlns:a16="http://schemas.microsoft.com/office/drawing/2014/main" id="{E7116330-4287-BD3B-FE1F-1648C79BC23E}"/>
              </a:ext>
            </a:extLst>
          </p:cNvPr>
          <p:cNvSpPr txBox="1">
            <a:spLocks/>
          </p:cNvSpPr>
          <p:nvPr/>
        </p:nvSpPr>
        <p:spPr>
          <a:xfrm>
            <a:off x="1988292" y="1611045"/>
            <a:ext cx="3460604" cy="3736798"/>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342676" indent="-342676" defTabSz="914140" fontAlgn="auto">
              <a:spcBef>
                <a:spcPts val="635"/>
              </a:spcBef>
              <a:spcAft>
                <a:spcPts val="0"/>
              </a:spcAft>
            </a:pPr>
            <a:r>
              <a:rPr kumimoji="1" lang="zh-CN" altLang="en-US" sz="2540" dirty="0">
                <a:solidFill>
                  <a:prstClr val="black"/>
                </a:solidFill>
                <a:latin typeface="Lucida Sans"/>
                <a:ea typeface="黑体"/>
              </a:rPr>
              <a:t>频率估计</a:t>
            </a:r>
            <a:endParaRPr kumimoji="1" lang="en-US" altLang="zh-CN" sz="2540" dirty="0">
              <a:solidFill>
                <a:prstClr val="black"/>
              </a:solidFill>
              <a:latin typeface="Lucida Sans"/>
              <a:ea typeface="黑体"/>
            </a:endParaRPr>
          </a:p>
          <a:p>
            <a:pPr marL="846866" lvl="1" indent="-342676" defTabSz="914140">
              <a:spcBef>
                <a:spcPts val="635"/>
              </a:spcBef>
            </a:pPr>
            <a:r>
              <a:rPr kumimoji="1" lang="en-US" altLang="zh-CN" sz="2000" dirty="0"/>
              <a:t>Sliding Window MG [PODS 2006]</a:t>
            </a: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r>
              <a:rPr kumimoji="1" lang="zh-CN" altLang="en-US" sz="2540" dirty="0">
                <a:solidFill>
                  <a:prstClr val="black"/>
                </a:solidFill>
                <a:latin typeface="Lucida Sans"/>
                <a:ea typeface="黑体"/>
              </a:rPr>
              <a:t>矩阵略图</a:t>
            </a: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p:txBody>
      </p:sp>
      <p:sp>
        <p:nvSpPr>
          <p:cNvPr id="4" name="Left Brace 3">
            <a:extLst>
              <a:ext uri="{FF2B5EF4-FFF2-40B4-BE49-F238E27FC236}">
                <a16:creationId xmlns:a16="http://schemas.microsoft.com/office/drawing/2014/main" id="{6B130041-CF08-6974-2687-5384956DE43D}"/>
              </a:ext>
            </a:extLst>
          </p:cNvPr>
          <p:cNvSpPr/>
          <p:nvPr/>
        </p:nvSpPr>
        <p:spPr>
          <a:xfrm>
            <a:off x="5633052" y="4840730"/>
            <a:ext cx="220468" cy="970022"/>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30582F8-5845-A846-75E0-0F20197C7E6C}"/>
                  </a:ext>
                </a:extLst>
              </p:cNvPr>
              <p:cNvSpPr txBox="1"/>
              <p:nvPr/>
            </p:nvSpPr>
            <p:spPr>
              <a:xfrm>
                <a:off x="5238043" y="5067653"/>
                <a:ext cx="515975"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𝑁</m:t>
                      </m:r>
                    </m:oMath>
                  </m:oMathPara>
                </a14:m>
                <a:endParaRPr lang="zh-CN" altLang="en-US" sz="2400" dirty="0">
                  <a:solidFill>
                    <a:prstClr val="black"/>
                  </a:solidFill>
                  <a:latin typeface="Lucida Sans"/>
                  <a:ea typeface="黑体"/>
                </a:endParaRPr>
              </a:p>
            </p:txBody>
          </p:sp>
        </mc:Choice>
        <mc:Fallback xmlns="">
          <p:sp>
            <p:nvSpPr>
              <p:cNvPr id="16" name="TextBox 15">
                <a:extLst>
                  <a:ext uri="{FF2B5EF4-FFF2-40B4-BE49-F238E27FC236}">
                    <a16:creationId xmlns:a16="http://schemas.microsoft.com/office/drawing/2014/main" id="{330582F8-5845-A846-75E0-0F20197C7E6C}"/>
                  </a:ext>
                </a:extLst>
              </p:cNvPr>
              <p:cNvSpPr txBox="1">
                <a:spLocks noRot="1" noChangeAspect="1" noMove="1" noResize="1" noEditPoints="1" noAdjustHandles="1" noChangeArrowheads="1" noChangeShapeType="1" noTextEdit="1"/>
              </p:cNvSpPr>
              <p:nvPr/>
            </p:nvSpPr>
            <p:spPr>
              <a:xfrm>
                <a:off x="5238043" y="5067653"/>
                <a:ext cx="515975" cy="461665"/>
              </a:xfrm>
              <a:prstGeom prst="rect">
                <a:avLst/>
              </a:prstGeom>
              <a:blipFill>
                <a:blip r:embed="rId7"/>
                <a:stretch>
                  <a:fillRect/>
                </a:stretch>
              </a:blipFill>
            </p:spPr>
            <p:txBody>
              <a:bodyPr/>
              <a:lstStyle/>
              <a:p>
                <a:r>
                  <a:rPr lang="zh-CN" altLang="en-US">
                    <a:noFill/>
                  </a:rPr>
                  <a:t> </a:t>
                </a:r>
              </a:p>
            </p:txBody>
          </p:sp>
        </mc:Fallback>
      </mc:AlternateContent>
      <p:sp>
        <p:nvSpPr>
          <p:cNvPr id="42" name="Title 4">
            <a:extLst>
              <a:ext uri="{FF2B5EF4-FFF2-40B4-BE49-F238E27FC236}">
                <a16:creationId xmlns:a16="http://schemas.microsoft.com/office/drawing/2014/main" id="{8A3C10F4-4814-908C-25BA-4BDA8A95E8AB}"/>
              </a:ext>
            </a:extLst>
          </p:cNvPr>
          <p:cNvSpPr>
            <a:spLocks noGrp="1"/>
          </p:cNvSpPr>
          <p:nvPr>
            <p:ph type="title"/>
          </p:nvPr>
        </p:nvSpPr>
        <p:spPr>
          <a:xfrm>
            <a:off x="1619219" y="141288"/>
            <a:ext cx="9810819" cy="1128712"/>
          </a:xfrm>
        </p:spPr>
        <p:txBody>
          <a:bodyPr/>
          <a:lstStyle/>
          <a:p>
            <a:r>
              <a:rPr lang="zh-CN" altLang="en-US" dirty="0"/>
              <a:t>滑动窗口：</a:t>
            </a:r>
            <a:r>
              <a:rPr lang="en-US" altLang="zh-CN" dirty="0"/>
              <a:t>MG </a:t>
            </a:r>
            <a:r>
              <a:rPr lang="en-US" altLang="zh-CN" dirty="0" err="1"/>
              <a:t>v.s</a:t>
            </a:r>
            <a:r>
              <a:rPr lang="en-US" altLang="zh-CN" dirty="0"/>
              <a:t>.  FD</a:t>
            </a:r>
            <a:endParaRPr lang="zh-CN" altLang="en-US" dirty="0"/>
          </a:p>
        </p:txBody>
      </p:sp>
      <mc:AlternateContent xmlns:mc="http://schemas.openxmlformats.org/markup-compatibility/2006" xmlns:a14="http://schemas.microsoft.com/office/drawing/2010/main">
        <mc:Choice Requires="a14">
          <p:sp>
            <p:nvSpPr>
              <p:cNvPr id="5" name="!!TextBox 1">
                <a:extLst>
                  <a:ext uri="{FF2B5EF4-FFF2-40B4-BE49-F238E27FC236}">
                    <a16:creationId xmlns:a16="http://schemas.microsoft.com/office/drawing/2014/main" id="{40348306-913A-BA81-DABF-6E84AD9B08C9}"/>
                  </a:ext>
                </a:extLst>
              </p:cNvPr>
              <p:cNvSpPr txBox="1"/>
              <p:nvPr/>
            </p:nvSpPr>
            <p:spPr>
              <a:xfrm>
                <a:off x="6846067" y="4643735"/>
                <a:ext cx="977127"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b="0" i="1" smtClean="0">
                          <a:solidFill>
                            <a:prstClr val="black"/>
                          </a:solidFill>
                          <a:latin typeface="Cambria Math" panose="02040503050406030204" pitchFamily="18" charset="0"/>
                        </a:rPr>
                        <m:t>ℓ−1</m:t>
                      </m:r>
                    </m:oMath>
                  </m:oMathPara>
                </a14:m>
                <a:endParaRPr lang="zh-CN" altLang="en-US" sz="2400" dirty="0">
                  <a:solidFill>
                    <a:prstClr val="black"/>
                  </a:solidFill>
                  <a:latin typeface="Lucida Sans"/>
                  <a:ea typeface="黑体"/>
                </a:endParaRPr>
              </a:p>
            </p:txBody>
          </p:sp>
        </mc:Choice>
        <mc:Fallback xmlns="">
          <p:sp>
            <p:nvSpPr>
              <p:cNvPr id="5" name="!!TextBox 1">
                <a:extLst>
                  <a:ext uri="{FF2B5EF4-FFF2-40B4-BE49-F238E27FC236}">
                    <a16:creationId xmlns:a16="http://schemas.microsoft.com/office/drawing/2014/main" id="{40348306-913A-BA81-DABF-6E84AD9B08C9}"/>
                  </a:ext>
                </a:extLst>
              </p:cNvPr>
              <p:cNvSpPr txBox="1">
                <a:spLocks noRot="1" noChangeAspect="1" noMove="1" noResize="1" noEditPoints="1" noAdjustHandles="1" noChangeArrowheads="1" noChangeShapeType="1" noTextEdit="1"/>
              </p:cNvSpPr>
              <p:nvPr/>
            </p:nvSpPr>
            <p:spPr>
              <a:xfrm>
                <a:off x="6846067" y="4643735"/>
                <a:ext cx="977127" cy="461665"/>
              </a:xfrm>
              <a:prstGeom prst="rect">
                <a:avLst/>
              </a:prstGeom>
              <a:blipFill>
                <a:blip r:embed="rId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461713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2">
            <a:extLst>
              <a:ext uri="{FF2B5EF4-FFF2-40B4-BE49-F238E27FC236}">
                <a16:creationId xmlns:a16="http://schemas.microsoft.com/office/drawing/2014/main" id="{76C146C6-6182-6932-B99C-902F5C76BBBD}"/>
              </a:ext>
            </a:extLst>
          </p:cNvPr>
          <p:cNvCxnSpPr>
            <a:cxnSpLocks noChangeShapeType="1"/>
          </p:cNvCxnSpPr>
          <p:nvPr/>
        </p:nvCxnSpPr>
        <p:spPr bwMode="auto">
          <a:xfrm flipV="1">
            <a:off x="5950934" y="3627883"/>
            <a:ext cx="2670120" cy="7948"/>
          </a:xfrm>
          <a:prstGeom prst="line">
            <a:avLst/>
          </a:prstGeom>
          <a:noFill/>
          <a:ln w="38100" algn="ctr">
            <a:solidFill>
              <a:schemeClr val="tx1"/>
            </a:solidFill>
            <a:round/>
            <a:headEnd/>
            <a:tailEnd/>
          </a:ln>
        </p:spPr>
      </p:cxnSp>
      <p:sp>
        <p:nvSpPr>
          <p:cNvPr id="82" name="Rectangle 23">
            <a:extLst>
              <a:ext uri="{FF2B5EF4-FFF2-40B4-BE49-F238E27FC236}">
                <a16:creationId xmlns:a16="http://schemas.microsoft.com/office/drawing/2014/main" id="{3F96EDC6-BBCC-A0C3-5F63-8DA7E409D4C7}"/>
              </a:ext>
            </a:extLst>
          </p:cNvPr>
          <p:cNvSpPr>
            <a:spLocks noChangeArrowheads="1"/>
          </p:cNvSpPr>
          <p:nvPr/>
        </p:nvSpPr>
        <p:spPr bwMode="auto">
          <a:xfrm>
            <a:off x="6124382" y="3394296"/>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83" name="Rectangle 24">
            <a:extLst>
              <a:ext uri="{FF2B5EF4-FFF2-40B4-BE49-F238E27FC236}">
                <a16:creationId xmlns:a16="http://schemas.microsoft.com/office/drawing/2014/main" id="{FA463047-6A73-523B-7944-13E2DDB0A1BC}"/>
              </a:ext>
            </a:extLst>
          </p:cNvPr>
          <p:cNvSpPr>
            <a:spLocks noChangeArrowheads="1"/>
          </p:cNvSpPr>
          <p:nvPr/>
        </p:nvSpPr>
        <p:spPr bwMode="auto">
          <a:xfrm>
            <a:off x="6124382" y="3165428"/>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84" name="Rectangle 25">
            <a:extLst>
              <a:ext uri="{FF2B5EF4-FFF2-40B4-BE49-F238E27FC236}">
                <a16:creationId xmlns:a16="http://schemas.microsoft.com/office/drawing/2014/main" id="{AD27D597-C48C-F290-0EA4-04E14B3AF7FB}"/>
              </a:ext>
            </a:extLst>
          </p:cNvPr>
          <p:cNvSpPr>
            <a:spLocks noChangeArrowheads="1"/>
          </p:cNvSpPr>
          <p:nvPr/>
        </p:nvSpPr>
        <p:spPr bwMode="auto">
          <a:xfrm>
            <a:off x="6124382" y="2936562"/>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85" name="Rectangle 26">
            <a:extLst>
              <a:ext uri="{FF2B5EF4-FFF2-40B4-BE49-F238E27FC236}">
                <a16:creationId xmlns:a16="http://schemas.microsoft.com/office/drawing/2014/main" id="{5873D938-1807-1DB0-F4BE-0E5AFF521547}"/>
              </a:ext>
            </a:extLst>
          </p:cNvPr>
          <p:cNvSpPr>
            <a:spLocks noChangeArrowheads="1"/>
          </p:cNvSpPr>
          <p:nvPr/>
        </p:nvSpPr>
        <p:spPr bwMode="auto">
          <a:xfrm>
            <a:off x="6124382" y="2704515"/>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86" name="TextBox 5">
            <a:extLst>
              <a:ext uri="{FF2B5EF4-FFF2-40B4-BE49-F238E27FC236}">
                <a16:creationId xmlns:a16="http://schemas.microsoft.com/office/drawing/2014/main" id="{137EFDD4-B0BE-7155-D480-A2B904960248}"/>
              </a:ext>
            </a:extLst>
          </p:cNvPr>
          <p:cNvSpPr txBox="1">
            <a:spLocks noChangeArrowheads="1"/>
          </p:cNvSpPr>
          <p:nvPr/>
        </p:nvSpPr>
        <p:spPr bwMode="auto">
          <a:xfrm>
            <a:off x="6073145" y="3631963"/>
            <a:ext cx="2509280" cy="35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r>
              <a:rPr lang="en-US" altLang="zh-CN" sz="1600" dirty="0">
                <a:solidFill>
                  <a:prstClr val="black"/>
                </a:solidFill>
                <a:latin typeface="Courier New" panose="02070309020205020404" pitchFamily="49" charset="0"/>
                <a:cs typeface="Courier New" panose="02070309020205020404" pitchFamily="49" charset="0"/>
              </a:rPr>
              <a:t>1 2 3 4 5 6 7 8 9 </a:t>
            </a:r>
          </a:p>
        </p:txBody>
      </p:sp>
      <p:sp>
        <p:nvSpPr>
          <p:cNvPr id="87" name="Rectangle 44">
            <a:extLst>
              <a:ext uri="{FF2B5EF4-FFF2-40B4-BE49-F238E27FC236}">
                <a16:creationId xmlns:a16="http://schemas.microsoft.com/office/drawing/2014/main" id="{7D230FEE-8BE5-D577-9B3A-80597EE526A4}"/>
              </a:ext>
            </a:extLst>
          </p:cNvPr>
          <p:cNvSpPr>
            <a:spLocks noChangeArrowheads="1"/>
          </p:cNvSpPr>
          <p:nvPr/>
        </p:nvSpPr>
        <p:spPr bwMode="auto">
          <a:xfrm>
            <a:off x="8087029" y="3391118"/>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88" name="Rectangle 45">
            <a:extLst>
              <a:ext uri="{FF2B5EF4-FFF2-40B4-BE49-F238E27FC236}">
                <a16:creationId xmlns:a16="http://schemas.microsoft.com/office/drawing/2014/main" id="{79B397B1-9BD0-55FD-EE58-F26B2559D342}"/>
              </a:ext>
            </a:extLst>
          </p:cNvPr>
          <p:cNvSpPr>
            <a:spLocks noChangeArrowheads="1"/>
          </p:cNvSpPr>
          <p:nvPr/>
        </p:nvSpPr>
        <p:spPr bwMode="auto">
          <a:xfrm>
            <a:off x="8087029" y="3162251"/>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89" name="!!Rectangle 47">
            <a:extLst>
              <a:ext uri="{FF2B5EF4-FFF2-40B4-BE49-F238E27FC236}">
                <a16:creationId xmlns:a16="http://schemas.microsoft.com/office/drawing/2014/main" id="{3B13CBC9-263A-F2A8-380D-B91B86B4DAD9}"/>
              </a:ext>
            </a:extLst>
          </p:cNvPr>
          <p:cNvSpPr>
            <a:spLocks noChangeArrowheads="1"/>
          </p:cNvSpPr>
          <p:nvPr/>
        </p:nvSpPr>
        <p:spPr bwMode="auto">
          <a:xfrm>
            <a:off x="7381215" y="3399939"/>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90" name="!!Rectangle 48">
            <a:extLst>
              <a:ext uri="{FF2B5EF4-FFF2-40B4-BE49-F238E27FC236}">
                <a16:creationId xmlns:a16="http://schemas.microsoft.com/office/drawing/2014/main" id="{9A01CB99-894D-B591-5248-337273062A08}"/>
              </a:ext>
            </a:extLst>
          </p:cNvPr>
          <p:cNvSpPr>
            <a:spLocks noChangeArrowheads="1"/>
          </p:cNvSpPr>
          <p:nvPr/>
        </p:nvSpPr>
        <p:spPr bwMode="auto">
          <a:xfrm>
            <a:off x="6622585" y="3162251"/>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48</a:t>
            </a:r>
          </a:p>
        </p:txBody>
      </p:sp>
      <p:sp>
        <p:nvSpPr>
          <p:cNvPr id="92" name="rec1">
            <a:extLst>
              <a:ext uri="{FF2B5EF4-FFF2-40B4-BE49-F238E27FC236}">
                <a16:creationId xmlns:a16="http://schemas.microsoft.com/office/drawing/2014/main" id="{3535A3E6-A945-4F36-FC6F-9A29F69F31DA}"/>
              </a:ext>
            </a:extLst>
          </p:cNvPr>
          <p:cNvSpPr>
            <a:spLocks noChangeArrowheads="1"/>
          </p:cNvSpPr>
          <p:nvPr/>
        </p:nvSpPr>
        <p:spPr bwMode="auto">
          <a:xfrm>
            <a:off x="6622748" y="3397806"/>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18</a:t>
            </a:r>
          </a:p>
        </p:txBody>
      </p:sp>
      <p:sp>
        <p:nvSpPr>
          <p:cNvPr id="93" name="rec1">
            <a:extLst>
              <a:ext uri="{FF2B5EF4-FFF2-40B4-BE49-F238E27FC236}">
                <a16:creationId xmlns:a16="http://schemas.microsoft.com/office/drawing/2014/main" id="{9F5BAD79-3B8F-0B0D-91F9-652D94B7C709}"/>
              </a:ext>
            </a:extLst>
          </p:cNvPr>
          <p:cNvSpPr>
            <a:spLocks noChangeArrowheads="1"/>
          </p:cNvSpPr>
          <p:nvPr/>
        </p:nvSpPr>
        <p:spPr bwMode="auto">
          <a:xfrm>
            <a:off x="6855299" y="3397806"/>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25</a:t>
            </a:r>
          </a:p>
        </p:txBody>
      </p:sp>
      <p:sp>
        <p:nvSpPr>
          <p:cNvPr id="94" name="rec1">
            <a:extLst>
              <a:ext uri="{FF2B5EF4-FFF2-40B4-BE49-F238E27FC236}">
                <a16:creationId xmlns:a16="http://schemas.microsoft.com/office/drawing/2014/main" id="{394D7055-397B-689D-1DFE-663265FCA79D}"/>
              </a:ext>
            </a:extLst>
          </p:cNvPr>
          <p:cNvSpPr>
            <a:spLocks noChangeArrowheads="1"/>
          </p:cNvSpPr>
          <p:nvPr/>
        </p:nvSpPr>
        <p:spPr bwMode="auto">
          <a:xfrm>
            <a:off x="6369128" y="3396702"/>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37</a:t>
            </a:r>
          </a:p>
        </p:txBody>
      </p:sp>
      <p:sp>
        <p:nvSpPr>
          <p:cNvPr id="95" name="Rectangle 37">
            <a:extLst>
              <a:ext uri="{FF2B5EF4-FFF2-40B4-BE49-F238E27FC236}">
                <a16:creationId xmlns:a16="http://schemas.microsoft.com/office/drawing/2014/main" id="{9CFA292D-ABD3-8A51-C76D-3B3980602A5A}"/>
              </a:ext>
            </a:extLst>
          </p:cNvPr>
          <p:cNvSpPr>
            <a:spLocks noChangeArrowheads="1"/>
          </p:cNvSpPr>
          <p:nvPr/>
        </p:nvSpPr>
        <p:spPr bwMode="auto">
          <a:xfrm>
            <a:off x="6622585" y="1756735"/>
            <a:ext cx="228868" cy="228868"/>
          </a:xfrm>
          <a:prstGeom prst="rect">
            <a:avLst/>
          </a:prstGeom>
          <a:solidFill>
            <a:srgbClr val="C00000"/>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96" name="矩形 67">
            <a:extLst>
              <a:ext uri="{FF2B5EF4-FFF2-40B4-BE49-F238E27FC236}">
                <a16:creationId xmlns:a16="http://schemas.microsoft.com/office/drawing/2014/main" id="{6EE91464-CFC5-566D-17A5-C190A9450FA1}"/>
              </a:ext>
            </a:extLst>
          </p:cNvPr>
          <p:cNvSpPr/>
          <p:nvPr/>
        </p:nvSpPr>
        <p:spPr>
          <a:xfrm>
            <a:off x="5926412" y="4838407"/>
            <a:ext cx="933213" cy="1399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97" name="矩形 68">
            <a:extLst>
              <a:ext uri="{FF2B5EF4-FFF2-40B4-BE49-F238E27FC236}">
                <a16:creationId xmlns:a16="http://schemas.microsoft.com/office/drawing/2014/main" id="{B47287DC-41DB-58B9-B4F3-FFE278D60379}"/>
              </a:ext>
            </a:extLst>
          </p:cNvPr>
          <p:cNvSpPr/>
          <p:nvPr/>
        </p:nvSpPr>
        <p:spPr>
          <a:xfrm>
            <a:off x="5926412" y="4978389"/>
            <a:ext cx="933213" cy="139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98" name="矩形 69">
            <a:extLst>
              <a:ext uri="{FF2B5EF4-FFF2-40B4-BE49-F238E27FC236}">
                <a16:creationId xmlns:a16="http://schemas.microsoft.com/office/drawing/2014/main" id="{50FC662F-381A-F301-5F1F-105235A28C98}"/>
              </a:ext>
            </a:extLst>
          </p:cNvPr>
          <p:cNvSpPr/>
          <p:nvPr/>
        </p:nvSpPr>
        <p:spPr>
          <a:xfrm>
            <a:off x="5926412" y="5118371"/>
            <a:ext cx="933213" cy="13998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99" name="矩形 72">
            <a:extLst>
              <a:ext uri="{FF2B5EF4-FFF2-40B4-BE49-F238E27FC236}">
                <a16:creationId xmlns:a16="http://schemas.microsoft.com/office/drawing/2014/main" id="{D49B3B77-3E31-9190-13EC-AB39738D778E}"/>
              </a:ext>
            </a:extLst>
          </p:cNvPr>
          <p:cNvSpPr/>
          <p:nvPr/>
        </p:nvSpPr>
        <p:spPr>
          <a:xfrm>
            <a:off x="5926412" y="4698425"/>
            <a:ext cx="933213" cy="1399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18721CD3-FF05-3BCF-0BF9-44A042B91996}"/>
                  </a:ext>
                </a:extLst>
              </p:cNvPr>
              <p:cNvSpPr txBox="1"/>
              <p:nvPr/>
            </p:nvSpPr>
            <p:spPr>
              <a:xfrm>
                <a:off x="5189478" y="3916214"/>
                <a:ext cx="638315" cy="646331"/>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3600" b="1" i="1">
                          <a:solidFill>
                            <a:prstClr val="black"/>
                          </a:solidFill>
                          <a:latin typeface="Cambria Math" panose="02040503050406030204" pitchFamily="18" charset="0"/>
                        </a:rPr>
                        <m:t>𝑨</m:t>
                      </m:r>
                    </m:oMath>
                  </m:oMathPara>
                </a14:m>
                <a:endParaRPr lang="zh-CN" altLang="en-US" sz="3600" b="1" dirty="0">
                  <a:solidFill>
                    <a:prstClr val="black"/>
                  </a:solidFill>
                  <a:latin typeface="Lucida Sans"/>
                  <a:ea typeface="黑体"/>
                </a:endParaRPr>
              </a:p>
            </p:txBody>
          </p:sp>
        </mc:Choice>
        <mc:Fallback xmlns="">
          <p:sp>
            <p:nvSpPr>
              <p:cNvPr id="100" name="TextBox 99">
                <a:extLst>
                  <a:ext uri="{FF2B5EF4-FFF2-40B4-BE49-F238E27FC236}">
                    <a16:creationId xmlns:a16="http://schemas.microsoft.com/office/drawing/2014/main" id="{18721CD3-FF05-3BCF-0BF9-44A042B91996}"/>
                  </a:ext>
                </a:extLst>
              </p:cNvPr>
              <p:cNvSpPr txBox="1">
                <a:spLocks noRot="1" noChangeAspect="1" noMove="1" noResize="1" noEditPoints="1" noAdjustHandles="1" noChangeArrowheads="1" noChangeShapeType="1" noTextEdit="1"/>
              </p:cNvSpPr>
              <p:nvPr/>
            </p:nvSpPr>
            <p:spPr>
              <a:xfrm>
                <a:off x="5189478" y="3916214"/>
                <a:ext cx="638315" cy="646331"/>
              </a:xfrm>
              <a:prstGeom prst="rect">
                <a:avLst/>
              </a:prstGeom>
              <a:blipFill>
                <a:blip r:embed="rId2"/>
                <a:stretch>
                  <a:fillRect/>
                </a:stretch>
              </a:blipFill>
            </p:spPr>
            <p:txBody>
              <a:bodyPr/>
              <a:lstStyle/>
              <a:p>
                <a:r>
                  <a:rPr lang="zh-CN" altLang="en-US">
                    <a:noFill/>
                  </a:rPr>
                  <a:t> </a:t>
                </a:r>
              </a:p>
            </p:txBody>
          </p:sp>
        </mc:Fallback>
      </mc:AlternateContent>
      <p:sp>
        <p:nvSpPr>
          <p:cNvPr id="101" name="Left Brace 100">
            <a:extLst>
              <a:ext uri="{FF2B5EF4-FFF2-40B4-BE49-F238E27FC236}">
                <a16:creationId xmlns:a16="http://schemas.microsoft.com/office/drawing/2014/main" id="{0B37E7EE-2434-613E-6BA4-53ABBF4FA214}"/>
              </a:ext>
            </a:extLst>
          </p:cNvPr>
          <p:cNvSpPr/>
          <p:nvPr/>
        </p:nvSpPr>
        <p:spPr>
          <a:xfrm rot="5400000">
            <a:off x="6282785" y="4022817"/>
            <a:ext cx="220468" cy="93321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BA064BB0-DEA2-2520-5B9D-178FD9429DFB}"/>
                  </a:ext>
                </a:extLst>
              </p:cNvPr>
              <p:cNvSpPr txBox="1"/>
              <p:nvPr/>
            </p:nvSpPr>
            <p:spPr>
              <a:xfrm>
                <a:off x="6173548" y="3916214"/>
                <a:ext cx="470129"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3600" dirty="0">
                  <a:solidFill>
                    <a:prstClr val="black"/>
                  </a:solidFill>
                  <a:latin typeface="Lucida Sans"/>
                  <a:ea typeface="黑体"/>
                </a:endParaRPr>
              </a:p>
            </p:txBody>
          </p:sp>
        </mc:Choice>
        <mc:Fallback xmlns="">
          <p:sp>
            <p:nvSpPr>
              <p:cNvPr id="102" name="TextBox 101">
                <a:extLst>
                  <a:ext uri="{FF2B5EF4-FFF2-40B4-BE49-F238E27FC236}">
                    <a16:creationId xmlns:a16="http://schemas.microsoft.com/office/drawing/2014/main" id="{BA064BB0-DEA2-2520-5B9D-178FD9429DFB}"/>
                  </a:ext>
                </a:extLst>
              </p:cNvPr>
              <p:cNvSpPr txBox="1">
                <a:spLocks noRot="1" noChangeAspect="1" noMove="1" noResize="1" noEditPoints="1" noAdjustHandles="1" noChangeArrowheads="1" noChangeShapeType="1" noTextEdit="1"/>
              </p:cNvSpPr>
              <p:nvPr/>
            </p:nvSpPr>
            <p:spPr>
              <a:xfrm>
                <a:off x="6173548" y="3916214"/>
                <a:ext cx="470129" cy="461665"/>
              </a:xfrm>
              <a:prstGeom prst="rect">
                <a:avLst/>
              </a:prstGeom>
              <a:blipFill>
                <a:blip r:embed="rId3"/>
                <a:stretch>
                  <a:fillRect/>
                </a:stretch>
              </a:blipFill>
            </p:spPr>
            <p:txBody>
              <a:bodyPr/>
              <a:lstStyle/>
              <a:p>
                <a:r>
                  <a:rPr lang="zh-CN" altLang="en-US">
                    <a:noFill/>
                  </a:rPr>
                  <a:t> </a:t>
                </a:r>
              </a:p>
            </p:txBody>
          </p:sp>
        </mc:Fallback>
      </mc:AlternateContent>
      <p:sp>
        <p:nvSpPr>
          <p:cNvPr id="103" name="Left Brace 102">
            <a:extLst>
              <a:ext uri="{FF2B5EF4-FFF2-40B4-BE49-F238E27FC236}">
                <a16:creationId xmlns:a16="http://schemas.microsoft.com/office/drawing/2014/main" id="{747B77F1-DE14-015A-8B54-CCAF950C2D15}"/>
              </a:ext>
            </a:extLst>
          </p:cNvPr>
          <p:cNvSpPr/>
          <p:nvPr/>
        </p:nvSpPr>
        <p:spPr>
          <a:xfrm>
            <a:off x="7682681" y="4663535"/>
            <a:ext cx="220468" cy="550446"/>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p:sp>
        <p:nvSpPr>
          <p:cNvPr id="105" name="Left Brace 104">
            <a:extLst>
              <a:ext uri="{FF2B5EF4-FFF2-40B4-BE49-F238E27FC236}">
                <a16:creationId xmlns:a16="http://schemas.microsoft.com/office/drawing/2014/main" id="{40981366-78F0-6B5B-B783-BAB739E1AD37}"/>
              </a:ext>
            </a:extLst>
          </p:cNvPr>
          <p:cNvSpPr/>
          <p:nvPr/>
        </p:nvSpPr>
        <p:spPr>
          <a:xfrm rot="5400000">
            <a:off x="8333011" y="3987926"/>
            <a:ext cx="220468" cy="93321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DC32192A-885F-4F59-E1D2-87292AC4777F}"/>
                  </a:ext>
                </a:extLst>
              </p:cNvPr>
              <p:cNvSpPr txBox="1"/>
              <p:nvPr/>
            </p:nvSpPr>
            <p:spPr>
              <a:xfrm>
                <a:off x="8189772" y="3886597"/>
                <a:ext cx="470129"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106" name="TextBox 105">
                <a:extLst>
                  <a:ext uri="{FF2B5EF4-FFF2-40B4-BE49-F238E27FC236}">
                    <a16:creationId xmlns:a16="http://schemas.microsoft.com/office/drawing/2014/main" id="{DC32192A-885F-4F59-E1D2-87292AC4777F}"/>
                  </a:ext>
                </a:extLst>
              </p:cNvPr>
              <p:cNvSpPr txBox="1">
                <a:spLocks noRot="1" noChangeAspect="1" noMove="1" noResize="1" noEditPoints="1" noAdjustHandles="1" noChangeArrowheads="1" noChangeShapeType="1" noTextEdit="1"/>
              </p:cNvSpPr>
              <p:nvPr/>
            </p:nvSpPr>
            <p:spPr>
              <a:xfrm>
                <a:off x="8189772" y="3886597"/>
                <a:ext cx="470129" cy="461665"/>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1815D33E-89C3-5642-DD77-A403F37D9950}"/>
                  </a:ext>
                </a:extLst>
              </p:cNvPr>
              <p:cNvSpPr txBox="1"/>
              <p:nvPr/>
            </p:nvSpPr>
            <p:spPr>
              <a:xfrm>
                <a:off x="7262628" y="3916214"/>
                <a:ext cx="665567" cy="646331"/>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3600" b="1" i="1">
                          <a:solidFill>
                            <a:prstClr val="black"/>
                          </a:solidFill>
                          <a:latin typeface="Cambria Math" panose="02040503050406030204" pitchFamily="18" charset="0"/>
                        </a:rPr>
                        <m:t>𝑩</m:t>
                      </m:r>
                    </m:oMath>
                  </m:oMathPara>
                </a14:m>
                <a:endParaRPr lang="zh-CN" altLang="en-US" sz="3600" b="1" dirty="0">
                  <a:solidFill>
                    <a:prstClr val="black"/>
                  </a:solidFill>
                  <a:latin typeface="Lucida Sans"/>
                  <a:ea typeface="黑体"/>
                </a:endParaRPr>
              </a:p>
            </p:txBody>
          </p:sp>
        </mc:Choice>
        <mc:Fallback xmlns="">
          <p:sp>
            <p:nvSpPr>
              <p:cNvPr id="107" name="TextBox 106">
                <a:extLst>
                  <a:ext uri="{FF2B5EF4-FFF2-40B4-BE49-F238E27FC236}">
                    <a16:creationId xmlns:a16="http://schemas.microsoft.com/office/drawing/2014/main" id="{1815D33E-89C3-5642-DD77-A403F37D9950}"/>
                  </a:ext>
                </a:extLst>
              </p:cNvPr>
              <p:cNvSpPr txBox="1">
                <a:spLocks noRot="1" noChangeAspect="1" noMove="1" noResize="1" noEditPoints="1" noAdjustHandles="1" noChangeArrowheads="1" noChangeShapeType="1" noTextEdit="1"/>
              </p:cNvSpPr>
              <p:nvPr/>
            </p:nvSpPr>
            <p:spPr>
              <a:xfrm>
                <a:off x="7262628" y="3916214"/>
                <a:ext cx="665567" cy="646331"/>
              </a:xfrm>
              <a:prstGeom prst="rect">
                <a:avLst/>
              </a:prstGeom>
              <a:blipFill>
                <a:blip r:embed="rId6"/>
                <a:stretch>
                  <a:fillRect/>
                </a:stretch>
              </a:blipFill>
            </p:spPr>
            <p:txBody>
              <a:bodyPr/>
              <a:lstStyle/>
              <a:p>
                <a:r>
                  <a:rPr lang="zh-CN" altLang="en-US">
                    <a:noFill/>
                  </a:rPr>
                  <a:t> </a:t>
                </a:r>
              </a:p>
            </p:txBody>
          </p:sp>
        </mc:Fallback>
      </mc:AlternateContent>
      <p:sp>
        <p:nvSpPr>
          <p:cNvPr id="108" name="矩形 100">
            <a:extLst>
              <a:ext uri="{FF2B5EF4-FFF2-40B4-BE49-F238E27FC236}">
                <a16:creationId xmlns:a16="http://schemas.microsoft.com/office/drawing/2014/main" id="{2A877488-908B-345D-C6FC-D10C1102D1BC}"/>
              </a:ext>
            </a:extLst>
          </p:cNvPr>
          <p:cNvSpPr/>
          <p:nvPr/>
        </p:nvSpPr>
        <p:spPr>
          <a:xfrm>
            <a:off x="5926412" y="5256061"/>
            <a:ext cx="933213" cy="139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109" name="矩形 101">
            <a:extLst>
              <a:ext uri="{FF2B5EF4-FFF2-40B4-BE49-F238E27FC236}">
                <a16:creationId xmlns:a16="http://schemas.microsoft.com/office/drawing/2014/main" id="{C97B73C5-23E4-DC6B-A4AD-7EED7492EAF0}"/>
              </a:ext>
            </a:extLst>
          </p:cNvPr>
          <p:cNvSpPr/>
          <p:nvPr/>
        </p:nvSpPr>
        <p:spPr>
          <a:xfrm>
            <a:off x="5926411" y="5393409"/>
            <a:ext cx="933213" cy="13998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110" name="矩形 102">
            <a:extLst>
              <a:ext uri="{FF2B5EF4-FFF2-40B4-BE49-F238E27FC236}">
                <a16:creationId xmlns:a16="http://schemas.microsoft.com/office/drawing/2014/main" id="{76B8365E-8816-F075-19B4-96C0A0A8CC7E}"/>
              </a:ext>
            </a:extLst>
          </p:cNvPr>
          <p:cNvSpPr/>
          <p:nvPr/>
        </p:nvSpPr>
        <p:spPr>
          <a:xfrm>
            <a:off x="5926412" y="5531101"/>
            <a:ext cx="933213" cy="1399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111" name="矩形 103">
            <a:extLst>
              <a:ext uri="{FF2B5EF4-FFF2-40B4-BE49-F238E27FC236}">
                <a16:creationId xmlns:a16="http://schemas.microsoft.com/office/drawing/2014/main" id="{347FE1B4-1B33-8454-A713-344B1B9C8C29}"/>
              </a:ext>
            </a:extLst>
          </p:cNvPr>
          <p:cNvSpPr/>
          <p:nvPr/>
        </p:nvSpPr>
        <p:spPr>
          <a:xfrm>
            <a:off x="5926412" y="5671083"/>
            <a:ext cx="933213" cy="1399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112" name="矩形 104">
            <a:extLst>
              <a:ext uri="{FF2B5EF4-FFF2-40B4-BE49-F238E27FC236}">
                <a16:creationId xmlns:a16="http://schemas.microsoft.com/office/drawing/2014/main" id="{5A42632A-46F3-8677-BFF4-920F8C2BF4BE}"/>
              </a:ext>
            </a:extLst>
          </p:cNvPr>
          <p:cNvSpPr/>
          <p:nvPr/>
        </p:nvSpPr>
        <p:spPr>
          <a:xfrm>
            <a:off x="5933025" y="5864464"/>
            <a:ext cx="933213" cy="13998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grpSp>
        <p:nvGrpSpPr>
          <p:cNvPr id="113" name="!!Group 47">
            <a:extLst>
              <a:ext uri="{FF2B5EF4-FFF2-40B4-BE49-F238E27FC236}">
                <a16:creationId xmlns:a16="http://schemas.microsoft.com/office/drawing/2014/main" id="{E7F138A6-F348-B549-D232-924DA3CF3856}"/>
              </a:ext>
            </a:extLst>
          </p:cNvPr>
          <p:cNvGrpSpPr/>
          <p:nvPr/>
        </p:nvGrpSpPr>
        <p:grpSpPr>
          <a:xfrm>
            <a:off x="7976639" y="4663535"/>
            <a:ext cx="933213" cy="550446"/>
            <a:chOff x="9225511" y="5022787"/>
            <a:chExt cx="914400" cy="539349"/>
          </a:xfrm>
        </p:grpSpPr>
        <p:sp>
          <p:nvSpPr>
            <p:cNvPr id="114" name="矩形 68">
              <a:extLst>
                <a:ext uri="{FF2B5EF4-FFF2-40B4-BE49-F238E27FC236}">
                  <a16:creationId xmlns:a16="http://schemas.microsoft.com/office/drawing/2014/main" id="{D3E58EC4-6BE6-E815-8582-83A09320DCAB}"/>
                </a:ext>
              </a:extLst>
            </p:cNvPr>
            <p:cNvSpPr/>
            <p:nvPr/>
          </p:nvSpPr>
          <p:spPr>
            <a:xfrm>
              <a:off x="9225511" y="5159945"/>
              <a:ext cx="91440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115" name="矩形 70">
              <a:extLst>
                <a:ext uri="{FF2B5EF4-FFF2-40B4-BE49-F238E27FC236}">
                  <a16:creationId xmlns:a16="http://schemas.microsoft.com/office/drawing/2014/main" id="{E2522CFD-AE88-C369-CC2B-EC7BBFDAC247}"/>
                </a:ext>
              </a:extLst>
            </p:cNvPr>
            <p:cNvSpPr/>
            <p:nvPr/>
          </p:nvSpPr>
          <p:spPr>
            <a:xfrm>
              <a:off x="9225511" y="5294124"/>
              <a:ext cx="91440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116" name="矩形 72">
              <a:extLst>
                <a:ext uri="{FF2B5EF4-FFF2-40B4-BE49-F238E27FC236}">
                  <a16:creationId xmlns:a16="http://schemas.microsoft.com/office/drawing/2014/main" id="{F45EC67A-8F0A-E181-EB86-F56178DB08F4}"/>
                </a:ext>
              </a:extLst>
            </p:cNvPr>
            <p:cNvSpPr/>
            <p:nvPr/>
          </p:nvSpPr>
          <p:spPr>
            <a:xfrm>
              <a:off x="9225511" y="5022787"/>
              <a:ext cx="914400" cy="137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117" name="矩形 70">
              <a:extLst>
                <a:ext uri="{FF2B5EF4-FFF2-40B4-BE49-F238E27FC236}">
                  <a16:creationId xmlns:a16="http://schemas.microsoft.com/office/drawing/2014/main" id="{86EF3764-E295-ACBF-FCF1-BBC87B7B5FE5}"/>
                </a:ext>
              </a:extLst>
            </p:cNvPr>
            <p:cNvSpPr/>
            <p:nvPr/>
          </p:nvSpPr>
          <p:spPr>
            <a:xfrm>
              <a:off x="9225511" y="5424976"/>
              <a:ext cx="91440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grpSp>
      <p:sp>
        <p:nvSpPr>
          <p:cNvPr id="2" name="TextBox 1">
            <a:extLst>
              <a:ext uri="{FF2B5EF4-FFF2-40B4-BE49-F238E27FC236}">
                <a16:creationId xmlns:a16="http://schemas.microsoft.com/office/drawing/2014/main" id="{1B64DC1E-01E1-DCC5-D69A-21F941D009C4}"/>
              </a:ext>
            </a:extLst>
          </p:cNvPr>
          <p:cNvSpPr txBox="1"/>
          <p:nvPr/>
        </p:nvSpPr>
        <p:spPr>
          <a:xfrm>
            <a:off x="714987" y="6381034"/>
            <a:ext cx="10228712" cy="523220"/>
          </a:xfrm>
          <a:prstGeom prst="rect">
            <a:avLst/>
          </a:prstGeom>
          <a:noFill/>
        </p:spPr>
        <p:txBody>
          <a:bodyPr wrap="square">
            <a:spAutoFit/>
          </a:bodyPr>
          <a:lstStyle/>
          <a:p>
            <a:pPr algn="ctr">
              <a:spcBef>
                <a:spcPts val="0"/>
              </a:spcBef>
              <a:spcAft>
                <a:spcPts val="0"/>
              </a:spcAft>
            </a:pPr>
            <a:r>
              <a:rPr lang="en-US" altLang="zh-CN" sz="1400" dirty="0">
                <a:effectLst/>
                <a:latin typeface="Times New Roman" panose="02020603050405020304" pitchFamily="18" charset="0"/>
                <a:cs typeface="Times New Roman" panose="02020603050405020304" pitchFamily="18" charset="0"/>
              </a:rPr>
              <a:t>L. K. Lee and H. F. Ting, “A simpler and more efficient deterministic scheme for finding frequent items over sliding windows,” in </a:t>
            </a:r>
            <a:r>
              <a:rPr lang="en-US" altLang="zh-CN" sz="1400" i="1" dirty="0">
                <a:effectLst/>
                <a:latin typeface="Times New Roman" panose="02020603050405020304" pitchFamily="18" charset="0"/>
                <a:cs typeface="Times New Roman" panose="02020603050405020304" pitchFamily="18" charset="0"/>
              </a:rPr>
              <a:t>Proceedings of the twenty-fifth ACM SIGMOD-SIGACT-SIGART symposium on Principles of database systems</a:t>
            </a:r>
            <a:r>
              <a:rPr lang="en-US" altLang="zh-CN" sz="1400" dirty="0">
                <a:effectLst/>
                <a:latin typeface="Times New Roman" panose="02020603050405020304" pitchFamily="18" charset="0"/>
                <a:cs typeface="Times New Roman" panose="02020603050405020304" pitchFamily="18" charset="0"/>
              </a:rPr>
              <a:t>, Jun. 2006, pp. 290–297.</a:t>
            </a:r>
          </a:p>
        </p:txBody>
      </p:sp>
      <p:sp>
        <p:nvSpPr>
          <p:cNvPr id="4" name="!!内容占位符 2">
            <a:extLst>
              <a:ext uri="{FF2B5EF4-FFF2-40B4-BE49-F238E27FC236}">
                <a16:creationId xmlns:a16="http://schemas.microsoft.com/office/drawing/2014/main" id="{1C54E720-4E2A-C6F4-3F52-FBB1D0FC76BC}"/>
              </a:ext>
            </a:extLst>
          </p:cNvPr>
          <p:cNvSpPr txBox="1">
            <a:spLocks/>
          </p:cNvSpPr>
          <p:nvPr/>
        </p:nvSpPr>
        <p:spPr>
          <a:xfrm>
            <a:off x="1988292" y="1611045"/>
            <a:ext cx="3460604" cy="3736798"/>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342676" indent="-342676" defTabSz="914140" fontAlgn="auto">
              <a:spcBef>
                <a:spcPts val="635"/>
              </a:spcBef>
              <a:spcAft>
                <a:spcPts val="0"/>
              </a:spcAft>
            </a:pPr>
            <a:r>
              <a:rPr kumimoji="1" lang="zh-CN" altLang="en-US" sz="2540" dirty="0">
                <a:solidFill>
                  <a:prstClr val="black"/>
                </a:solidFill>
                <a:latin typeface="Lucida Sans"/>
                <a:ea typeface="黑体"/>
              </a:rPr>
              <a:t>频率估计</a:t>
            </a:r>
            <a:endParaRPr kumimoji="1" lang="en-US" altLang="zh-CN" sz="2540" dirty="0">
              <a:solidFill>
                <a:prstClr val="black"/>
              </a:solidFill>
              <a:latin typeface="Lucida Sans"/>
              <a:ea typeface="黑体"/>
            </a:endParaRPr>
          </a:p>
          <a:p>
            <a:pPr marL="846866" lvl="1" indent="-342676" defTabSz="914140">
              <a:spcBef>
                <a:spcPts val="635"/>
              </a:spcBef>
            </a:pPr>
            <a:r>
              <a:rPr kumimoji="1" lang="en-US" altLang="zh-CN" sz="2000" dirty="0"/>
              <a:t>Sliding Window MG [PODS 2006]</a:t>
            </a: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r>
              <a:rPr kumimoji="1" lang="zh-CN" altLang="en-US" sz="2540" dirty="0">
                <a:solidFill>
                  <a:prstClr val="black"/>
                </a:solidFill>
                <a:latin typeface="Lucida Sans"/>
                <a:ea typeface="黑体"/>
              </a:rPr>
              <a:t>矩阵略图</a:t>
            </a: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p:txBody>
      </p:sp>
      <p:sp>
        <p:nvSpPr>
          <p:cNvPr id="3" name="Left Brace 2">
            <a:extLst>
              <a:ext uri="{FF2B5EF4-FFF2-40B4-BE49-F238E27FC236}">
                <a16:creationId xmlns:a16="http://schemas.microsoft.com/office/drawing/2014/main" id="{135EEA39-ACB5-B1AE-16A9-1572F2F1D808}"/>
              </a:ext>
            </a:extLst>
          </p:cNvPr>
          <p:cNvSpPr/>
          <p:nvPr/>
        </p:nvSpPr>
        <p:spPr>
          <a:xfrm>
            <a:off x="5633052" y="4840730"/>
            <a:ext cx="220468" cy="970022"/>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9F7CDFA-8C97-4F79-C6A8-254EF013DED0}"/>
                  </a:ext>
                </a:extLst>
              </p:cNvPr>
              <p:cNvSpPr txBox="1"/>
              <p:nvPr/>
            </p:nvSpPr>
            <p:spPr>
              <a:xfrm>
                <a:off x="5238043" y="5067653"/>
                <a:ext cx="515975"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𝑁</m:t>
                      </m:r>
                    </m:oMath>
                  </m:oMathPara>
                </a14:m>
                <a:endParaRPr lang="zh-CN" altLang="en-US" sz="2400" dirty="0">
                  <a:solidFill>
                    <a:prstClr val="black"/>
                  </a:solidFill>
                  <a:latin typeface="Lucida Sans"/>
                  <a:ea typeface="黑体"/>
                </a:endParaRPr>
              </a:p>
            </p:txBody>
          </p:sp>
        </mc:Choice>
        <mc:Fallback xmlns="">
          <p:sp>
            <p:nvSpPr>
              <p:cNvPr id="7" name="TextBox 6">
                <a:extLst>
                  <a:ext uri="{FF2B5EF4-FFF2-40B4-BE49-F238E27FC236}">
                    <a16:creationId xmlns:a16="http://schemas.microsoft.com/office/drawing/2014/main" id="{19F7CDFA-8C97-4F79-C6A8-254EF013DED0}"/>
                  </a:ext>
                </a:extLst>
              </p:cNvPr>
              <p:cNvSpPr txBox="1">
                <a:spLocks noRot="1" noChangeAspect="1" noMove="1" noResize="1" noEditPoints="1" noAdjustHandles="1" noChangeArrowheads="1" noChangeShapeType="1" noTextEdit="1"/>
              </p:cNvSpPr>
              <p:nvPr/>
            </p:nvSpPr>
            <p:spPr>
              <a:xfrm>
                <a:off x="5238043" y="5067653"/>
                <a:ext cx="515975" cy="461665"/>
              </a:xfrm>
              <a:prstGeom prst="rect">
                <a:avLst/>
              </a:prstGeom>
              <a:blipFill>
                <a:blip r:embed="rId7"/>
                <a:stretch>
                  <a:fillRect/>
                </a:stretch>
              </a:blipFill>
            </p:spPr>
            <p:txBody>
              <a:bodyPr/>
              <a:lstStyle/>
              <a:p>
                <a:r>
                  <a:rPr lang="zh-CN" altLang="en-US">
                    <a:noFill/>
                  </a:rPr>
                  <a:t> </a:t>
                </a:r>
              </a:p>
            </p:txBody>
          </p:sp>
        </mc:Fallback>
      </mc:AlternateContent>
      <p:sp>
        <p:nvSpPr>
          <p:cNvPr id="9" name="Title 4">
            <a:extLst>
              <a:ext uri="{FF2B5EF4-FFF2-40B4-BE49-F238E27FC236}">
                <a16:creationId xmlns:a16="http://schemas.microsoft.com/office/drawing/2014/main" id="{2503B58E-77F9-9C72-41B6-E3663009C54E}"/>
              </a:ext>
            </a:extLst>
          </p:cNvPr>
          <p:cNvSpPr>
            <a:spLocks noGrp="1"/>
          </p:cNvSpPr>
          <p:nvPr>
            <p:ph type="title"/>
          </p:nvPr>
        </p:nvSpPr>
        <p:spPr>
          <a:xfrm>
            <a:off x="1619219" y="141288"/>
            <a:ext cx="9810819" cy="1128712"/>
          </a:xfrm>
        </p:spPr>
        <p:txBody>
          <a:bodyPr/>
          <a:lstStyle/>
          <a:p>
            <a:r>
              <a:rPr lang="zh-CN" altLang="en-US" dirty="0"/>
              <a:t>滑动窗口：</a:t>
            </a:r>
            <a:r>
              <a:rPr lang="en-US" altLang="zh-CN" dirty="0"/>
              <a:t>MG </a:t>
            </a:r>
            <a:r>
              <a:rPr lang="en-US" altLang="zh-CN" dirty="0" err="1"/>
              <a:t>v.s</a:t>
            </a:r>
            <a:r>
              <a:rPr lang="en-US" altLang="zh-CN" dirty="0"/>
              <a:t>.  FD</a:t>
            </a:r>
            <a:endParaRPr lang="zh-CN" altLang="en-US" dirty="0"/>
          </a:p>
        </p:txBody>
      </p:sp>
      <mc:AlternateContent xmlns:mc="http://schemas.openxmlformats.org/markup-compatibility/2006" xmlns:a14="http://schemas.microsoft.com/office/drawing/2010/main">
        <mc:Choice Requires="a14">
          <p:sp>
            <p:nvSpPr>
              <p:cNvPr id="5" name="!!TextBox 1">
                <a:extLst>
                  <a:ext uri="{FF2B5EF4-FFF2-40B4-BE49-F238E27FC236}">
                    <a16:creationId xmlns:a16="http://schemas.microsoft.com/office/drawing/2014/main" id="{74EED5C7-6E20-1FA5-DE12-6AC818F5CFF6}"/>
                  </a:ext>
                </a:extLst>
              </p:cNvPr>
              <p:cNvSpPr txBox="1"/>
              <p:nvPr/>
            </p:nvSpPr>
            <p:spPr>
              <a:xfrm>
                <a:off x="6846067" y="4643735"/>
                <a:ext cx="977127"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b="0" i="1" smtClean="0">
                          <a:solidFill>
                            <a:prstClr val="black"/>
                          </a:solidFill>
                          <a:latin typeface="Cambria Math" panose="02040503050406030204" pitchFamily="18" charset="0"/>
                        </a:rPr>
                        <m:t>ℓ−1</m:t>
                      </m:r>
                    </m:oMath>
                  </m:oMathPara>
                </a14:m>
                <a:endParaRPr lang="zh-CN" altLang="en-US" sz="2400" dirty="0">
                  <a:solidFill>
                    <a:prstClr val="black"/>
                  </a:solidFill>
                  <a:latin typeface="Lucida Sans"/>
                  <a:ea typeface="黑体"/>
                </a:endParaRPr>
              </a:p>
            </p:txBody>
          </p:sp>
        </mc:Choice>
        <mc:Fallback xmlns="">
          <p:sp>
            <p:nvSpPr>
              <p:cNvPr id="5" name="!!TextBox 1">
                <a:extLst>
                  <a:ext uri="{FF2B5EF4-FFF2-40B4-BE49-F238E27FC236}">
                    <a16:creationId xmlns:a16="http://schemas.microsoft.com/office/drawing/2014/main" id="{74EED5C7-6E20-1FA5-DE12-6AC818F5CFF6}"/>
                  </a:ext>
                </a:extLst>
              </p:cNvPr>
              <p:cNvSpPr txBox="1">
                <a:spLocks noRot="1" noChangeAspect="1" noMove="1" noResize="1" noEditPoints="1" noAdjustHandles="1" noChangeArrowheads="1" noChangeShapeType="1" noTextEdit="1"/>
              </p:cNvSpPr>
              <p:nvPr/>
            </p:nvSpPr>
            <p:spPr>
              <a:xfrm>
                <a:off x="6846067" y="4643735"/>
                <a:ext cx="977127" cy="461665"/>
              </a:xfrm>
              <a:prstGeom prst="rect">
                <a:avLst/>
              </a:prstGeom>
              <a:blipFill>
                <a:blip r:embed="rId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6455345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1">
            <a:extLst>
              <a:ext uri="{FF2B5EF4-FFF2-40B4-BE49-F238E27FC236}">
                <a16:creationId xmlns:a16="http://schemas.microsoft.com/office/drawing/2014/main" id="{8AC2F837-9C72-44E9-5308-16169EB4B21A}"/>
              </a:ext>
            </a:extLst>
          </p:cNvPr>
          <p:cNvSpPr>
            <a:spLocks noChangeArrowheads="1"/>
          </p:cNvSpPr>
          <p:nvPr/>
        </p:nvSpPr>
        <p:spPr bwMode="auto">
          <a:xfrm>
            <a:off x="6854348" y="3397806"/>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25</a:t>
            </a:r>
          </a:p>
        </p:txBody>
      </p:sp>
      <p:cxnSp>
        <p:nvCxnSpPr>
          <p:cNvPr id="3" name="Straight Connector 2">
            <a:extLst>
              <a:ext uri="{FF2B5EF4-FFF2-40B4-BE49-F238E27FC236}">
                <a16:creationId xmlns:a16="http://schemas.microsoft.com/office/drawing/2014/main" id="{235541B6-6A9D-6BB6-1DB5-E34303250DB1}"/>
              </a:ext>
            </a:extLst>
          </p:cNvPr>
          <p:cNvCxnSpPr>
            <a:cxnSpLocks noChangeShapeType="1"/>
          </p:cNvCxnSpPr>
          <p:nvPr/>
        </p:nvCxnSpPr>
        <p:spPr bwMode="auto">
          <a:xfrm flipV="1">
            <a:off x="5949983" y="3627883"/>
            <a:ext cx="2670120" cy="7948"/>
          </a:xfrm>
          <a:prstGeom prst="line">
            <a:avLst/>
          </a:prstGeom>
          <a:noFill/>
          <a:ln w="38100" algn="ctr">
            <a:solidFill>
              <a:schemeClr val="tx1"/>
            </a:solidFill>
            <a:round/>
            <a:headEnd/>
            <a:tailEnd/>
          </a:ln>
        </p:spPr>
      </p:cxnSp>
      <p:sp>
        <p:nvSpPr>
          <p:cNvPr id="4" name="Rectangle 23">
            <a:extLst>
              <a:ext uri="{FF2B5EF4-FFF2-40B4-BE49-F238E27FC236}">
                <a16:creationId xmlns:a16="http://schemas.microsoft.com/office/drawing/2014/main" id="{96331AC2-06BC-C952-DE97-A3994FFC1521}"/>
              </a:ext>
            </a:extLst>
          </p:cNvPr>
          <p:cNvSpPr>
            <a:spLocks noChangeArrowheads="1"/>
          </p:cNvSpPr>
          <p:nvPr/>
        </p:nvSpPr>
        <p:spPr bwMode="auto">
          <a:xfrm>
            <a:off x="6123431" y="3394296"/>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7" name="Rectangle 24">
            <a:extLst>
              <a:ext uri="{FF2B5EF4-FFF2-40B4-BE49-F238E27FC236}">
                <a16:creationId xmlns:a16="http://schemas.microsoft.com/office/drawing/2014/main" id="{CC119612-6857-9442-BA43-D48FA37EE7E9}"/>
              </a:ext>
            </a:extLst>
          </p:cNvPr>
          <p:cNvSpPr>
            <a:spLocks noChangeArrowheads="1"/>
          </p:cNvSpPr>
          <p:nvPr/>
        </p:nvSpPr>
        <p:spPr bwMode="auto">
          <a:xfrm>
            <a:off x="6123431" y="3165428"/>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8" name="Rectangle 25">
            <a:extLst>
              <a:ext uri="{FF2B5EF4-FFF2-40B4-BE49-F238E27FC236}">
                <a16:creationId xmlns:a16="http://schemas.microsoft.com/office/drawing/2014/main" id="{D8F59DFD-D011-4F5D-B115-F6E92F0B5164}"/>
              </a:ext>
            </a:extLst>
          </p:cNvPr>
          <p:cNvSpPr>
            <a:spLocks noChangeArrowheads="1"/>
          </p:cNvSpPr>
          <p:nvPr/>
        </p:nvSpPr>
        <p:spPr bwMode="auto">
          <a:xfrm>
            <a:off x="6123431" y="2936562"/>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9" name="Rectangle 26">
            <a:extLst>
              <a:ext uri="{FF2B5EF4-FFF2-40B4-BE49-F238E27FC236}">
                <a16:creationId xmlns:a16="http://schemas.microsoft.com/office/drawing/2014/main" id="{4BDB5064-A215-E67F-693D-4DF5A1A04502}"/>
              </a:ext>
            </a:extLst>
          </p:cNvPr>
          <p:cNvSpPr>
            <a:spLocks noChangeArrowheads="1"/>
          </p:cNvSpPr>
          <p:nvPr/>
        </p:nvSpPr>
        <p:spPr bwMode="auto">
          <a:xfrm>
            <a:off x="6123431" y="2704515"/>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0" name="TextBox 5">
            <a:extLst>
              <a:ext uri="{FF2B5EF4-FFF2-40B4-BE49-F238E27FC236}">
                <a16:creationId xmlns:a16="http://schemas.microsoft.com/office/drawing/2014/main" id="{C67C98CD-5E50-CA2B-0996-79810FA53110}"/>
              </a:ext>
            </a:extLst>
          </p:cNvPr>
          <p:cNvSpPr txBox="1">
            <a:spLocks noChangeArrowheads="1"/>
          </p:cNvSpPr>
          <p:nvPr/>
        </p:nvSpPr>
        <p:spPr bwMode="auto">
          <a:xfrm>
            <a:off x="6072194" y="3631963"/>
            <a:ext cx="2509280" cy="35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r>
              <a:rPr lang="en-US" altLang="zh-CN" sz="1600" dirty="0">
                <a:solidFill>
                  <a:prstClr val="black"/>
                </a:solidFill>
                <a:latin typeface="Courier New" panose="02070309020205020404" pitchFamily="49" charset="0"/>
                <a:cs typeface="Courier New" panose="02070309020205020404" pitchFamily="49" charset="0"/>
              </a:rPr>
              <a:t>1 2 3 4 5 6 7 8 9 </a:t>
            </a:r>
          </a:p>
        </p:txBody>
      </p:sp>
      <p:sp>
        <p:nvSpPr>
          <p:cNvPr id="11" name="Rectangle 44">
            <a:extLst>
              <a:ext uri="{FF2B5EF4-FFF2-40B4-BE49-F238E27FC236}">
                <a16:creationId xmlns:a16="http://schemas.microsoft.com/office/drawing/2014/main" id="{D1E1983C-FAB3-3142-3D66-E0FBDB85D5A1}"/>
              </a:ext>
            </a:extLst>
          </p:cNvPr>
          <p:cNvSpPr>
            <a:spLocks noChangeArrowheads="1"/>
          </p:cNvSpPr>
          <p:nvPr/>
        </p:nvSpPr>
        <p:spPr bwMode="auto">
          <a:xfrm>
            <a:off x="8086078" y="3391118"/>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2" name="Rectangle 45">
            <a:extLst>
              <a:ext uri="{FF2B5EF4-FFF2-40B4-BE49-F238E27FC236}">
                <a16:creationId xmlns:a16="http://schemas.microsoft.com/office/drawing/2014/main" id="{6B85FED5-E081-AF18-A671-BA47FEE563FB}"/>
              </a:ext>
            </a:extLst>
          </p:cNvPr>
          <p:cNvSpPr>
            <a:spLocks noChangeArrowheads="1"/>
          </p:cNvSpPr>
          <p:nvPr/>
        </p:nvSpPr>
        <p:spPr bwMode="auto">
          <a:xfrm>
            <a:off x="8086078" y="3162251"/>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3" name="!!Rectangle 47">
            <a:extLst>
              <a:ext uri="{FF2B5EF4-FFF2-40B4-BE49-F238E27FC236}">
                <a16:creationId xmlns:a16="http://schemas.microsoft.com/office/drawing/2014/main" id="{2A8174C8-D027-5567-A712-4E3C2809E628}"/>
              </a:ext>
            </a:extLst>
          </p:cNvPr>
          <p:cNvSpPr>
            <a:spLocks noChangeArrowheads="1"/>
          </p:cNvSpPr>
          <p:nvPr/>
        </p:nvSpPr>
        <p:spPr bwMode="auto">
          <a:xfrm>
            <a:off x="7380264" y="3399939"/>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5" name="rec1">
            <a:extLst>
              <a:ext uri="{FF2B5EF4-FFF2-40B4-BE49-F238E27FC236}">
                <a16:creationId xmlns:a16="http://schemas.microsoft.com/office/drawing/2014/main" id="{77C75A4C-1EA2-765B-929B-7B54F61D645B}"/>
              </a:ext>
            </a:extLst>
          </p:cNvPr>
          <p:cNvSpPr>
            <a:spLocks noChangeArrowheads="1"/>
          </p:cNvSpPr>
          <p:nvPr/>
        </p:nvSpPr>
        <p:spPr bwMode="auto">
          <a:xfrm>
            <a:off x="6368177" y="3396702"/>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37</a:t>
            </a:r>
          </a:p>
        </p:txBody>
      </p:sp>
      <p:sp>
        <p:nvSpPr>
          <p:cNvPr id="16" name="Rectangle 37">
            <a:extLst>
              <a:ext uri="{FF2B5EF4-FFF2-40B4-BE49-F238E27FC236}">
                <a16:creationId xmlns:a16="http://schemas.microsoft.com/office/drawing/2014/main" id="{93459E56-F690-E269-6CF9-9B4CD61B4A79}"/>
              </a:ext>
            </a:extLst>
          </p:cNvPr>
          <p:cNvSpPr>
            <a:spLocks noChangeArrowheads="1"/>
          </p:cNvSpPr>
          <p:nvPr/>
        </p:nvSpPr>
        <p:spPr bwMode="auto">
          <a:xfrm>
            <a:off x="6621634" y="2940532"/>
            <a:ext cx="228868" cy="228868"/>
          </a:xfrm>
          <a:prstGeom prst="rect">
            <a:avLst/>
          </a:prstGeom>
          <a:solidFill>
            <a:srgbClr val="C00000"/>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7" name="!!Rectangle 48">
            <a:extLst>
              <a:ext uri="{FF2B5EF4-FFF2-40B4-BE49-F238E27FC236}">
                <a16:creationId xmlns:a16="http://schemas.microsoft.com/office/drawing/2014/main" id="{82548A0C-5127-66A1-9D74-814D295D1155}"/>
              </a:ext>
            </a:extLst>
          </p:cNvPr>
          <p:cNvSpPr>
            <a:spLocks noChangeArrowheads="1"/>
          </p:cNvSpPr>
          <p:nvPr/>
        </p:nvSpPr>
        <p:spPr bwMode="auto">
          <a:xfrm>
            <a:off x="6621634" y="3162251"/>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48</a:t>
            </a:r>
          </a:p>
        </p:txBody>
      </p:sp>
      <p:sp>
        <p:nvSpPr>
          <p:cNvPr id="18" name="rec1">
            <a:extLst>
              <a:ext uri="{FF2B5EF4-FFF2-40B4-BE49-F238E27FC236}">
                <a16:creationId xmlns:a16="http://schemas.microsoft.com/office/drawing/2014/main" id="{CADDBB35-FA7D-3008-F051-CF48CA1D16D9}"/>
              </a:ext>
            </a:extLst>
          </p:cNvPr>
          <p:cNvSpPr>
            <a:spLocks noChangeArrowheads="1"/>
          </p:cNvSpPr>
          <p:nvPr/>
        </p:nvSpPr>
        <p:spPr bwMode="auto">
          <a:xfrm>
            <a:off x="6621797" y="3397806"/>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18</a:t>
            </a:r>
          </a:p>
        </p:txBody>
      </p:sp>
      <p:sp>
        <p:nvSpPr>
          <p:cNvPr id="19" name="矩形 67">
            <a:extLst>
              <a:ext uri="{FF2B5EF4-FFF2-40B4-BE49-F238E27FC236}">
                <a16:creationId xmlns:a16="http://schemas.microsoft.com/office/drawing/2014/main" id="{8003DF6E-7E97-45E4-2508-4FFACC9B2D81}"/>
              </a:ext>
            </a:extLst>
          </p:cNvPr>
          <p:cNvSpPr/>
          <p:nvPr/>
        </p:nvSpPr>
        <p:spPr>
          <a:xfrm>
            <a:off x="5925461" y="4838407"/>
            <a:ext cx="933213" cy="1399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20" name="矩形 68">
            <a:extLst>
              <a:ext uri="{FF2B5EF4-FFF2-40B4-BE49-F238E27FC236}">
                <a16:creationId xmlns:a16="http://schemas.microsoft.com/office/drawing/2014/main" id="{B15A818A-7981-556F-7CCD-868EF5FA1089}"/>
              </a:ext>
            </a:extLst>
          </p:cNvPr>
          <p:cNvSpPr/>
          <p:nvPr/>
        </p:nvSpPr>
        <p:spPr>
          <a:xfrm>
            <a:off x="5925461" y="4978389"/>
            <a:ext cx="933213" cy="139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21" name="矩形 69">
            <a:extLst>
              <a:ext uri="{FF2B5EF4-FFF2-40B4-BE49-F238E27FC236}">
                <a16:creationId xmlns:a16="http://schemas.microsoft.com/office/drawing/2014/main" id="{D1430B10-D444-E874-EC8C-87C36CB8BD3E}"/>
              </a:ext>
            </a:extLst>
          </p:cNvPr>
          <p:cNvSpPr/>
          <p:nvPr/>
        </p:nvSpPr>
        <p:spPr>
          <a:xfrm>
            <a:off x="5925461" y="5118371"/>
            <a:ext cx="933213" cy="13998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22" name="矩形 72">
            <a:extLst>
              <a:ext uri="{FF2B5EF4-FFF2-40B4-BE49-F238E27FC236}">
                <a16:creationId xmlns:a16="http://schemas.microsoft.com/office/drawing/2014/main" id="{CC43C9D9-EC36-EEE4-9B43-60ABD659C4BA}"/>
              </a:ext>
            </a:extLst>
          </p:cNvPr>
          <p:cNvSpPr/>
          <p:nvPr/>
        </p:nvSpPr>
        <p:spPr>
          <a:xfrm>
            <a:off x="5925461" y="4698425"/>
            <a:ext cx="933213" cy="1399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AFE3-1392-5842-5A5B-DE81F7045B89}"/>
                  </a:ext>
                </a:extLst>
              </p:cNvPr>
              <p:cNvSpPr txBox="1"/>
              <p:nvPr/>
            </p:nvSpPr>
            <p:spPr>
              <a:xfrm>
                <a:off x="5188527" y="3916214"/>
                <a:ext cx="638315" cy="646331"/>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3600" b="1" i="1">
                          <a:solidFill>
                            <a:prstClr val="black"/>
                          </a:solidFill>
                          <a:latin typeface="Cambria Math" panose="02040503050406030204" pitchFamily="18" charset="0"/>
                        </a:rPr>
                        <m:t>𝑨</m:t>
                      </m:r>
                    </m:oMath>
                  </m:oMathPara>
                </a14:m>
                <a:endParaRPr lang="zh-CN" altLang="en-US" sz="3600" b="1" dirty="0">
                  <a:solidFill>
                    <a:prstClr val="black"/>
                  </a:solidFill>
                  <a:latin typeface="Lucida Sans"/>
                  <a:ea typeface="黑体"/>
                </a:endParaRPr>
              </a:p>
            </p:txBody>
          </p:sp>
        </mc:Choice>
        <mc:Fallback xmlns="">
          <p:sp>
            <p:nvSpPr>
              <p:cNvPr id="23" name="TextBox 22">
                <a:extLst>
                  <a:ext uri="{FF2B5EF4-FFF2-40B4-BE49-F238E27FC236}">
                    <a16:creationId xmlns:a16="http://schemas.microsoft.com/office/drawing/2014/main" id="{84E5AFE3-1392-5842-5A5B-DE81F7045B89}"/>
                  </a:ext>
                </a:extLst>
              </p:cNvPr>
              <p:cNvSpPr txBox="1">
                <a:spLocks noRot="1" noChangeAspect="1" noMove="1" noResize="1" noEditPoints="1" noAdjustHandles="1" noChangeArrowheads="1" noChangeShapeType="1" noTextEdit="1"/>
              </p:cNvSpPr>
              <p:nvPr/>
            </p:nvSpPr>
            <p:spPr>
              <a:xfrm>
                <a:off x="5188527" y="3916214"/>
                <a:ext cx="638315" cy="646331"/>
              </a:xfrm>
              <a:prstGeom prst="rect">
                <a:avLst/>
              </a:prstGeom>
              <a:blipFill>
                <a:blip r:embed="rId2"/>
                <a:stretch>
                  <a:fillRect/>
                </a:stretch>
              </a:blipFill>
            </p:spPr>
            <p:txBody>
              <a:bodyPr/>
              <a:lstStyle/>
              <a:p>
                <a:r>
                  <a:rPr lang="zh-CN" altLang="en-US">
                    <a:noFill/>
                  </a:rPr>
                  <a:t> </a:t>
                </a:r>
              </a:p>
            </p:txBody>
          </p:sp>
        </mc:Fallback>
      </mc:AlternateContent>
      <p:sp>
        <p:nvSpPr>
          <p:cNvPr id="24" name="Left Brace 23">
            <a:extLst>
              <a:ext uri="{FF2B5EF4-FFF2-40B4-BE49-F238E27FC236}">
                <a16:creationId xmlns:a16="http://schemas.microsoft.com/office/drawing/2014/main" id="{9870CA78-F46C-EDE6-73C7-5F1A0694DCA8}"/>
              </a:ext>
            </a:extLst>
          </p:cNvPr>
          <p:cNvSpPr/>
          <p:nvPr/>
        </p:nvSpPr>
        <p:spPr>
          <a:xfrm rot="5400000">
            <a:off x="6281834" y="4022817"/>
            <a:ext cx="220468" cy="93321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261A697-9351-13E5-C126-C1E7A1CED736}"/>
                  </a:ext>
                </a:extLst>
              </p:cNvPr>
              <p:cNvSpPr txBox="1"/>
              <p:nvPr/>
            </p:nvSpPr>
            <p:spPr>
              <a:xfrm>
                <a:off x="6172597" y="3916214"/>
                <a:ext cx="470129"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3600" dirty="0">
                  <a:solidFill>
                    <a:prstClr val="black"/>
                  </a:solidFill>
                  <a:latin typeface="Lucida Sans"/>
                  <a:ea typeface="黑体"/>
                </a:endParaRPr>
              </a:p>
            </p:txBody>
          </p:sp>
        </mc:Choice>
        <mc:Fallback xmlns="">
          <p:sp>
            <p:nvSpPr>
              <p:cNvPr id="25" name="TextBox 24">
                <a:extLst>
                  <a:ext uri="{FF2B5EF4-FFF2-40B4-BE49-F238E27FC236}">
                    <a16:creationId xmlns:a16="http://schemas.microsoft.com/office/drawing/2014/main" id="{3261A697-9351-13E5-C126-C1E7A1CED736}"/>
                  </a:ext>
                </a:extLst>
              </p:cNvPr>
              <p:cNvSpPr txBox="1">
                <a:spLocks noRot="1" noChangeAspect="1" noMove="1" noResize="1" noEditPoints="1" noAdjustHandles="1" noChangeArrowheads="1" noChangeShapeType="1" noTextEdit="1"/>
              </p:cNvSpPr>
              <p:nvPr/>
            </p:nvSpPr>
            <p:spPr>
              <a:xfrm>
                <a:off x="6172597" y="3916214"/>
                <a:ext cx="470129" cy="461665"/>
              </a:xfrm>
              <a:prstGeom prst="rect">
                <a:avLst/>
              </a:prstGeom>
              <a:blipFill>
                <a:blip r:embed="rId3"/>
                <a:stretch>
                  <a:fillRect/>
                </a:stretch>
              </a:blipFill>
            </p:spPr>
            <p:txBody>
              <a:bodyPr/>
              <a:lstStyle/>
              <a:p>
                <a:r>
                  <a:rPr lang="zh-CN" altLang="en-US">
                    <a:noFill/>
                  </a:rPr>
                  <a:t> </a:t>
                </a:r>
              </a:p>
            </p:txBody>
          </p:sp>
        </mc:Fallback>
      </mc:AlternateContent>
      <p:sp>
        <p:nvSpPr>
          <p:cNvPr id="26" name="Left Brace 25">
            <a:extLst>
              <a:ext uri="{FF2B5EF4-FFF2-40B4-BE49-F238E27FC236}">
                <a16:creationId xmlns:a16="http://schemas.microsoft.com/office/drawing/2014/main" id="{D73FCB96-EC7C-190E-6222-DB8EF0E387F9}"/>
              </a:ext>
            </a:extLst>
          </p:cNvPr>
          <p:cNvSpPr/>
          <p:nvPr/>
        </p:nvSpPr>
        <p:spPr>
          <a:xfrm>
            <a:off x="7681730" y="4663535"/>
            <a:ext cx="220468" cy="550446"/>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p:sp>
        <p:nvSpPr>
          <p:cNvPr id="28" name="Left Brace 27">
            <a:extLst>
              <a:ext uri="{FF2B5EF4-FFF2-40B4-BE49-F238E27FC236}">
                <a16:creationId xmlns:a16="http://schemas.microsoft.com/office/drawing/2014/main" id="{54A8D795-74A3-F56F-19FB-908C0F27C96F}"/>
              </a:ext>
            </a:extLst>
          </p:cNvPr>
          <p:cNvSpPr/>
          <p:nvPr/>
        </p:nvSpPr>
        <p:spPr>
          <a:xfrm rot="5400000">
            <a:off x="8332060" y="3987926"/>
            <a:ext cx="220468" cy="93321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4D5A928-8BC1-F9FC-4FF9-EBB747743BB1}"/>
                  </a:ext>
                </a:extLst>
              </p:cNvPr>
              <p:cNvSpPr txBox="1"/>
              <p:nvPr/>
            </p:nvSpPr>
            <p:spPr>
              <a:xfrm>
                <a:off x="8188821" y="3886597"/>
                <a:ext cx="470129"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29" name="TextBox 28">
                <a:extLst>
                  <a:ext uri="{FF2B5EF4-FFF2-40B4-BE49-F238E27FC236}">
                    <a16:creationId xmlns:a16="http://schemas.microsoft.com/office/drawing/2014/main" id="{24D5A928-8BC1-F9FC-4FF9-EBB747743BB1}"/>
                  </a:ext>
                </a:extLst>
              </p:cNvPr>
              <p:cNvSpPr txBox="1">
                <a:spLocks noRot="1" noChangeAspect="1" noMove="1" noResize="1" noEditPoints="1" noAdjustHandles="1" noChangeArrowheads="1" noChangeShapeType="1" noTextEdit="1"/>
              </p:cNvSpPr>
              <p:nvPr/>
            </p:nvSpPr>
            <p:spPr>
              <a:xfrm>
                <a:off x="8188821" y="3886597"/>
                <a:ext cx="470129" cy="461665"/>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5D94573-62C6-0BA3-9565-80680A497956}"/>
                  </a:ext>
                </a:extLst>
              </p:cNvPr>
              <p:cNvSpPr txBox="1"/>
              <p:nvPr/>
            </p:nvSpPr>
            <p:spPr>
              <a:xfrm>
                <a:off x="7261677" y="3916214"/>
                <a:ext cx="665567" cy="646331"/>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3600" b="1" i="1">
                          <a:solidFill>
                            <a:prstClr val="black"/>
                          </a:solidFill>
                          <a:latin typeface="Cambria Math" panose="02040503050406030204" pitchFamily="18" charset="0"/>
                        </a:rPr>
                        <m:t>𝑩</m:t>
                      </m:r>
                    </m:oMath>
                  </m:oMathPara>
                </a14:m>
                <a:endParaRPr lang="zh-CN" altLang="en-US" sz="3600" b="1" dirty="0">
                  <a:solidFill>
                    <a:prstClr val="black"/>
                  </a:solidFill>
                  <a:latin typeface="Lucida Sans"/>
                  <a:ea typeface="黑体"/>
                </a:endParaRPr>
              </a:p>
            </p:txBody>
          </p:sp>
        </mc:Choice>
        <mc:Fallback xmlns="">
          <p:sp>
            <p:nvSpPr>
              <p:cNvPr id="30" name="TextBox 29">
                <a:extLst>
                  <a:ext uri="{FF2B5EF4-FFF2-40B4-BE49-F238E27FC236}">
                    <a16:creationId xmlns:a16="http://schemas.microsoft.com/office/drawing/2014/main" id="{A5D94573-62C6-0BA3-9565-80680A497956}"/>
                  </a:ext>
                </a:extLst>
              </p:cNvPr>
              <p:cNvSpPr txBox="1">
                <a:spLocks noRot="1" noChangeAspect="1" noMove="1" noResize="1" noEditPoints="1" noAdjustHandles="1" noChangeArrowheads="1" noChangeShapeType="1" noTextEdit="1"/>
              </p:cNvSpPr>
              <p:nvPr/>
            </p:nvSpPr>
            <p:spPr>
              <a:xfrm>
                <a:off x="7261677" y="3916214"/>
                <a:ext cx="665567" cy="646331"/>
              </a:xfrm>
              <a:prstGeom prst="rect">
                <a:avLst/>
              </a:prstGeom>
              <a:blipFill>
                <a:blip r:embed="rId6"/>
                <a:stretch>
                  <a:fillRect/>
                </a:stretch>
              </a:blipFill>
            </p:spPr>
            <p:txBody>
              <a:bodyPr/>
              <a:lstStyle/>
              <a:p>
                <a:r>
                  <a:rPr lang="zh-CN" altLang="en-US">
                    <a:noFill/>
                  </a:rPr>
                  <a:t> </a:t>
                </a:r>
              </a:p>
            </p:txBody>
          </p:sp>
        </mc:Fallback>
      </mc:AlternateContent>
      <p:sp>
        <p:nvSpPr>
          <p:cNvPr id="31" name="矩形 100">
            <a:extLst>
              <a:ext uri="{FF2B5EF4-FFF2-40B4-BE49-F238E27FC236}">
                <a16:creationId xmlns:a16="http://schemas.microsoft.com/office/drawing/2014/main" id="{E34C5146-F2B3-79E8-2F47-C881EE6F8259}"/>
              </a:ext>
            </a:extLst>
          </p:cNvPr>
          <p:cNvSpPr/>
          <p:nvPr/>
        </p:nvSpPr>
        <p:spPr>
          <a:xfrm>
            <a:off x="5925461" y="5256061"/>
            <a:ext cx="933213" cy="139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2" name="矩形 101">
            <a:extLst>
              <a:ext uri="{FF2B5EF4-FFF2-40B4-BE49-F238E27FC236}">
                <a16:creationId xmlns:a16="http://schemas.microsoft.com/office/drawing/2014/main" id="{797CE121-7243-D6E4-2A80-B65A0195A1B2}"/>
              </a:ext>
            </a:extLst>
          </p:cNvPr>
          <p:cNvSpPr/>
          <p:nvPr/>
        </p:nvSpPr>
        <p:spPr>
          <a:xfrm>
            <a:off x="5925460" y="5393409"/>
            <a:ext cx="933213" cy="13998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3" name="矩形 102">
            <a:extLst>
              <a:ext uri="{FF2B5EF4-FFF2-40B4-BE49-F238E27FC236}">
                <a16:creationId xmlns:a16="http://schemas.microsoft.com/office/drawing/2014/main" id="{FC52C391-FDB6-8A2F-E7A6-2B0C5F44D33C}"/>
              </a:ext>
            </a:extLst>
          </p:cNvPr>
          <p:cNvSpPr/>
          <p:nvPr/>
        </p:nvSpPr>
        <p:spPr>
          <a:xfrm>
            <a:off x="5925461" y="5531101"/>
            <a:ext cx="933213" cy="1399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4" name="矩形 103">
            <a:extLst>
              <a:ext uri="{FF2B5EF4-FFF2-40B4-BE49-F238E27FC236}">
                <a16:creationId xmlns:a16="http://schemas.microsoft.com/office/drawing/2014/main" id="{63EF6AA2-DC85-EA09-35D1-E7368C8C5C08}"/>
              </a:ext>
            </a:extLst>
          </p:cNvPr>
          <p:cNvSpPr/>
          <p:nvPr/>
        </p:nvSpPr>
        <p:spPr>
          <a:xfrm>
            <a:off x="5925461" y="5671083"/>
            <a:ext cx="933213" cy="1399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5" name="矩形 104">
            <a:extLst>
              <a:ext uri="{FF2B5EF4-FFF2-40B4-BE49-F238E27FC236}">
                <a16:creationId xmlns:a16="http://schemas.microsoft.com/office/drawing/2014/main" id="{5EB5024D-8574-BBF6-5689-6C12E5B3BE85}"/>
              </a:ext>
            </a:extLst>
          </p:cNvPr>
          <p:cNvSpPr/>
          <p:nvPr/>
        </p:nvSpPr>
        <p:spPr>
          <a:xfrm>
            <a:off x="5925460" y="5808429"/>
            <a:ext cx="933213" cy="13998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grpSp>
        <p:nvGrpSpPr>
          <p:cNvPr id="36" name="!!Group 47">
            <a:extLst>
              <a:ext uri="{FF2B5EF4-FFF2-40B4-BE49-F238E27FC236}">
                <a16:creationId xmlns:a16="http://schemas.microsoft.com/office/drawing/2014/main" id="{3F27C705-F568-4BFD-8086-A82C22A29AD6}"/>
              </a:ext>
            </a:extLst>
          </p:cNvPr>
          <p:cNvGrpSpPr/>
          <p:nvPr/>
        </p:nvGrpSpPr>
        <p:grpSpPr>
          <a:xfrm>
            <a:off x="7975688" y="4663535"/>
            <a:ext cx="933213" cy="550446"/>
            <a:chOff x="9225511" y="5022787"/>
            <a:chExt cx="914400" cy="539349"/>
          </a:xfrm>
        </p:grpSpPr>
        <p:sp>
          <p:nvSpPr>
            <p:cNvPr id="37" name="矩形 68">
              <a:extLst>
                <a:ext uri="{FF2B5EF4-FFF2-40B4-BE49-F238E27FC236}">
                  <a16:creationId xmlns:a16="http://schemas.microsoft.com/office/drawing/2014/main" id="{0840DE1E-D2B9-0B59-03E4-82C6E5043CA2}"/>
                </a:ext>
              </a:extLst>
            </p:cNvPr>
            <p:cNvSpPr/>
            <p:nvPr/>
          </p:nvSpPr>
          <p:spPr>
            <a:xfrm>
              <a:off x="9225511" y="5159945"/>
              <a:ext cx="91440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8" name="矩形 70">
              <a:extLst>
                <a:ext uri="{FF2B5EF4-FFF2-40B4-BE49-F238E27FC236}">
                  <a16:creationId xmlns:a16="http://schemas.microsoft.com/office/drawing/2014/main" id="{F77DDF95-D1CA-7C6F-0D9B-0CC7882EFDA3}"/>
                </a:ext>
              </a:extLst>
            </p:cNvPr>
            <p:cNvSpPr/>
            <p:nvPr/>
          </p:nvSpPr>
          <p:spPr>
            <a:xfrm>
              <a:off x="9225511" y="5294124"/>
              <a:ext cx="91440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9" name="矩形 72">
              <a:extLst>
                <a:ext uri="{FF2B5EF4-FFF2-40B4-BE49-F238E27FC236}">
                  <a16:creationId xmlns:a16="http://schemas.microsoft.com/office/drawing/2014/main" id="{9EAC2B49-805C-65B6-01BB-0053FBDF54BF}"/>
                </a:ext>
              </a:extLst>
            </p:cNvPr>
            <p:cNvSpPr/>
            <p:nvPr/>
          </p:nvSpPr>
          <p:spPr>
            <a:xfrm>
              <a:off x="9225511" y="5022787"/>
              <a:ext cx="914400" cy="137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40" name="矩形 70">
              <a:extLst>
                <a:ext uri="{FF2B5EF4-FFF2-40B4-BE49-F238E27FC236}">
                  <a16:creationId xmlns:a16="http://schemas.microsoft.com/office/drawing/2014/main" id="{9B3ECC95-1C15-5AA0-FB54-D32184D386B0}"/>
                </a:ext>
              </a:extLst>
            </p:cNvPr>
            <p:cNvSpPr/>
            <p:nvPr/>
          </p:nvSpPr>
          <p:spPr>
            <a:xfrm>
              <a:off x="9225511" y="5424976"/>
              <a:ext cx="91440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grpSp>
      <p:sp>
        <p:nvSpPr>
          <p:cNvPr id="43" name="TextBox 42">
            <a:extLst>
              <a:ext uri="{FF2B5EF4-FFF2-40B4-BE49-F238E27FC236}">
                <a16:creationId xmlns:a16="http://schemas.microsoft.com/office/drawing/2014/main" id="{C723E1C6-B9F1-26E0-6D7D-DAB9BEB019E1}"/>
              </a:ext>
            </a:extLst>
          </p:cNvPr>
          <p:cNvSpPr txBox="1"/>
          <p:nvPr/>
        </p:nvSpPr>
        <p:spPr>
          <a:xfrm>
            <a:off x="714987" y="6381034"/>
            <a:ext cx="10228712" cy="523220"/>
          </a:xfrm>
          <a:prstGeom prst="rect">
            <a:avLst/>
          </a:prstGeom>
          <a:noFill/>
        </p:spPr>
        <p:txBody>
          <a:bodyPr wrap="square">
            <a:spAutoFit/>
          </a:bodyPr>
          <a:lstStyle/>
          <a:p>
            <a:pPr algn="ctr">
              <a:spcBef>
                <a:spcPts val="0"/>
              </a:spcBef>
              <a:spcAft>
                <a:spcPts val="0"/>
              </a:spcAft>
            </a:pPr>
            <a:r>
              <a:rPr lang="en-US" altLang="zh-CN" sz="1400" dirty="0">
                <a:effectLst/>
                <a:latin typeface="Times New Roman" panose="02020603050405020304" pitchFamily="18" charset="0"/>
                <a:cs typeface="Times New Roman" panose="02020603050405020304" pitchFamily="18" charset="0"/>
              </a:rPr>
              <a:t>L. K. Lee and H. F. Ting, “A simpler and more efficient deterministic scheme for finding frequent items over sliding windows,” in </a:t>
            </a:r>
            <a:r>
              <a:rPr lang="en-US" altLang="zh-CN" sz="1400" i="1" dirty="0">
                <a:effectLst/>
                <a:latin typeface="Times New Roman" panose="02020603050405020304" pitchFamily="18" charset="0"/>
                <a:cs typeface="Times New Roman" panose="02020603050405020304" pitchFamily="18" charset="0"/>
              </a:rPr>
              <a:t>Proceedings of the twenty-fifth ACM SIGMOD-SIGACT-SIGART symposium on Principles of database systems</a:t>
            </a:r>
            <a:r>
              <a:rPr lang="en-US" altLang="zh-CN" sz="1400" dirty="0">
                <a:effectLst/>
                <a:latin typeface="Times New Roman" panose="02020603050405020304" pitchFamily="18" charset="0"/>
                <a:cs typeface="Times New Roman" panose="02020603050405020304" pitchFamily="18" charset="0"/>
              </a:rPr>
              <a:t>, Jun. 2006, pp. 290–297.</a:t>
            </a:r>
          </a:p>
        </p:txBody>
      </p:sp>
      <p:sp>
        <p:nvSpPr>
          <p:cNvPr id="44" name="!!内容占位符 2">
            <a:extLst>
              <a:ext uri="{FF2B5EF4-FFF2-40B4-BE49-F238E27FC236}">
                <a16:creationId xmlns:a16="http://schemas.microsoft.com/office/drawing/2014/main" id="{3B9F9CDB-68A2-59EE-F7C7-76CABD327ABE}"/>
              </a:ext>
            </a:extLst>
          </p:cNvPr>
          <p:cNvSpPr txBox="1">
            <a:spLocks/>
          </p:cNvSpPr>
          <p:nvPr/>
        </p:nvSpPr>
        <p:spPr>
          <a:xfrm>
            <a:off x="1988292" y="1611045"/>
            <a:ext cx="3460604" cy="3736798"/>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342676" indent="-342676" defTabSz="914140" fontAlgn="auto">
              <a:spcBef>
                <a:spcPts val="635"/>
              </a:spcBef>
              <a:spcAft>
                <a:spcPts val="0"/>
              </a:spcAft>
            </a:pPr>
            <a:r>
              <a:rPr kumimoji="1" lang="zh-CN" altLang="en-US" sz="2540" dirty="0">
                <a:solidFill>
                  <a:prstClr val="black"/>
                </a:solidFill>
                <a:latin typeface="Lucida Sans"/>
                <a:ea typeface="黑体"/>
              </a:rPr>
              <a:t>频率估计</a:t>
            </a:r>
            <a:endParaRPr kumimoji="1" lang="en-US" altLang="zh-CN" sz="2540" dirty="0">
              <a:solidFill>
                <a:prstClr val="black"/>
              </a:solidFill>
              <a:latin typeface="Lucida Sans"/>
              <a:ea typeface="黑体"/>
            </a:endParaRPr>
          </a:p>
          <a:p>
            <a:pPr marL="846866" lvl="1" indent="-342676" defTabSz="914140">
              <a:spcBef>
                <a:spcPts val="635"/>
              </a:spcBef>
            </a:pPr>
            <a:r>
              <a:rPr kumimoji="1" lang="en-US" altLang="zh-CN" sz="2000" dirty="0"/>
              <a:t>Sliding Window MG [PODS 2006]</a:t>
            </a: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r>
              <a:rPr kumimoji="1" lang="zh-CN" altLang="en-US" sz="2540" dirty="0">
                <a:solidFill>
                  <a:prstClr val="black"/>
                </a:solidFill>
                <a:latin typeface="Lucida Sans"/>
                <a:ea typeface="黑体"/>
              </a:rPr>
              <a:t>矩阵略图</a:t>
            </a: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p:txBody>
      </p:sp>
      <p:sp>
        <p:nvSpPr>
          <p:cNvPr id="14" name="Left Brace 13">
            <a:extLst>
              <a:ext uri="{FF2B5EF4-FFF2-40B4-BE49-F238E27FC236}">
                <a16:creationId xmlns:a16="http://schemas.microsoft.com/office/drawing/2014/main" id="{0D508F09-8AD5-56DE-75EF-885401340BA9}"/>
              </a:ext>
            </a:extLst>
          </p:cNvPr>
          <p:cNvSpPr/>
          <p:nvPr/>
        </p:nvSpPr>
        <p:spPr>
          <a:xfrm>
            <a:off x="5633052" y="4974080"/>
            <a:ext cx="220468" cy="970022"/>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F0A95AF6-AA16-43BB-3EA7-57394B977601}"/>
                  </a:ext>
                </a:extLst>
              </p:cNvPr>
              <p:cNvSpPr txBox="1"/>
              <p:nvPr/>
            </p:nvSpPr>
            <p:spPr>
              <a:xfrm>
                <a:off x="5238043" y="5201003"/>
                <a:ext cx="515975"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𝑁</m:t>
                      </m:r>
                    </m:oMath>
                  </m:oMathPara>
                </a14:m>
                <a:endParaRPr lang="zh-CN" altLang="en-US" sz="2400" dirty="0">
                  <a:solidFill>
                    <a:prstClr val="black"/>
                  </a:solidFill>
                  <a:latin typeface="Lucida Sans"/>
                  <a:ea typeface="黑体"/>
                </a:endParaRPr>
              </a:p>
            </p:txBody>
          </p:sp>
        </mc:Choice>
        <mc:Fallback xmlns="">
          <p:sp>
            <p:nvSpPr>
              <p:cNvPr id="45" name="TextBox 44">
                <a:extLst>
                  <a:ext uri="{FF2B5EF4-FFF2-40B4-BE49-F238E27FC236}">
                    <a16:creationId xmlns:a16="http://schemas.microsoft.com/office/drawing/2014/main" id="{F0A95AF6-AA16-43BB-3EA7-57394B977601}"/>
                  </a:ext>
                </a:extLst>
              </p:cNvPr>
              <p:cNvSpPr txBox="1">
                <a:spLocks noRot="1" noChangeAspect="1" noMove="1" noResize="1" noEditPoints="1" noAdjustHandles="1" noChangeArrowheads="1" noChangeShapeType="1" noTextEdit="1"/>
              </p:cNvSpPr>
              <p:nvPr/>
            </p:nvSpPr>
            <p:spPr>
              <a:xfrm>
                <a:off x="5238043" y="5201003"/>
                <a:ext cx="515975" cy="461665"/>
              </a:xfrm>
              <a:prstGeom prst="rect">
                <a:avLst/>
              </a:prstGeom>
              <a:blipFill>
                <a:blip r:embed="rId7"/>
                <a:stretch>
                  <a:fillRect/>
                </a:stretch>
              </a:blipFill>
            </p:spPr>
            <p:txBody>
              <a:bodyPr/>
              <a:lstStyle/>
              <a:p>
                <a:r>
                  <a:rPr lang="zh-CN" altLang="en-US">
                    <a:noFill/>
                  </a:rPr>
                  <a:t> </a:t>
                </a:r>
              </a:p>
            </p:txBody>
          </p:sp>
        </mc:Fallback>
      </mc:AlternateContent>
      <p:sp>
        <p:nvSpPr>
          <p:cNvPr id="42" name="Title 4">
            <a:extLst>
              <a:ext uri="{FF2B5EF4-FFF2-40B4-BE49-F238E27FC236}">
                <a16:creationId xmlns:a16="http://schemas.microsoft.com/office/drawing/2014/main" id="{D1CA28B0-33F5-C7EF-B5D8-B93C8B3BA015}"/>
              </a:ext>
            </a:extLst>
          </p:cNvPr>
          <p:cNvSpPr>
            <a:spLocks noGrp="1"/>
          </p:cNvSpPr>
          <p:nvPr>
            <p:ph type="title"/>
          </p:nvPr>
        </p:nvSpPr>
        <p:spPr>
          <a:xfrm>
            <a:off x="1619219" y="141288"/>
            <a:ext cx="9810819" cy="1128712"/>
          </a:xfrm>
        </p:spPr>
        <p:txBody>
          <a:bodyPr/>
          <a:lstStyle/>
          <a:p>
            <a:r>
              <a:rPr lang="zh-CN" altLang="en-US" dirty="0"/>
              <a:t>滑动窗口：</a:t>
            </a:r>
            <a:r>
              <a:rPr lang="en-US" altLang="zh-CN" dirty="0"/>
              <a:t>MG </a:t>
            </a:r>
            <a:r>
              <a:rPr lang="en-US" altLang="zh-CN" dirty="0" err="1"/>
              <a:t>v.s</a:t>
            </a:r>
            <a:r>
              <a:rPr lang="en-US" altLang="zh-CN" dirty="0"/>
              <a:t>.  FD</a:t>
            </a:r>
            <a:endParaRPr lang="zh-CN" altLang="en-US" dirty="0"/>
          </a:p>
        </p:txBody>
      </p:sp>
      <mc:AlternateContent xmlns:mc="http://schemas.openxmlformats.org/markup-compatibility/2006" xmlns:a14="http://schemas.microsoft.com/office/drawing/2010/main">
        <mc:Choice Requires="a14">
          <p:sp>
            <p:nvSpPr>
              <p:cNvPr id="5" name="!!TextBox 1">
                <a:extLst>
                  <a:ext uri="{FF2B5EF4-FFF2-40B4-BE49-F238E27FC236}">
                    <a16:creationId xmlns:a16="http://schemas.microsoft.com/office/drawing/2014/main" id="{6AF67447-669C-E9FE-7221-7533A253A681}"/>
                  </a:ext>
                </a:extLst>
              </p:cNvPr>
              <p:cNvSpPr txBox="1"/>
              <p:nvPr/>
            </p:nvSpPr>
            <p:spPr>
              <a:xfrm>
                <a:off x="6846067" y="4643735"/>
                <a:ext cx="977127"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b="0" i="1" smtClean="0">
                          <a:solidFill>
                            <a:prstClr val="black"/>
                          </a:solidFill>
                          <a:latin typeface="Cambria Math" panose="02040503050406030204" pitchFamily="18" charset="0"/>
                        </a:rPr>
                        <m:t>ℓ−1</m:t>
                      </m:r>
                    </m:oMath>
                  </m:oMathPara>
                </a14:m>
                <a:endParaRPr lang="zh-CN" altLang="en-US" sz="2400" dirty="0">
                  <a:solidFill>
                    <a:prstClr val="black"/>
                  </a:solidFill>
                  <a:latin typeface="Lucida Sans"/>
                  <a:ea typeface="黑体"/>
                </a:endParaRPr>
              </a:p>
            </p:txBody>
          </p:sp>
        </mc:Choice>
        <mc:Fallback xmlns="">
          <p:sp>
            <p:nvSpPr>
              <p:cNvPr id="5" name="!!TextBox 1">
                <a:extLst>
                  <a:ext uri="{FF2B5EF4-FFF2-40B4-BE49-F238E27FC236}">
                    <a16:creationId xmlns:a16="http://schemas.microsoft.com/office/drawing/2014/main" id="{6AF67447-669C-E9FE-7221-7533A253A681}"/>
                  </a:ext>
                </a:extLst>
              </p:cNvPr>
              <p:cNvSpPr txBox="1">
                <a:spLocks noRot="1" noChangeAspect="1" noMove="1" noResize="1" noEditPoints="1" noAdjustHandles="1" noChangeArrowheads="1" noChangeShapeType="1" noTextEdit="1"/>
              </p:cNvSpPr>
              <p:nvPr/>
            </p:nvSpPr>
            <p:spPr>
              <a:xfrm>
                <a:off x="6846067" y="4643735"/>
                <a:ext cx="977127" cy="461665"/>
              </a:xfrm>
              <a:prstGeom prst="rect">
                <a:avLst/>
              </a:prstGeom>
              <a:blipFill>
                <a:blip r:embed="rId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9761097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00F3A2-04C4-FF98-3101-D0D0E1635D6E}"/>
              </a:ext>
            </a:extLst>
          </p:cNvPr>
          <p:cNvSpPr>
            <a:spLocks noGrp="1"/>
          </p:cNvSpPr>
          <p:nvPr>
            <p:ph type="title"/>
          </p:nvPr>
        </p:nvSpPr>
        <p:spPr/>
        <p:txBody>
          <a:bodyPr/>
          <a:lstStyle/>
          <a:p>
            <a:r>
              <a:rPr kumimoji="1" lang="zh-CN" altLang="en-US" dirty="0"/>
              <a:t>矩阵近似问题</a:t>
            </a:r>
          </a:p>
        </p:txBody>
      </p:sp>
      <mc:AlternateContent xmlns:mc="http://schemas.openxmlformats.org/markup-compatibility/2006" xmlns:a14="http://schemas.microsoft.com/office/drawing/2010/main">
        <mc:Choice Requires="a14">
          <p:sp>
            <p:nvSpPr>
              <p:cNvPr id="39" name="Shape 42">
                <a:extLst>
                  <a:ext uri="{FF2B5EF4-FFF2-40B4-BE49-F238E27FC236}">
                    <a16:creationId xmlns:a16="http://schemas.microsoft.com/office/drawing/2014/main" id="{C7B4F6F0-3E5A-486A-B9DF-F7B5E4EBA1E3}"/>
                  </a:ext>
                </a:extLst>
              </p:cNvPr>
              <p:cNvSpPr txBox="1">
                <a:spLocks/>
              </p:cNvSpPr>
              <p:nvPr/>
            </p:nvSpPr>
            <p:spPr>
              <a:xfrm>
                <a:off x="854635" y="1280160"/>
                <a:ext cx="10482730" cy="2377440"/>
              </a:xfrm>
              <a:prstGeom prst="rect">
                <a:avLst/>
              </a:prstGeom>
            </p:spPr>
            <p:txBody>
              <a:bodyPr vert="horz" lIns="91435" tIns="45717" rIns="91435" bIns="45717" rtlCol="0">
                <a:normAutofit fontScale="92500" lnSpcReduction="20000"/>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defTabSz="914140">
                  <a:spcBef>
                    <a:spcPts val="635"/>
                  </a:spcBef>
                  <a:buClr>
                    <a:srgbClr val="02407B"/>
                  </a:buClr>
                  <a:buSzPct val="75000"/>
                  <a:buFont typeface="Wingdings" panose="05000000000000000000" pitchFamily="2" charset="2"/>
                  <a:buChar char="n"/>
                  <a:defRPr sz="1800"/>
                </a:pPr>
                <a:r>
                  <a:rPr lang="zh-CN" altLang="en-US" sz="2400" dirty="0">
                    <a:solidFill>
                      <a:prstClr val="black"/>
                    </a:solidFill>
                    <a:latin typeface="Lucida Sans"/>
                    <a:ea typeface="黑体"/>
                  </a:rPr>
                  <a:t>对数据流中出现的向量组成的矩阵，近似其线性变换的“作用”</a:t>
                </a:r>
              </a:p>
              <a:p>
                <a:pPr defTabSz="914140">
                  <a:spcBef>
                    <a:spcPts val="635"/>
                  </a:spcBef>
                  <a:buClr>
                    <a:srgbClr val="02407B"/>
                  </a:buClr>
                  <a:buSzPct val="75000"/>
                  <a:buFont typeface="Wingdings" panose="05000000000000000000" pitchFamily="2" charset="2"/>
                  <a:buChar char="n"/>
                  <a:defRPr sz="1800"/>
                </a:pPr>
                <a:r>
                  <a:rPr lang="zh-CN" altLang="en-US" sz="2400" dirty="0">
                    <a:solidFill>
                      <a:prstClr val="black"/>
                    </a:solidFill>
                    <a:latin typeface="Lucida Sans"/>
                    <a:ea typeface="黑体"/>
                  </a:rPr>
                  <a:t>精确统计需要 </a:t>
                </a:r>
                <a14:m>
                  <m:oMath xmlns:m="http://schemas.openxmlformats.org/officeDocument/2006/math">
                    <m:r>
                      <m:rPr>
                        <m:sty m:val="p"/>
                      </m:rPr>
                      <a:rPr lang="en-US" altLang="zh-CN" sz="2400" i="0" dirty="0" smtClean="0">
                        <a:solidFill>
                          <a:prstClr val="black"/>
                        </a:solidFill>
                        <a:latin typeface="Cambria Math" panose="02040503050406030204" pitchFamily="18" charset="0"/>
                        <a:ea typeface="黑体"/>
                      </a:rPr>
                      <m:t>Ω</m:t>
                    </m:r>
                    <m:d>
                      <m:dPr>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𝑑</m:t>
                        </m:r>
                        <m:r>
                          <a:rPr lang="en-US" altLang="zh-CN" sz="2400" i="1" baseline="30000" dirty="0">
                            <a:solidFill>
                              <a:prstClr val="black"/>
                            </a:solidFill>
                            <a:latin typeface="Cambria Math" panose="02040503050406030204" pitchFamily="18" charset="0"/>
                            <a:ea typeface="黑体"/>
                          </a:rPr>
                          <m:t>2</m:t>
                        </m:r>
                      </m:e>
                    </m:d>
                  </m:oMath>
                </a14:m>
                <a:r>
                  <a:rPr lang="zh-CN" altLang="en-US" sz="2400" dirty="0">
                    <a:solidFill>
                      <a:prstClr val="black"/>
                    </a:solidFill>
                    <a:latin typeface="Lucida Sans"/>
                    <a:ea typeface="黑体"/>
                  </a:rPr>
                  <a:t> 空间</a:t>
                </a:r>
              </a:p>
              <a:p>
                <a:pPr defTabSz="914140">
                  <a:spcBef>
                    <a:spcPts val="635"/>
                  </a:spcBef>
                  <a:buClr>
                    <a:srgbClr val="02407B"/>
                  </a:buClr>
                  <a:buSzPct val="75000"/>
                  <a:buFont typeface="Wingdings" panose="05000000000000000000" pitchFamily="2" charset="2"/>
                  <a:buChar char="n"/>
                  <a:defRPr sz="1800"/>
                </a:pPr>
                <a:r>
                  <a:rPr lang="zh-CN" altLang="en-US" sz="2400" dirty="0">
                    <a:solidFill>
                      <a:prstClr val="black"/>
                    </a:solidFill>
                    <a:latin typeface="Lucida Sans"/>
                    <a:ea typeface="黑体"/>
                  </a:rPr>
                  <a:t>给定误差参数</a:t>
                </a:r>
                <a14:m>
                  <m:oMath xmlns:m="http://schemas.openxmlformats.org/officeDocument/2006/math">
                    <m:r>
                      <a:rPr lang="zh-CN" altLang="en-US" sz="2400" i="1" dirty="0" smtClean="0">
                        <a:solidFill>
                          <a:prstClr val="black"/>
                        </a:solidFill>
                        <a:latin typeface="Cambria Math" panose="02040503050406030204" pitchFamily="18" charset="0"/>
                        <a:ea typeface="黑体"/>
                      </a:rPr>
                      <m:t>𝜀</m:t>
                    </m:r>
                    <m:r>
                      <a:rPr lang="en-US" altLang="zh-CN" sz="2400" b="1" i="1" dirty="0" smtClean="0">
                        <a:solidFill>
                          <a:prstClr val="black"/>
                        </a:solidFill>
                        <a:latin typeface="Cambria Math" panose="02040503050406030204" pitchFamily="18" charset="0"/>
                        <a:ea typeface="黑体"/>
                      </a:rPr>
                      <m:t>=</m:t>
                    </m:r>
                    <m:f>
                      <m:fPr>
                        <m:ctrlPr>
                          <a:rPr lang="en-US" altLang="zh-CN" sz="2400" b="1" i="1" dirty="0" smtClean="0">
                            <a:solidFill>
                              <a:prstClr val="black"/>
                            </a:solidFill>
                            <a:latin typeface="Cambria Math" panose="02040503050406030204" pitchFamily="18" charset="0"/>
                            <a:ea typeface="黑体"/>
                          </a:rPr>
                        </m:ctrlPr>
                      </m:fPr>
                      <m:num>
                        <m:r>
                          <a:rPr lang="en-US" altLang="zh-CN" sz="2400" b="0" i="1" dirty="0" smtClean="0">
                            <a:solidFill>
                              <a:prstClr val="black"/>
                            </a:solidFill>
                            <a:latin typeface="Cambria Math" panose="02040503050406030204" pitchFamily="18" charset="0"/>
                            <a:ea typeface="黑体"/>
                          </a:rPr>
                          <m:t>1</m:t>
                        </m:r>
                      </m:num>
                      <m:den>
                        <m:r>
                          <a:rPr lang="en-US" altLang="zh-CN" sz="2400" b="1" i="1" dirty="0" smtClean="0">
                            <a:solidFill>
                              <a:prstClr val="black"/>
                            </a:solidFill>
                            <a:latin typeface="Cambria Math" panose="02040503050406030204" pitchFamily="18" charset="0"/>
                            <a:ea typeface="黑体"/>
                          </a:rPr>
                          <m:t>ℓ</m:t>
                        </m:r>
                      </m:den>
                    </m:f>
                    <m:r>
                      <a:rPr lang="zh-CN" altLang="en-US" sz="2400" i="1" dirty="0" smtClean="0">
                        <a:solidFill>
                          <a:prstClr val="black"/>
                        </a:solidFill>
                        <a:latin typeface="Cambria Math" panose="02040503050406030204" pitchFamily="18" charset="0"/>
                        <a:ea typeface="黑体"/>
                      </a:rPr>
                      <m:t>∈</m:t>
                    </m:r>
                    <m:d>
                      <m:dPr>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0,1</m:t>
                        </m:r>
                      </m:e>
                    </m:d>
                  </m:oMath>
                </a14:m>
                <a:r>
                  <a:rPr lang="en-US" altLang="zh-CN" sz="2400" dirty="0">
                    <a:solidFill>
                      <a:prstClr val="black"/>
                    </a:solidFill>
                    <a:latin typeface="Lucida Sans"/>
                    <a:ea typeface="黑体"/>
                  </a:rPr>
                  <a:t>, </a:t>
                </a:r>
                <a:r>
                  <a:rPr lang="zh-CN" altLang="en-US" sz="2400" dirty="0">
                    <a:solidFill>
                      <a:prstClr val="black"/>
                    </a:solidFill>
                    <a:latin typeface="Lucida Sans"/>
                    <a:ea typeface="黑体"/>
                  </a:rPr>
                  <a:t>以 </a:t>
                </a:r>
                <a14:m>
                  <m:oMath xmlns:m="http://schemas.openxmlformats.org/officeDocument/2006/math">
                    <m:f>
                      <m:fPr>
                        <m:ctrlPr>
                          <a:rPr lang="en-US" altLang="zh-CN" sz="2400" b="1" i="1" dirty="0" smtClean="0">
                            <a:solidFill>
                              <a:prstClr val="black"/>
                            </a:solidFill>
                            <a:latin typeface="Cambria Math" panose="02040503050406030204" pitchFamily="18" charset="0"/>
                            <a:ea typeface="黑体"/>
                          </a:rPr>
                        </m:ctrlPr>
                      </m:fPr>
                      <m:num>
                        <m:sSubSup>
                          <m:sSubSupPr>
                            <m:ctrlPr>
                              <a:rPr lang="en-US" altLang="zh-CN" sz="2400" b="1" i="1" dirty="0" smtClean="0">
                                <a:solidFill>
                                  <a:prstClr val="black"/>
                                </a:solidFill>
                                <a:latin typeface="Cambria Math" panose="02040503050406030204" pitchFamily="18" charset="0"/>
                                <a:ea typeface="黑体"/>
                              </a:rPr>
                            </m:ctrlPr>
                          </m:sSubSupPr>
                          <m:e>
                            <m:d>
                              <m:dPr>
                                <m:begChr m:val="‖"/>
                                <m:endChr m:val="‖"/>
                                <m:ctrlPr>
                                  <a:rPr lang="en-US" altLang="zh-CN" sz="2400" b="1" i="1" dirty="0" smtClean="0">
                                    <a:solidFill>
                                      <a:prstClr val="black"/>
                                    </a:solidFill>
                                    <a:latin typeface="Cambria Math" panose="02040503050406030204" pitchFamily="18" charset="0"/>
                                    <a:ea typeface="黑体"/>
                                  </a:rPr>
                                </m:ctrlPr>
                              </m:dPr>
                              <m:e>
                                <m:r>
                                  <a:rPr lang="en-US" altLang="zh-CN" sz="2400" b="1" i="1" dirty="0" smtClean="0">
                                    <a:solidFill>
                                      <a:prstClr val="black"/>
                                    </a:solidFill>
                                    <a:latin typeface="Cambria Math" panose="02040503050406030204" pitchFamily="18" charset="0"/>
                                    <a:ea typeface="黑体"/>
                                  </a:rPr>
                                  <m:t>𝑨</m:t>
                                </m:r>
                              </m:e>
                            </m:d>
                          </m:e>
                          <m:sub>
                            <m:r>
                              <a:rPr lang="en-US" altLang="zh-CN" sz="2400" b="0" i="1" dirty="0" smtClean="0">
                                <a:solidFill>
                                  <a:prstClr val="black"/>
                                </a:solidFill>
                                <a:latin typeface="Cambria Math" panose="02040503050406030204" pitchFamily="18" charset="0"/>
                                <a:ea typeface="黑体"/>
                              </a:rPr>
                              <m:t>𝐹</m:t>
                            </m:r>
                          </m:sub>
                          <m:sup>
                            <m:r>
                              <a:rPr lang="en-US" altLang="zh-CN" sz="2400" b="0" i="1" dirty="0" smtClean="0">
                                <a:solidFill>
                                  <a:prstClr val="black"/>
                                </a:solidFill>
                                <a:latin typeface="Cambria Math" panose="02040503050406030204" pitchFamily="18" charset="0"/>
                                <a:ea typeface="黑体"/>
                              </a:rPr>
                              <m:t>2</m:t>
                            </m:r>
                          </m:sup>
                        </m:sSubSup>
                      </m:num>
                      <m:den>
                        <m:r>
                          <a:rPr lang="en-US" altLang="zh-CN" sz="2400" b="1" i="1" dirty="0" smtClean="0">
                            <a:solidFill>
                              <a:prstClr val="black"/>
                            </a:solidFill>
                            <a:latin typeface="Cambria Math" panose="02040503050406030204" pitchFamily="18" charset="0"/>
                            <a:ea typeface="黑体"/>
                          </a:rPr>
                          <m:t>ℓ</m:t>
                        </m:r>
                      </m:den>
                    </m:f>
                  </m:oMath>
                </a14:m>
                <a:r>
                  <a:rPr lang="zh-CN" altLang="en-US" sz="2400" dirty="0">
                    <a:solidFill>
                      <a:prstClr val="black"/>
                    </a:solidFill>
                    <a:latin typeface="Lucida Sans"/>
                    <a:ea typeface="黑体"/>
                  </a:rPr>
                  <a:t> 的</a:t>
                </a:r>
                <a:r>
                  <a:rPr lang="zh-CN" altLang="en-US" sz="2400" dirty="0">
                    <a:solidFill>
                      <a:srgbClr val="FF0000"/>
                    </a:solidFill>
                    <a:latin typeface="Lucida Sans"/>
                    <a:ea typeface="黑体"/>
                  </a:rPr>
                  <a:t>绝对误差</a:t>
                </a:r>
                <a:r>
                  <a:rPr lang="zh-CN" altLang="en-US" sz="2400" dirty="0">
                    <a:solidFill>
                      <a:prstClr val="black"/>
                    </a:solidFill>
                    <a:latin typeface="Lucida Sans"/>
                    <a:ea typeface="黑体"/>
                  </a:rPr>
                  <a:t>估计</a:t>
                </a:r>
                <a14:m>
                  <m:oMath xmlns:m="http://schemas.openxmlformats.org/officeDocument/2006/math">
                    <m:r>
                      <a:rPr lang="en-US" altLang="zh-CN" sz="2400" b="1" i="1">
                        <a:solidFill>
                          <a:prstClr val="black"/>
                        </a:solidFill>
                        <a:latin typeface="Cambria Math" panose="02040503050406030204" pitchFamily="18" charset="0"/>
                      </a:rPr>
                      <m:t>𝑨𝒙</m:t>
                    </m:r>
                  </m:oMath>
                </a14:m>
                <a:endParaRPr lang="en-US" altLang="zh-CN" sz="2400" b="1" i="1" dirty="0">
                  <a:solidFill>
                    <a:prstClr val="black"/>
                  </a:solidFill>
                  <a:latin typeface="Lucida Sans"/>
                  <a:ea typeface="黑体"/>
                </a:endParaRPr>
              </a:p>
              <a:p>
                <a:pPr marL="0" indent="0" defTabSz="914140">
                  <a:spcBef>
                    <a:spcPts val="635"/>
                  </a:spcBef>
                  <a:buNone/>
                  <a:defRPr sz="1800"/>
                </a:pPr>
                <a14:m>
                  <m:oMathPara xmlns:m="http://schemas.openxmlformats.org/officeDocument/2006/math">
                    <m:oMathParaPr>
                      <m:jc m:val="centerGroup"/>
                    </m:oMathParaPr>
                    <m:oMath xmlns:m="http://schemas.openxmlformats.org/officeDocument/2006/math">
                      <m:d>
                        <m:dPr>
                          <m:begChr m:val="|"/>
                          <m:endChr m:val="|"/>
                          <m:ctrlPr>
                            <a:rPr lang="en-US" altLang="zh-CN" sz="2400" i="1">
                              <a:solidFill>
                                <a:prstClr val="black"/>
                              </a:solidFill>
                              <a:latin typeface="Cambria Math" panose="02040503050406030204" pitchFamily="18" charset="0"/>
                            </a:rPr>
                          </m:ctrlPr>
                        </m:dPr>
                        <m:e>
                          <m:sSup>
                            <m:sSupPr>
                              <m:ctrlPr>
                                <a:rPr lang="en-US" altLang="zh-CN" sz="2400" i="1">
                                  <a:solidFill>
                                    <a:prstClr val="black"/>
                                  </a:solidFill>
                                  <a:latin typeface="Cambria Math" panose="02040503050406030204" pitchFamily="18" charset="0"/>
                                </a:rPr>
                              </m:ctrlPr>
                            </m:sSupPr>
                            <m:e>
                              <m:r>
                                <a:rPr lang="en-US" altLang="zh-CN" sz="2400" i="1">
                                  <a:solidFill>
                                    <a:prstClr val="black"/>
                                  </a:solidFill>
                                  <a:latin typeface="Cambria Math" panose="02040503050406030204" pitchFamily="18" charset="0"/>
                                </a:rPr>
                                <m:t> </m:t>
                              </m:r>
                              <m:d>
                                <m:dPr>
                                  <m:begChr m:val="‖"/>
                                  <m:endChr m:val="‖"/>
                                  <m:ctrlPr>
                                    <a:rPr lang="en-US" altLang="zh-CN" sz="2400" b="1" i="1">
                                      <a:solidFill>
                                        <a:prstClr val="black"/>
                                      </a:solidFill>
                                      <a:latin typeface="Cambria Math" panose="02040503050406030204" pitchFamily="18" charset="0"/>
                                    </a:rPr>
                                  </m:ctrlPr>
                                </m:dPr>
                                <m:e>
                                  <m:r>
                                    <a:rPr lang="en-US" altLang="zh-CN" sz="2400" b="1" i="1">
                                      <a:solidFill>
                                        <a:prstClr val="black"/>
                                      </a:solidFill>
                                      <a:latin typeface="Cambria Math" panose="02040503050406030204" pitchFamily="18" charset="0"/>
                                    </a:rPr>
                                    <m:t>𝑨𝒙</m:t>
                                  </m:r>
                                </m:e>
                              </m:d>
                            </m:e>
                            <m:sup>
                              <m:r>
                                <a:rPr lang="en-US" altLang="zh-CN" sz="2400" i="1">
                                  <a:solidFill>
                                    <a:prstClr val="black"/>
                                  </a:solidFill>
                                  <a:latin typeface="Cambria Math" panose="02040503050406030204" pitchFamily="18" charset="0"/>
                                </a:rPr>
                                <m:t>2</m:t>
                              </m:r>
                            </m:sup>
                          </m:sSup>
                          <m:r>
                            <a:rPr lang="en-US" altLang="zh-CN" sz="2400" i="1">
                              <a:solidFill>
                                <a:prstClr val="black"/>
                              </a:solidFill>
                              <a:latin typeface="Cambria Math" panose="02040503050406030204" pitchFamily="18" charset="0"/>
                            </a:rPr>
                            <m:t>−</m:t>
                          </m:r>
                          <m:sSup>
                            <m:sSupPr>
                              <m:ctrlPr>
                                <a:rPr lang="en-US" altLang="zh-CN" sz="2400" i="1">
                                  <a:solidFill>
                                    <a:prstClr val="black"/>
                                  </a:solidFill>
                                  <a:latin typeface="Cambria Math" panose="02040503050406030204" pitchFamily="18" charset="0"/>
                                </a:rPr>
                              </m:ctrlPr>
                            </m:sSupPr>
                            <m:e>
                              <m:d>
                                <m:dPr>
                                  <m:begChr m:val="‖"/>
                                  <m:endChr m:val="‖"/>
                                  <m:ctrlPr>
                                    <a:rPr lang="en-US" altLang="zh-CN" sz="2400" b="1" i="1">
                                      <a:solidFill>
                                        <a:prstClr val="black"/>
                                      </a:solidFill>
                                      <a:latin typeface="Cambria Math" panose="02040503050406030204" pitchFamily="18" charset="0"/>
                                    </a:rPr>
                                  </m:ctrlPr>
                                </m:dPr>
                                <m:e>
                                  <m:r>
                                    <a:rPr lang="en-US" altLang="zh-CN" sz="2400" b="1" i="1">
                                      <a:solidFill>
                                        <a:prstClr val="black"/>
                                      </a:solidFill>
                                      <a:latin typeface="Cambria Math" panose="02040503050406030204" pitchFamily="18" charset="0"/>
                                    </a:rPr>
                                    <m:t>𝑩𝒙</m:t>
                                  </m:r>
                                </m:e>
                              </m:d>
                            </m:e>
                            <m:sup>
                              <m:r>
                                <a:rPr lang="en-US" altLang="zh-CN" sz="2400" i="1">
                                  <a:solidFill>
                                    <a:prstClr val="black"/>
                                  </a:solidFill>
                                  <a:latin typeface="Cambria Math" panose="02040503050406030204" pitchFamily="18" charset="0"/>
                                </a:rPr>
                                <m:t>2</m:t>
                              </m:r>
                            </m:sup>
                          </m:sSup>
                          <m:r>
                            <a:rPr lang="en-US" altLang="zh-CN" sz="2400" i="1">
                              <a:solidFill>
                                <a:prstClr val="black"/>
                              </a:solidFill>
                              <a:latin typeface="Cambria Math" panose="02040503050406030204" pitchFamily="18" charset="0"/>
                            </a:rPr>
                            <m:t> </m:t>
                          </m:r>
                        </m:e>
                      </m:d>
                      <m:r>
                        <a:rPr lang="en-US" altLang="zh-CN" sz="2400" i="1" smtClean="0">
                          <a:solidFill>
                            <a:prstClr val="black"/>
                          </a:solidFill>
                          <a:latin typeface="Cambria Math" panose="02040503050406030204" pitchFamily="18" charset="0"/>
                        </a:rPr>
                        <m:t>≤</m:t>
                      </m:r>
                      <m:f>
                        <m:fPr>
                          <m:ctrlPr>
                            <a:rPr lang="en-US" altLang="zh-CN" sz="2400" b="1" i="1" dirty="0" smtClean="0">
                              <a:solidFill>
                                <a:prstClr val="black"/>
                              </a:solidFill>
                              <a:latin typeface="Cambria Math" panose="02040503050406030204" pitchFamily="18" charset="0"/>
                              <a:ea typeface="黑体"/>
                            </a:rPr>
                          </m:ctrlPr>
                        </m:fPr>
                        <m:num>
                          <m:sSubSup>
                            <m:sSubSupPr>
                              <m:ctrlPr>
                                <a:rPr lang="en-US" altLang="zh-CN" sz="2400" i="1" dirty="0">
                                  <a:solidFill>
                                    <a:prstClr val="black"/>
                                  </a:solidFill>
                                  <a:latin typeface="Cambria Math" panose="02040503050406030204" pitchFamily="18" charset="0"/>
                                  <a:ea typeface="黑体"/>
                                </a:rPr>
                              </m:ctrlPr>
                            </m:sSubSupPr>
                            <m:e>
                              <m:d>
                                <m:dPr>
                                  <m:begChr m:val="‖"/>
                                  <m:endChr m:val="‖"/>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𝑨</m:t>
                                  </m:r>
                                </m:e>
                              </m:d>
                            </m:e>
                            <m:sub>
                              <m:r>
                                <a:rPr lang="en-US" altLang="zh-CN" sz="2400" b="0" i="1" dirty="0">
                                  <a:solidFill>
                                    <a:prstClr val="black"/>
                                  </a:solidFill>
                                  <a:latin typeface="Cambria Math" panose="02040503050406030204" pitchFamily="18" charset="0"/>
                                  <a:ea typeface="黑体"/>
                                </a:rPr>
                                <m:t>𝐹</m:t>
                              </m:r>
                            </m:sub>
                            <m:sup>
                              <m:r>
                                <a:rPr lang="en-US" altLang="zh-CN" sz="2400" b="0" i="1" dirty="0">
                                  <a:solidFill>
                                    <a:prstClr val="black"/>
                                  </a:solidFill>
                                  <a:latin typeface="Cambria Math" panose="02040503050406030204" pitchFamily="18" charset="0"/>
                                  <a:ea typeface="黑体"/>
                                </a:rPr>
                                <m:t>2</m:t>
                              </m:r>
                            </m:sup>
                          </m:sSubSup>
                        </m:num>
                        <m:den>
                          <m:r>
                            <a:rPr lang="en-US" altLang="zh-CN" sz="2400" b="1" i="1" dirty="0" smtClean="0">
                              <a:solidFill>
                                <a:prstClr val="black"/>
                              </a:solidFill>
                              <a:latin typeface="Cambria Math" panose="02040503050406030204" pitchFamily="18" charset="0"/>
                              <a:ea typeface="黑体"/>
                            </a:rPr>
                            <m:t>ℓ</m:t>
                          </m:r>
                        </m:den>
                      </m:f>
                      <m:r>
                        <a:rPr lang="en-US" altLang="zh-CN" sz="2400" b="1" i="1" dirty="0" smtClean="0">
                          <a:solidFill>
                            <a:prstClr val="black"/>
                          </a:solidFill>
                          <a:latin typeface="Cambria Math" panose="02040503050406030204" pitchFamily="18" charset="0"/>
                          <a:ea typeface="黑体"/>
                        </a:rPr>
                        <m:t>         </m:t>
                      </m:r>
                      <m:sSub>
                        <m:sSubPr>
                          <m:ctrlPr>
                            <a:rPr lang="en-US" altLang="zh-CN" sz="2400" i="1">
                              <a:solidFill>
                                <a:prstClr val="black"/>
                              </a:solidFill>
                              <a:latin typeface="Cambria Math" panose="02040503050406030204" pitchFamily="18" charset="0"/>
                            </a:rPr>
                          </m:ctrlPr>
                        </m:sSubPr>
                        <m:e>
                          <m:d>
                            <m:dPr>
                              <m:begChr m:val="‖"/>
                              <m:endChr m:val="‖"/>
                              <m:ctrlPr>
                                <a:rPr lang="en-US" altLang="zh-CN" sz="2400" b="0" i="1" smtClean="0">
                                  <a:solidFill>
                                    <a:prstClr val="black"/>
                                  </a:solidFill>
                                  <a:latin typeface="Cambria Math" panose="02040503050406030204" pitchFamily="18" charset="0"/>
                                </a:rPr>
                              </m:ctrlPr>
                            </m:dPr>
                            <m:e>
                              <m:sSup>
                                <m:sSupPr>
                                  <m:ctrlPr>
                                    <a:rPr lang="en-US" altLang="zh-CN" sz="2400" i="1">
                                      <a:solidFill>
                                        <a:prstClr val="black"/>
                                      </a:solidFill>
                                      <a:latin typeface="Cambria Math" panose="02040503050406030204" pitchFamily="18" charset="0"/>
                                    </a:rPr>
                                  </m:ctrlPr>
                                </m:sSupPr>
                                <m:e>
                                  <m:r>
                                    <a:rPr lang="en-US" altLang="zh-CN" sz="2400" b="1" i="1">
                                      <a:solidFill>
                                        <a:prstClr val="black"/>
                                      </a:solidFill>
                                      <a:latin typeface="Cambria Math" panose="02040503050406030204" pitchFamily="18" charset="0"/>
                                    </a:rPr>
                                    <m:t>𝑨</m:t>
                                  </m:r>
                                </m:e>
                                <m:sup>
                                  <m:r>
                                    <a:rPr lang="en-US" altLang="zh-CN" sz="2400" i="1">
                                      <a:solidFill>
                                        <a:prstClr val="black"/>
                                      </a:solidFill>
                                      <a:latin typeface="Cambria Math" panose="02040503050406030204" pitchFamily="18" charset="0"/>
                                    </a:rPr>
                                    <m:t>⊤</m:t>
                                  </m:r>
                                </m:sup>
                              </m:sSup>
                              <m:r>
                                <a:rPr lang="en-US" altLang="zh-CN" sz="2400" b="1" i="1">
                                  <a:solidFill>
                                    <a:prstClr val="black"/>
                                  </a:solidFill>
                                  <a:latin typeface="Cambria Math" panose="02040503050406030204" pitchFamily="18" charset="0"/>
                                </a:rPr>
                                <m:t>𝑨</m:t>
                              </m:r>
                              <m:r>
                                <a:rPr lang="en-US" altLang="zh-CN" sz="2400" i="1">
                                  <a:solidFill>
                                    <a:prstClr val="black"/>
                                  </a:solidFill>
                                  <a:latin typeface="Cambria Math" panose="02040503050406030204" pitchFamily="18" charset="0"/>
                                </a:rPr>
                                <m:t>−</m:t>
                              </m:r>
                              <m:sSup>
                                <m:sSupPr>
                                  <m:ctrlPr>
                                    <a:rPr lang="en-US" altLang="zh-CN" sz="2400" i="1">
                                      <a:solidFill>
                                        <a:prstClr val="black"/>
                                      </a:solidFill>
                                      <a:latin typeface="Cambria Math" panose="02040503050406030204" pitchFamily="18" charset="0"/>
                                    </a:rPr>
                                  </m:ctrlPr>
                                </m:sSupPr>
                                <m:e>
                                  <m:r>
                                    <a:rPr lang="en-US" altLang="zh-CN" sz="2400" b="1" i="1">
                                      <a:solidFill>
                                        <a:prstClr val="black"/>
                                      </a:solidFill>
                                      <a:latin typeface="Cambria Math" panose="02040503050406030204" pitchFamily="18" charset="0"/>
                                    </a:rPr>
                                    <m:t>𝑩</m:t>
                                  </m:r>
                                </m:e>
                                <m:sup>
                                  <m:r>
                                    <a:rPr lang="en-US" altLang="zh-CN" sz="2400" i="1">
                                      <a:solidFill>
                                        <a:prstClr val="black"/>
                                      </a:solidFill>
                                      <a:latin typeface="Cambria Math" panose="02040503050406030204" pitchFamily="18" charset="0"/>
                                    </a:rPr>
                                    <m:t>⊤</m:t>
                                  </m:r>
                                </m:sup>
                              </m:sSup>
                              <m:r>
                                <a:rPr lang="en-US" altLang="zh-CN" sz="2400" b="1" i="1">
                                  <a:solidFill>
                                    <a:prstClr val="black"/>
                                  </a:solidFill>
                                  <a:latin typeface="Cambria Math" panose="02040503050406030204" pitchFamily="18" charset="0"/>
                                </a:rPr>
                                <m:t>𝑩</m:t>
                              </m:r>
                            </m:e>
                          </m:d>
                        </m:e>
                        <m:sub>
                          <m:r>
                            <a:rPr lang="en-US" altLang="zh-CN" sz="2400" i="1">
                              <a:solidFill>
                                <a:prstClr val="black"/>
                              </a:solidFill>
                              <a:latin typeface="Cambria Math" panose="02040503050406030204" pitchFamily="18" charset="0"/>
                            </a:rPr>
                            <m:t>2</m:t>
                          </m:r>
                        </m:sub>
                      </m:sSub>
                      <m:r>
                        <a:rPr lang="en-US" altLang="zh-CN" sz="2400" i="1">
                          <a:solidFill>
                            <a:prstClr val="black"/>
                          </a:solidFill>
                          <a:latin typeface="Cambria Math" panose="02040503050406030204" pitchFamily="18" charset="0"/>
                        </a:rPr>
                        <m:t>≤</m:t>
                      </m:r>
                      <m:f>
                        <m:fPr>
                          <m:ctrlPr>
                            <a:rPr lang="en-US" altLang="zh-CN" sz="2400" b="1" i="1" dirty="0" smtClean="0">
                              <a:solidFill>
                                <a:prstClr val="black"/>
                              </a:solidFill>
                              <a:latin typeface="Cambria Math" panose="02040503050406030204" pitchFamily="18" charset="0"/>
                            </a:rPr>
                          </m:ctrlPr>
                        </m:fPr>
                        <m:num>
                          <m:sSubSup>
                            <m:sSubSupPr>
                              <m:ctrlPr>
                                <a:rPr lang="en-US" altLang="zh-CN" sz="2400" i="1" dirty="0">
                                  <a:solidFill>
                                    <a:prstClr val="black"/>
                                  </a:solidFill>
                                  <a:latin typeface="Cambria Math" panose="02040503050406030204" pitchFamily="18" charset="0"/>
                                  <a:ea typeface="黑体"/>
                                </a:rPr>
                              </m:ctrlPr>
                            </m:sSubSupPr>
                            <m:e>
                              <m:d>
                                <m:dPr>
                                  <m:begChr m:val="‖"/>
                                  <m:endChr m:val="‖"/>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𝑨</m:t>
                                  </m:r>
                                </m:e>
                              </m:d>
                            </m:e>
                            <m:sub>
                              <m:r>
                                <a:rPr lang="en-US" altLang="zh-CN" sz="2400" b="0" i="1" dirty="0">
                                  <a:solidFill>
                                    <a:prstClr val="black"/>
                                  </a:solidFill>
                                  <a:latin typeface="Cambria Math" panose="02040503050406030204" pitchFamily="18" charset="0"/>
                                  <a:ea typeface="黑体"/>
                                </a:rPr>
                                <m:t>𝐹</m:t>
                              </m:r>
                            </m:sub>
                            <m:sup>
                              <m:r>
                                <a:rPr lang="en-US" altLang="zh-CN" sz="2400" b="0" i="1" dirty="0">
                                  <a:solidFill>
                                    <a:prstClr val="black"/>
                                  </a:solidFill>
                                  <a:latin typeface="Cambria Math" panose="02040503050406030204" pitchFamily="18" charset="0"/>
                                  <a:ea typeface="黑体"/>
                                </a:rPr>
                                <m:t>2</m:t>
                              </m:r>
                            </m:sup>
                          </m:sSubSup>
                        </m:num>
                        <m:den>
                          <m:r>
                            <a:rPr lang="en-US" altLang="zh-CN" sz="2400" b="1" i="1" dirty="0" smtClean="0">
                              <a:solidFill>
                                <a:prstClr val="black"/>
                              </a:solidFill>
                              <a:latin typeface="Cambria Math" panose="02040503050406030204" pitchFamily="18" charset="0"/>
                              <a:ea typeface="黑体"/>
                            </a:rPr>
                            <m:t>ℓ</m:t>
                          </m:r>
                        </m:den>
                      </m:f>
                    </m:oMath>
                  </m:oMathPara>
                </a14:m>
                <a:endParaRPr lang="en-US" altLang="zh-CN" sz="2400" i="1" dirty="0">
                  <a:solidFill>
                    <a:prstClr val="black"/>
                  </a:solidFill>
                  <a:latin typeface="Lucida Sans"/>
                  <a:ea typeface="黑体"/>
                </a:endParaRPr>
              </a:p>
            </p:txBody>
          </p:sp>
        </mc:Choice>
        <mc:Fallback xmlns="">
          <p:sp>
            <p:nvSpPr>
              <p:cNvPr id="39" name="Shape 42">
                <a:extLst>
                  <a:ext uri="{FF2B5EF4-FFF2-40B4-BE49-F238E27FC236}">
                    <a16:creationId xmlns:a16="http://schemas.microsoft.com/office/drawing/2014/main" id="{C7B4F6F0-3E5A-486A-B9DF-F7B5E4EBA1E3}"/>
                  </a:ext>
                </a:extLst>
              </p:cNvPr>
              <p:cNvSpPr txBox="1">
                <a:spLocks noRot="1" noChangeAspect="1" noMove="1" noResize="1" noEditPoints="1" noAdjustHandles="1" noChangeArrowheads="1" noChangeShapeType="1" noTextEdit="1"/>
              </p:cNvSpPr>
              <p:nvPr/>
            </p:nvSpPr>
            <p:spPr>
              <a:xfrm>
                <a:off x="854635" y="1280160"/>
                <a:ext cx="10482730" cy="2377440"/>
              </a:xfrm>
              <a:prstGeom prst="rect">
                <a:avLst/>
              </a:prstGeom>
              <a:blipFill>
                <a:blip r:embed="rId3"/>
                <a:stretch>
                  <a:fillRect l="-233" t="-2564"/>
                </a:stretch>
              </a:blipFill>
            </p:spPr>
            <p:txBody>
              <a:bodyPr/>
              <a:lstStyle/>
              <a:p>
                <a:r>
                  <a:rPr lang="zh-CN" altLang="en-US">
                    <a:noFill/>
                  </a:rPr>
                  <a:t> </a:t>
                </a:r>
              </a:p>
            </p:txBody>
          </p:sp>
        </mc:Fallback>
      </mc:AlternateContent>
      <p:sp>
        <p:nvSpPr>
          <p:cNvPr id="9" name="!!矩形 72">
            <a:extLst>
              <a:ext uri="{FF2B5EF4-FFF2-40B4-BE49-F238E27FC236}">
                <a16:creationId xmlns:a16="http://schemas.microsoft.com/office/drawing/2014/main" id="{B3FF8CBE-DBC0-F02A-DF8E-AA906F079632}"/>
              </a:ext>
            </a:extLst>
          </p:cNvPr>
          <p:cNvSpPr/>
          <p:nvPr/>
        </p:nvSpPr>
        <p:spPr>
          <a:xfrm>
            <a:off x="2846185" y="4287027"/>
            <a:ext cx="904163" cy="1356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CCCD920-2BD1-2B18-BA36-125009B974B2}"/>
                  </a:ext>
                </a:extLst>
              </p:cNvPr>
              <p:cNvSpPr txBox="1"/>
              <p:nvPr/>
            </p:nvSpPr>
            <p:spPr>
              <a:xfrm>
                <a:off x="3124948" y="5595404"/>
                <a:ext cx="486030"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𝑨</m:t>
                      </m:r>
                    </m:oMath>
                  </m:oMathPara>
                </a14:m>
                <a:endParaRPr lang="zh-CN" altLang="en-US" sz="2400" b="1" dirty="0">
                  <a:solidFill>
                    <a:prstClr val="black"/>
                  </a:solidFill>
                  <a:latin typeface="Lucida Sans"/>
                  <a:ea typeface="黑体"/>
                </a:endParaRPr>
              </a:p>
            </p:txBody>
          </p:sp>
        </mc:Choice>
        <mc:Fallback xmlns="">
          <p:sp>
            <p:nvSpPr>
              <p:cNvPr id="21" name="TextBox 20">
                <a:extLst>
                  <a:ext uri="{FF2B5EF4-FFF2-40B4-BE49-F238E27FC236}">
                    <a16:creationId xmlns:a16="http://schemas.microsoft.com/office/drawing/2014/main" id="{9CCCD920-2BD1-2B18-BA36-125009B974B2}"/>
                  </a:ext>
                </a:extLst>
              </p:cNvPr>
              <p:cNvSpPr txBox="1">
                <a:spLocks noRot="1" noChangeAspect="1" noMove="1" noResize="1" noEditPoints="1" noAdjustHandles="1" noChangeArrowheads="1" noChangeShapeType="1" noTextEdit="1"/>
              </p:cNvSpPr>
              <p:nvPr/>
            </p:nvSpPr>
            <p:spPr>
              <a:xfrm>
                <a:off x="3124948" y="5595404"/>
                <a:ext cx="486030" cy="461665"/>
              </a:xfrm>
              <a:prstGeom prst="rect">
                <a:avLst/>
              </a:prstGeom>
              <a:blipFill>
                <a:blip r:embed="rId4"/>
                <a:stretch>
                  <a:fillRect/>
                </a:stretch>
              </a:blipFill>
            </p:spPr>
            <p:txBody>
              <a:bodyPr/>
              <a:lstStyle/>
              <a:p>
                <a:r>
                  <a:rPr lang="zh-CN" altLang="en-US">
                    <a:noFill/>
                  </a:rPr>
                  <a:t> </a:t>
                </a:r>
              </a:p>
            </p:txBody>
          </p:sp>
        </mc:Fallback>
      </mc:AlternateContent>
      <p:sp>
        <p:nvSpPr>
          <p:cNvPr id="25" name="Left Brace 24">
            <a:extLst>
              <a:ext uri="{FF2B5EF4-FFF2-40B4-BE49-F238E27FC236}">
                <a16:creationId xmlns:a16="http://schemas.microsoft.com/office/drawing/2014/main" id="{789324BC-7498-E268-EDC3-8B565103A8FF}"/>
              </a:ext>
            </a:extLst>
          </p:cNvPr>
          <p:cNvSpPr/>
          <p:nvPr/>
        </p:nvSpPr>
        <p:spPr>
          <a:xfrm>
            <a:off x="2561377" y="4287028"/>
            <a:ext cx="213605" cy="13562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20E99BE-7DCB-3096-BA7A-047135D3B905}"/>
                  </a:ext>
                </a:extLst>
              </p:cNvPr>
              <p:cNvSpPr txBox="1"/>
              <p:nvPr/>
            </p:nvSpPr>
            <p:spPr>
              <a:xfrm>
                <a:off x="2158424" y="4114800"/>
                <a:ext cx="474809"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0" i="1" smtClean="0">
                          <a:solidFill>
                            <a:prstClr val="black"/>
                          </a:solidFill>
                          <a:latin typeface="Cambria Math" panose="02040503050406030204" pitchFamily="18" charset="0"/>
                          <a:ea typeface="黑体"/>
                        </a:rPr>
                        <m:t>𝑇</m:t>
                      </m:r>
                    </m:oMath>
                  </m:oMathPara>
                </a14:m>
                <a:endParaRPr lang="zh-CN" altLang="en-US" sz="2400" b="0" dirty="0">
                  <a:solidFill>
                    <a:prstClr val="black"/>
                  </a:solidFill>
                  <a:latin typeface="Lucida Sans"/>
                  <a:ea typeface="黑体"/>
                </a:endParaRPr>
              </a:p>
            </p:txBody>
          </p:sp>
        </mc:Choice>
        <mc:Fallback xmlns="">
          <p:sp>
            <p:nvSpPr>
              <p:cNvPr id="37" name="TextBox 36">
                <a:extLst>
                  <a:ext uri="{FF2B5EF4-FFF2-40B4-BE49-F238E27FC236}">
                    <a16:creationId xmlns:a16="http://schemas.microsoft.com/office/drawing/2014/main" id="{120E99BE-7DCB-3096-BA7A-047135D3B905}"/>
                  </a:ext>
                </a:extLst>
              </p:cNvPr>
              <p:cNvSpPr txBox="1">
                <a:spLocks noRot="1" noChangeAspect="1" noMove="1" noResize="1" noEditPoints="1" noAdjustHandles="1" noChangeArrowheads="1" noChangeShapeType="1" noTextEdit="1"/>
              </p:cNvSpPr>
              <p:nvPr/>
            </p:nvSpPr>
            <p:spPr>
              <a:xfrm>
                <a:off x="2158424" y="4114800"/>
                <a:ext cx="474809" cy="461665"/>
              </a:xfrm>
              <a:prstGeom prst="rect">
                <a:avLst/>
              </a:prstGeom>
              <a:blipFill>
                <a:blip r:embed="rId5"/>
                <a:stretch>
                  <a:fillRect/>
                </a:stretch>
              </a:blipFill>
            </p:spPr>
            <p:txBody>
              <a:bodyPr/>
              <a:lstStyle/>
              <a:p>
                <a:r>
                  <a:rPr lang="zh-CN" altLang="en-US">
                    <a:noFill/>
                  </a:rPr>
                  <a:t> </a:t>
                </a:r>
              </a:p>
            </p:txBody>
          </p:sp>
        </mc:Fallback>
      </mc:AlternateContent>
      <p:sp>
        <p:nvSpPr>
          <p:cNvPr id="38" name="Left Brace 37">
            <a:extLst>
              <a:ext uri="{FF2B5EF4-FFF2-40B4-BE49-F238E27FC236}">
                <a16:creationId xmlns:a16="http://schemas.microsoft.com/office/drawing/2014/main" id="{E02E88B0-0D20-D4D8-6F5E-9E651BEC1371}"/>
              </a:ext>
            </a:extLst>
          </p:cNvPr>
          <p:cNvSpPr/>
          <p:nvPr/>
        </p:nvSpPr>
        <p:spPr>
          <a:xfrm rot="5400000">
            <a:off x="3191464" y="3632449"/>
            <a:ext cx="213605" cy="90416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50530E91-1389-C19E-CF63-70E6DFE40CE0}"/>
                  </a:ext>
                </a:extLst>
              </p:cNvPr>
              <p:cNvSpPr txBox="1"/>
              <p:nvPr/>
            </p:nvSpPr>
            <p:spPr>
              <a:xfrm>
                <a:off x="3050458" y="3566456"/>
                <a:ext cx="470129"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41" name="TextBox 40">
                <a:extLst>
                  <a:ext uri="{FF2B5EF4-FFF2-40B4-BE49-F238E27FC236}">
                    <a16:creationId xmlns:a16="http://schemas.microsoft.com/office/drawing/2014/main" id="{50530E91-1389-C19E-CF63-70E6DFE40CE0}"/>
                  </a:ext>
                </a:extLst>
              </p:cNvPr>
              <p:cNvSpPr txBox="1">
                <a:spLocks noRot="1" noChangeAspect="1" noMove="1" noResize="1" noEditPoints="1" noAdjustHandles="1" noChangeArrowheads="1" noChangeShapeType="1" noTextEdit="1"/>
              </p:cNvSpPr>
              <p:nvPr/>
            </p:nvSpPr>
            <p:spPr>
              <a:xfrm>
                <a:off x="3050458" y="3566456"/>
                <a:ext cx="470129" cy="461665"/>
              </a:xfrm>
              <a:prstGeom prst="rect">
                <a:avLst/>
              </a:prstGeom>
              <a:blipFill>
                <a:blip r:embed="rId6"/>
                <a:stretch>
                  <a:fillRect/>
                </a:stretch>
              </a:blipFill>
            </p:spPr>
            <p:txBody>
              <a:bodyPr/>
              <a:lstStyle/>
              <a:p>
                <a:r>
                  <a:rPr lang="zh-CN" altLang="en-US">
                    <a:noFill/>
                  </a:rPr>
                  <a:t> </a:t>
                </a:r>
              </a:p>
            </p:txBody>
          </p:sp>
        </mc:Fallback>
      </mc:AlternateContent>
      <p:sp>
        <p:nvSpPr>
          <p:cNvPr id="42" name="!!矩形 702">
            <a:extLst>
              <a:ext uri="{FF2B5EF4-FFF2-40B4-BE49-F238E27FC236}">
                <a16:creationId xmlns:a16="http://schemas.microsoft.com/office/drawing/2014/main" id="{825347FC-021E-9A46-0BC6-FB2251B94314}"/>
              </a:ext>
            </a:extLst>
          </p:cNvPr>
          <p:cNvSpPr/>
          <p:nvPr/>
        </p:nvSpPr>
        <p:spPr>
          <a:xfrm rot="5400000">
            <a:off x="3812720" y="4854455"/>
            <a:ext cx="904163" cy="1356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3A2E769-1021-BCEF-9625-14119173AFD6}"/>
                  </a:ext>
                </a:extLst>
              </p:cNvPr>
              <p:cNvSpPr txBox="1"/>
              <p:nvPr/>
            </p:nvSpPr>
            <p:spPr>
              <a:xfrm>
                <a:off x="4039695" y="5595404"/>
                <a:ext cx="460382"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𝒙</m:t>
                      </m:r>
                    </m:oMath>
                  </m:oMathPara>
                </a14:m>
                <a:endParaRPr lang="zh-CN" altLang="en-US" sz="2400" b="1" dirty="0">
                  <a:solidFill>
                    <a:prstClr val="black"/>
                  </a:solidFill>
                  <a:latin typeface="Lucida Sans"/>
                  <a:ea typeface="黑体"/>
                </a:endParaRPr>
              </a:p>
            </p:txBody>
          </p:sp>
        </mc:Choice>
        <mc:Fallback xmlns="">
          <p:sp>
            <p:nvSpPr>
              <p:cNvPr id="43" name="TextBox 42">
                <a:extLst>
                  <a:ext uri="{FF2B5EF4-FFF2-40B4-BE49-F238E27FC236}">
                    <a16:creationId xmlns:a16="http://schemas.microsoft.com/office/drawing/2014/main" id="{D3A2E769-1021-BCEF-9625-14119173AFD6}"/>
                  </a:ext>
                </a:extLst>
              </p:cNvPr>
              <p:cNvSpPr txBox="1">
                <a:spLocks noRot="1" noChangeAspect="1" noMove="1" noResize="1" noEditPoints="1" noAdjustHandles="1" noChangeArrowheads="1" noChangeShapeType="1" noTextEdit="1"/>
              </p:cNvSpPr>
              <p:nvPr/>
            </p:nvSpPr>
            <p:spPr>
              <a:xfrm>
                <a:off x="4039695" y="5595404"/>
                <a:ext cx="460382" cy="461665"/>
              </a:xfrm>
              <a:prstGeom prst="rect">
                <a:avLst/>
              </a:prstGeom>
              <a:blipFill>
                <a:blip r:embed="rId7"/>
                <a:stretch>
                  <a:fillRect/>
                </a:stretch>
              </a:blipFill>
            </p:spPr>
            <p:txBody>
              <a:bodyPr/>
              <a:lstStyle/>
              <a:p>
                <a:r>
                  <a:rPr lang="zh-CN" altLang="en-US">
                    <a:noFill/>
                  </a:rPr>
                  <a:t> </a:t>
                </a:r>
              </a:p>
            </p:txBody>
          </p:sp>
        </mc:Fallback>
      </mc:AlternateContent>
      <p:sp>
        <p:nvSpPr>
          <p:cNvPr id="46" name="!!矩形 721">
            <a:extLst>
              <a:ext uri="{FF2B5EF4-FFF2-40B4-BE49-F238E27FC236}">
                <a16:creationId xmlns:a16="http://schemas.microsoft.com/office/drawing/2014/main" id="{94EAA87D-DA30-397A-1F87-2D9A270765E7}"/>
              </a:ext>
            </a:extLst>
          </p:cNvPr>
          <p:cNvSpPr/>
          <p:nvPr/>
        </p:nvSpPr>
        <p:spPr>
          <a:xfrm>
            <a:off x="5715721" y="4761539"/>
            <a:ext cx="904163" cy="1356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A552D975-E072-1260-9146-D4417DD199E7}"/>
                  </a:ext>
                </a:extLst>
              </p:cNvPr>
              <p:cNvSpPr txBox="1"/>
              <p:nvPr/>
            </p:nvSpPr>
            <p:spPr>
              <a:xfrm>
                <a:off x="5948559" y="5595404"/>
                <a:ext cx="505267"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𝑩</m:t>
                      </m:r>
                    </m:oMath>
                  </m:oMathPara>
                </a14:m>
                <a:endParaRPr lang="zh-CN" altLang="en-US" sz="2400" b="1" dirty="0">
                  <a:solidFill>
                    <a:prstClr val="black"/>
                  </a:solidFill>
                  <a:latin typeface="Lucida Sans"/>
                  <a:ea typeface="黑体"/>
                </a:endParaRPr>
              </a:p>
            </p:txBody>
          </p:sp>
        </mc:Choice>
        <mc:Fallback xmlns="">
          <p:sp>
            <p:nvSpPr>
              <p:cNvPr id="48" name="TextBox 47">
                <a:extLst>
                  <a:ext uri="{FF2B5EF4-FFF2-40B4-BE49-F238E27FC236}">
                    <a16:creationId xmlns:a16="http://schemas.microsoft.com/office/drawing/2014/main" id="{A552D975-E072-1260-9146-D4417DD199E7}"/>
                  </a:ext>
                </a:extLst>
              </p:cNvPr>
              <p:cNvSpPr txBox="1">
                <a:spLocks noRot="1" noChangeAspect="1" noMove="1" noResize="1" noEditPoints="1" noAdjustHandles="1" noChangeArrowheads="1" noChangeShapeType="1" noTextEdit="1"/>
              </p:cNvSpPr>
              <p:nvPr/>
            </p:nvSpPr>
            <p:spPr>
              <a:xfrm>
                <a:off x="5948559" y="5595404"/>
                <a:ext cx="505267" cy="461665"/>
              </a:xfrm>
              <a:prstGeom prst="rect">
                <a:avLst/>
              </a:prstGeom>
              <a:blipFill>
                <a:blip r:embed="rId8"/>
                <a:stretch>
                  <a:fillRect/>
                </a:stretch>
              </a:blipFill>
            </p:spPr>
            <p:txBody>
              <a:bodyPr/>
              <a:lstStyle/>
              <a:p>
                <a:r>
                  <a:rPr lang="zh-CN" altLang="en-US">
                    <a:noFill/>
                  </a:rPr>
                  <a:t> </a:t>
                </a:r>
              </a:p>
            </p:txBody>
          </p:sp>
        </mc:Fallback>
      </mc:AlternateContent>
      <p:sp>
        <p:nvSpPr>
          <p:cNvPr id="51" name="Left Brace 50">
            <a:extLst>
              <a:ext uri="{FF2B5EF4-FFF2-40B4-BE49-F238E27FC236}">
                <a16:creationId xmlns:a16="http://schemas.microsoft.com/office/drawing/2014/main" id="{8A0E0237-7462-A528-2B00-A3E5812F43D6}"/>
              </a:ext>
            </a:extLst>
          </p:cNvPr>
          <p:cNvSpPr/>
          <p:nvPr/>
        </p:nvSpPr>
        <p:spPr>
          <a:xfrm rot="5400000">
            <a:off x="6061001" y="4106961"/>
            <a:ext cx="213605" cy="90416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2E6917D-5B3B-6CCB-17B2-E97C25EE9CFA}"/>
                  </a:ext>
                </a:extLst>
              </p:cNvPr>
              <p:cNvSpPr txBox="1"/>
              <p:nvPr/>
            </p:nvSpPr>
            <p:spPr>
              <a:xfrm>
                <a:off x="5933055" y="3988151"/>
                <a:ext cx="470129"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52" name="TextBox 51">
                <a:extLst>
                  <a:ext uri="{FF2B5EF4-FFF2-40B4-BE49-F238E27FC236}">
                    <a16:creationId xmlns:a16="http://schemas.microsoft.com/office/drawing/2014/main" id="{C2E6917D-5B3B-6CCB-17B2-E97C25EE9CFA}"/>
                  </a:ext>
                </a:extLst>
              </p:cNvPr>
              <p:cNvSpPr txBox="1">
                <a:spLocks noRot="1" noChangeAspect="1" noMove="1" noResize="1" noEditPoints="1" noAdjustHandles="1" noChangeArrowheads="1" noChangeShapeType="1" noTextEdit="1"/>
              </p:cNvSpPr>
              <p:nvPr/>
            </p:nvSpPr>
            <p:spPr>
              <a:xfrm>
                <a:off x="5933055" y="3988151"/>
                <a:ext cx="470129" cy="461665"/>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AC188F5D-51D1-0BD2-808D-EA857EAFFE78}"/>
                  </a:ext>
                </a:extLst>
              </p:cNvPr>
              <p:cNvSpPr txBox="1"/>
              <p:nvPr/>
            </p:nvSpPr>
            <p:spPr>
              <a:xfrm>
                <a:off x="3792870" y="4759186"/>
                <a:ext cx="369012"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m:t>
                      </m:r>
                    </m:oMath>
                  </m:oMathPara>
                </a14:m>
                <a:endParaRPr lang="zh-CN" altLang="en-US" sz="2400" dirty="0">
                  <a:solidFill>
                    <a:prstClr val="black"/>
                  </a:solidFill>
                  <a:latin typeface="Lucida Sans"/>
                  <a:ea typeface="黑体"/>
                </a:endParaRPr>
              </a:p>
            </p:txBody>
          </p:sp>
        </mc:Choice>
        <mc:Fallback xmlns="">
          <p:sp>
            <p:nvSpPr>
              <p:cNvPr id="53" name="TextBox 52">
                <a:extLst>
                  <a:ext uri="{FF2B5EF4-FFF2-40B4-BE49-F238E27FC236}">
                    <a16:creationId xmlns:a16="http://schemas.microsoft.com/office/drawing/2014/main" id="{AC188F5D-51D1-0BD2-808D-EA857EAFFE78}"/>
                  </a:ext>
                </a:extLst>
              </p:cNvPr>
              <p:cNvSpPr txBox="1">
                <a:spLocks noRot="1" noChangeAspect="1" noMove="1" noResize="1" noEditPoints="1" noAdjustHandles="1" noChangeArrowheads="1" noChangeShapeType="1" noTextEdit="1"/>
              </p:cNvSpPr>
              <p:nvPr/>
            </p:nvSpPr>
            <p:spPr>
              <a:xfrm>
                <a:off x="3792870" y="4759186"/>
                <a:ext cx="369012" cy="461665"/>
              </a:xfrm>
              <a:prstGeom prst="rect">
                <a:avLst/>
              </a:prstGeom>
              <a:blipFill>
                <a:blip r:embed="rId11"/>
                <a:stretch>
                  <a:fillRect/>
                </a:stretch>
              </a:blipFill>
            </p:spPr>
            <p:txBody>
              <a:bodyPr/>
              <a:lstStyle/>
              <a:p>
                <a:r>
                  <a:rPr lang="zh-CN" altLang="en-US">
                    <a:noFill/>
                  </a:rPr>
                  <a:t> </a:t>
                </a:r>
              </a:p>
            </p:txBody>
          </p:sp>
        </mc:Fallback>
      </mc:AlternateContent>
      <p:sp>
        <p:nvSpPr>
          <p:cNvPr id="54" name="!!矩形 705">
            <a:extLst>
              <a:ext uri="{FF2B5EF4-FFF2-40B4-BE49-F238E27FC236}">
                <a16:creationId xmlns:a16="http://schemas.microsoft.com/office/drawing/2014/main" id="{59A7368A-0F2C-7A96-93F2-C3AC39293DF7}"/>
              </a:ext>
            </a:extLst>
          </p:cNvPr>
          <p:cNvSpPr/>
          <p:nvPr/>
        </p:nvSpPr>
        <p:spPr>
          <a:xfrm rot="5400000">
            <a:off x="6688908" y="4854453"/>
            <a:ext cx="904163" cy="1356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FE61471-FB27-DB3B-DE71-92ECD2B37F8C}"/>
                  </a:ext>
                </a:extLst>
              </p:cNvPr>
              <p:cNvSpPr txBox="1"/>
              <p:nvPr/>
            </p:nvSpPr>
            <p:spPr>
              <a:xfrm>
                <a:off x="6669057" y="4759186"/>
                <a:ext cx="369012"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m:t>
                      </m:r>
                    </m:oMath>
                  </m:oMathPara>
                </a14:m>
                <a:endParaRPr lang="zh-CN" altLang="en-US" sz="2400" dirty="0">
                  <a:solidFill>
                    <a:prstClr val="black"/>
                  </a:solidFill>
                  <a:latin typeface="Lucida Sans"/>
                  <a:ea typeface="黑体"/>
                </a:endParaRPr>
              </a:p>
            </p:txBody>
          </p:sp>
        </mc:Choice>
        <mc:Fallback xmlns="">
          <p:sp>
            <p:nvSpPr>
              <p:cNvPr id="55" name="TextBox 54">
                <a:extLst>
                  <a:ext uri="{FF2B5EF4-FFF2-40B4-BE49-F238E27FC236}">
                    <a16:creationId xmlns:a16="http://schemas.microsoft.com/office/drawing/2014/main" id="{5FE61471-FB27-DB3B-DE71-92ECD2B37F8C}"/>
                  </a:ext>
                </a:extLst>
              </p:cNvPr>
              <p:cNvSpPr txBox="1">
                <a:spLocks noRot="1" noChangeAspect="1" noMove="1" noResize="1" noEditPoints="1" noAdjustHandles="1" noChangeArrowheads="1" noChangeShapeType="1" noTextEdit="1"/>
              </p:cNvSpPr>
              <p:nvPr/>
            </p:nvSpPr>
            <p:spPr>
              <a:xfrm>
                <a:off x="6669057" y="4759186"/>
                <a:ext cx="369012" cy="461665"/>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80B370BA-F6EC-0749-DB4F-152F027FFACA}"/>
                  </a:ext>
                </a:extLst>
              </p:cNvPr>
              <p:cNvSpPr txBox="1"/>
              <p:nvPr/>
            </p:nvSpPr>
            <p:spPr>
              <a:xfrm>
                <a:off x="6887771" y="5595404"/>
                <a:ext cx="460382"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𝒙</m:t>
                      </m:r>
                    </m:oMath>
                  </m:oMathPara>
                </a14:m>
                <a:endParaRPr lang="zh-CN" altLang="en-US" sz="2400" b="1" dirty="0">
                  <a:solidFill>
                    <a:prstClr val="black"/>
                  </a:solidFill>
                  <a:latin typeface="Lucida Sans"/>
                  <a:ea typeface="黑体"/>
                </a:endParaRPr>
              </a:p>
            </p:txBody>
          </p:sp>
        </mc:Choice>
        <mc:Fallback xmlns="">
          <p:sp>
            <p:nvSpPr>
              <p:cNvPr id="56" name="TextBox 55">
                <a:extLst>
                  <a:ext uri="{FF2B5EF4-FFF2-40B4-BE49-F238E27FC236}">
                    <a16:creationId xmlns:a16="http://schemas.microsoft.com/office/drawing/2014/main" id="{80B370BA-F6EC-0749-DB4F-152F027FFACA}"/>
                  </a:ext>
                </a:extLst>
              </p:cNvPr>
              <p:cNvSpPr txBox="1">
                <a:spLocks noRot="1" noChangeAspect="1" noMove="1" noResize="1" noEditPoints="1" noAdjustHandles="1" noChangeArrowheads="1" noChangeShapeType="1" noTextEdit="1"/>
              </p:cNvSpPr>
              <p:nvPr/>
            </p:nvSpPr>
            <p:spPr>
              <a:xfrm>
                <a:off x="6887771" y="5595404"/>
                <a:ext cx="460382" cy="461665"/>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5F8B0D3E-D27B-AA5F-D580-CD399E626C60}"/>
                  </a:ext>
                </a:extLst>
              </p:cNvPr>
              <p:cNvSpPr txBox="1"/>
              <p:nvPr/>
            </p:nvSpPr>
            <p:spPr>
              <a:xfrm>
                <a:off x="4562061" y="5595404"/>
                <a:ext cx="1118127"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2400" i="1" smtClean="0">
                              <a:solidFill>
                                <a:prstClr val="black"/>
                              </a:solidFill>
                              <a:latin typeface="Cambria Math" panose="02040503050406030204" pitchFamily="18" charset="0"/>
                            </a:rPr>
                          </m:ctrlPr>
                        </m:sSupPr>
                        <m:e>
                          <m:r>
                            <a:rPr lang="en-US" altLang="zh-CN" sz="2400" b="0" i="1" smtClean="0">
                              <a:solidFill>
                                <a:prstClr val="black"/>
                              </a:solidFill>
                              <a:latin typeface="Cambria Math" panose="02040503050406030204" pitchFamily="18" charset="0"/>
                            </a:rPr>
                            <m:t>‖</m:t>
                          </m:r>
                        </m:e>
                        <m:sup>
                          <m:r>
                            <a:rPr lang="en-US" altLang="zh-CN" sz="2400" i="1">
                              <a:solidFill>
                                <a:prstClr val="black"/>
                              </a:solidFill>
                              <a:latin typeface="Cambria Math" panose="02040503050406030204" pitchFamily="18" charset="0"/>
                            </a:rPr>
                            <m:t>2</m:t>
                          </m:r>
                        </m:sup>
                      </m:sSup>
                      <m:r>
                        <a:rPr lang="en-US" altLang="zh-CN" sz="2400" i="1">
                          <a:solidFill>
                            <a:prstClr val="black"/>
                          </a:solidFill>
                          <a:latin typeface="Cambria Math" panose="02040503050406030204" pitchFamily="18" charset="0"/>
                        </a:rPr>
                        <m:t>−</m:t>
                      </m:r>
                      <m:r>
                        <a:rPr lang="en-US" altLang="zh-CN" sz="2400" b="0" i="1" smtClean="0">
                          <a:solidFill>
                            <a:prstClr val="black"/>
                          </a:solidFill>
                          <a:latin typeface="Cambria Math" panose="02040503050406030204" pitchFamily="18" charset="0"/>
                        </a:rPr>
                        <m:t>‖</m:t>
                      </m:r>
                    </m:oMath>
                  </m:oMathPara>
                </a14:m>
                <a:endParaRPr lang="zh-CN" altLang="en-US" sz="2400" dirty="0">
                  <a:solidFill>
                    <a:prstClr val="black"/>
                  </a:solidFill>
                  <a:latin typeface="Lucida Sans"/>
                  <a:ea typeface="黑体"/>
                </a:endParaRPr>
              </a:p>
            </p:txBody>
          </p:sp>
        </mc:Choice>
        <mc:Fallback xmlns="">
          <p:sp>
            <p:nvSpPr>
              <p:cNvPr id="57" name="TextBox 56">
                <a:extLst>
                  <a:ext uri="{FF2B5EF4-FFF2-40B4-BE49-F238E27FC236}">
                    <a16:creationId xmlns:a16="http://schemas.microsoft.com/office/drawing/2014/main" id="{5F8B0D3E-D27B-AA5F-D580-CD399E626C60}"/>
                  </a:ext>
                </a:extLst>
              </p:cNvPr>
              <p:cNvSpPr txBox="1">
                <a:spLocks noRot="1" noChangeAspect="1" noMove="1" noResize="1" noEditPoints="1" noAdjustHandles="1" noChangeArrowheads="1" noChangeShapeType="1" noTextEdit="1"/>
              </p:cNvSpPr>
              <p:nvPr/>
            </p:nvSpPr>
            <p:spPr>
              <a:xfrm>
                <a:off x="4562061" y="5595404"/>
                <a:ext cx="1118127" cy="461665"/>
              </a:xfrm>
              <a:prstGeom prst="rect">
                <a:avLst/>
              </a:prstGeom>
              <a:blipFill>
                <a:blip r:embed="rId14"/>
                <a:stretch>
                  <a:fillRect b="-197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7BE83A43-DD72-EC92-C971-B42B90F32268}"/>
                  </a:ext>
                </a:extLst>
              </p:cNvPr>
              <p:cNvSpPr txBox="1"/>
              <p:nvPr/>
            </p:nvSpPr>
            <p:spPr>
              <a:xfrm>
                <a:off x="2404807" y="5595406"/>
                <a:ext cx="445956"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0" i="1" smtClean="0">
                          <a:solidFill>
                            <a:prstClr val="black"/>
                          </a:solidFill>
                          <a:latin typeface="Cambria Math" panose="02040503050406030204" pitchFamily="18" charset="0"/>
                          <a:ea typeface="黑体"/>
                        </a:rPr>
                        <m:t>‖</m:t>
                      </m:r>
                    </m:oMath>
                  </m:oMathPara>
                </a14:m>
                <a:endParaRPr lang="zh-CN" altLang="en-US" sz="2400" dirty="0">
                  <a:solidFill>
                    <a:prstClr val="black"/>
                  </a:solidFill>
                  <a:latin typeface="Lucida Sans"/>
                  <a:ea typeface="黑体"/>
                </a:endParaRPr>
              </a:p>
            </p:txBody>
          </p:sp>
        </mc:Choice>
        <mc:Fallback xmlns="">
          <p:sp>
            <p:nvSpPr>
              <p:cNvPr id="58" name="TextBox 57">
                <a:extLst>
                  <a:ext uri="{FF2B5EF4-FFF2-40B4-BE49-F238E27FC236}">
                    <a16:creationId xmlns:a16="http://schemas.microsoft.com/office/drawing/2014/main" id="{7BE83A43-DD72-EC92-C971-B42B90F32268}"/>
                  </a:ext>
                </a:extLst>
              </p:cNvPr>
              <p:cNvSpPr txBox="1">
                <a:spLocks noRot="1" noChangeAspect="1" noMove="1" noResize="1" noEditPoints="1" noAdjustHandles="1" noChangeArrowheads="1" noChangeShapeType="1" noTextEdit="1"/>
              </p:cNvSpPr>
              <p:nvPr/>
            </p:nvSpPr>
            <p:spPr>
              <a:xfrm>
                <a:off x="2404807" y="5595406"/>
                <a:ext cx="445956" cy="461665"/>
              </a:xfrm>
              <a:prstGeom prst="rect">
                <a:avLst/>
              </a:prstGeom>
              <a:blipFill>
                <a:blip r:embed="rId15"/>
                <a:stretch>
                  <a:fillRect b="-197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A3EC2EC5-4B21-A5E7-69DB-290FC9B4854F}"/>
                  </a:ext>
                </a:extLst>
              </p:cNvPr>
              <p:cNvSpPr txBox="1"/>
              <p:nvPr/>
            </p:nvSpPr>
            <p:spPr>
              <a:xfrm>
                <a:off x="7392240" y="5454969"/>
                <a:ext cx="2014206" cy="682110"/>
              </a:xfrm>
              <a:prstGeom prst="rect">
                <a:avLst/>
              </a:prstGeom>
              <a:noFill/>
            </p:spPr>
            <p:txBody>
              <a:bodyPr wrap="none" rtlCol="0">
                <a:spAutoFit/>
              </a:bodyPr>
              <a:lstStyle/>
              <a:p>
                <a:pPr defTabSz="914140"/>
                <a14:m>
                  <m:oMath xmlns:m="http://schemas.openxmlformats.org/officeDocument/2006/math">
                    <m:sSup>
                      <m:sSupPr>
                        <m:ctrlPr>
                          <a:rPr lang="en-US" altLang="zh-CN" sz="2400" i="1" smtClean="0">
                            <a:solidFill>
                              <a:prstClr val="black"/>
                            </a:solidFill>
                            <a:latin typeface="Cambria Math" panose="02040503050406030204" pitchFamily="18" charset="0"/>
                          </a:rPr>
                        </m:ctrlPr>
                      </m:sSupPr>
                      <m:e>
                        <m:r>
                          <a:rPr lang="en-US" altLang="zh-CN" sz="2400" b="0" i="1" smtClean="0">
                            <a:solidFill>
                              <a:prstClr val="black"/>
                            </a:solidFill>
                            <a:latin typeface="Cambria Math" panose="02040503050406030204" pitchFamily="18" charset="0"/>
                          </a:rPr>
                          <m:t>‖</m:t>
                        </m:r>
                      </m:e>
                      <m:sup>
                        <m:r>
                          <a:rPr lang="en-US" altLang="zh-CN" sz="2400">
                            <a:solidFill>
                              <a:prstClr val="black"/>
                            </a:solidFill>
                            <a:latin typeface="Cambria Math" panose="02040503050406030204" pitchFamily="18" charset="0"/>
                          </a:rPr>
                          <m:t>2</m:t>
                        </m:r>
                      </m:sup>
                    </m:sSup>
                  </m:oMath>
                </a14:m>
                <a:r>
                  <a:rPr lang="en-US" altLang="zh-CN" sz="2400" dirty="0">
                    <a:solidFill>
                      <a:prstClr val="black"/>
                    </a:solidFill>
                  </a:rPr>
                  <a:t> </a:t>
                </a:r>
                <a14:m>
                  <m:oMath xmlns:m="http://schemas.openxmlformats.org/officeDocument/2006/math">
                    <m:r>
                      <a:rPr lang="en-US" altLang="zh-CN" sz="2400" b="1" i="0" smtClean="0">
                        <a:solidFill>
                          <a:prstClr val="black"/>
                        </a:solidFill>
                        <a:latin typeface="Cambria Math" panose="02040503050406030204" pitchFamily="18" charset="0"/>
                      </a:rPr>
                      <m:t>      </m:t>
                    </m:r>
                    <m:r>
                      <a:rPr lang="en-US" altLang="zh-CN" sz="2400" i="1">
                        <a:solidFill>
                          <a:prstClr val="black"/>
                        </a:solidFill>
                        <a:latin typeface="Cambria Math" panose="02040503050406030204" pitchFamily="18" charset="0"/>
                      </a:rPr>
                      <m:t>≤</m:t>
                    </m:r>
                    <m:r>
                      <a:rPr lang="en-US" altLang="zh-CN" sz="2400" b="1" i="1" smtClean="0">
                        <a:solidFill>
                          <a:prstClr val="black"/>
                        </a:solidFill>
                        <a:latin typeface="Cambria Math" panose="02040503050406030204" pitchFamily="18" charset="0"/>
                      </a:rPr>
                      <m:t>   </m:t>
                    </m:r>
                    <m:f>
                      <m:fPr>
                        <m:ctrlPr>
                          <a:rPr lang="en-US" altLang="zh-CN" sz="2400" b="0" i="1" dirty="0" smtClean="0">
                            <a:solidFill>
                              <a:prstClr val="black"/>
                            </a:solidFill>
                            <a:latin typeface="Cambria Math" panose="02040503050406030204" pitchFamily="18" charset="0"/>
                          </a:rPr>
                        </m:ctrlPr>
                      </m:fPr>
                      <m:num>
                        <m:sSubSup>
                          <m:sSubSupPr>
                            <m:ctrlPr>
                              <a:rPr lang="en-US" altLang="zh-CN" sz="2400" i="1" dirty="0">
                                <a:solidFill>
                                  <a:prstClr val="black"/>
                                </a:solidFill>
                                <a:latin typeface="Cambria Math" panose="02040503050406030204" pitchFamily="18" charset="0"/>
                                <a:ea typeface="黑体"/>
                              </a:rPr>
                            </m:ctrlPr>
                          </m:sSubSupPr>
                          <m:e>
                            <m:d>
                              <m:dPr>
                                <m:begChr m:val="‖"/>
                                <m:endChr m:val="‖"/>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𝑨</m:t>
                                </m:r>
                              </m:e>
                            </m:d>
                          </m:e>
                          <m:sub>
                            <m:r>
                              <a:rPr lang="en-US" altLang="zh-CN" sz="2400" b="0" i="1" dirty="0">
                                <a:solidFill>
                                  <a:prstClr val="black"/>
                                </a:solidFill>
                                <a:latin typeface="Cambria Math" panose="02040503050406030204" pitchFamily="18" charset="0"/>
                                <a:ea typeface="黑体"/>
                              </a:rPr>
                              <m:t>𝐹</m:t>
                            </m:r>
                          </m:sub>
                          <m:sup>
                            <m:r>
                              <a:rPr lang="en-US" altLang="zh-CN" sz="2400" b="0" i="1" dirty="0">
                                <a:solidFill>
                                  <a:prstClr val="black"/>
                                </a:solidFill>
                                <a:latin typeface="Cambria Math" panose="02040503050406030204" pitchFamily="18" charset="0"/>
                                <a:ea typeface="黑体"/>
                              </a:rPr>
                              <m:t>2</m:t>
                            </m:r>
                          </m:sup>
                        </m:sSubSup>
                      </m:num>
                      <m:den>
                        <m:r>
                          <a:rPr lang="en-US" altLang="zh-CN" sz="2400" b="0" i="1" dirty="0" smtClean="0">
                            <a:solidFill>
                              <a:prstClr val="black"/>
                            </a:solidFill>
                            <a:latin typeface="Cambria Math" panose="02040503050406030204" pitchFamily="18" charset="0"/>
                            <a:ea typeface="黑体"/>
                          </a:rPr>
                          <m:t>ℓ</m:t>
                        </m:r>
                      </m:den>
                    </m:f>
                  </m:oMath>
                </a14:m>
                <a:endParaRPr lang="zh-CN" altLang="en-US" sz="2400" dirty="0">
                  <a:solidFill>
                    <a:prstClr val="black"/>
                  </a:solidFill>
                  <a:latin typeface="Lucida Sans"/>
                  <a:ea typeface="黑体"/>
                </a:endParaRPr>
              </a:p>
            </p:txBody>
          </p:sp>
        </mc:Choice>
        <mc:Fallback xmlns="">
          <p:sp>
            <p:nvSpPr>
              <p:cNvPr id="59" name="TextBox 58">
                <a:extLst>
                  <a:ext uri="{FF2B5EF4-FFF2-40B4-BE49-F238E27FC236}">
                    <a16:creationId xmlns:a16="http://schemas.microsoft.com/office/drawing/2014/main" id="{A3EC2EC5-4B21-A5E7-69DB-290FC9B4854F}"/>
                  </a:ext>
                </a:extLst>
              </p:cNvPr>
              <p:cNvSpPr txBox="1">
                <a:spLocks noRot="1" noChangeAspect="1" noMove="1" noResize="1" noEditPoints="1" noAdjustHandles="1" noChangeArrowheads="1" noChangeShapeType="1" noTextEdit="1"/>
              </p:cNvSpPr>
              <p:nvPr/>
            </p:nvSpPr>
            <p:spPr>
              <a:xfrm>
                <a:off x="7392240" y="5454969"/>
                <a:ext cx="2014206" cy="682110"/>
              </a:xfrm>
              <a:prstGeom prst="rect">
                <a:avLst/>
              </a:prstGeom>
              <a:blipFill>
                <a:blip r:embed="rId1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627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5" grpId="0" animBg="1"/>
      <p:bldP spid="37" grpId="0"/>
      <p:bldP spid="38" grpId="0" animBg="1"/>
      <p:bldP spid="41" grpId="0"/>
      <p:bldP spid="42" grpId="0" animBg="1"/>
      <p:bldP spid="43" grpId="0"/>
      <p:bldP spid="46" grpId="0" animBg="1"/>
      <p:bldP spid="48" grpId="0"/>
      <p:bldP spid="51" grpId="0" animBg="1"/>
      <p:bldP spid="52" grpId="0"/>
      <p:bldP spid="53" grpId="0"/>
      <p:bldP spid="54" grpId="0" animBg="1"/>
      <p:bldP spid="55" grpId="0"/>
      <p:bldP spid="56" grpId="0"/>
      <p:bldP spid="57" grpId="0"/>
      <p:bldP spid="58" grpId="0"/>
      <p:bldP spid="5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1">
            <a:extLst>
              <a:ext uri="{FF2B5EF4-FFF2-40B4-BE49-F238E27FC236}">
                <a16:creationId xmlns:a16="http://schemas.microsoft.com/office/drawing/2014/main" id="{D32C0EE6-CFEA-BE63-6160-EC5566779356}"/>
              </a:ext>
            </a:extLst>
          </p:cNvPr>
          <p:cNvSpPr>
            <a:spLocks noChangeArrowheads="1"/>
          </p:cNvSpPr>
          <p:nvPr/>
        </p:nvSpPr>
        <p:spPr bwMode="auto">
          <a:xfrm>
            <a:off x="6854348" y="3399851"/>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25</a:t>
            </a:r>
          </a:p>
        </p:txBody>
      </p:sp>
      <p:cxnSp>
        <p:nvCxnSpPr>
          <p:cNvPr id="45" name="Straight Connector 2">
            <a:extLst>
              <a:ext uri="{FF2B5EF4-FFF2-40B4-BE49-F238E27FC236}">
                <a16:creationId xmlns:a16="http://schemas.microsoft.com/office/drawing/2014/main" id="{D1CF83A7-103D-AE56-C76F-15821863D499}"/>
              </a:ext>
            </a:extLst>
          </p:cNvPr>
          <p:cNvCxnSpPr>
            <a:cxnSpLocks noChangeShapeType="1"/>
          </p:cNvCxnSpPr>
          <p:nvPr/>
        </p:nvCxnSpPr>
        <p:spPr bwMode="auto">
          <a:xfrm flipV="1">
            <a:off x="5949983" y="3629928"/>
            <a:ext cx="2670120" cy="7948"/>
          </a:xfrm>
          <a:prstGeom prst="line">
            <a:avLst/>
          </a:prstGeom>
          <a:noFill/>
          <a:ln w="38100" algn="ctr">
            <a:solidFill>
              <a:schemeClr val="tx1"/>
            </a:solidFill>
            <a:round/>
            <a:headEnd/>
            <a:tailEnd/>
          </a:ln>
        </p:spPr>
      </p:cxnSp>
      <p:sp>
        <p:nvSpPr>
          <p:cNvPr id="46" name="Rectangle 23">
            <a:extLst>
              <a:ext uri="{FF2B5EF4-FFF2-40B4-BE49-F238E27FC236}">
                <a16:creationId xmlns:a16="http://schemas.microsoft.com/office/drawing/2014/main" id="{ABC40789-00AC-1709-2EF0-655D5074DE7A}"/>
              </a:ext>
            </a:extLst>
          </p:cNvPr>
          <p:cNvSpPr>
            <a:spLocks noChangeArrowheads="1"/>
          </p:cNvSpPr>
          <p:nvPr/>
        </p:nvSpPr>
        <p:spPr bwMode="auto">
          <a:xfrm>
            <a:off x="6123431" y="3396341"/>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47" name="Rectangle 24">
            <a:extLst>
              <a:ext uri="{FF2B5EF4-FFF2-40B4-BE49-F238E27FC236}">
                <a16:creationId xmlns:a16="http://schemas.microsoft.com/office/drawing/2014/main" id="{999E3821-5503-EA2D-9886-CEDBBFAAF5E6}"/>
              </a:ext>
            </a:extLst>
          </p:cNvPr>
          <p:cNvSpPr>
            <a:spLocks noChangeArrowheads="1"/>
          </p:cNvSpPr>
          <p:nvPr/>
        </p:nvSpPr>
        <p:spPr bwMode="auto">
          <a:xfrm>
            <a:off x="6123431" y="3167473"/>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48" name="Rectangle 25">
            <a:extLst>
              <a:ext uri="{FF2B5EF4-FFF2-40B4-BE49-F238E27FC236}">
                <a16:creationId xmlns:a16="http://schemas.microsoft.com/office/drawing/2014/main" id="{4644992D-42BB-4A94-3DF1-C06E0EBF9914}"/>
              </a:ext>
            </a:extLst>
          </p:cNvPr>
          <p:cNvSpPr>
            <a:spLocks noChangeArrowheads="1"/>
          </p:cNvSpPr>
          <p:nvPr/>
        </p:nvSpPr>
        <p:spPr bwMode="auto">
          <a:xfrm>
            <a:off x="6123431" y="2938607"/>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49" name="Rectangle 26">
            <a:extLst>
              <a:ext uri="{FF2B5EF4-FFF2-40B4-BE49-F238E27FC236}">
                <a16:creationId xmlns:a16="http://schemas.microsoft.com/office/drawing/2014/main" id="{D44CD5C3-65EF-63C0-958E-5663A78F1A6A}"/>
              </a:ext>
            </a:extLst>
          </p:cNvPr>
          <p:cNvSpPr>
            <a:spLocks noChangeArrowheads="1"/>
          </p:cNvSpPr>
          <p:nvPr/>
        </p:nvSpPr>
        <p:spPr bwMode="auto">
          <a:xfrm>
            <a:off x="6123431" y="2706560"/>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50" name="TextBox 5">
            <a:extLst>
              <a:ext uri="{FF2B5EF4-FFF2-40B4-BE49-F238E27FC236}">
                <a16:creationId xmlns:a16="http://schemas.microsoft.com/office/drawing/2014/main" id="{79E0EEC0-A6C7-B208-165D-018EB2F49F44}"/>
              </a:ext>
            </a:extLst>
          </p:cNvPr>
          <p:cNvSpPr txBox="1">
            <a:spLocks noChangeArrowheads="1"/>
          </p:cNvSpPr>
          <p:nvPr/>
        </p:nvSpPr>
        <p:spPr bwMode="auto">
          <a:xfrm>
            <a:off x="6072194" y="3634008"/>
            <a:ext cx="2509280" cy="35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r>
              <a:rPr lang="en-US" altLang="zh-CN" sz="1600" dirty="0">
                <a:solidFill>
                  <a:prstClr val="black"/>
                </a:solidFill>
                <a:latin typeface="Courier New" panose="02070309020205020404" pitchFamily="49" charset="0"/>
                <a:cs typeface="Courier New" panose="02070309020205020404" pitchFamily="49" charset="0"/>
              </a:rPr>
              <a:t>1 2 3 4 5 6 7 8 9 </a:t>
            </a:r>
          </a:p>
        </p:txBody>
      </p:sp>
      <p:sp>
        <p:nvSpPr>
          <p:cNvPr id="51" name="Rectangle 44">
            <a:extLst>
              <a:ext uri="{FF2B5EF4-FFF2-40B4-BE49-F238E27FC236}">
                <a16:creationId xmlns:a16="http://schemas.microsoft.com/office/drawing/2014/main" id="{2410B5F9-87E4-F426-1A5D-F6ED32B04754}"/>
              </a:ext>
            </a:extLst>
          </p:cNvPr>
          <p:cNvSpPr>
            <a:spLocks noChangeArrowheads="1"/>
          </p:cNvSpPr>
          <p:nvPr/>
        </p:nvSpPr>
        <p:spPr bwMode="auto">
          <a:xfrm>
            <a:off x="8086078" y="3393163"/>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52" name="Rectangle 45">
            <a:extLst>
              <a:ext uri="{FF2B5EF4-FFF2-40B4-BE49-F238E27FC236}">
                <a16:creationId xmlns:a16="http://schemas.microsoft.com/office/drawing/2014/main" id="{4D5D8C24-E739-213E-B227-C203F7A43FE8}"/>
              </a:ext>
            </a:extLst>
          </p:cNvPr>
          <p:cNvSpPr>
            <a:spLocks noChangeArrowheads="1"/>
          </p:cNvSpPr>
          <p:nvPr/>
        </p:nvSpPr>
        <p:spPr bwMode="auto">
          <a:xfrm>
            <a:off x="8086078" y="3164296"/>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53" name="!!Rectangle 47">
            <a:extLst>
              <a:ext uri="{FF2B5EF4-FFF2-40B4-BE49-F238E27FC236}">
                <a16:creationId xmlns:a16="http://schemas.microsoft.com/office/drawing/2014/main" id="{2E3921B5-336A-DBF8-8809-8AA9883AB959}"/>
              </a:ext>
            </a:extLst>
          </p:cNvPr>
          <p:cNvSpPr>
            <a:spLocks noChangeArrowheads="1"/>
          </p:cNvSpPr>
          <p:nvPr/>
        </p:nvSpPr>
        <p:spPr bwMode="auto">
          <a:xfrm>
            <a:off x="7380264" y="3401984"/>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55" name="rec1">
            <a:extLst>
              <a:ext uri="{FF2B5EF4-FFF2-40B4-BE49-F238E27FC236}">
                <a16:creationId xmlns:a16="http://schemas.microsoft.com/office/drawing/2014/main" id="{1EEAE3FB-D11F-219B-D7C4-E0B8869A289E}"/>
              </a:ext>
            </a:extLst>
          </p:cNvPr>
          <p:cNvSpPr>
            <a:spLocks noChangeArrowheads="1"/>
          </p:cNvSpPr>
          <p:nvPr/>
        </p:nvSpPr>
        <p:spPr bwMode="auto">
          <a:xfrm>
            <a:off x="6368177" y="3398747"/>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37</a:t>
            </a:r>
          </a:p>
        </p:txBody>
      </p:sp>
      <p:sp>
        <p:nvSpPr>
          <p:cNvPr id="56" name="Rectangle 37">
            <a:extLst>
              <a:ext uri="{FF2B5EF4-FFF2-40B4-BE49-F238E27FC236}">
                <a16:creationId xmlns:a16="http://schemas.microsoft.com/office/drawing/2014/main" id="{DBB34DC7-F449-4C39-AE62-39B4A7CBCFD5}"/>
              </a:ext>
            </a:extLst>
          </p:cNvPr>
          <p:cNvSpPr>
            <a:spLocks noChangeArrowheads="1"/>
          </p:cNvSpPr>
          <p:nvPr/>
        </p:nvSpPr>
        <p:spPr bwMode="auto">
          <a:xfrm>
            <a:off x="6621634" y="2942577"/>
            <a:ext cx="228868" cy="228868"/>
          </a:xfrm>
          <a:prstGeom prst="rect">
            <a:avLst/>
          </a:prstGeom>
          <a:solidFill>
            <a:schemeClr val="accent1">
              <a:lumMod val="40000"/>
              <a:lumOff val="60000"/>
            </a:schemeClr>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57" name="!!Rectangle 48">
            <a:extLst>
              <a:ext uri="{FF2B5EF4-FFF2-40B4-BE49-F238E27FC236}">
                <a16:creationId xmlns:a16="http://schemas.microsoft.com/office/drawing/2014/main" id="{3AA8ABFD-CE7D-B678-D500-29F5C0813093}"/>
              </a:ext>
            </a:extLst>
          </p:cNvPr>
          <p:cNvSpPr>
            <a:spLocks noChangeArrowheads="1"/>
          </p:cNvSpPr>
          <p:nvPr/>
        </p:nvSpPr>
        <p:spPr bwMode="auto">
          <a:xfrm>
            <a:off x="6621634" y="3164296"/>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48</a:t>
            </a:r>
          </a:p>
        </p:txBody>
      </p:sp>
      <p:sp>
        <p:nvSpPr>
          <p:cNvPr id="58" name="rec1">
            <a:extLst>
              <a:ext uri="{FF2B5EF4-FFF2-40B4-BE49-F238E27FC236}">
                <a16:creationId xmlns:a16="http://schemas.microsoft.com/office/drawing/2014/main" id="{3440FC92-AF94-98EE-5A62-C25DDCD935D0}"/>
              </a:ext>
            </a:extLst>
          </p:cNvPr>
          <p:cNvSpPr>
            <a:spLocks noChangeArrowheads="1"/>
          </p:cNvSpPr>
          <p:nvPr/>
        </p:nvSpPr>
        <p:spPr bwMode="auto">
          <a:xfrm>
            <a:off x="6621797" y="3399851"/>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18</a:t>
            </a:r>
          </a:p>
        </p:txBody>
      </p:sp>
      <p:sp>
        <p:nvSpPr>
          <p:cNvPr id="59" name="!!Rectangle 27">
            <a:extLst>
              <a:ext uri="{FF2B5EF4-FFF2-40B4-BE49-F238E27FC236}">
                <a16:creationId xmlns:a16="http://schemas.microsoft.com/office/drawing/2014/main" id="{B821CA7F-3958-6B64-A420-82FB083A87D0}"/>
              </a:ext>
            </a:extLst>
          </p:cNvPr>
          <p:cNvSpPr>
            <a:spLocks noChangeArrowheads="1"/>
          </p:cNvSpPr>
          <p:nvPr/>
        </p:nvSpPr>
        <p:spPr bwMode="auto">
          <a:xfrm>
            <a:off x="6123431" y="1932273"/>
            <a:ext cx="228868" cy="228868"/>
          </a:xfrm>
          <a:prstGeom prst="rect">
            <a:avLst/>
          </a:prstGeom>
          <a:solidFill>
            <a:srgbClr val="C00000"/>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60" name="矩形 67">
            <a:extLst>
              <a:ext uri="{FF2B5EF4-FFF2-40B4-BE49-F238E27FC236}">
                <a16:creationId xmlns:a16="http://schemas.microsoft.com/office/drawing/2014/main" id="{78C0F496-5EC9-BFE9-F76A-407A234DD1B1}"/>
              </a:ext>
            </a:extLst>
          </p:cNvPr>
          <p:cNvSpPr/>
          <p:nvPr/>
        </p:nvSpPr>
        <p:spPr>
          <a:xfrm>
            <a:off x="5925461" y="4840452"/>
            <a:ext cx="933213" cy="1399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61" name="矩形 68">
            <a:extLst>
              <a:ext uri="{FF2B5EF4-FFF2-40B4-BE49-F238E27FC236}">
                <a16:creationId xmlns:a16="http://schemas.microsoft.com/office/drawing/2014/main" id="{CCF7ABDA-8B17-F95D-F722-800951D1F226}"/>
              </a:ext>
            </a:extLst>
          </p:cNvPr>
          <p:cNvSpPr/>
          <p:nvPr/>
        </p:nvSpPr>
        <p:spPr>
          <a:xfrm>
            <a:off x="5925461" y="4980434"/>
            <a:ext cx="933213" cy="139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62" name="矩形 69">
            <a:extLst>
              <a:ext uri="{FF2B5EF4-FFF2-40B4-BE49-F238E27FC236}">
                <a16:creationId xmlns:a16="http://schemas.microsoft.com/office/drawing/2014/main" id="{0A4E662A-4AB1-4B52-7DA1-CCA922DD7196}"/>
              </a:ext>
            </a:extLst>
          </p:cNvPr>
          <p:cNvSpPr/>
          <p:nvPr/>
        </p:nvSpPr>
        <p:spPr>
          <a:xfrm>
            <a:off x="5925461" y="5120416"/>
            <a:ext cx="933213" cy="13998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63" name="矩形 72">
            <a:extLst>
              <a:ext uri="{FF2B5EF4-FFF2-40B4-BE49-F238E27FC236}">
                <a16:creationId xmlns:a16="http://schemas.microsoft.com/office/drawing/2014/main" id="{459D4CC8-C9FF-1039-EC85-90FC02251533}"/>
              </a:ext>
            </a:extLst>
          </p:cNvPr>
          <p:cNvSpPr/>
          <p:nvPr/>
        </p:nvSpPr>
        <p:spPr>
          <a:xfrm>
            <a:off x="5925461" y="4700470"/>
            <a:ext cx="933213" cy="1399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E57EE5C4-C3FA-74D2-43BF-55DF885244A3}"/>
                  </a:ext>
                </a:extLst>
              </p:cNvPr>
              <p:cNvSpPr txBox="1"/>
              <p:nvPr/>
            </p:nvSpPr>
            <p:spPr>
              <a:xfrm>
                <a:off x="5188527" y="3918259"/>
                <a:ext cx="638315" cy="646331"/>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3600" b="1" i="1">
                          <a:solidFill>
                            <a:prstClr val="black"/>
                          </a:solidFill>
                          <a:latin typeface="Cambria Math" panose="02040503050406030204" pitchFamily="18" charset="0"/>
                        </a:rPr>
                        <m:t>𝑨</m:t>
                      </m:r>
                    </m:oMath>
                  </m:oMathPara>
                </a14:m>
                <a:endParaRPr lang="zh-CN" altLang="en-US" sz="3600" b="1" dirty="0">
                  <a:solidFill>
                    <a:prstClr val="black"/>
                  </a:solidFill>
                  <a:latin typeface="Lucida Sans"/>
                  <a:ea typeface="黑体"/>
                </a:endParaRPr>
              </a:p>
            </p:txBody>
          </p:sp>
        </mc:Choice>
        <mc:Fallback xmlns="">
          <p:sp>
            <p:nvSpPr>
              <p:cNvPr id="64" name="TextBox 63">
                <a:extLst>
                  <a:ext uri="{FF2B5EF4-FFF2-40B4-BE49-F238E27FC236}">
                    <a16:creationId xmlns:a16="http://schemas.microsoft.com/office/drawing/2014/main" id="{E57EE5C4-C3FA-74D2-43BF-55DF885244A3}"/>
                  </a:ext>
                </a:extLst>
              </p:cNvPr>
              <p:cNvSpPr txBox="1">
                <a:spLocks noRot="1" noChangeAspect="1" noMove="1" noResize="1" noEditPoints="1" noAdjustHandles="1" noChangeArrowheads="1" noChangeShapeType="1" noTextEdit="1"/>
              </p:cNvSpPr>
              <p:nvPr/>
            </p:nvSpPr>
            <p:spPr>
              <a:xfrm>
                <a:off x="5188527" y="3918259"/>
                <a:ext cx="638315" cy="646331"/>
              </a:xfrm>
              <a:prstGeom prst="rect">
                <a:avLst/>
              </a:prstGeom>
              <a:blipFill>
                <a:blip r:embed="rId3"/>
                <a:stretch>
                  <a:fillRect/>
                </a:stretch>
              </a:blipFill>
            </p:spPr>
            <p:txBody>
              <a:bodyPr/>
              <a:lstStyle/>
              <a:p>
                <a:r>
                  <a:rPr lang="zh-CN" altLang="en-US">
                    <a:noFill/>
                  </a:rPr>
                  <a:t> </a:t>
                </a:r>
              </a:p>
            </p:txBody>
          </p:sp>
        </mc:Fallback>
      </mc:AlternateContent>
      <p:sp>
        <p:nvSpPr>
          <p:cNvPr id="65" name="Left Brace 64">
            <a:extLst>
              <a:ext uri="{FF2B5EF4-FFF2-40B4-BE49-F238E27FC236}">
                <a16:creationId xmlns:a16="http://schemas.microsoft.com/office/drawing/2014/main" id="{3EE37C50-4706-4E06-A059-28AFE6005AEA}"/>
              </a:ext>
            </a:extLst>
          </p:cNvPr>
          <p:cNvSpPr/>
          <p:nvPr/>
        </p:nvSpPr>
        <p:spPr>
          <a:xfrm rot="5400000">
            <a:off x="6281834" y="4024862"/>
            <a:ext cx="220468" cy="93321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1DAA63AE-C971-9802-8405-A9A8D42F938B}"/>
                  </a:ext>
                </a:extLst>
              </p:cNvPr>
              <p:cNvSpPr txBox="1"/>
              <p:nvPr/>
            </p:nvSpPr>
            <p:spPr>
              <a:xfrm>
                <a:off x="6172597" y="3918259"/>
                <a:ext cx="470129"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3600" dirty="0">
                  <a:solidFill>
                    <a:prstClr val="black"/>
                  </a:solidFill>
                  <a:latin typeface="Lucida Sans"/>
                  <a:ea typeface="黑体"/>
                </a:endParaRPr>
              </a:p>
            </p:txBody>
          </p:sp>
        </mc:Choice>
        <mc:Fallback xmlns="">
          <p:sp>
            <p:nvSpPr>
              <p:cNvPr id="66" name="TextBox 65">
                <a:extLst>
                  <a:ext uri="{FF2B5EF4-FFF2-40B4-BE49-F238E27FC236}">
                    <a16:creationId xmlns:a16="http://schemas.microsoft.com/office/drawing/2014/main" id="{1DAA63AE-C971-9802-8405-A9A8D42F938B}"/>
                  </a:ext>
                </a:extLst>
              </p:cNvPr>
              <p:cNvSpPr txBox="1">
                <a:spLocks noRot="1" noChangeAspect="1" noMove="1" noResize="1" noEditPoints="1" noAdjustHandles="1" noChangeArrowheads="1" noChangeShapeType="1" noTextEdit="1"/>
              </p:cNvSpPr>
              <p:nvPr/>
            </p:nvSpPr>
            <p:spPr>
              <a:xfrm>
                <a:off x="6172597" y="3918259"/>
                <a:ext cx="470129" cy="461665"/>
              </a:xfrm>
              <a:prstGeom prst="rect">
                <a:avLst/>
              </a:prstGeom>
              <a:blipFill>
                <a:blip r:embed="rId4"/>
                <a:stretch>
                  <a:fillRect/>
                </a:stretch>
              </a:blipFill>
            </p:spPr>
            <p:txBody>
              <a:bodyPr/>
              <a:lstStyle/>
              <a:p>
                <a:r>
                  <a:rPr lang="zh-CN" altLang="en-US">
                    <a:noFill/>
                  </a:rPr>
                  <a:t> </a:t>
                </a:r>
              </a:p>
            </p:txBody>
          </p:sp>
        </mc:Fallback>
      </mc:AlternateContent>
      <p:sp>
        <p:nvSpPr>
          <p:cNvPr id="67" name="Left Brace 66">
            <a:extLst>
              <a:ext uri="{FF2B5EF4-FFF2-40B4-BE49-F238E27FC236}">
                <a16:creationId xmlns:a16="http://schemas.microsoft.com/office/drawing/2014/main" id="{A9C13F0B-8A73-D33A-4BBA-07A25C248857}"/>
              </a:ext>
            </a:extLst>
          </p:cNvPr>
          <p:cNvSpPr/>
          <p:nvPr/>
        </p:nvSpPr>
        <p:spPr>
          <a:xfrm>
            <a:off x="7681730" y="4665580"/>
            <a:ext cx="220468" cy="550446"/>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p:sp>
        <p:nvSpPr>
          <p:cNvPr id="69" name="Left Brace 68">
            <a:extLst>
              <a:ext uri="{FF2B5EF4-FFF2-40B4-BE49-F238E27FC236}">
                <a16:creationId xmlns:a16="http://schemas.microsoft.com/office/drawing/2014/main" id="{87702F81-DE96-D2E6-BE5E-2261228DF25A}"/>
              </a:ext>
            </a:extLst>
          </p:cNvPr>
          <p:cNvSpPr/>
          <p:nvPr/>
        </p:nvSpPr>
        <p:spPr>
          <a:xfrm rot="5400000">
            <a:off x="8332060" y="3989971"/>
            <a:ext cx="220468" cy="93321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5696AC87-E013-F648-0BE8-D4510CBAE3E3}"/>
                  </a:ext>
                </a:extLst>
              </p:cNvPr>
              <p:cNvSpPr txBox="1"/>
              <p:nvPr/>
            </p:nvSpPr>
            <p:spPr>
              <a:xfrm>
                <a:off x="8188821" y="3888642"/>
                <a:ext cx="470129"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70" name="TextBox 69">
                <a:extLst>
                  <a:ext uri="{FF2B5EF4-FFF2-40B4-BE49-F238E27FC236}">
                    <a16:creationId xmlns:a16="http://schemas.microsoft.com/office/drawing/2014/main" id="{5696AC87-E013-F648-0BE8-D4510CBAE3E3}"/>
                  </a:ext>
                </a:extLst>
              </p:cNvPr>
              <p:cNvSpPr txBox="1">
                <a:spLocks noRot="1" noChangeAspect="1" noMove="1" noResize="1" noEditPoints="1" noAdjustHandles="1" noChangeArrowheads="1" noChangeShapeType="1" noTextEdit="1"/>
              </p:cNvSpPr>
              <p:nvPr/>
            </p:nvSpPr>
            <p:spPr>
              <a:xfrm>
                <a:off x="8188821" y="3888642"/>
                <a:ext cx="470129" cy="461665"/>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808EF137-0697-0F5C-C336-EFCCD744F37C}"/>
                  </a:ext>
                </a:extLst>
              </p:cNvPr>
              <p:cNvSpPr txBox="1"/>
              <p:nvPr/>
            </p:nvSpPr>
            <p:spPr>
              <a:xfrm>
                <a:off x="7261677" y="3918259"/>
                <a:ext cx="665567" cy="646331"/>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3600" b="1" i="1">
                          <a:solidFill>
                            <a:prstClr val="black"/>
                          </a:solidFill>
                          <a:latin typeface="Cambria Math" panose="02040503050406030204" pitchFamily="18" charset="0"/>
                        </a:rPr>
                        <m:t>𝑩</m:t>
                      </m:r>
                    </m:oMath>
                  </m:oMathPara>
                </a14:m>
                <a:endParaRPr lang="zh-CN" altLang="en-US" sz="3600" b="1" dirty="0">
                  <a:solidFill>
                    <a:prstClr val="black"/>
                  </a:solidFill>
                  <a:latin typeface="Lucida Sans"/>
                  <a:ea typeface="黑体"/>
                </a:endParaRPr>
              </a:p>
            </p:txBody>
          </p:sp>
        </mc:Choice>
        <mc:Fallback xmlns="">
          <p:sp>
            <p:nvSpPr>
              <p:cNvPr id="71" name="TextBox 70">
                <a:extLst>
                  <a:ext uri="{FF2B5EF4-FFF2-40B4-BE49-F238E27FC236}">
                    <a16:creationId xmlns:a16="http://schemas.microsoft.com/office/drawing/2014/main" id="{808EF137-0697-0F5C-C336-EFCCD744F37C}"/>
                  </a:ext>
                </a:extLst>
              </p:cNvPr>
              <p:cNvSpPr txBox="1">
                <a:spLocks noRot="1" noChangeAspect="1" noMove="1" noResize="1" noEditPoints="1" noAdjustHandles="1" noChangeArrowheads="1" noChangeShapeType="1" noTextEdit="1"/>
              </p:cNvSpPr>
              <p:nvPr/>
            </p:nvSpPr>
            <p:spPr>
              <a:xfrm>
                <a:off x="7261677" y="3918259"/>
                <a:ext cx="665567" cy="646331"/>
              </a:xfrm>
              <a:prstGeom prst="rect">
                <a:avLst/>
              </a:prstGeom>
              <a:blipFill>
                <a:blip r:embed="rId7"/>
                <a:stretch>
                  <a:fillRect/>
                </a:stretch>
              </a:blipFill>
            </p:spPr>
            <p:txBody>
              <a:bodyPr/>
              <a:lstStyle/>
              <a:p>
                <a:r>
                  <a:rPr lang="zh-CN" altLang="en-US">
                    <a:noFill/>
                  </a:rPr>
                  <a:t> </a:t>
                </a:r>
              </a:p>
            </p:txBody>
          </p:sp>
        </mc:Fallback>
      </mc:AlternateContent>
      <p:sp>
        <p:nvSpPr>
          <p:cNvPr id="72" name="矩形 100">
            <a:extLst>
              <a:ext uri="{FF2B5EF4-FFF2-40B4-BE49-F238E27FC236}">
                <a16:creationId xmlns:a16="http://schemas.microsoft.com/office/drawing/2014/main" id="{C6A04D62-1693-A46F-CA54-89F332DB700D}"/>
              </a:ext>
            </a:extLst>
          </p:cNvPr>
          <p:cNvSpPr/>
          <p:nvPr/>
        </p:nvSpPr>
        <p:spPr>
          <a:xfrm>
            <a:off x="5925461" y="5258106"/>
            <a:ext cx="933213" cy="139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73" name="矩形 101">
            <a:extLst>
              <a:ext uri="{FF2B5EF4-FFF2-40B4-BE49-F238E27FC236}">
                <a16:creationId xmlns:a16="http://schemas.microsoft.com/office/drawing/2014/main" id="{7C8AFDF0-5B13-938F-628E-BD23D2531C03}"/>
              </a:ext>
            </a:extLst>
          </p:cNvPr>
          <p:cNvSpPr/>
          <p:nvPr/>
        </p:nvSpPr>
        <p:spPr>
          <a:xfrm>
            <a:off x="5925460" y="5395454"/>
            <a:ext cx="933213" cy="13998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74" name="矩形 102">
            <a:extLst>
              <a:ext uri="{FF2B5EF4-FFF2-40B4-BE49-F238E27FC236}">
                <a16:creationId xmlns:a16="http://schemas.microsoft.com/office/drawing/2014/main" id="{A5B6E9D5-81CC-B45B-3C63-8C1CAC4A8B6D}"/>
              </a:ext>
            </a:extLst>
          </p:cNvPr>
          <p:cNvSpPr/>
          <p:nvPr/>
        </p:nvSpPr>
        <p:spPr>
          <a:xfrm>
            <a:off x="5925461" y="5533146"/>
            <a:ext cx="933213" cy="1399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75" name="矩形 103">
            <a:extLst>
              <a:ext uri="{FF2B5EF4-FFF2-40B4-BE49-F238E27FC236}">
                <a16:creationId xmlns:a16="http://schemas.microsoft.com/office/drawing/2014/main" id="{846ED901-8E9C-7EA6-0B5C-41F58E74A737}"/>
              </a:ext>
            </a:extLst>
          </p:cNvPr>
          <p:cNvSpPr/>
          <p:nvPr/>
        </p:nvSpPr>
        <p:spPr>
          <a:xfrm>
            <a:off x="5925461" y="5673128"/>
            <a:ext cx="933213" cy="1399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76" name="矩形 104">
            <a:extLst>
              <a:ext uri="{FF2B5EF4-FFF2-40B4-BE49-F238E27FC236}">
                <a16:creationId xmlns:a16="http://schemas.microsoft.com/office/drawing/2014/main" id="{97D1A0A7-EA9A-723E-076E-F0F97A77E676}"/>
              </a:ext>
            </a:extLst>
          </p:cNvPr>
          <p:cNvSpPr/>
          <p:nvPr/>
        </p:nvSpPr>
        <p:spPr>
          <a:xfrm>
            <a:off x="5925460" y="5810474"/>
            <a:ext cx="933213" cy="13998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77" name="矩形 105">
            <a:extLst>
              <a:ext uri="{FF2B5EF4-FFF2-40B4-BE49-F238E27FC236}">
                <a16:creationId xmlns:a16="http://schemas.microsoft.com/office/drawing/2014/main" id="{5D858498-3038-37D6-409B-65513D549921}"/>
              </a:ext>
            </a:extLst>
          </p:cNvPr>
          <p:cNvSpPr/>
          <p:nvPr/>
        </p:nvSpPr>
        <p:spPr>
          <a:xfrm>
            <a:off x="5925461" y="6010525"/>
            <a:ext cx="933213" cy="1399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grpSp>
        <p:nvGrpSpPr>
          <p:cNvPr id="78" name="!!Group 47">
            <a:extLst>
              <a:ext uri="{FF2B5EF4-FFF2-40B4-BE49-F238E27FC236}">
                <a16:creationId xmlns:a16="http://schemas.microsoft.com/office/drawing/2014/main" id="{C50ED1DE-390A-8631-4EE5-1EE4755F9A77}"/>
              </a:ext>
            </a:extLst>
          </p:cNvPr>
          <p:cNvGrpSpPr/>
          <p:nvPr/>
        </p:nvGrpSpPr>
        <p:grpSpPr>
          <a:xfrm>
            <a:off x="7975688" y="4665580"/>
            <a:ext cx="933213" cy="550446"/>
            <a:chOff x="9225511" y="5022787"/>
            <a:chExt cx="914400" cy="539349"/>
          </a:xfrm>
        </p:grpSpPr>
        <p:sp>
          <p:nvSpPr>
            <p:cNvPr id="79" name="矩形 68">
              <a:extLst>
                <a:ext uri="{FF2B5EF4-FFF2-40B4-BE49-F238E27FC236}">
                  <a16:creationId xmlns:a16="http://schemas.microsoft.com/office/drawing/2014/main" id="{266AD444-6AD7-0B22-212D-778FBDA8AD0F}"/>
                </a:ext>
              </a:extLst>
            </p:cNvPr>
            <p:cNvSpPr/>
            <p:nvPr/>
          </p:nvSpPr>
          <p:spPr>
            <a:xfrm>
              <a:off x="9225511" y="5159945"/>
              <a:ext cx="91440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80" name="矩形 70">
              <a:extLst>
                <a:ext uri="{FF2B5EF4-FFF2-40B4-BE49-F238E27FC236}">
                  <a16:creationId xmlns:a16="http://schemas.microsoft.com/office/drawing/2014/main" id="{E5AB7FB6-524F-3213-1917-FB4C791C71B7}"/>
                </a:ext>
              </a:extLst>
            </p:cNvPr>
            <p:cNvSpPr/>
            <p:nvPr/>
          </p:nvSpPr>
          <p:spPr>
            <a:xfrm>
              <a:off x="9225511" y="5294124"/>
              <a:ext cx="91440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81" name="矩形 72">
              <a:extLst>
                <a:ext uri="{FF2B5EF4-FFF2-40B4-BE49-F238E27FC236}">
                  <a16:creationId xmlns:a16="http://schemas.microsoft.com/office/drawing/2014/main" id="{458B8BC1-FA5C-D51B-AFF7-B168CCE92EFF}"/>
                </a:ext>
              </a:extLst>
            </p:cNvPr>
            <p:cNvSpPr/>
            <p:nvPr/>
          </p:nvSpPr>
          <p:spPr>
            <a:xfrm>
              <a:off x="9225511" y="5022787"/>
              <a:ext cx="914400" cy="137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82" name="矩形 70">
              <a:extLst>
                <a:ext uri="{FF2B5EF4-FFF2-40B4-BE49-F238E27FC236}">
                  <a16:creationId xmlns:a16="http://schemas.microsoft.com/office/drawing/2014/main" id="{C944F994-855F-F715-1115-55D9D248F01C}"/>
                </a:ext>
              </a:extLst>
            </p:cNvPr>
            <p:cNvSpPr/>
            <p:nvPr/>
          </p:nvSpPr>
          <p:spPr>
            <a:xfrm>
              <a:off x="9225511" y="5424976"/>
              <a:ext cx="91440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grpSp>
      <p:sp>
        <p:nvSpPr>
          <p:cNvPr id="2" name="TextBox 1">
            <a:extLst>
              <a:ext uri="{FF2B5EF4-FFF2-40B4-BE49-F238E27FC236}">
                <a16:creationId xmlns:a16="http://schemas.microsoft.com/office/drawing/2014/main" id="{83724BD6-64BD-41A9-4CC6-358B02069A91}"/>
              </a:ext>
            </a:extLst>
          </p:cNvPr>
          <p:cNvSpPr txBox="1"/>
          <p:nvPr/>
        </p:nvSpPr>
        <p:spPr>
          <a:xfrm>
            <a:off x="714987" y="6381034"/>
            <a:ext cx="10228712" cy="523220"/>
          </a:xfrm>
          <a:prstGeom prst="rect">
            <a:avLst/>
          </a:prstGeom>
          <a:noFill/>
        </p:spPr>
        <p:txBody>
          <a:bodyPr wrap="square">
            <a:spAutoFit/>
          </a:bodyPr>
          <a:lstStyle/>
          <a:p>
            <a:pPr algn="ctr">
              <a:spcBef>
                <a:spcPts val="0"/>
              </a:spcBef>
              <a:spcAft>
                <a:spcPts val="0"/>
              </a:spcAft>
            </a:pPr>
            <a:r>
              <a:rPr lang="en-US" altLang="zh-CN" sz="1400" dirty="0">
                <a:effectLst/>
                <a:latin typeface="Times New Roman" panose="02020603050405020304" pitchFamily="18" charset="0"/>
                <a:cs typeface="Times New Roman" panose="02020603050405020304" pitchFamily="18" charset="0"/>
              </a:rPr>
              <a:t>L. K. Lee and H. F. Ting, “A simpler and more efficient deterministic scheme for finding frequent items over sliding windows,” in </a:t>
            </a:r>
            <a:r>
              <a:rPr lang="en-US" altLang="zh-CN" sz="1400" i="1" dirty="0">
                <a:effectLst/>
                <a:latin typeface="Times New Roman" panose="02020603050405020304" pitchFamily="18" charset="0"/>
                <a:cs typeface="Times New Roman" panose="02020603050405020304" pitchFamily="18" charset="0"/>
              </a:rPr>
              <a:t>Proceedings of the twenty-fifth ACM SIGMOD-SIGACT-SIGART symposium on Principles of database systems</a:t>
            </a:r>
            <a:r>
              <a:rPr lang="en-US" altLang="zh-CN" sz="1400" dirty="0">
                <a:effectLst/>
                <a:latin typeface="Times New Roman" panose="02020603050405020304" pitchFamily="18" charset="0"/>
                <a:cs typeface="Times New Roman" panose="02020603050405020304" pitchFamily="18" charset="0"/>
              </a:rPr>
              <a:t>, Jun. 2006, pp. 290–297.</a:t>
            </a:r>
          </a:p>
        </p:txBody>
      </p:sp>
      <p:sp>
        <p:nvSpPr>
          <p:cNvPr id="3" name="!!内容占位符 2">
            <a:extLst>
              <a:ext uri="{FF2B5EF4-FFF2-40B4-BE49-F238E27FC236}">
                <a16:creationId xmlns:a16="http://schemas.microsoft.com/office/drawing/2014/main" id="{4ACC316C-A718-477C-3664-FCADB6015871}"/>
              </a:ext>
            </a:extLst>
          </p:cNvPr>
          <p:cNvSpPr txBox="1">
            <a:spLocks/>
          </p:cNvSpPr>
          <p:nvPr/>
        </p:nvSpPr>
        <p:spPr>
          <a:xfrm>
            <a:off x="1988292" y="1611045"/>
            <a:ext cx="3460604" cy="3736798"/>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342676" indent="-342676" defTabSz="914140" fontAlgn="auto">
              <a:spcBef>
                <a:spcPts val="635"/>
              </a:spcBef>
              <a:spcAft>
                <a:spcPts val="0"/>
              </a:spcAft>
            </a:pPr>
            <a:r>
              <a:rPr kumimoji="1" lang="zh-CN" altLang="en-US" sz="2540" dirty="0">
                <a:solidFill>
                  <a:prstClr val="black"/>
                </a:solidFill>
                <a:latin typeface="Lucida Sans"/>
                <a:ea typeface="黑体"/>
              </a:rPr>
              <a:t>频率估计</a:t>
            </a:r>
            <a:endParaRPr kumimoji="1" lang="en-US" altLang="zh-CN" sz="2540" dirty="0">
              <a:solidFill>
                <a:prstClr val="black"/>
              </a:solidFill>
              <a:latin typeface="Lucida Sans"/>
              <a:ea typeface="黑体"/>
            </a:endParaRPr>
          </a:p>
          <a:p>
            <a:pPr marL="846866" lvl="1" indent="-342676" defTabSz="914140">
              <a:spcBef>
                <a:spcPts val="635"/>
              </a:spcBef>
            </a:pPr>
            <a:r>
              <a:rPr kumimoji="1" lang="en-US" altLang="zh-CN" sz="2000" dirty="0"/>
              <a:t>Sliding Window MG [PODS 2006]</a:t>
            </a: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r>
              <a:rPr kumimoji="1" lang="zh-CN" altLang="en-US" sz="2540" dirty="0">
                <a:solidFill>
                  <a:prstClr val="black"/>
                </a:solidFill>
                <a:latin typeface="Lucida Sans"/>
                <a:ea typeface="黑体"/>
              </a:rPr>
              <a:t>矩阵略图</a:t>
            </a: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p:txBody>
      </p:sp>
      <p:sp>
        <p:nvSpPr>
          <p:cNvPr id="4" name="Left Brace 3">
            <a:extLst>
              <a:ext uri="{FF2B5EF4-FFF2-40B4-BE49-F238E27FC236}">
                <a16:creationId xmlns:a16="http://schemas.microsoft.com/office/drawing/2014/main" id="{AF505CF0-5FDB-478C-83F2-3A7F45B56370}"/>
              </a:ext>
            </a:extLst>
          </p:cNvPr>
          <p:cNvSpPr/>
          <p:nvPr/>
        </p:nvSpPr>
        <p:spPr>
          <a:xfrm>
            <a:off x="5633052" y="4974080"/>
            <a:ext cx="220468" cy="970022"/>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55129B2-A22C-0B64-22B0-78D904166C6B}"/>
                  </a:ext>
                </a:extLst>
              </p:cNvPr>
              <p:cNvSpPr txBox="1"/>
              <p:nvPr/>
            </p:nvSpPr>
            <p:spPr>
              <a:xfrm>
                <a:off x="5238043" y="5201003"/>
                <a:ext cx="515975"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𝑁</m:t>
                      </m:r>
                    </m:oMath>
                  </m:oMathPara>
                </a14:m>
                <a:endParaRPr lang="zh-CN" altLang="en-US" sz="2400" dirty="0">
                  <a:solidFill>
                    <a:prstClr val="black"/>
                  </a:solidFill>
                  <a:latin typeface="Lucida Sans"/>
                  <a:ea typeface="黑体"/>
                </a:endParaRPr>
              </a:p>
            </p:txBody>
          </p:sp>
        </mc:Choice>
        <mc:Fallback xmlns="">
          <p:sp>
            <p:nvSpPr>
              <p:cNvPr id="7" name="TextBox 6">
                <a:extLst>
                  <a:ext uri="{FF2B5EF4-FFF2-40B4-BE49-F238E27FC236}">
                    <a16:creationId xmlns:a16="http://schemas.microsoft.com/office/drawing/2014/main" id="{455129B2-A22C-0B64-22B0-78D904166C6B}"/>
                  </a:ext>
                </a:extLst>
              </p:cNvPr>
              <p:cNvSpPr txBox="1">
                <a:spLocks noRot="1" noChangeAspect="1" noMove="1" noResize="1" noEditPoints="1" noAdjustHandles="1" noChangeArrowheads="1" noChangeShapeType="1" noTextEdit="1"/>
              </p:cNvSpPr>
              <p:nvPr/>
            </p:nvSpPr>
            <p:spPr>
              <a:xfrm>
                <a:off x="5238043" y="5201003"/>
                <a:ext cx="515975" cy="461665"/>
              </a:xfrm>
              <a:prstGeom prst="rect">
                <a:avLst/>
              </a:prstGeom>
              <a:blipFill>
                <a:blip r:embed="rId8"/>
                <a:stretch>
                  <a:fillRect/>
                </a:stretch>
              </a:blipFill>
            </p:spPr>
            <p:txBody>
              <a:bodyPr/>
              <a:lstStyle/>
              <a:p>
                <a:r>
                  <a:rPr lang="zh-CN" altLang="en-US">
                    <a:noFill/>
                  </a:rPr>
                  <a:t> </a:t>
                </a:r>
              </a:p>
            </p:txBody>
          </p:sp>
        </mc:Fallback>
      </mc:AlternateContent>
      <p:sp>
        <p:nvSpPr>
          <p:cNvPr id="9" name="Title 4">
            <a:extLst>
              <a:ext uri="{FF2B5EF4-FFF2-40B4-BE49-F238E27FC236}">
                <a16:creationId xmlns:a16="http://schemas.microsoft.com/office/drawing/2014/main" id="{111BC0E5-C50D-D9F3-A981-A6673C0B2848}"/>
              </a:ext>
            </a:extLst>
          </p:cNvPr>
          <p:cNvSpPr>
            <a:spLocks noGrp="1"/>
          </p:cNvSpPr>
          <p:nvPr>
            <p:ph type="title"/>
          </p:nvPr>
        </p:nvSpPr>
        <p:spPr>
          <a:xfrm>
            <a:off x="1619219" y="141288"/>
            <a:ext cx="9810819" cy="1128712"/>
          </a:xfrm>
        </p:spPr>
        <p:txBody>
          <a:bodyPr/>
          <a:lstStyle/>
          <a:p>
            <a:r>
              <a:rPr lang="zh-CN" altLang="en-US" dirty="0"/>
              <a:t>滑动窗口：</a:t>
            </a:r>
            <a:r>
              <a:rPr lang="en-US" altLang="zh-CN" dirty="0"/>
              <a:t>MG </a:t>
            </a:r>
            <a:r>
              <a:rPr lang="en-US" altLang="zh-CN" dirty="0" err="1"/>
              <a:t>v.s</a:t>
            </a:r>
            <a:r>
              <a:rPr lang="en-US" altLang="zh-CN" dirty="0"/>
              <a:t>.  FD</a:t>
            </a:r>
            <a:endParaRPr lang="zh-CN" altLang="en-US" dirty="0"/>
          </a:p>
        </p:txBody>
      </p:sp>
      <mc:AlternateContent xmlns:mc="http://schemas.openxmlformats.org/markup-compatibility/2006" xmlns:a14="http://schemas.microsoft.com/office/drawing/2010/main">
        <mc:Choice Requires="a14">
          <p:sp>
            <p:nvSpPr>
              <p:cNvPr id="5" name="!!TextBox 1">
                <a:extLst>
                  <a:ext uri="{FF2B5EF4-FFF2-40B4-BE49-F238E27FC236}">
                    <a16:creationId xmlns:a16="http://schemas.microsoft.com/office/drawing/2014/main" id="{ACDE86B2-2305-7650-EA58-EF437FB11AF8}"/>
                  </a:ext>
                </a:extLst>
              </p:cNvPr>
              <p:cNvSpPr txBox="1"/>
              <p:nvPr/>
            </p:nvSpPr>
            <p:spPr>
              <a:xfrm>
                <a:off x="6846067" y="4643735"/>
                <a:ext cx="977127"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b="0" i="1" smtClean="0">
                          <a:solidFill>
                            <a:prstClr val="black"/>
                          </a:solidFill>
                          <a:latin typeface="Cambria Math" panose="02040503050406030204" pitchFamily="18" charset="0"/>
                        </a:rPr>
                        <m:t>ℓ−1</m:t>
                      </m:r>
                    </m:oMath>
                  </m:oMathPara>
                </a14:m>
                <a:endParaRPr lang="zh-CN" altLang="en-US" sz="2400" dirty="0">
                  <a:solidFill>
                    <a:prstClr val="black"/>
                  </a:solidFill>
                  <a:latin typeface="Lucida Sans"/>
                  <a:ea typeface="黑体"/>
                </a:endParaRPr>
              </a:p>
            </p:txBody>
          </p:sp>
        </mc:Choice>
        <mc:Fallback xmlns="">
          <p:sp>
            <p:nvSpPr>
              <p:cNvPr id="5" name="!!TextBox 1">
                <a:extLst>
                  <a:ext uri="{FF2B5EF4-FFF2-40B4-BE49-F238E27FC236}">
                    <a16:creationId xmlns:a16="http://schemas.microsoft.com/office/drawing/2014/main" id="{ACDE86B2-2305-7650-EA58-EF437FB11AF8}"/>
                  </a:ext>
                </a:extLst>
              </p:cNvPr>
              <p:cNvSpPr txBox="1">
                <a:spLocks noRot="1" noChangeAspect="1" noMove="1" noResize="1" noEditPoints="1" noAdjustHandles="1" noChangeArrowheads="1" noChangeShapeType="1" noTextEdit="1"/>
              </p:cNvSpPr>
              <p:nvPr/>
            </p:nvSpPr>
            <p:spPr>
              <a:xfrm>
                <a:off x="6846067" y="4643735"/>
                <a:ext cx="977127" cy="461665"/>
              </a:xfrm>
              <a:prstGeom prst="rect">
                <a:avLst/>
              </a:prstGeom>
              <a:blipFill>
                <a:blip r:embed="rId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8559365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1">
            <a:extLst>
              <a:ext uri="{FF2B5EF4-FFF2-40B4-BE49-F238E27FC236}">
                <a16:creationId xmlns:a16="http://schemas.microsoft.com/office/drawing/2014/main" id="{99FDA2B8-364A-2172-FCF9-AF114BF51C16}"/>
              </a:ext>
            </a:extLst>
          </p:cNvPr>
          <p:cNvSpPr>
            <a:spLocks noChangeArrowheads="1"/>
          </p:cNvSpPr>
          <p:nvPr/>
        </p:nvSpPr>
        <p:spPr bwMode="auto">
          <a:xfrm>
            <a:off x="6853397" y="3399880"/>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25</a:t>
            </a:r>
          </a:p>
        </p:txBody>
      </p:sp>
      <p:cxnSp>
        <p:nvCxnSpPr>
          <p:cNvPr id="3" name="Straight Connector 2">
            <a:extLst>
              <a:ext uri="{FF2B5EF4-FFF2-40B4-BE49-F238E27FC236}">
                <a16:creationId xmlns:a16="http://schemas.microsoft.com/office/drawing/2014/main" id="{A0EDDD2F-26DE-5810-119B-D7A25C42B7BD}"/>
              </a:ext>
            </a:extLst>
          </p:cNvPr>
          <p:cNvCxnSpPr>
            <a:cxnSpLocks noChangeShapeType="1"/>
          </p:cNvCxnSpPr>
          <p:nvPr/>
        </p:nvCxnSpPr>
        <p:spPr bwMode="auto">
          <a:xfrm flipV="1">
            <a:off x="5949032" y="3629957"/>
            <a:ext cx="2670120" cy="7948"/>
          </a:xfrm>
          <a:prstGeom prst="line">
            <a:avLst/>
          </a:prstGeom>
          <a:noFill/>
          <a:ln w="38100" algn="ctr">
            <a:solidFill>
              <a:schemeClr val="tx1"/>
            </a:solidFill>
            <a:round/>
            <a:headEnd/>
            <a:tailEnd/>
          </a:ln>
        </p:spPr>
      </p:cxnSp>
      <p:sp>
        <p:nvSpPr>
          <p:cNvPr id="4" name="Rectangle 23">
            <a:extLst>
              <a:ext uri="{FF2B5EF4-FFF2-40B4-BE49-F238E27FC236}">
                <a16:creationId xmlns:a16="http://schemas.microsoft.com/office/drawing/2014/main" id="{293320C7-52FE-DAB0-A700-C66EC1929BBA}"/>
              </a:ext>
            </a:extLst>
          </p:cNvPr>
          <p:cNvSpPr>
            <a:spLocks noChangeArrowheads="1"/>
          </p:cNvSpPr>
          <p:nvPr/>
        </p:nvSpPr>
        <p:spPr bwMode="auto">
          <a:xfrm>
            <a:off x="6122480" y="3396370"/>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7" name="Rectangle 24">
            <a:extLst>
              <a:ext uri="{FF2B5EF4-FFF2-40B4-BE49-F238E27FC236}">
                <a16:creationId xmlns:a16="http://schemas.microsoft.com/office/drawing/2014/main" id="{AAD7983E-BC23-1056-F181-757231C3F80F}"/>
              </a:ext>
            </a:extLst>
          </p:cNvPr>
          <p:cNvSpPr>
            <a:spLocks noChangeArrowheads="1"/>
          </p:cNvSpPr>
          <p:nvPr/>
        </p:nvSpPr>
        <p:spPr bwMode="auto">
          <a:xfrm>
            <a:off x="6122480" y="3167502"/>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8" name="Rectangle 25">
            <a:extLst>
              <a:ext uri="{FF2B5EF4-FFF2-40B4-BE49-F238E27FC236}">
                <a16:creationId xmlns:a16="http://schemas.microsoft.com/office/drawing/2014/main" id="{8F0B667C-04EB-DEAE-AE4B-58B8DC4C0C61}"/>
              </a:ext>
            </a:extLst>
          </p:cNvPr>
          <p:cNvSpPr>
            <a:spLocks noChangeArrowheads="1"/>
          </p:cNvSpPr>
          <p:nvPr/>
        </p:nvSpPr>
        <p:spPr bwMode="auto">
          <a:xfrm>
            <a:off x="6122480" y="2938636"/>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9" name="Rectangle 26">
            <a:extLst>
              <a:ext uri="{FF2B5EF4-FFF2-40B4-BE49-F238E27FC236}">
                <a16:creationId xmlns:a16="http://schemas.microsoft.com/office/drawing/2014/main" id="{D63AAA3C-49D0-0A91-F6DA-08767C711F8E}"/>
              </a:ext>
            </a:extLst>
          </p:cNvPr>
          <p:cNvSpPr>
            <a:spLocks noChangeArrowheads="1"/>
          </p:cNvSpPr>
          <p:nvPr/>
        </p:nvSpPr>
        <p:spPr bwMode="auto">
          <a:xfrm>
            <a:off x="6122480" y="2706589"/>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0" name="TextBox 5">
            <a:extLst>
              <a:ext uri="{FF2B5EF4-FFF2-40B4-BE49-F238E27FC236}">
                <a16:creationId xmlns:a16="http://schemas.microsoft.com/office/drawing/2014/main" id="{3DD3F632-927E-49C7-8A53-748C66D52B3C}"/>
              </a:ext>
            </a:extLst>
          </p:cNvPr>
          <p:cNvSpPr txBox="1">
            <a:spLocks noChangeArrowheads="1"/>
          </p:cNvSpPr>
          <p:nvPr/>
        </p:nvSpPr>
        <p:spPr bwMode="auto">
          <a:xfrm>
            <a:off x="6071243" y="3634037"/>
            <a:ext cx="2509280" cy="35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r>
              <a:rPr lang="en-US" altLang="zh-CN" sz="1600" dirty="0">
                <a:solidFill>
                  <a:prstClr val="black"/>
                </a:solidFill>
                <a:latin typeface="Courier New" panose="02070309020205020404" pitchFamily="49" charset="0"/>
                <a:cs typeface="Courier New" panose="02070309020205020404" pitchFamily="49" charset="0"/>
              </a:rPr>
              <a:t>1 2 3 4 5 6 7 8 9 </a:t>
            </a:r>
          </a:p>
        </p:txBody>
      </p:sp>
      <p:sp>
        <p:nvSpPr>
          <p:cNvPr id="11" name="Rectangle 44">
            <a:extLst>
              <a:ext uri="{FF2B5EF4-FFF2-40B4-BE49-F238E27FC236}">
                <a16:creationId xmlns:a16="http://schemas.microsoft.com/office/drawing/2014/main" id="{85B98C2A-B576-707C-0610-5BE68B37D3D3}"/>
              </a:ext>
            </a:extLst>
          </p:cNvPr>
          <p:cNvSpPr>
            <a:spLocks noChangeArrowheads="1"/>
          </p:cNvSpPr>
          <p:nvPr/>
        </p:nvSpPr>
        <p:spPr bwMode="auto">
          <a:xfrm>
            <a:off x="8085127" y="3393192"/>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2" name="Rectangle 45">
            <a:extLst>
              <a:ext uri="{FF2B5EF4-FFF2-40B4-BE49-F238E27FC236}">
                <a16:creationId xmlns:a16="http://schemas.microsoft.com/office/drawing/2014/main" id="{3F1D78FE-9DC9-90D9-364B-80FD656C2BA4}"/>
              </a:ext>
            </a:extLst>
          </p:cNvPr>
          <p:cNvSpPr>
            <a:spLocks noChangeArrowheads="1"/>
          </p:cNvSpPr>
          <p:nvPr/>
        </p:nvSpPr>
        <p:spPr bwMode="auto">
          <a:xfrm>
            <a:off x="8085127" y="3164325"/>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3" name="!!Rectangle 47">
            <a:extLst>
              <a:ext uri="{FF2B5EF4-FFF2-40B4-BE49-F238E27FC236}">
                <a16:creationId xmlns:a16="http://schemas.microsoft.com/office/drawing/2014/main" id="{EBB59FC7-E867-6EFD-7A25-64EE6CD48CF9}"/>
              </a:ext>
            </a:extLst>
          </p:cNvPr>
          <p:cNvSpPr>
            <a:spLocks noChangeArrowheads="1"/>
          </p:cNvSpPr>
          <p:nvPr/>
        </p:nvSpPr>
        <p:spPr bwMode="auto">
          <a:xfrm>
            <a:off x="7379313" y="3402013"/>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5" name="rec1">
            <a:extLst>
              <a:ext uri="{FF2B5EF4-FFF2-40B4-BE49-F238E27FC236}">
                <a16:creationId xmlns:a16="http://schemas.microsoft.com/office/drawing/2014/main" id="{729CCA7E-D09B-B8B1-8D7E-A791AA918F68}"/>
              </a:ext>
            </a:extLst>
          </p:cNvPr>
          <p:cNvSpPr>
            <a:spLocks noChangeArrowheads="1"/>
          </p:cNvSpPr>
          <p:nvPr/>
        </p:nvSpPr>
        <p:spPr bwMode="auto">
          <a:xfrm>
            <a:off x="6367226" y="3398776"/>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37</a:t>
            </a:r>
          </a:p>
        </p:txBody>
      </p:sp>
      <p:sp>
        <p:nvSpPr>
          <p:cNvPr id="16" name="Rectangle 37">
            <a:extLst>
              <a:ext uri="{FF2B5EF4-FFF2-40B4-BE49-F238E27FC236}">
                <a16:creationId xmlns:a16="http://schemas.microsoft.com/office/drawing/2014/main" id="{06C6D061-483B-2A6F-DFCB-F6584FA4D139}"/>
              </a:ext>
            </a:extLst>
          </p:cNvPr>
          <p:cNvSpPr>
            <a:spLocks noChangeArrowheads="1"/>
          </p:cNvSpPr>
          <p:nvPr/>
        </p:nvSpPr>
        <p:spPr bwMode="auto">
          <a:xfrm>
            <a:off x="6620683" y="2942606"/>
            <a:ext cx="228868" cy="228868"/>
          </a:xfrm>
          <a:prstGeom prst="rect">
            <a:avLst/>
          </a:prstGeom>
          <a:solidFill>
            <a:schemeClr val="accent1">
              <a:lumMod val="40000"/>
              <a:lumOff val="60000"/>
            </a:schemeClr>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7" name="!!Rectangle 48">
            <a:extLst>
              <a:ext uri="{FF2B5EF4-FFF2-40B4-BE49-F238E27FC236}">
                <a16:creationId xmlns:a16="http://schemas.microsoft.com/office/drawing/2014/main" id="{75746BA4-89A0-774F-24E5-7A8133B4D531}"/>
              </a:ext>
            </a:extLst>
          </p:cNvPr>
          <p:cNvSpPr>
            <a:spLocks noChangeArrowheads="1"/>
          </p:cNvSpPr>
          <p:nvPr/>
        </p:nvSpPr>
        <p:spPr bwMode="auto">
          <a:xfrm>
            <a:off x="6620683" y="3164325"/>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48</a:t>
            </a:r>
          </a:p>
        </p:txBody>
      </p:sp>
      <p:sp>
        <p:nvSpPr>
          <p:cNvPr id="18" name="rec1">
            <a:extLst>
              <a:ext uri="{FF2B5EF4-FFF2-40B4-BE49-F238E27FC236}">
                <a16:creationId xmlns:a16="http://schemas.microsoft.com/office/drawing/2014/main" id="{83E9BAB6-C8E0-5A7A-D3EC-888EB5C80325}"/>
              </a:ext>
            </a:extLst>
          </p:cNvPr>
          <p:cNvSpPr>
            <a:spLocks noChangeArrowheads="1"/>
          </p:cNvSpPr>
          <p:nvPr/>
        </p:nvSpPr>
        <p:spPr bwMode="auto">
          <a:xfrm>
            <a:off x="6620846" y="3399880"/>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18</a:t>
            </a:r>
          </a:p>
        </p:txBody>
      </p:sp>
      <p:sp>
        <p:nvSpPr>
          <p:cNvPr id="19" name="!!Rectangle 27">
            <a:extLst>
              <a:ext uri="{FF2B5EF4-FFF2-40B4-BE49-F238E27FC236}">
                <a16:creationId xmlns:a16="http://schemas.microsoft.com/office/drawing/2014/main" id="{17DDB9EB-3D84-31E0-6494-A24851BE4F68}"/>
              </a:ext>
            </a:extLst>
          </p:cNvPr>
          <p:cNvSpPr>
            <a:spLocks noChangeArrowheads="1"/>
          </p:cNvSpPr>
          <p:nvPr/>
        </p:nvSpPr>
        <p:spPr bwMode="auto">
          <a:xfrm>
            <a:off x="6122480" y="2480527"/>
            <a:ext cx="228868" cy="228868"/>
          </a:xfrm>
          <a:prstGeom prst="rect">
            <a:avLst/>
          </a:prstGeom>
          <a:solidFill>
            <a:srgbClr val="C00000"/>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20" name="矩形 67">
            <a:extLst>
              <a:ext uri="{FF2B5EF4-FFF2-40B4-BE49-F238E27FC236}">
                <a16:creationId xmlns:a16="http://schemas.microsoft.com/office/drawing/2014/main" id="{AAA468CC-FCEE-DAF4-99A7-80C8BD6BDDE5}"/>
              </a:ext>
            </a:extLst>
          </p:cNvPr>
          <p:cNvSpPr/>
          <p:nvPr/>
        </p:nvSpPr>
        <p:spPr>
          <a:xfrm>
            <a:off x="5924510" y="4840481"/>
            <a:ext cx="933213" cy="1399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21" name="矩形 68">
            <a:extLst>
              <a:ext uri="{FF2B5EF4-FFF2-40B4-BE49-F238E27FC236}">
                <a16:creationId xmlns:a16="http://schemas.microsoft.com/office/drawing/2014/main" id="{96295AF7-C921-2F09-C04A-1A21309016FD}"/>
              </a:ext>
            </a:extLst>
          </p:cNvPr>
          <p:cNvSpPr/>
          <p:nvPr/>
        </p:nvSpPr>
        <p:spPr>
          <a:xfrm>
            <a:off x="5924510" y="4980463"/>
            <a:ext cx="933213" cy="139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22" name="矩形 69">
            <a:extLst>
              <a:ext uri="{FF2B5EF4-FFF2-40B4-BE49-F238E27FC236}">
                <a16:creationId xmlns:a16="http://schemas.microsoft.com/office/drawing/2014/main" id="{1C5A626F-1744-E8A7-945B-04B73B14671C}"/>
              </a:ext>
            </a:extLst>
          </p:cNvPr>
          <p:cNvSpPr/>
          <p:nvPr/>
        </p:nvSpPr>
        <p:spPr>
          <a:xfrm>
            <a:off x="5924510" y="5120445"/>
            <a:ext cx="933213" cy="13998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23" name="矩形 72">
            <a:extLst>
              <a:ext uri="{FF2B5EF4-FFF2-40B4-BE49-F238E27FC236}">
                <a16:creationId xmlns:a16="http://schemas.microsoft.com/office/drawing/2014/main" id="{A9CBA2E8-E869-8051-3DCE-1AB8E0994A7A}"/>
              </a:ext>
            </a:extLst>
          </p:cNvPr>
          <p:cNvSpPr/>
          <p:nvPr/>
        </p:nvSpPr>
        <p:spPr>
          <a:xfrm>
            <a:off x="5924510" y="4700499"/>
            <a:ext cx="933213" cy="1399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B3FC313-F71A-7BFE-8144-C3D56D235BF2}"/>
                  </a:ext>
                </a:extLst>
              </p:cNvPr>
              <p:cNvSpPr txBox="1"/>
              <p:nvPr/>
            </p:nvSpPr>
            <p:spPr>
              <a:xfrm>
                <a:off x="5187576" y="3918288"/>
                <a:ext cx="638315" cy="646331"/>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3600" b="1" i="1">
                          <a:solidFill>
                            <a:prstClr val="black"/>
                          </a:solidFill>
                          <a:latin typeface="Cambria Math" panose="02040503050406030204" pitchFamily="18" charset="0"/>
                        </a:rPr>
                        <m:t>𝑨</m:t>
                      </m:r>
                    </m:oMath>
                  </m:oMathPara>
                </a14:m>
                <a:endParaRPr lang="zh-CN" altLang="en-US" sz="3600" b="1" dirty="0">
                  <a:solidFill>
                    <a:prstClr val="black"/>
                  </a:solidFill>
                  <a:latin typeface="Lucida Sans"/>
                  <a:ea typeface="黑体"/>
                </a:endParaRPr>
              </a:p>
            </p:txBody>
          </p:sp>
        </mc:Choice>
        <mc:Fallback xmlns="">
          <p:sp>
            <p:nvSpPr>
              <p:cNvPr id="24" name="TextBox 23">
                <a:extLst>
                  <a:ext uri="{FF2B5EF4-FFF2-40B4-BE49-F238E27FC236}">
                    <a16:creationId xmlns:a16="http://schemas.microsoft.com/office/drawing/2014/main" id="{BB3FC313-F71A-7BFE-8144-C3D56D235BF2}"/>
                  </a:ext>
                </a:extLst>
              </p:cNvPr>
              <p:cNvSpPr txBox="1">
                <a:spLocks noRot="1" noChangeAspect="1" noMove="1" noResize="1" noEditPoints="1" noAdjustHandles="1" noChangeArrowheads="1" noChangeShapeType="1" noTextEdit="1"/>
              </p:cNvSpPr>
              <p:nvPr/>
            </p:nvSpPr>
            <p:spPr>
              <a:xfrm>
                <a:off x="5187576" y="3918288"/>
                <a:ext cx="638315" cy="646331"/>
              </a:xfrm>
              <a:prstGeom prst="rect">
                <a:avLst/>
              </a:prstGeom>
              <a:blipFill>
                <a:blip r:embed="rId2"/>
                <a:stretch>
                  <a:fillRect/>
                </a:stretch>
              </a:blipFill>
            </p:spPr>
            <p:txBody>
              <a:bodyPr/>
              <a:lstStyle/>
              <a:p>
                <a:r>
                  <a:rPr lang="zh-CN" altLang="en-US">
                    <a:noFill/>
                  </a:rPr>
                  <a:t> </a:t>
                </a:r>
              </a:p>
            </p:txBody>
          </p:sp>
        </mc:Fallback>
      </mc:AlternateContent>
      <p:sp>
        <p:nvSpPr>
          <p:cNvPr id="25" name="Left Brace 24">
            <a:extLst>
              <a:ext uri="{FF2B5EF4-FFF2-40B4-BE49-F238E27FC236}">
                <a16:creationId xmlns:a16="http://schemas.microsoft.com/office/drawing/2014/main" id="{04680F59-4F37-F5F8-7B76-3E7C48F877AD}"/>
              </a:ext>
            </a:extLst>
          </p:cNvPr>
          <p:cNvSpPr/>
          <p:nvPr/>
        </p:nvSpPr>
        <p:spPr>
          <a:xfrm rot="5400000">
            <a:off x="6280883" y="4024891"/>
            <a:ext cx="220468" cy="93321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5F5A521-FF8B-11BE-9ED9-4A97EBEDE000}"/>
                  </a:ext>
                </a:extLst>
              </p:cNvPr>
              <p:cNvSpPr txBox="1"/>
              <p:nvPr/>
            </p:nvSpPr>
            <p:spPr>
              <a:xfrm>
                <a:off x="6171646" y="3918288"/>
                <a:ext cx="470129"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3600" dirty="0">
                  <a:solidFill>
                    <a:prstClr val="black"/>
                  </a:solidFill>
                  <a:latin typeface="Lucida Sans"/>
                  <a:ea typeface="黑体"/>
                </a:endParaRPr>
              </a:p>
            </p:txBody>
          </p:sp>
        </mc:Choice>
        <mc:Fallback xmlns="">
          <p:sp>
            <p:nvSpPr>
              <p:cNvPr id="26" name="TextBox 25">
                <a:extLst>
                  <a:ext uri="{FF2B5EF4-FFF2-40B4-BE49-F238E27FC236}">
                    <a16:creationId xmlns:a16="http://schemas.microsoft.com/office/drawing/2014/main" id="{B5F5A521-FF8B-11BE-9ED9-4A97EBEDE000}"/>
                  </a:ext>
                </a:extLst>
              </p:cNvPr>
              <p:cNvSpPr txBox="1">
                <a:spLocks noRot="1" noChangeAspect="1" noMove="1" noResize="1" noEditPoints="1" noAdjustHandles="1" noChangeArrowheads="1" noChangeShapeType="1" noTextEdit="1"/>
              </p:cNvSpPr>
              <p:nvPr/>
            </p:nvSpPr>
            <p:spPr>
              <a:xfrm>
                <a:off x="6171646" y="3918288"/>
                <a:ext cx="470129" cy="461665"/>
              </a:xfrm>
              <a:prstGeom prst="rect">
                <a:avLst/>
              </a:prstGeom>
              <a:blipFill>
                <a:blip r:embed="rId3"/>
                <a:stretch>
                  <a:fillRect/>
                </a:stretch>
              </a:blipFill>
            </p:spPr>
            <p:txBody>
              <a:bodyPr/>
              <a:lstStyle/>
              <a:p>
                <a:r>
                  <a:rPr lang="zh-CN" altLang="en-US">
                    <a:noFill/>
                  </a:rPr>
                  <a:t> </a:t>
                </a:r>
              </a:p>
            </p:txBody>
          </p:sp>
        </mc:Fallback>
      </mc:AlternateContent>
      <p:sp>
        <p:nvSpPr>
          <p:cNvPr id="27" name="Left Brace 26">
            <a:extLst>
              <a:ext uri="{FF2B5EF4-FFF2-40B4-BE49-F238E27FC236}">
                <a16:creationId xmlns:a16="http://schemas.microsoft.com/office/drawing/2014/main" id="{57A87C55-2551-1632-A2BC-859198B91892}"/>
              </a:ext>
            </a:extLst>
          </p:cNvPr>
          <p:cNvSpPr/>
          <p:nvPr/>
        </p:nvSpPr>
        <p:spPr>
          <a:xfrm>
            <a:off x="7680779" y="4665609"/>
            <a:ext cx="220468" cy="550446"/>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p:sp>
        <p:nvSpPr>
          <p:cNvPr id="29" name="Left Brace 28">
            <a:extLst>
              <a:ext uri="{FF2B5EF4-FFF2-40B4-BE49-F238E27FC236}">
                <a16:creationId xmlns:a16="http://schemas.microsoft.com/office/drawing/2014/main" id="{2FB7FCCC-4D11-D0CA-C607-0765AC9D442F}"/>
              </a:ext>
            </a:extLst>
          </p:cNvPr>
          <p:cNvSpPr/>
          <p:nvPr/>
        </p:nvSpPr>
        <p:spPr>
          <a:xfrm rot="5400000">
            <a:off x="8331109" y="3990000"/>
            <a:ext cx="220468" cy="93321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4893AFD-D931-E3C9-3797-A51546761922}"/>
                  </a:ext>
                </a:extLst>
              </p:cNvPr>
              <p:cNvSpPr txBox="1"/>
              <p:nvPr/>
            </p:nvSpPr>
            <p:spPr>
              <a:xfrm>
                <a:off x="8187870" y="3888671"/>
                <a:ext cx="470129"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30" name="TextBox 29">
                <a:extLst>
                  <a:ext uri="{FF2B5EF4-FFF2-40B4-BE49-F238E27FC236}">
                    <a16:creationId xmlns:a16="http://schemas.microsoft.com/office/drawing/2014/main" id="{64893AFD-D931-E3C9-3797-A51546761922}"/>
                  </a:ext>
                </a:extLst>
              </p:cNvPr>
              <p:cNvSpPr txBox="1">
                <a:spLocks noRot="1" noChangeAspect="1" noMove="1" noResize="1" noEditPoints="1" noAdjustHandles="1" noChangeArrowheads="1" noChangeShapeType="1" noTextEdit="1"/>
              </p:cNvSpPr>
              <p:nvPr/>
            </p:nvSpPr>
            <p:spPr>
              <a:xfrm>
                <a:off x="8187870" y="3888671"/>
                <a:ext cx="470129" cy="461665"/>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4F9C933-867D-FB32-CFA7-94A5A5617EB9}"/>
                  </a:ext>
                </a:extLst>
              </p:cNvPr>
              <p:cNvSpPr txBox="1"/>
              <p:nvPr/>
            </p:nvSpPr>
            <p:spPr>
              <a:xfrm>
                <a:off x="7260726" y="3918288"/>
                <a:ext cx="665567" cy="646331"/>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3600" b="1" i="1">
                          <a:solidFill>
                            <a:prstClr val="black"/>
                          </a:solidFill>
                          <a:latin typeface="Cambria Math" panose="02040503050406030204" pitchFamily="18" charset="0"/>
                        </a:rPr>
                        <m:t>𝑩</m:t>
                      </m:r>
                    </m:oMath>
                  </m:oMathPara>
                </a14:m>
                <a:endParaRPr lang="zh-CN" altLang="en-US" sz="3600" b="1" dirty="0">
                  <a:solidFill>
                    <a:prstClr val="black"/>
                  </a:solidFill>
                  <a:latin typeface="Lucida Sans"/>
                  <a:ea typeface="黑体"/>
                </a:endParaRPr>
              </a:p>
            </p:txBody>
          </p:sp>
        </mc:Choice>
        <mc:Fallback xmlns="">
          <p:sp>
            <p:nvSpPr>
              <p:cNvPr id="31" name="TextBox 30">
                <a:extLst>
                  <a:ext uri="{FF2B5EF4-FFF2-40B4-BE49-F238E27FC236}">
                    <a16:creationId xmlns:a16="http://schemas.microsoft.com/office/drawing/2014/main" id="{D4F9C933-867D-FB32-CFA7-94A5A5617EB9}"/>
                  </a:ext>
                </a:extLst>
              </p:cNvPr>
              <p:cNvSpPr txBox="1">
                <a:spLocks noRot="1" noChangeAspect="1" noMove="1" noResize="1" noEditPoints="1" noAdjustHandles="1" noChangeArrowheads="1" noChangeShapeType="1" noTextEdit="1"/>
              </p:cNvSpPr>
              <p:nvPr/>
            </p:nvSpPr>
            <p:spPr>
              <a:xfrm>
                <a:off x="7260726" y="3918288"/>
                <a:ext cx="665567" cy="646331"/>
              </a:xfrm>
              <a:prstGeom prst="rect">
                <a:avLst/>
              </a:prstGeom>
              <a:blipFill>
                <a:blip r:embed="rId6"/>
                <a:stretch>
                  <a:fillRect/>
                </a:stretch>
              </a:blipFill>
            </p:spPr>
            <p:txBody>
              <a:bodyPr/>
              <a:lstStyle/>
              <a:p>
                <a:r>
                  <a:rPr lang="zh-CN" altLang="en-US">
                    <a:noFill/>
                  </a:rPr>
                  <a:t> </a:t>
                </a:r>
              </a:p>
            </p:txBody>
          </p:sp>
        </mc:Fallback>
      </mc:AlternateContent>
      <p:sp>
        <p:nvSpPr>
          <p:cNvPr id="32" name="矩形 100">
            <a:extLst>
              <a:ext uri="{FF2B5EF4-FFF2-40B4-BE49-F238E27FC236}">
                <a16:creationId xmlns:a16="http://schemas.microsoft.com/office/drawing/2014/main" id="{2F621E30-2815-2C2D-AFA7-92DD2A47639A}"/>
              </a:ext>
            </a:extLst>
          </p:cNvPr>
          <p:cNvSpPr/>
          <p:nvPr/>
        </p:nvSpPr>
        <p:spPr>
          <a:xfrm>
            <a:off x="5924510" y="5258135"/>
            <a:ext cx="933213" cy="139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3" name="矩形 101">
            <a:extLst>
              <a:ext uri="{FF2B5EF4-FFF2-40B4-BE49-F238E27FC236}">
                <a16:creationId xmlns:a16="http://schemas.microsoft.com/office/drawing/2014/main" id="{0D28AE3D-5F33-40A2-3CC2-2727CC40FDF4}"/>
              </a:ext>
            </a:extLst>
          </p:cNvPr>
          <p:cNvSpPr/>
          <p:nvPr/>
        </p:nvSpPr>
        <p:spPr>
          <a:xfrm>
            <a:off x="5924509" y="5395483"/>
            <a:ext cx="933213" cy="13998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4" name="矩形 102">
            <a:extLst>
              <a:ext uri="{FF2B5EF4-FFF2-40B4-BE49-F238E27FC236}">
                <a16:creationId xmlns:a16="http://schemas.microsoft.com/office/drawing/2014/main" id="{D52D1253-B92F-0ED4-552E-2E11302A22A0}"/>
              </a:ext>
            </a:extLst>
          </p:cNvPr>
          <p:cNvSpPr/>
          <p:nvPr/>
        </p:nvSpPr>
        <p:spPr>
          <a:xfrm>
            <a:off x="5924510" y="5533175"/>
            <a:ext cx="933213" cy="1399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5" name="矩形 103">
            <a:extLst>
              <a:ext uri="{FF2B5EF4-FFF2-40B4-BE49-F238E27FC236}">
                <a16:creationId xmlns:a16="http://schemas.microsoft.com/office/drawing/2014/main" id="{87917A77-2AF3-AFE3-6622-3CAB6F6FB8FF}"/>
              </a:ext>
            </a:extLst>
          </p:cNvPr>
          <p:cNvSpPr/>
          <p:nvPr/>
        </p:nvSpPr>
        <p:spPr>
          <a:xfrm>
            <a:off x="5924510" y="5673157"/>
            <a:ext cx="933213" cy="1399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6" name="矩形 104">
            <a:extLst>
              <a:ext uri="{FF2B5EF4-FFF2-40B4-BE49-F238E27FC236}">
                <a16:creationId xmlns:a16="http://schemas.microsoft.com/office/drawing/2014/main" id="{7C8556D7-5758-C132-0C8B-0D0E5D01F14F}"/>
              </a:ext>
            </a:extLst>
          </p:cNvPr>
          <p:cNvSpPr/>
          <p:nvPr/>
        </p:nvSpPr>
        <p:spPr>
          <a:xfrm>
            <a:off x="5924509" y="5810503"/>
            <a:ext cx="933213" cy="13998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7" name="矩形 105">
            <a:extLst>
              <a:ext uri="{FF2B5EF4-FFF2-40B4-BE49-F238E27FC236}">
                <a16:creationId xmlns:a16="http://schemas.microsoft.com/office/drawing/2014/main" id="{C6A6644C-1ADD-7FDA-48A9-581EE7B456B6}"/>
              </a:ext>
            </a:extLst>
          </p:cNvPr>
          <p:cNvSpPr/>
          <p:nvPr/>
        </p:nvSpPr>
        <p:spPr>
          <a:xfrm>
            <a:off x="5924510" y="5947850"/>
            <a:ext cx="933213" cy="1399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grpSp>
        <p:nvGrpSpPr>
          <p:cNvPr id="38" name="!!Group 47">
            <a:extLst>
              <a:ext uri="{FF2B5EF4-FFF2-40B4-BE49-F238E27FC236}">
                <a16:creationId xmlns:a16="http://schemas.microsoft.com/office/drawing/2014/main" id="{171DF8C9-E427-11DE-0AF1-625B34CE4E06}"/>
              </a:ext>
            </a:extLst>
          </p:cNvPr>
          <p:cNvGrpSpPr/>
          <p:nvPr/>
        </p:nvGrpSpPr>
        <p:grpSpPr>
          <a:xfrm>
            <a:off x="7974737" y="4665609"/>
            <a:ext cx="933213" cy="550446"/>
            <a:chOff x="9225511" y="5022787"/>
            <a:chExt cx="914400" cy="539349"/>
          </a:xfrm>
        </p:grpSpPr>
        <p:sp>
          <p:nvSpPr>
            <p:cNvPr id="39" name="矩形 68">
              <a:extLst>
                <a:ext uri="{FF2B5EF4-FFF2-40B4-BE49-F238E27FC236}">
                  <a16:creationId xmlns:a16="http://schemas.microsoft.com/office/drawing/2014/main" id="{7D62B590-7822-D54E-F61A-E62493D3217E}"/>
                </a:ext>
              </a:extLst>
            </p:cNvPr>
            <p:cNvSpPr/>
            <p:nvPr/>
          </p:nvSpPr>
          <p:spPr>
            <a:xfrm>
              <a:off x="9225511" y="5159945"/>
              <a:ext cx="91440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40" name="矩形 70">
              <a:extLst>
                <a:ext uri="{FF2B5EF4-FFF2-40B4-BE49-F238E27FC236}">
                  <a16:creationId xmlns:a16="http://schemas.microsoft.com/office/drawing/2014/main" id="{047D1769-2448-CB90-AE40-D80E115339D9}"/>
                </a:ext>
              </a:extLst>
            </p:cNvPr>
            <p:cNvSpPr/>
            <p:nvPr/>
          </p:nvSpPr>
          <p:spPr>
            <a:xfrm>
              <a:off x="9225511" y="5294124"/>
              <a:ext cx="91440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41" name="矩形 72">
              <a:extLst>
                <a:ext uri="{FF2B5EF4-FFF2-40B4-BE49-F238E27FC236}">
                  <a16:creationId xmlns:a16="http://schemas.microsoft.com/office/drawing/2014/main" id="{F1D4300F-9A9F-53F3-F2F1-96F6FB1C2CC4}"/>
                </a:ext>
              </a:extLst>
            </p:cNvPr>
            <p:cNvSpPr/>
            <p:nvPr/>
          </p:nvSpPr>
          <p:spPr>
            <a:xfrm>
              <a:off x="9225511" y="5022787"/>
              <a:ext cx="914400" cy="137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42" name="矩形 70">
              <a:extLst>
                <a:ext uri="{FF2B5EF4-FFF2-40B4-BE49-F238E27FC236}">
                  <a16:creationId xmlns:a16="http://schemas.microsoft.com/office/drawing/2014/main" id="{5C0A52BD-737C-CADF-3982-95F70EF41632}"/>
                </a:ext>
              </a:extLst>
            </p:cNvPr>
            <p:cNvSpPr/>
            <p:nvPr/>
          </p:nvSpPr>
          <p:spPr>
            <a:xfrm>
              <a:off x="9225511" y="5424976"/>
              <a:ext cx="91440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grpSp>
      <p:sp>
        <p:nvSpPr>
          <p:cNvPr id="44" name="TextBox 43">
            <a:extLst>
              <a:ext uri="{FF2B5EF4-FFF2-40B4-BE49-F238E27FC236}">
                <a16:creationId xmlns:a16="http://schemas.microsoft.com/office/drawing/2014/main" id="{F6C05517-E9B4-5C6C-2AD8-E16E35FA4809}"/>
              </a:ext>
            </a:extLst>
          </p:cNvPr>
          <p:cNvSpPr txBox="1"/>
          <p:nvPr/>
        </p:nvSpPr>
        <p:spPr>
          <a:xfrm>
            <a:off x="714987" y="6381034"/>
            <a:ext cx="10228712" cy="523220"/>
          </a:xfrm>
          <a:prstGeom prst="rect">
            <a:avLst/>
          </a:prstGeom>
          <a:noFill/>
        </p:spPr>
        <p:txBody>
          <a:bodyPr wrap="square">
            <a:spAutoFit/>
          </a:bodyPr>
          <a:lstStyle/>
          <a:p>
            <a:pPr algn="ctr">
              <a:spcBef>
                <a:spcPts val="0"/>
              </a:spcBef>
              <a:spcAft>
                <a:spcPts val="0"/>
              </a:spcAft>
            </a:pPr>
            <a:r>
              <a:rPr lang="en-US" altLang="zh-CN" sz="1400" dirty="0">
                <a:effectLst/>
                <a:latin typeface="Times New Roman" panose="02020603050405020304" pitchFamily="18" charset="0"/>
                <a:cs typeface="Times New Roman" panose="02020603050405020304" pitchFamily="18" charset="0"/>
              </a:rPr>
              <a:t>L. K. Lee and H. F. Ting, “A simpler and more efficient deterministic scheme for finding frequent items over sliding windows,” in </a:t>
            </a:r>
            <a:r>
              <a:rPr lang="en-US" altLang="zh-CN" sz="1400" i="1" dirty="0">
                <a:effectLst/>
                <a:latin typeface="Times New Roman" panose="02020603050405020304" pitchFamily="18" charset="0"/>
                <a:cs typeface="Times New Roman" panose="02020603050405020304" pitchFamily="18" charset="0"/>
              </a:rPr>
              <a:t>Proceedings of the twenty-fifth ACM SIGMOD-SIGACT-SIGART symposium on Principles of database systems</a:t>
            </a:r>
            <a:r>
              <a:rPr lang="en-US" altLang="zh-CN" sz="1400" dirty="0">
                <a:effectLst/>
                <a:latin typeface="Times New Roman" panose="02020603050405020304" pitchFamily="18" charset="0"/>
                <a:cs typeface="Times New Roman" panose="02020603050405020304" pitchFamily="18" charset="0"/>
              </a:rPr>
              <a:t>, Jun. 2006, pp. 290–297.</a:t>
            </a:r>
          </a:p>
        </p:txBody>
      </p:sp>
      <p:sp>
        <p:nvSpPr>
          <p:cNvPr id="45" name="!!内容占位符 2">
            <a:extLst>
              <a:ext uri="{FF2B5EF4-FFF2-40B4-BE49-F238E27FC236}">
                <a16:creationId xmlns:a16="http://schemas.microsoft.com/office/drawing/2014/main" id="{159049C5-07B7-8C4A-476F-043B22C55A85}"/>
              </a:ext>
            </a:extLst>
          </p:cNvPr>
          <p:cNvSpPr txBox="1">
            <a:spLocks/>
          </p:cNvSpPr>
          <p:nvPr/>
        </p:nvSpPr>
        <p:spPr>
          <a:xfrm>
            <a:off x="1988292" y="1611045"/>
            <a:ext cx="3460604" cy="3736798"/>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342676" indent="-342676" defTabSz="914140" fontAlgn="auto">
              <a:spcBef>
                <a:spcPts val="635"/>
              </a:spcBef>
              <a:spcAft>
                <a:spcPts val="0"/>
              </a:spcAft>
            </a:pPr>
            <a:r>
              <a:rPr kumimoji="1" lang="zh-CN" altLang="en-US" sz="2540" dirty="0">
                <a:solidFill>
                  <a:prstClr val="black"/>
                </a:solidFill>
                <a:latin typeface="Lucida Sans"/>
                <a:ea typeface="黑体"/>
              </a:rPr>
              <a:t>频率估计</a:t>
            </a:r>
            <a:endParaRPr kumimoji="1" lang="en-US" altLang="zh-CN" sz="2540" dirty="0">
              <a:solidFill>
                <a:prstClr val="black"/>
              </a:solidFill>
              <a:latin typeface="Lucida Sans"/>
              <a:ea typeface="黑体"/>
            </a:endParaRPr>
          </a:p>
          <a:p>
            <a:pPr marL="846866" lvl="1" indent="-342676" defTabSz="914140">
              <a:spcBef>
                <a:spcPts val="635"/>
              </a:spcBef>
            </a:pPr>
            <a:r>
              <a:rPr kumimoji="1" lang="en-US" altLang="zh-CN" sz="2000" dirty="0"/>
              <a:t>Sliding Window MG [PODS 2006]</a:t>
            </a: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r>
              <a:rPr kumimoji="1" lang="zh-CN" altLang="en-US" sz="2540" dirty="0">
                <a:solidFill>
                  <a:prstClr val="black"/>
                </a:solidFill>
                <a:latin typeface="Lucida Sans"/>
                <a:ea typeface="黑体"/>
              </a:rPr>
              <a:t>矩阵略图</a:t>
            </a: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p:txBody>
      </p:sp>
      <p:sp>
        <p:nvSpPr>
          <p:cNvPr id="14" name="Left Brace 13">
            <a:extLst>
              <a:ext uri="{FF2B5EF4-FFF2-40B4-BE49-F238E27FC236}">
                <a16:creationId xmlns:a16="http://schemas.microsoft.com/office/drawing/2014/main" id="{EB857506-21F0-EC71-5690-ABFB947EEA47}"/>
              </a:ext>
            </a:extLst>
          </p:cNvPr>
          <p:cNvSpPr/>
          <p:nvPr/>
        </p:nvSpPr>
        <p:spPr>
          <a:xfrm>
            <a:off x="5633052" y="5123305"/>
            <a:ext cx="220468" cy="970022"/>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35EA3774-186F-9C37-F9EF-B13A8A617B13}"/>
                  </a:ext>
                </a:extLst>
              </p:cNvPr>
              <p:cNvSpPr txBox="1"/>
              <p:nvPr/>
            </p:nvSpPr>
            <p:spPr>
              <a:xfrm>
                <a:off x="5238043" y="5350228"/>
                <a:ext cx="515975"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𝑁</m:t>
                      </m:r>
                    </m:oMath>
                  </m:oMathPara>
                </a14:m>
                <a:endParaRPr lang="zh-CN" altLang="en-US" sz="2400" dirty="0">
                  <a:solidFill>
                    <a:prstClr val="black"/>
                  </a:solidFill>
                  <a:latin typeface="Lucida Sans"/>
                  <a:ea typeface="黑体"/>
                </a:endParaRPr>
              </a:p>
            </p:txBody>
          </p:sp>
        </mc:Choice>
        <mc:Fallback xmlns="">
          <p:sp>
            <p:nvSpPr>
              <p:cNvPr id="46" name="TextBox 45">
                <a:extLst>
                  <a:ext uri="{FF2B5EF4-FFF2-40B4-BE49-F238E27FC236}">
                    <a16:creationId xmlns:a16="http://schemas.microsoft.com/office/drawing/2014/main" id="{35EA3774-186F-9C37-F9EF-B13A8A617B13}"/>
                  </a:ext>
                </a:extLst>
              </p:cNvPr>
              <p:cNvSpPr txBox="1">
                <a:spLocks noRot="1" noChangeAspect="1" noMove="1" noResize="1" noEditPoints="1" noAdjustHandles="1" noChangeArrowheads="1" noChangeShapeType="1" noTextEdit="1"/>
              </p:cNvSpPr>
              <p:nvPr/>
            </p:nvSpPr>
            <p:spPr>
              <a:xfrm>
                <a:off x="5238043" y="5350228"/>
                <a:ext cx="515975" cy="461665"/>
              </a:xfrm>
              <a:prstGeom prst="rect">
                <a:avLst/>
              </a:prstGeom>
              <a:blipFill>
                <a:blip r:embed="rId7"/>
                <a:stretch>
                  <a:fillRect/>
                </a:stretch>
              </a:blipFill>
            </p:spPr>
            <p:txBody>
              <a:bodyPr/>
              <a:lstStyle/>
              <a:p>
                <a:r>
                  <a:rPr lang="zh-CN" altLang="en-US">
                    <a:noFill/>
                  </a:rPr>
                  <a:t> </a:t>
                </a:r>
              </a:p>
            </p:txBody>
          </p:sp>
        </mc:Fallback>
      </mc:AlternateContent>
      <p:sp>
        <p:nvSpPr>
          <p:cNvPr id="47" name="Title 4">
            <a:extLst>
              <a:ext uri="{FF2B5EF4-FFF2-40B4-BE49-F238E27FC236}">
                <a16:creationId xmlns:a16="http://schemas.microsoft.com/office/drawing/2014/main" id="{FE2542D6-2E38-0A5B-866A-6D013D9CB780}"/>
              </a:ext>
            </a:extLst>
          </p:cNvPr>
          <p:cNvSpPr>
            <a:spLocks noGrp="1"/>
          </p:cNvSpPr>
          <p:nvPr>
            <p:ph type="title"/>
          </p:nvPr>
        </p:nvSpPr>
        <p:spPr>
          <a:xfrm>
            <a:off x="1619219" y="141288"/>
            <a:ext cx="9810819" cy="1128712"/>
          </a:xfrm>
        </p:spPr>
        <p:txBody>
          <a:bodyPr/>
          <a:lstStyle/>
          <a:p>
            <a:r>
              <a:rPr lang="zh-CN" altLang="en-US" dirty="0"/>
              <a:t>滑动窗口：</a:t>
            </a:r>
            <a:r>
              <a:rPr lang="en-US" altLang="zh-CN" dirty="0"/>
              <a:t>MG </a:t>
            </a:r>
            <a:r>
              <a:rPr lang="en-US" altLang="zh-CN" dirty="0" err="1"/>
              <a:t>v.s</a:t>
            </a:r>
            <a:r>
              <a:rPr lang="en-US" altLang="zh-CN" dirty="0"/>
              <a:t>.  FD</a:t>
            </a:r>
            <a:endParaRPr lang="zh-CN" altLang="en-US" dirty="0"/>
          </a:p>
        </p:txBody>
      </p:sp>
      <mc:AlternateContent xmlns:mc="http://schemas.openxmlformats.org/markup-compatibility/2006" xmlns:a14="http://schemas.microsoft.com/office/drawing/2010/main">
        <mc:Choice Requires="a14">
          <p:sp>
            <p:nvSpPr>
              <p:cNvPr id="5" name="!!TextBox 1">
                <a:extLst>
                  <a:ext uri="{FF2B5EF4-FFF2-40B4-BE49-F238E27FC236}">
                    <a16:creationId xmlns:a16="http://schemas.microsoft.com/office/drawing/2014/main" id="{867C1548-1822-B137-1A94-158F38F1BE96}"/>
                  </a:ext>
                </a:extLst>
              </p:cNvPr>
              <p:cNvSpPr txBox="1"/>
              <p:nvPr/>
            </p:nvSpPr>
            <p:spPr>
              <a:xfrm>
                <a:off x="6846067" y="4643735"/>
                <a:ext cx="977127"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b="0" i="1" smtClean="0">
                          <a:solidFill>
                            <a:prstClr val="black"/>
                          </a:solidFill>
                          <a:latin typeface="Cambria Math" panose="02040503050406030204" pitchFamily="18" charset="0"/>
                        </a:rPr>
                        <m:t>ℓ−1</m:t>
                      </m:r>
                    </m:oMath>
                  </m:oMathPara>
                </a14:m>
                <a:endParaRPr lang="zh-CN" altLang="en-US" sz="2400" dirty="0">
                  <a:solidFill>
                    <a:prstClr val="black"/>
                  </a:solidFill>
                  <a:latin typeface="Lucida Sans"/>
                  <a:ea typeface="黑体"/>
                </a:endParaRPr>
              </a:p>
            </p:txBody>
          </p:sp>
        </mc:Choice>
        <mc:Fallback xmlns="">
          <p:sp>
            <p:nvSpPr>
              <p:cNvPr id="5" name="!!TextBox 1">
                <a:extLst>
                  <a:ext uri="{FF2B5EF4-FFF2-40B4-BE49-F238E27FC236}">
                    <a16:creationId xmlns:a16="http://schemas.microsoft.com/office/drawing/2014/main" id="{867C1548-1822-B137-1A94-158F38F1BE96}"/>
                  </a:ext>
                </a:extLst>
              </p:cNvPr>
              <p:cNvSpPr txBox="1">
                <a:spLocks noRot="1" noChangeAspect="1" noMove="1" noResize="1" noEditPoints="1" noAdjustHandles="1" noChangeArrowheads="1" noChangeShapeType="1" noTextEdit="1"/>
              </p:cNvSpPr>
              <p:nvPr/>
            </p:nvSpPr>
            <p:spPr>
              <a:xfrm>
                <a:off x="6846067" y="4643735"/>
                <a:ext cx="977127" cy="461665"/>
              </a:xfrm>
              <a:prstGeom prst="rect">
                <a:avLst/>
              </a:prstGeom>
              <a:blipFill>
                <a:blip r:embed="rId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1332692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1">
            <a:extLst>
              <a:ext uri="{FF2B5EF4-FFF2-40B4-BE49-F238E27FC236}">
                <a16:creationId xmlns:a16="http://schemas.microsoft.com/office/drawing/2014/main" id="{BBC989DE-4E91-4BEB-3405-86C7409C2F65}"/>
              </a:ext>
            </a:extLst>
          </p:cNvPr>
          <p:cNvSpPr>
            <a:spLocks noChangeArrowheads="1"/>
          </p:cNvSpPr>
          <p:nvPr/>
        </p:nvSpPr>
        <p:spPr bwMode="auto">
          <a:xfrm>
            <a:off x="6852446" y="3399083"/>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25</a:t>
            </a:r>
          </a:p>
        </p:txBody>
      </p:sp>
      <p:cxnSp>
        <p:nvCxnSpPr>
          <p:cNvPr id="45" name="Straight Connector 2">
            <a:extLst>
              <a:ext uri="{FF2B5EF4-FFF2-40B4-BE49-F238E27FC236}">
                <a16:creationId xmlns:a16="http://schemas.microsoft.com/office/drawing/2014/main" id="{BB2BB8B0-A3B4-CF6C-ABED-1BFA76D9CC5B}"/>
              </a:ext>
            </a:extLst>
          </p:cNvPr>
          <p:cNvCxnSpPr>
            <a:cxnSpLocks noChangeShapeType="1"/>
          </p:cNvCxnSpPr>
          <p:nvPr/>
        </p:nvCxnSpPr>
        <p:spPr bwMode="auto">
          <a:xfrm flipV="1">
            <a:off x="5948081" y="3629160"/>
            <a:ext cx="2670120" cy="7948"/>
          </a:xfrm>
          <a:prstGeom prst="line">
            <a:avLst/>
          </a:prstGeom>
          <a:noFill/>
          <a:ln w="38100" algn="ctr">
            <a:solidFill>
              <a:schemeClr val="tx1"/>
            </a:solidFill>
            <a:round/>
            <a:headEnd/>
            <a:tailEnd/>
          </a:ln>
        </p:spPr>
      </p:cxnSp>
      <p:sp>
        <p:nvSpPr>
          <p:cNvPr id="46" name="Rectangle 23">
            <a:extLst>
              <a:ext uri="{FF2B5EF4-FFF2-40B4-BE49-F238E27FC236}">
                <a16:creationId xmlns:a16="http://schemas.microsoft.com/office/drawing/2014/main" id="{43458674-CB0C-E19F-5F84-F09D14FB2460}"/>
              </a:ext>
            </a:extLst>
          </p:cNvPr>
          <p:cNvSpPr>
            <a:spLocks noChangeArrowheads="1"/>
          </p:cNvSpPr>
          <p:nvPr/>
        </p:nvSpPr>
        <p:spPr bwMode="auto">
          <a:xfrm>
            <a:off x="6121529" y="3395573"/>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47" name="Rectangle 24">
            <a:extLst>
              <a:ext uri="{FF2B5EF4-FFF2-40B4-BE49-F238E27FC236}">
                <a16:creationId xmlns:a16="http://schemas.microsoft.com/office/drawing/2014/main" id="{8B4C48FA-7E20-FAC3-9B65-1D0BB3E09246}"/>
              </a:ext>
            </a:extLst>
          </p:cNvPr>
          <p:cNvSpPr>
            <a:spLocks noChangeArrowheads="1"/>
          </p:cNvSpPr>
          <p:nvPr/>
        </p:nvSpPr>
        <p:spPr bwMode="auto">
          <a:xfrm>
            <a:off x="6121529" y="3166705"/>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48" name="Rectangle 25">
            <a:extLst>
              <a:ext uri="{FF2B5EF4-FFF2-40B4-BE49-F238E27FC236}">
                <a16:creationId xmlns:a16="http://schemas.microsoft.com/office/drawing/2014/main" id="{BA055E73-FED1-9325-1966-6BAF8880FE37}"/>
              </a:ext>
            </a:extLst>
          </p:cNvPr>
          <p:cNvSpPr>
            <a:spLocks noChangeArrowheads="1"/>
          </p:cNvSpPr>
          <p:nvPr/>
        </p:nvSpPr>
        <p:spPr bwMode="auto">
          <a:xfrm>
            <a:off x="6121529" y="2937839"/>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49" name="Rectangle 26">
            <a:extLst>
              <a:ext uri="{FF2B5EF4-FFF2-40B4-BE49-F238E27FC236}">
                <a16:creationId xmlns:a16="http://schemas.microsoft.com/office/drawing/2014/main" id="{FA9B1F40-CDE4-E378-0053-2E87370F8AEC}"/>
              </a:ext>
            </a:extLst>
          </p:cNvPr>
          <p:cNvSpPr>
            <a:spLocks noChangeArrowheads="1"/>
          </p:cNvSpPr>
          <p:nvPr/>
        </p:nvSpPr>
        <p:spPr bwMode="auto">
          <a:xfrm>
            <a:off x="6121529" y="2705792"/>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50" name="TextBox 5">
            <a:extLst>
              <a:ext uri="{FF2B5EF4-FFF2-40B4-BE49-F238E27FC236}">
                <a16:creationId xmlns:a16="http://schemas.microsoft.com/office/drawing/2014/main" id="{D51A4E4A-2BFD-8958-F7B3-8D551EBC32E8}"/>
              </a:ext>
            </a:extLst>
          </p:cNvPr>
          <p:cNvSpPr txBox="1">
            <a:spLocks noChangeArrowheads="1"/>
          </p:cNvSpPr>
          <p:nvPr/>
        </p:nvSpPr>
        <p:spPr bwMode="auto">
          <a:xfrm>
            <a:off x="6070292" y="3633240"/>
            <a:ext cx="2509280" cy="35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r>
              <a:rPr lang="en-US" altLang="zh-CN" sz="1600" dirty="0">
                <a:solidFill>
                  <a:prstClr val="black"/>
                </a:solidFill>
                <a:latin typeface="Courier New" panose="02070309020205020404" pitchFamily="49" charset="0"/>
                <a:cs typeface="Courier New" panose="02070309020205020404" pitchFamily="49" charset="0"/>
              </a:rPr>
              <a:t>1 2 3 4 5 6 7 8 9 </a:t>
            </a:r>
          </a:p>
        </p:txBody>
      </p:sp>
      <p:sp>
        <p:nvSpPr>
          <p:cNvPr id="51" name="Rectangle 44">
            <a:extLst>
              <a:ext uri="{FF2B5EF4-FFF2-40B4-BE49-F238E27FC236}">
                <a16:creationId xmlns:a16="http://schemas.microsoft.com/office/drawing/2014/main" id="{6ECEFCBF-598D-3333-B980-0194CE128E3E}"/>
              </a:ext>
            </a:extLst>
          </p:cNvPr>
          <p:cNvSpPr>
            <a:spLocks noChangeArrowheads="1"/>
          </p:cNvSpPr>
          <p:nvPr/>
        </p:nvSpPr>
        <p:spPr bwMode="auto">
          <a:xfrm>
            <a:off x="8084176" y="3392395"/>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52" name="Rectangle 45">
            <a:extLst>
              <a:ext uri="{FF2B5EF4-FFF2-40B4-BE49-F238E27FC236}">
                <a16:creationId xmlns:a16="http://schemas.microsoft.com/office/drawing/2014/main" id="{A2A072E1-FEF9-6D2B-A686-6E2206F7EE9E}"/>
              </a:ext>
            </a:extLst>
          </p:cNvPr>
          <p:cNvSpPr>
            <a:spLocks noChangeArrowheads="1"/>
          </p:cNvSpPr>
          <p:nvPr/>
        </p:nvSpPr>
        <p:spPr bwMode="auto">
          <a:xfrm>
            <a:off x="8084176" y="3163528"/>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53" name="!!Rectangle 47">
            <a:extLst>
              <a:ext uri="{FF2B5EF4-FFF2-40B4-BE49-F238E27FC236}">
                <a16:creationId xmlns:a16="http://schemas.microsoft.com/office/drawing/2014/main" id="{0E770BC9-8262-EBA1-CB40-6F25F8D4748D}"/>
              </a:ext>
            </a:extLst>
          </p:cNvPr>
          <p:cNvSpPr>
            <a:spLocks noChangeArrowheads="1"/>
          </p:cNvSpPr>
          <p:nvPr/>
        </p:nvSpPr>
        <p:spPr bwMode="auto">
          <a:xfrm>
            <a:off x="7378362" y="3401216"/>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55" name="rec1">
            <a:extLst>
              <a:ext uri="{FF2B5EF4-FFF2-40B4-BE49-F238E27FC236}">
                <a16:creationId xmlns:a16="http://schemas.microsoft.com/office/drawing/2014/main" id="{2F9E83F6-4AF6-69D1-227B-375E1CF287B8}"/>
              </a:ext>
            </a:extLst>
          </p:cNvPr>
          <p:cNvSpPr>
            <a:spLocks noChangeArrowheads="1"/>
          </p:cNvSpPr>
          <p:nvPr/>
        </p:nvSpPr>
        <p:spPr bwMode="auto">
          <a:xfrm>
            <a:off x="6366275" y="3397979"/>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37</a:t>
            </a:r>
          </a:p>
        </p:txBody>
      </p:sp>
      <p:sp>
        <p:nvSpPr>
          <p:cNvPr id="56" name="Rectangle 37">
            <a:extLst>
              <a:ext uri="{FF2B5EF4-FFF2-40B4-BE49-F238E27FC236}">
                <a16:creationId xmlns:a16="http://schemas.microsoft.com/office/drawing/2014/main" id="{4344A392-1B09-074F-65A3-C2779DDE9FFD}"/>
              </a:ext>
            </a:extLst>
          </p:cNvPr>
          <p:cNvSpPr>
            <a:spLocks noChangeArrowheads="1"/>
          </p:cNvSpPr>
          <p:nvPr/>
        </p:nvSpPr>
        <p:spPr bwMode="auto">
          <a:xfrm>
            <a:off x="6619732" y="2941809"/>
            <a:ext cx="228868" cy="228868"/>
          </a:xfrm>
          <a:prstGeom prst="rect">
            <a:avLst/>
          </a:prstGeom>
          <a:solidFill>
            <a:schemeClr val="accent1">
              <a:lumMod val="40000"/>
              <a:lumOff val="60000"/>
            </a:schemeClr>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57" name="!!Rectangle 48">
            <a:extLst>
              <a:ext uri="{FF2B5EF4-FFF2-40B4-BE49-F238E27FC236}">
                <a16:creationId xmlns:a16="http://schemas.microsoft.com/office/drawing/2014/main" id="{283090B8-568B-EAEB-9801-300BE46BA62A}"/>
              </a:ext>
            </a:extLst>
          </p:cNvPr>
          <p:cNvSpPr>
            <a:spLocks noChangeArrowheads="1"/>
          </p:cNvSpPr>
          <p:nvPr/>
        </p:nvSpPr>
        <p:spPr bwMode="auto">
          <a:xfrm>
            <a:off x="6619732" y="3163528"/>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48</a:t>
            </a:r>
          </a:p>
        </p:txBody>
      </p:sp>
      <p:sp>
        <p:nvSpPr>
          <p:cNvPr id="58" name="rec1">
            <a:extLst>
              <a:ext uri="{FF2B5EF4-FFF2-40B4-BE49-F238E27FC236}">
                <a16:creationId xmlns:a16="http://schemas.microsoft.com/office/drawing/2014/main" id="{33DBC77F-8BEC-0B86-09D7-0807E837EA57}"/>
              </a:ext>
            </a:extLst>
          </p:cNvPr>
          <p:cNvSpPr>
            <a:spLocks noChangeArrowheads="1"/>
          </p:cNvSpPr>
          <p:nvPr/>
        </p:nvSpPr>
        <p:spPr bwMode="auto">
          <a:xfrm>
            <a:off x="6619895" y="3399083"/>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18</a:t>
            </a:r>
          </a:p>
        </p:txBody>
      </p:sp>
      <p:sp>
        <p:nvSpPr>
          <p:cNvPr id="59" name="!!Rectangle 27">
            <a:extLst>
              <a:ext uri="{FF2B5EF4-FFF2-40B4-BE49-F238E27FC236}">
                <a16:creationId xmlns:a16="http://schemas.microsoft.com/office/drawing/2014/main" id="{BB7B58E5-3FA7-FF1B-FBFF-E10A5DE3DD58}"/>
              </a:ext>
            </a:extLst>
          </p:cNvPr>
          <p:cNvSpPr>
            <a:spLocks noChangeArrowheads="1"/>
          </p:cNvSpPr>
          <p:nvPr/>
        </p:nvSpPr>
        <p:spPr bwMode="auto">
          <a:xfrm>
            <a:off x="6121529" y="2479730"/>
            <a:ext cx="228868" cy="228868"/>
          </a:xfrm>
          <a:prstGeom prst="rect">
            <a:avLst/>
          </a:prstGeom>
          <a:solidFill>
            <a:schemeClr val="accent1">
              <a:lumMod val="40000"/>
              <a:lumOff val="60000"/>
            </a:schemeClr>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60" name="矩形 67">
            <a:extLst>
              <a:ext uri="{FF2B5EF4-FFF2-40B4-BE49-F238E27FC236}">
                <a16:creationId xmlns:a16="http://schemas.microsoft.com/office/drawing/2014/main" id="{964B99DB-12C0-B139-B9C4-C3FFFBC801E3}"/>
              </a:ext>
            </a:extLst>
          </p:cNvPr>
          <p:cNvSpPr/>
          <p:nvPr/>
        </p:nvSpPr>
        <p:spPr>
          <a:xfrm>
            <a:off x="5923559" y="4839684"/>
            <a:ext cx="933213" cy="1399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61" name="矩形 68">
            <a:extLst>
              <a:ext uri="{FF2B5EF4-FFF2-40B4-BE49-F238E27FC236}">
                <a16:creationId xmlns:a16="http://schemas.microsoft.com/office/drawing/2014/main" id="{849FA349-62F6-2609-4F2B-74380FE346D0}"/>
              </a:ext>
            </a:extLst>
          </p:cNvPr>
          <p:cNvSpPr/>
          <p:nvPr/>
        </p:nvSpPr>
        <p:spPr>
          <a:xfrm>
            <a:off x="5923559" y="4979666"/>
            <a:ext cx="933213" cy="139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62" name="矩形 69">
            <a:extLst>
              <a:ext uri="{FF2B5EF4-FFF2-40B4-BE49-F238E27FC236}">
                <a16:creationId xmlns:a16="http://schemas.microsoft.com/office/drawing/2014/main" id="{5546B45A-DEA5-723D-581B-3087CB567C8A}"/>
              </a:ext>
            </a:extLst>
          </p:cNvPr>
          <p:cNvSpPr/>
          <p:nvPr/>
        </p:nvSpPr>
        <p:spPr>
          <a:xfrm>
            <a:off x="5923559" y="5119648"/>
            <a:ext cx="933213" cy="13998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63" name="矩形 72">
            <a:extLst>
              <a:ext uri="{FF2B5EF4-FFF2-40B4-BE49-F238E27FC236}">
                <a16:creationId xmlns:a16="http://schemas.microsoft.com/office/drawing/2014/main" id="{F5823D3D-F9D0-6FDE-3D11-E361D7877BAF}"/>
              </a:ext>
            </a:extLst>
          </p:cNvPr>
          <p:cNvSpPr/>
          <p:nvPr/>
        </p:nvSpPr>
        <p:spPr>
          <a:xfrm>
            <a:off x="5923559" y="4699702"/>
            <a:ext cx="933213" cy="1399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70378C94-8CA9-C98D-86D1-A2297A79A199}"/>
                  </a:ext>
                </a:extLst>
              </p:cNvPr>
              <p:cNvSpPr txBox="1"/>
              <p:nvPr/>
            </p:nvSpPr>
            <p:spPr>
              <a:xfrm>
                <a:off x="5186625" y="3917491"/>
                <a:ext cx="638315" cy="646331"/>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3600" b="1" i="1">
                          <a:solidFill>
                            <a:prstClr val="black"/>
                          </a:solidFill>
                          <a:latin typeface="Cambria Math" panose="02040503050406030204" pitchFamily="18" charset="0"/>
                        </a:rPr>
                        <m:t>𝑨</m:t>
                      </m:r>
                    </m:oMath>
                  </m:oMathPara>
                </a14:m>
                <a:endParaRPr lang="zh-CN" altLang="en-US" sz="3600" b="1" dirty="0">
                  <a:solidFill>
                    <a:prstClr val="black"/>
                  </a:solidFill>
                  <a:latin typeface="Lucida Sans"/>
                  <a:ea typeface="黑体"/>
                </a:endParaRPr>
              </a:p>
            </p:txBody>
          </p:sp>
        </mc:Choice>
        <mc:Fallback xmlns="">
          <p:sp>
            <p:nvSpPr>
              <p:cNvPr id="64" name="TextBox 63">
                <a:extLst>
                  <a:ext uri="{FF2B5EF4-FFF2-40B4-BE49-F238E27FC236}">
                    <a16:creationId xmlns:a16="http://schemas.microsoft.com/office/drawing/2014/main" id="{70378C94-8CA9-C98D-86D1-A2297A79A199}"/>
                  </a:ext>
                </a:extLst>
              </p:cNvPr>
              <p:cNvSpPr txBox="1">
                <a:spLocks noRot="1" noChangeAspect="1" noMove="1" noResize="1" noEditPoints="1" noAdjustHandles="1" noChangeArrowheads="1" noChangeShapeType="1" noTextEdit="1"/>
              </p:cNvSpPr>
              <p:nvPr/>
            </p:nvSpPr>
            <p:spPr>
              <a:xfrm>
                <a:off x="5186625" y="3917491"/>
                <a:ext cx="638315" cy="646331"/>
              </a:xfrm>
              <a:prstGeom prst="rect">
                <a:avLst/>
              </a:prstGeom>
              <a:blipFill>
                <a:blip r:embed="rId2"/>
                <a:stretch>
                  <a:fillRect/>
                </a:stretch>
              </a:blipFill>
            </p:spPr>
            <p:txBody>
              <a:bodyPr/>
              <a:lstStyle/>
              <a:p>
                <a:r>
                  <a:rPr lang="zh-CN" altLang="en-US">
                    <a:noFill/>
                  </a:rPr>
                  <a:t> </a:t>
                </a:r>
              </a:p>
            </p:txBody>
          </p:sp>
        </mc:Fallback>
      </mc:AlternateContent>
      <p:sp>
        <p:nvSpPr>
          <p:cNvPr id="65" name="Left Brace 64">
            <a:extLst>
              <a:ext uri="{FF2B5EF4-FFF2-40B4-BE49-F238E27FC236}">
                <a16:creationId xmlns:a16="http://schemas.microsoft.com/office/drawing/2014/main" id="{DF75CF56-E4E6-F634-9181-42587077BB96}"/>
              </a:ext>
            </a:extLst>
          </p:cNvPr>
          <p:cNvSpPr/>
          <p:nvPr/>
        </p:nvSpPr>
        <p:spPr>
          <a:xfrm rot="5400000">
            <a:off x="6279932" y="4024094"/>
            <a:ext cx="220468" cy="93321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77A71BC2-0A10-C281-4F01-778772AC763D}"/>
                  </a:ext>
                </a:extLst>
              </p:cNvPr>
              <p:cNvSpPr txBox="1"/>
              <p:nvPr/>
            </p:nvSpPr>
            <p:spPr>
              <a:xfrm>
                <a:off x="6170695" y="3917491"/>
                <a:ext cx="470129"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3600" dirty="0">
                  <a:solidFill>
                    <a:prstClr val="black"/>
                  </a:solidFill>
                  <a:latin typeface="Lucida Sans"/>
                  <a:ea typeface="黑体"/>
                </a:endParaRPr>
              </a:p>
            </p:txBody>
          </p:sp>
        </mc:Choice>
        <mc:Fallback xmlns="">
          <p:sp>
            <p:nvSpPr>
              <p:cNvPr id="66" name="TextBox 65">
                <a:extLst>
                  <a:ext uri="{FF2B5EF4-FFF2-40B4-BE49-F238E27FC236}">
                    <a16:creationId xmlns:a16="http://schemas.microsoft.com/office/drawing/2014/main" id="{77A71BC2-0A10-C281-4F01-778772AC763D}"/>
                  </a:ext>
                </a:extLst>
              </p:cNvPr>
              <p:cNvSpPr txBox="1">
                <a:spLocks noRot="1" noChangeAspect="1" noMove="1" noResize="1" noEditPoints="1" noAdjustHandles="1" noChangeArrowheads="1" noChangeShapeType="1" noTextEdit="1"/>
              </p:cNvSpPr>
              <p:nvPr/>
            </p:nvSpPr>
            <p:spPr>
              <a:xfrm>
                <a:off x="6170695" y="3917491"/>
                <a:ext cx="470129" cy="461665"/>
              </a:xfrm>
              <a:prstGeom prst="rect">
                <a:avLst/>
              </a:prstGeom>
              <a:blipFill>
                <a:blip r:embed="rId3"/>
                <a:stretch>
                  <a:fillRect/>
                </a:stretch>
              </a:blipFill>
            </p:spPr>
            <p:txBody>
              <a:bodyPr/>
              <a:lstStyle/>
              <a:p>
                <a:r>
                  <a:rPr lang="zh-CN" altLang="en-US">
                    <a:noFill/>
                  </a:rPr>
                  <a:t> </a:t>
                </a:r>
              </a:p>
            </p:txBody>
          </p:sp>
        </mc:Fallback>
      </mc:AlternateContent>
      <p:sp>
        <p:nvSpPr>
          <p:cNvPr id="67" name="Left Brace 66">
            <a:extLst>
              <a:ext uri="{FF2B5EF4-FFF2-40B4-BE49-F238E27FC236}">
                <a16:creationId xmlns:a16="http://schemas.microsoft.com/office/drawing/2014/main" id="{7720CAF1-4A30-D692-B7A2-9BE3174CF292}"/>
              </a:ext>
            </a:extLst>
          </p:cNvPr>
          <p:cNvSpPr/>
          <p:nvPr/>
        </p:nvSpPr>
        <p:spPr>
          <a:xfrm>
            <a:off x="7679828" y="4664812"/>
            <a:ext cx="220468" cy="550446"/>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p:sp>
        <p:nvSpPr>
          <p:cNvPr id="69" name="Left Brace 68">
            <a:extLst>
              <a:ext uri="{FF2B5EF4-FFF2-40B4-BE49-F238E27FC236}">
                <a16:creationId xmlns:a16="http://schemas.microsoft.com/office/drawing/2014/main" id="{23D90D87-2384-67BB-5110-7C49706A233D}"/>
              </a:ext>
            </a:extLst>
          </p:cNvPr>
          <p:cNvSpPr/>
          <p:nvPr/>
        </p:nvSpPr>
        <p:spPr>
          <a:xfrm rot="5400000">
            <a:off x="8330158" y="3989203"/>
            <a:ext cx="220468" cy="93321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2B04A39-055C-93C7-BE4A-90386630A085}"/>
                  </a:ext>
                </a:extLst>
              </p:cNvPr>
              <p:cNvSpPr txBox="1"/>
              <p:nvPr/>
            </p:nvSpPr>
            <p:spPr>
              <a:xfrm>
                <a:off x="8186919" y="3887874"/>
                <a:ext cx="470129"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70" name="TextBox 69">
                <a:extLst>
                  <a:ext uri="{FF2B5EF4-FFF2-40B4-BE49-F238E27FC236}">
                    <a16:creationId xmlns:a16="http://schemas.microsoft.com/office/drawing/2014/main" id="{B2B04A39-055C-93C7-BE4A-90386630A085}"/>
                  </a:ext>
                </a:extLst>
              </p:cNvPr>
              <p:cNvSpPr txBox="1">
                <a:spLocks noRot="1" noChangeAspect="1" noMove="1" noResize="1" noEditPoints="1" noAdjustHandles="1" noChangeArrowheads="1" noChangeShapeType="1" noTextEdit="1"/>
              </p:cNvSpPr>
              <p:nvPr/>
            </p:nvSpPr>
            <p:spPr>
              <a:xfrm>
                <a:off x="8186919" y="3887874"/>
                <a:ext cx="470129" cy="461665"/>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1BD2CAC4-A860-7713-5B76-02180ACFDEF1}"/>
                  </a:ext>
                </a:extLst>
              </p:cNvPr>
              <p:cNvSpPr txBox="1"/>
              <p:nvPr/>
            </p:nvSpPr>
            <p:spPr>
              <a:xfrm>
                <a:off x="7259775" y="3917491"/>
                <a:ext cx="665567" cy="646331"/>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3600" b="1" i="1">
                          <a:solidFill>
                            <a:prstClr val="black"/>
                          </a:solidFill>
                          <a:latin typeface="Cambria Math" panose="02040503050406030204" pitchFamily="18" charset="0"/>
                        </a:rPr>
                        <m:t>𝑩</m:t>
                      </m:r>
                    </m:oMath>
                  </m:oMathPara>
                </a14:m>
                <a:endParaRPr lang="zh-CN" altLang="en-US" sz="3600" b="1" dirty="0">
                  <a:solidFill>
                    <a:prstClr val="black"/>
                  </a:solidFill>
                  <a:latin typeface="Lucida Sans"/>
                  <a:ea typeface="黑体"/>
                </a:endParaRPr>
              </a:p>
            </p:txBody>
          </p:sp>
        </mc:Choice>
        <mc:Fallback xmlns="">
          <p:sp>
            <p:nvSpPr>
              <p:cNvPr id="71" name="TextBox 70">
                <a:extLst>
                  <a:ext uri="{FF2B5EF4-FFF2-40B4-BE49-F238E27FC236}">
                    <a16:creationId xmlns:a16="http://schemas.microsoft.com/office/drawing/2014/main" id="{1BD2CAC4-A860-7713-5B76-02180ACFDEF1}"/>
                  </a:ext>
                </a:extLst>
              </p:cNvPr>
              <p:cNvSpPr txBox="1">
                <a:spLocks noRot="1" noChangeAspect="1" noMove="1" noResize="1" noEditPoints="1" noAdjustHandles="1" noChangeArrowheads="1" noChangeShapeType="1" noTextEdit="1"/>
              </p:cNvSpPr>
              <p:nvPr/>
            </p:nvSpPr>
            <p:spPr>
              <a:xfrm>
                <a:off x="7259775" y="3917491"/>
                <a:ext cx="665567" cy="646331"/>
              </a:xfrm>
              <a:prstGeom prst="rect">
                <a:avLst/>
              </a:prstGeom>
              <a:blipFill>
                <a:blip r:embed="rId6"/>
                <a:stretch>
                  <a:fillRect/>
                </a:stretch>
              </a:blipFill>
            </p:spPr>
            <p:txBody>
              <a:bodyPr/>
              <a:lstStyle/>
              <a:p>
                <a:r>
                  <a:rPr lang="zh-CN" altLang="en-US">
                    <a:noFill/>
                  </a:rPr>
                  <a:t> </a:t>
                </a:r>
              </a:p>
            </p:txBody>
          </p:sp>
        </mc:Fallback>
      </mc:AlternateContent>
      <p:sp>
        <p:nvSpPr>
          <p:cNvPr id="72" name="矩形 100">
            <a:extLst>
              <a:ext uri="{FF2B5EF4-FFF2-40B4-BE49-F238E27FC236}">
                <a16:creationId xmlns:a16="http://schemas.microsoft.com/office/drawing/2014/main" id="{36D4F819-4BC5-3503-F57F-DF6648C5FD3F}"/>
              </a:ext>
            </a:extLst>
          </p:cNvPr>
          <p:cNvSpPr/>
          <p:nvPr/>
        </p:nvSpPr>
        <p:spPr>
          <a:xfrm>
            <a:off x="5923559" y="5257338"/>
            <a:ext cx="933213" cy="139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73" name="矩形 101">
            <a:extLst>
              <a:ext uri="{FF2B5EF4-FFF2-40B4-BE49-F238E27FC236}">
                <a16:creationId xmlns:a16="http://schemas.microsoft.com/office/drawing/2014/main" id="{9BCDAE61-2BB9-FF7F-5AE1-45CCCDFC011F}"/>
              </a:ext>
            </a:extLst>
          </p:cNvPr>
          <p:cNvSpPr/>
          <p:nvPr/>
        </p:nvSpPr>
        <p:spPr>
          <a:xfrm>
            <a:off x="5923558" y="5394686"/>
            <a:ext cx="933213" cy="13998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74" name="矩形 102">
            <a:extLst>
              <a:ext uri="{FF2B5EF4-FFF2-40B4-BE49-F238E27FC236}">
                <a16:creationId xmlns:a16="http://schemas.microsoft.com/office/drawing/2014/main" id="{A0CACA34-23F4-9B61-409A-645601A72E8C}"/>
              </a:ext>
            </a:extLst>
          </p:cNvPr>
          <p:cNvSpPr/>
          <p:nvPr/>
        </p:nvSpPr>
        <p:spPr>
          <a:xfrm>
            <a:off x="5923559" y="5532378"/>
            <a:ext cx="933213" cy="1399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75" name="矩形 103">
            <a:extLst>
              <a:ext uri="{FF2B5EF4-FFF2-40B4-BE49-F238E27FC236}">
                <a16:creationId xmlns:a16="http://schemas.microsoft.com/office/drawing/2014/main" id="{54F0BECB-B73D-07F3-2CAD-48A99681F8AE}"/>
              </a:ext>
            </a:extLst>
          </p:cNvPr>
          <p:cNvSpPr/>
          <p:nvPr/>
        </p:nvSpPr>
        <p:spPr>
          <a:xfrm>
            <a:off x="5923559" y="5672360"/>
            <a:ext cx="933213" cy="1399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76" name="矩形 104">
            <a:extLst>
              <a:ext uri="{FF2B5EF4-FFF2-40B4-BE49-F238E27FC236}">
                <a16:creationId xmlns:a16="http://schemas.microsoft.com/office/drawing/2014/main" id="{6D8A95CD-7738-30F5-59C5-FFC5685D29F6}"/>
              </a:ext>
            </a:extLst>
          </p:cNvPr>
          <p:cNvSpPr/>
          <p:nvPr/>
        </p:nvSpPr>
        <p:spPr>
          <a:xfrm>
            <a:off x="5923558" y="5809706"/>
            <a:ext cx="933213" cy="13998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77" name="矩形 105">
            <a:extLst>
              <a:ext uri="{FF2B5EF4-FFF2-40B4-BE49-F238E27FC236}">
                <a16:creationId xmlns:a16="http://schemas.microsoft.com/office/drawing/2014/main" id="{5A7292F9-EE0A-B823-B15A-FF0D59A8A518}"/>
              </a:ext>
            </a:extLst>
          </p:cNvPr>
          <p:cNvSpPr/>
          <p:nvPr/>
        </p:nvSpPr>
        <p:spPr>
          <a:xfrm>
            <a:off x="5923559" y="5947053"/>
            <a:ext cx="933213" cy="1399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grpSp>
        <p:nvGrpSpPr>
          <p:cNvPr id="78" name="!!Group 47">
            <a:extLst>
              <a:ext uri="{FF2B5EF4-FFF2-40B4-BE49-F238E27FC236}">
                <a16:creationId xmlns:a16="http://schemas.microsoft.com/office/drawing/2014/main" id="{B35C56E2-B111-9A9E-3AB5-0E1D88686C50}"/>
              </a:ext>
            </a:extLst>
          </p:cNvPr>
          <p:cNvGrpSpPr/>
          <p:nvPr/>
        </p:nvGrpSpPr>
        <p:grpSpPr>
          <a:xfrm>
            <a:off x="7973786" y="4664812"/>
            <a:ext cx="933213" cy="550446"/>
            <a:chOff x="9225511" y="5022787"/>
            <a:chExt cx="914400" cy="539349"/>
          </a:xfrm>
        </p:grpSpPr>
        <p:sp>
          <p:nvSpPr>
            <p:cNvPr id="79" name="矩形 68">
              <a:extLst>
                <a:ext uri="{FF2B5EF4-FFF2-40B4-BE49-F238E27FC236}">
                  <a16:creationId xmlns:a16="http://schemas.microsoft.com/office/drawing/2014/main" id="{0732B9A0-7A19-E354-DF81-5FCE71C0EE4D}"/>
                </a:ext>
              </a:extLst>
            </p:cNvPr>
            <p:cNvSpPr/>
            <p:nvPr/>
          </p:nvSpPr>
          <p:spPr>
            <a:xfrm>
              <a:off x="9225511" y="5159945"/>
              <a:ext cx="91440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80" name="矩形 70">
              <a:extLst>
                <a:ext uri="{FF2B5EF4-FFF2-40B4-BE49-F238E27FC236}">
                  <a16:creationId xmlns:a16="http://schemas.microsoft.com/office/drawing/2014/main" id="{B77E2F51-B788-20D3-622B-0B4A7B6D4566}"/>
                </a:ext>
              </a:extLst>
            </p:cNvPr>
            <p:cNvSpPr/>
            <p:nvPr/>
          </p:nvSpPr>
          <p:spPr>
            <a:xfrm>
              <a:off x="9225511" y="5294124"/>
              <a:ext cx="91440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81" name="矩形 72">
              <a:extLst>
                <a:ext uri="{FF2B5EF4-FFF2-40B4-BE49-F238E27FC236}">
                  <a16:creationId xmlns:a16="http://schemas.microsoft.com/office/drawing/2014/main" id="{6ABEAA86-7DA7-352E-EE64-30626C787B27}"/>
                </a:ext>
              </a:extLst>
            </p:cNvPr>
            <p:cNvSpPr/>
            <p:nvPr/>
          </p:nvSpPr>
          <p:spPr>
            <a:xfrm>
              <a:off x="9225511" y="5022787"/>
              <a:ext cx="914400" cy="137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82" name="矩形 70">
              <a:extLst>
                <a:ext uri="{FF2B5EF4-FFF2-40B4-BE49-F238E27FC236}">
                  <a16:creationId xmlns:a16="http://schemas.microsoft.com/office/drawing/2014/main" id="{E1297E21-C935-3FD7-BF6B-06B673AB94DC}"/>
                </a:ext>
              </a:extLst>
            </p:cNvPr>
            <p:cNvSpPr/>
            <p:nvPr/>
          </p:nvSpPr>
          <p:spPr>
            <a:xfrm>
              <a:off x="9225511" y="5424976"/>
              <a:ext cx="91440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grpSp>
      <p:sp>
        <p:nvSpPr>
          <p:cNvPr id="2" name="TextBox 1">
            <a:extLst>
              <a:ext uri="{FF2B5EF4-FFF2-40B4-BE49-F238E27FC236}">
                <a16:creationId xmlns:a16="http://schemas.microsoft.com/office/drawing/2014/main" id="{C5BB1561-380D-8108-EA86-9EA1EE05CA40}"/>
              </a:ext>
            </a:extLst>
          </p:cNvPr>
          <p:cNvSpPr txBox="1"/>
          <p:nvPr/>
        </p:nvSpPr>
        <p:spPr>
          <a:xfrm>
            <a:off x="714987" y="6381034"/>
            <a:ext cx="10228712" cy="523220"/>
          </a:xfrm>
          <a:prstGeom prst="rect">
            <a:avLst/>
          </a:prstGeom>
          <a:noFill/>
        </p:spPr>
        <p:txBody>
          <a:bodyPr wrap="square">
            <a:spAutoFit/>
          </a:bodyPr>
          <a:lstStyle/>
          <a:p>
            <a:pPr algn="ctr">
              <a:spcBef>
                <a:spcPts val="0"/>
              </a:spcBef>
              <a:spcAft>
                <a:spcPts val="0"/>
              </a:spcAft>
            </a:pPr>
            <a:r>
              <a:rPr lang="en-US" altLang="zh-CN" sz="1400" dirty="0">
                <a:effectLst/>
                <a:latin typeface="Times New Roman" panose="02020603050405020304" pitchFamily="18" charset="0"/>
                <a:cs typeface="Times New Roman" panose="02020603050405020304" pitchFamily="18" charset="0"/>
              </a:rPr>
              <a:t>L. K. Lee and H. F. Ting, “A simpler and more efficient deterministic scheme for finding frequent items over sliding windows,” in </a:t>
            </a:r>
            <a:r>
              <a:rPr lang="en-US" altLang="zh-CN" sz="1400" i="1" dirty="0">
                <a:effectLst/>
                <a:latin typeface="Times New Roman" panose="02020603050405020304" pitchFamily="18" charset="0"/>
                <a:cs typeface="Times New Roman" panose="02020603050405020304" pitchFamily="18" charset="0"/>
              </a:rPr>
              <a:t>Proceedings of the twenty-fifth ACM SIGMOD-SIGACT-SIGART symposium on Principles of database systems</a:t>
            </a:r>
            <a:r>
              <a:rPr lang="en-US" altLang="zh-CN" sz="1400" dirty="0">
                <a:effectLst/>
                <a:latin typeface="Times New Roman" panose="02020603050405020304" pitchFamily="18" charset="0"/>
                <a:cs typeface="Times New Roman" panose="02020603050405020304" pitchFamily="18" charset="0"/>
              </a:rPr>
              <a:t>, Jun. 2006, pp. 290–297.</a:t>
            </a:r>
          </a:p>
        </p:txBody>
      </p:sp>
      <p:sp>
        <p:nvSpPr>
          <p:cNvPr id="3" name="!!内容占位符 2">
            <a:extLst>
              <a:ext uri="{FF2B5EF4-FFF2-40B4-BE49-F238E27FC236}">
                <a16:creationId xmlns:a16="http://schemas.microsoft.com/office/drawing/2014/main" id="{0C043907-6D92-AF6D-4AA6-FED852DEE244}"/>
              </a:ext>
            </a:extLst>
          </p:cNvPr>
          <p:cNvSpPr txBox="1">
            <a:spLocks/>
          </p:cNvSpPr>
          <p:nvPr/>
        </p:nvSpPr>
        <p:spPr>
          <a:xfrm>
            <a:off x="1988292" y="1611045"/>
            <a:ext cx="3460604" cy="3736798"/>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342676" indent="-342676" defTabSz="914140" fontAlgn="auto">
              <a:spcBef>
                <a:spcPts val="635"/>
              </a:spcBef>
              <a:spcAft>
                <a:spcPts val="0"/>
              </a:spcAft>
            </a:pPr>
            <a:r>
              <a:rPr kumimoji="1" lang="zh-CN" altLang="en-US" sz="2540" dirty="0">
                <a:solidFill>
                  <a:prstClr val="black"/>
                </a:solidFill>
                <a:latin typeface="Lucida Sans"/>
                <a:ea typeface="黑体"/>
              </a:rPr>
              <a:t>频率估计</a:t>
            </a:r>
            <a:endParaRPr kumimoji="1" lang="en-US" altLang="zh-CN" sz="2540" dirty="0">
              <a:solidFill>
                <a:prstClr val="black"/>
              </a:solidFill>
              <a:latin typeface="Lucida Sans"/>
              <a:ea typeface="黑体"/>
            </a:endParaRPr>
          </a:p>
          <a:p>
            <a:pPr marL="846866" lvl="1" indent="-342676" defTabSz="914140">
              <a:spcBef>
                <a:spcPts val="635"/>
              </a:spcBef>
            </a:pPr>
            <a:r>
              <a:rPr kumimoji="1" lang="en-US" altLang="zh-CN" sz="2000" dirty="0"/>
              <a:t>Sliding Window MG [PODS 2006]</a:t>
            </a: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r>
              <a:rPr kumimoji="1" lang="zh-CN" altLang="en-US" sz="2540" dirty="0">
                <a:solidFill>
                  <a:prstClr val="black"/>
                </a:solidFill>
                <a:latin typeface="Lucida Sans"/>
                <a:ea typeface="黑体"/>
              </a:rPr>
              <a:t>矩阵略图</a:t>
            </a: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p:txBody>
      </p:sp>
      <p:sp>
        <p:nvSpPr>
          <p:cNvPr id="4" name="Left Brace 3">
            <a:extLst>
              <a:ext uri="{FF2B5EF4-FFF2-40B4-BE49-F238E27FC236}">
                <a16:creationId xmlns:a16="http://schemas.microsoft.com/office/drawing/2014/main" id="{02D5FF06-B991-A5C8-4320-D08A4A156CB3}"/>
              </a:ext>
            </a:extLst>
          </p:cNvPr>
          <p:cNvSpPr/>
          <p:nvPr/>
        </p:nvSpPr>
        <p:spPr>
          <a:xfrm>
            <a:off x="5633052" y="5123305"/>
            <a:ext cx="220468" cy="970022"/>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2A602BD-C954-A7C1-E095-4B6076FFCDF1}"/>
                  </a:ext>
                </a:extLst>
              </p:cNvPr>
              <p:cNvSpPr txBox="1"/>
              <p:nvPr/>
            </p:nvSpPr>
            <p:spPr>
              <a:xfrm>
                <a:off x="5238043" y="5350228"/>
                <a:ext cx="515975"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𝑁</m:t>
                      </m:r>
                    </m:oMath>
                  </m:oMathPara>
                </a14:m>
                <a:endParaRPr lang="zh-CN" altLang="en-US" sz="2400" dirty="0">
                  <a:solidFill>
                    <a:prstClr val="black"/>
                  </a:solidFill>
                  <a:latin typeface="Lucida Sans"/>
                  <a:ea typeface="黑体"/>
                </a:endParaRPr>
              </a:p>
            </p:txBody>
          </p:sp>
        </mc:Choice>
        <mc:Fallback xmlns="">
          <p:sp>
            <p:nvSpPr>
              <p:cNvPr id="7" name="TextBox 6">
                <a:extLst>
                  <a:ext uri="{FF2B5EF4-FFF2-40B4-BE49-F238E27FC236}">
                    <a16:creationId xmlns:a16="http://schemas.microsoft.com/office/drawing/2014/main" id="{32A602BD-C954-A7C1-E095-4B6076FFCDF1}"/>
                  </a:ext>
                </a:extLst>
              </p:cNvPr>
              <p:cNvSpPr txBox="1">
                <a:spLocks noRot="1" noChangeAspect="1" noMove="1" noResize="1" noEditPoints="1" noAdjustHandles="1" noChangeArrowheads="1" noChangeShapeType="1" noTextEdit="1"/>
              </p:cNvSpPr>
              <p:nvPr/>
            </p:nvSpPr>
            <p:spPr>
              <a:xfrm>
                <a:off x="5238043" y="5350228"/>
                <a:ext cx="515975" cy="461665"/>
              </a:xfrm>
              <a:prstGeom prst="rect">
                <a:avLst/>
              </a:prstGeom>
              <a:blipFill>
                <a:blip r:embed="rId7"/>
                <a:stretch>
                  <a:fillRect/>
                </a:stretch>
              </a:blipFill>
            </p:spPr>
            <p:txBody>
              <a:bodyPr/>
              <a:lstStyle/>
              <a:p>
                <a:r>
                  <a:rPr lang="zh-CN" altLang="en-US">
                    <a:noFill/>
                  </a:rPr>
                  <a:t> </a:t>
                </a:r>
              </a:p>
            </p:txBody>
          </p:sp>
        </mc:Fallback>
      </mc:AlternateContent>
      <p:sp>
        <p:nvSpPr>
          <p:cNvPr id="9" name="Title 4">
            <a:extLst>
              <a:ext uri="{FF2B5EF4-FFF2-40B4-BE49-F238E27FC236}">
                <a16:creationId xmlns:a16="http://schemas.microsoft.com/office/drawing/2014/main" id="{FCEB8473-230F-F5D9-0DB7-F7684A546697}"/>
              </a:ext>
            </a:extLst>
          </p:cNvPr>
          <p:cNvSpPr>
            <a:spLocks noGrp="1"/>
          </p:cNvSpPr>
          <p:nvPr>
            <p:ph type="title"/>
          </p:nvPr>
        </p:nvSpPr>
        <p:spPr>
          <a:xfrm>
            <a:off x="1619219" y="141288"/>
            <a:ext cx="9810819" cy="1128712"/>
          </a:xfrm>
        </p:spPr>
        <p:txBody>
          <a:bodyPr/>
          <a:lstStyle/>
          <a:p>
            <a:r>
              <a:rPr lang="zh-CN" altLang="en-US" dirty="0"/>
              <a:t>滑动窗口：</a:t>
            </a:r>
            <a:r>
              <a:rPr lang="en-US" altLang="zh-CN" dirty="0"/>
              <a:t>MG </a:t>
            </a:r>
            <a:r>
              <a:rPr lang="en-US" altLang="zh-CN" dirty="0" err="1"/>
              <a:t>v.s</a:t>
            </a:r>
            <a:r>
              <a:rPr lang="en-US" altLang="zh-CN" dirty="0"/>
              <a:t>.  FD</a:t>
            </a:r>
            <a:endParaRPr lang="zh-CN" altLang="en-US" dirty="0"/>
          </a:p>
        </p:txBody>
      </p:sp>
      <mc:AlternateContent xmlns:mc="http://schemas.openxmlformats.org/markup-compatibility/2006" xmlns:a14="http://schemas.microsoft.com/office/drawing/2010/main">
        <mc:Choice Requires="a14">
          <p:sp>
            <p:nvSpPr>
              <p:cNvPr id="5" name="!!TextBox 1">
                <a:extLst>
                  <a:ext uri="{FF2B5EF4-FFF2-40B4-BE49-F238E27FC236}">
                    <a16:creationId xmlns:a16="http://schemas.microsoft.com/office/drawing/2014/main" id="{407D6A70-DF7E-0AFC-F80B-1440A79C646C}"/>
                  </a:ext>
                </a:extLst>
              </p:cNvPr>
              <p:cNvSpPr txBox="1"/>
              <p:nvPr/>
            </p:nvSpPr>
            <p:spPr>
              <a:xfrm>
                <a:off x="6846067" y="4643735"/>
                <a:ext cx="977127"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b="0" i="1" smtClean="0">
                          <a:solidFill>
                            <a:prstClr val="black"/>
                          </a:solidFill>
                          <a:latin typeface="Cambria Math" panose="02040503050406030204" pitchFamily="18" charset="0"/>
                        </a:rPr>
                        <m:t>ℓ−1</m:t>
                      </m:r>
                    </m:oMath>
                  </m:oMathPara>
                </a14:m>
                <a:endParaRPr lang="zh-CN" altLang="en-US" sz="2400" dirty="0">
                  <a:solidFill>
                    <a:prstClr val="black"/>
                  </a:solidFill>
                  <a:latin typeface="Lucida Sans"/>
                  <a:ea typeface="黑体"/>
                </a:endParaRPr>
              </a:p>
            </p:txBody>
          </p:sp>
        </mc:Choice>
        <mc:Fallback xmlns="">
          <p:sp>
            <p:nvSpPr>
              <p:cNvPr id="5" name="!!TextBox 1">
                <a:extLst>
                  <a:ext uri="{FF2B5EF4-FFF2-40B4-BE49-F238E27FC236}">
                    <a16:creationId xmlns:a16="http://schemas.microsoft.com/office/drawing/2014/main" id="{407D6A70-DF7E-0AFC-F80B-1440A79C646C}"/>
                  </a:ext>
                </a:extLst>
              </p:cNvPr>
              <p:cNvSpPr txBox="1">
                <a:spLocks noRot="1" noChangeAspect="1" noMove="1" noResize="1" noEditPoints="1" noAdjustHandles="1" noChangeArrowheads="1" noChangeShapeType="1" noTextEdit="1"/>
              </p:cNvSpPr>
              <p:nvPr/>
            </p:nvSpPr>
            <p:spPr>
              <a:xfrm>
                <a:off x="6846067" y="4643735"/>
                <a:ext cx="977127" cy="461665"/>
              </a:xfrm>
              <a:prstGeom prst="rect">
                <a:avLst/>
              </a:prstGeom>
              <a:blipFill>
                <a:blip r:embed="rId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4681443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1">
            <a:extLst>
              <a:ext uri="{FF2B5EF4-FFF2-40B4-BE49-F238E27FC236}">
                <a16:creationId xmlns:a16="http://schemas.microsoft.com/office/drawing/2014/main" id="{3B108604-AAA2-EC0C-AA2A-A97C96F6844C}"/>
              </a:ext>
            </a:extLst>
          </p:cNvPr>
          <p:cNvSpPr>
            <a:spLocks noChangeArrowheads="1"/>
          </p:cNvSpPr>
          <p:nvPr/>
        </p:nvSpPr>
        <p:spPr bwMode="auto">
          <a:xfrm>
            <a:off x="6851495" y="3399688"/>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25</a:t>
            </a:r>
          </a:p>
        </p:txBody>
      </p:sp>
      <p:cxnSp>
        <p:nvCxnSpPr>
          <p:cNvPr id="3" name="Straight Connector 2">
            <a:extLst>
              <a:ext uri="{FF2B5EF4-FFF2-40B4-BE49-F238E27FC236}">
                <a16:creationId xmlns:a16="http://schemas.microsoft.com/office/drawing/2014/main" id="{53950DE7-8530-F4C0-6F05-ADEE0BA8ED9C}"/>
              </a:ext>
            </a:extLst>
          </p:cNvPr>
          <p:cNvCxnSpPr>
            <a:cxnSpLocks noChangeShapeType="1"/>
          </p:cNvCxnSpPr>
          <p:nvPr/>
        </p:nvCxnSpPr>
        <p:spPr bwMode="auto">
          <a:xfrm flipV="1">
            <a:off x="5947130" y="3629765"/>
            <a:ext cx="2670120" cy="7948"/>
          </a:xfrm>
          <a:prstGeom prst="line">
            <a:avLst/>
          </a:prstGeom>
          <a:noFill/>
          <a:ln w="38100" algn="ctr">
            <a:solidFill>
              <a:schemeClr val="tx1"/>
            </a:solidFill>
            <a:round/>
            <a:headEnd/>
            <a:tailEnd/>
          </a:ln>
        </p:spPr>
      </p:cxnSp>
      <p:sp>
        <p:nvSpPr>
          <p:cNvPr id="4" name="Rectangle 23">
            <a:extLst>
              <a:ext uri="{FF2B5EF4-FFF2-40B4-BE49-F238E27FC236}">
                <a16:creationId xmlns:a16="http://schemas.microsoft.com/office/drawing/2014/main" id="{90A0AE68-3E6B-E0CC-BEB5-C25246F0D474}"/>
              </a:ext>
            </a:extLst>
          </p:cNvPr>
          <p:cNvSpPr>
            <a:spLocks noChangeArrowheads="1"/>
          </p:cNvSpPr>
          <p:nvPr/>
        </p:nvSpPr>
        <p:spPr bwMode="auto">
          <a:xfrm>
            <a:off x="6120578" y="3396178"/>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7" name="Rectangle 24">
            <a:extLst>
              <a:ext uri="{FF2B5EF4-FFF2-40B4-BE49-F238E27FC236}">
                <a16:creationId xmlns:a16="http://schemas.microsoft.com/office/drawing/2014/main" id="{EC5F5906-EDE6-A1DE-2FB7-C13DF17539BC}"/>
              </a:ext>
            </a:extLst>
          </p:cNvPr>
          <p:cNvSpPr>
            <a:spLocks noChangeArrowheads="1"/>
          </p:cNvSpPr>
          <p:nvPr/>
        </p:nvSpPr>
        <p:spPr bwMode="auto">
          <a:xfrm>
            <a:off x="6120578" y="3167310"/>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8" name="Rectangle 25">
            <a:extLst>
              <a:ext uri="{FF2B5EF4-FFF2-40B4-BE49-F238E27FC236}">
                <a16:creationId xmlns:a16="http://schemas.microsoft.com/office/drawing/2014/main" id="{1D461FC8-9491-CF42-96B4-5C786F3A29C6}"/>
              </a:ext>
            </a:extLst>
          </p:cNvPr>
          <p:cNvSpPr>
            <a:spLocks noChangeArrowheads="1"/>
          </p:cNvSpPr>
          <p:nvPr/>
        </p:nvSpPr>
        <p:spPr bwMode="auto">
          <a:xfrm>
            <a:off x="6120578" y="2938444"/>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9" name="Rectangle 26">
            <a:extLst>
              <a:ext uri="{FF2B5EF4-FFF2-40B4-BE49-F238E27FC236}">
                <a16:creationId xmlns:a16="http://schemas.microsoft.com/office/drawing/2014/main" id="{2AE8298C-1158-AC79-073C-C02D568F08F6}"/>
              </a:ext>
            </a:extLst>
          </p:cNvPr>
          <p:cNvSpPr>
            <a:spLocks noChangeArrowheads="1"/>
          </p:cNvSpPr>
          <p:nvPr/>
        </p:nvSpPr>
        <p:spPr bwMode="auto">
          <a:xfrm>
            <a:off x="6120578" y="2706397"/>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0" name="TextBox 5">
            <a:extLst>
              <a:ext uri="{FF2B5EF4-FFF2-40B4-BE49-F238E27FC236}">
                <a16:creationId xmlns:a16="http://schemas.microsoft.com/office/drawing/2014/main" id="{170B7C71-6EF7-C63C-B58E-C3AAB7405C48}"/>
              </a:ext>
            </a:extLst>
          </p:cNvPr>
          <p:cNvSpPr txBox="1">
            <a:spLocks noChangeArrowheads="1"/>
          </p:cNvSpPr>
          <p:nvPr/>
        </p:nvSpPr>
        <p:spPr bwMode="auto">
          <a:xfrm>
            <a:off x="6069341" y="3633845"/>
            <a:ext cx="2509280" cy="35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r>
              <a:rPr lang="en-US" altLang="zh-CN" sz="1600" dirty="0">
                <a:solidFill>
                  <a:prstClr val="black"/>
                </a:solidFill>
                <a:latin typeface="Courier New" panose="02070309020205020404" pitchFamily="49" charset="0"/>
                <a:cs typeface="Courier New" panose="02070309020205020404" pitchFamily="49" charset="0"/>
              </a:rPr>
              <a:t>1 2 3 4 5 6 7 8 9 </a:t>
            </a:r>
          </a:p>
        </p:txBody>
      </p:sp>
      <p:sp>
        <p:nvSpPr>
          <p:cNvPr id="11" name="Rectangle 44">
            <a:extLst>
              <a:ext uri="{FF2B5EF4-FFF2-40B4-BE49-F238E27FC236}">
                <a16:creationId xmlns:a16="http://schemas.microsoft.com/office/drawing/2014/main" id="{9B1D6B50-1A9A-5FF9-3AFC-5D085CBBC7CD}"/>
              </a:ext>
            </a:extLst>
          </p:cNvPr>
          <p:cNvSpPr>
            <a:spLocks noChangeArrowheads="1"/>
          </p:cNvSpPr>
          <p:nvPr/>
        </p:nvSpPr>
        <p:spPr bwMode="auto">
          <a:xfrm>
            <a:off x="8083225" y="3393000"/>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2" name="Rectangle 45">
            <a:extLst>
              <a:ext uri="{FF2B5EF4-FFF2-40B4-BE49-F238E27FC236}">
                <a16:creationId xmlns:a16="http://schemas.microsoft.com/office/drawing/2014/main" id="{D98BC9E4-29A0-2FD6-A51E-B79B5A53C76C}"/>
              </a:ext>
            </a:extLst>
          </p:cNvPr>
          <p:cNvSpPr>
            <a:spLocks noChangeArrowheads="1"/>
          </p:cNvSpPr>
          <p:nvPr/>
        </p:nvSpPr>
        <p:spPr bwMode="auto">
          <a:xfrm>
            <a:off x="8083225" y="3164133"/>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3" name="!!Rectangle 47">
            <a:extLst>
              <a:ext uri="{FF2B5EF4-FFF2-40B4-BE49-F238E27FC236}">
                <a16:creationId xmlns:a16="http://schemas.microsoft.com/office/drawing/2014/main" id="{3A4778A1-8E70-E519-7D3D-1861D57CD7FC}"/>
              </a:ext>
            </a:extLst>
          </p:cNvPr>
          <p:cNvSpPr>
            <a:spLocks noChangeArrowheads="1"/>
          </p:cNvSpPr>
          <p:nvPr/>
        </p:nvSpPr>
        <p:spPr bwMode="auto">
          <a:xfrm>
            <a:off x="7377411" y="3401821"/>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5" name="rec1">
            <a:extLst>
              <a:ext uri="{FF2B5EF4-FFF2-40B4-BE49-F238E27FC236}">
                <a16:creationId xmlns:a16="http://schemas.microsoft.com/office/drawing/2014/main" id="{1071845C-F494-B75E-E602-746B9327A50B}"/>
              </a:ext>
            </a:extLst>
          </p:cNvPr>
          <p:cNvSpPr>
            <a:spLocks noChangeArrowheads="1"/>
          </p:cNvSpPr>
          <p:nvPr/>
        </p:nvSpPr>
        <p:spPr bwMode="auto">
          <a:xfrm>
            <a:off x="6365324" y="3398584"/>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37</a:t>
            </a:r>
          </a:p>
        </p:txBody>
      </p:sp>
      <p:sp>
        <p:nvSpPr>
          <p:cNvPr id="16" name="Rectangle 37">
            <a:extLst>
              <a:ext uri="{FF2B5EF4-FFF2-40B4-BE49-F238E27FC236}">
                <a16:creationId xmlns:a16="http://schemas.microsoft.com/office/drawing/2014/main" id="{97B2A9A6-707C-AD60-9C11-1B0C6D9A1809}"/>
              </a:ext>
            </a:extLst>
          </p:cNvPr>
          <p:cNvSpPr>
            <a:spLocks noChangeArrowheads="1"/>
          </p:cNvSpPr>
          <p:nvPr/>
        </p:nvSpPr>
        <p:spPr bwMode="auto">
          <a:xfrm>
            <a:off x="6618781" y="2942414"/>
            <a:ext cx="228868" cy="228868"/>
          </a:xfrm>
          <a:prstGeom prst="rect">
            <a:avLst/>
          </a:prstGeom>
          <a:solidFill>
            <a:schemeClr val="accent1">
              <a:lumMod val="40000"/>
              <a:lumOff val="60000"/>
            </a:schemeClr>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7" name="!!Rectangle 48">
            <a:extLst>
              <a:ext uri="{FF2B5EF4-FFF2-40B4-BE49-F238E27FC236}">
                <a16:creationId xmlns:a16="http://schemas.microsoft.com/office/drawing/2014/main" id="{AEA5483B-07DD-2BAD-4159-6AFD2B5DDC84}"/>
              </a:ext>
            </a:extLst>
          </p:cNvPr>
          <p:cNvSpPr>
            <a:spLocks noChangeArrowheads="1"/>
          </p:cNvSpPr>
          <p:nvPr/>
        </p:nvSpPr>
        <p:spPr bwMode="auto">
          <a:xfrm>
            <a:off x="6618781" y="3164133"/>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48</a:t>
            </a:r>
          </a:p>
        </p:txBody>
      </p:sp>
      <p:sp>
        <p:nvSpPr>
          <p:cNvPr id="18" name="rec1">
            <a:extLst>
              <a:ext uri="{FF2B5EF4-FFF2-40B4-BE49-F238E27FC236}">
                <a16:creationId xmlns:a16="http://schemas.microsoft.com/office/drawing/2014/main" id="{CEB5451C-0918-DD58-69D2-59ACA9C81DF7}"/>
              </a:ext>
            </a:extLst>
          </p:cNvPr>
          <p:cNvSpPr>
            <a:spLocks noChangeArrowheads="1"/>
          </p:cNvSpPr>
          <p:nvPr/>
        </p:nvSpPr>
        <p:spPr bwMode="auto">
          <a:xfrm>
            <a:off x="6618944" y="3399688"/>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18</a:t>
            </a:r>
          </a:p>
        </p:txBody>
      </p:sp>
      <p:sp>
        <p:nvSpPr>
          <p:cNvPr id="19" name="!!Rectangle 27">
            <a:extLst>
              <a:ext uri="{FF2B5EF4-FFF2-40B4-BE49-F238E27FC236}">
                <a16:creationId xmlns:a16="http://schemas.microsoft.com/office/drawing/2014/main" id="{1559C107-F04C-F3E2-125B-F9A66444AE0B}"/>
              </a:ext>
            </a:extLst>
          </p:cNvPr>
          <p:cNvSpPr>
            <a:spLocks noChangeArrowheads="1"/>
          </p:cNvSpPr>
          <p:nvPr/>
        </p:nvSpPr>
        <p:spPr bwMode="auto">
          <a:xfrm>
            <a:off x="6120578" y="2480335"/>
            <a:ext cx="228868" cy="228868"/>
          </a:xfrm>
          <a:prstGeom prst="rect">
            <a:avLst/>
          </a:prstGeom>
          <a:solidFill>
            <a:schemeClr val="accent1">
              <a:lumMod val="40000"/>
              <a:lumOff val="60000"/>
            </a:schemeClr>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20" name="!!Rectangle 28">
            <a:extLst>
              <a:ext uri="{FF2B5EF4-FFF2-40B4-BE49-F238E27FC236}">
                <a16:creationId xmlns:a16="http://schemas.microsoft.com/office/drawing/2014/main" id="{62C18EB5-46F3-BD70-5A65-C680B7DD4DB8}"/>
              </a:ext>
            </a:extLst>
          </p:cNvPr>
          <p:cNvSpPr>
            <a:spLocks noChangeArrowheads="1"/>
          </p:cNvSpPr>
          <p:nvPr/>
        </p:nvSpPr>
        <p:spPr bwMode="auto">
          <a:xfrm>
            <a:off x="6120578" y="1658119"/>
            <a:ext cx="228868" cy="228868"/>
          </a:xfrm>
          <a:prstGeom prst="rect">
            <a:avLst/>
          </a:prstGeom>
          <a:solidFill>
            <a:srgbClr val="C00000"/>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21" name="矩形 67">
            <a:extLst>
              <a:ext uri="{FF2B5EF4-FFF2-40B4-BE49-F238E27FC236}">
                <a16:creationId xmlns:a16="http://schemas.microsoft.com/office/drawing/2014/main" id="{8451EC64-2EBE-DCF7-3D83-6263CB5270F3}"/>
              </a:ext>
            </a:extLst>
          </p:cNvPr>
          <p:cNvSpPr/>
          <p:nvPr/>
        </p:nvSpPr>
        <p:spPr>
          <a:xfrm>
            <a:off x="5922608" y="4840289"/>
            <a:ext cx="933213" cy="1399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22" name="矩形 68">
            <a:extLst>
              <a:ext uri="{FF2B5EF4-FFF2-40B4-BE49-F238E27FC236}">
                <a16:creationId xmlns:a16="http://schemas.microsoft.com/office/drawing/2014/main" id="{A86B515A-B666-2A69-D4E0-84C97CDFBC71}"/>
              </a:ext>
            </a:extLst>
          </p:cNvPr>
          <p:cNvSpPr/>
          <p:nvPr/>
        </p:nvSpPr>
        <p:spPr>
          <a:xfrm>
            <a:off x="5922608" y="4980271"/>
            <a:ext cx="933213" cy="139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23" name="矩形 69">
            <a:extLst>
              <a:ext uri="{FF2B5EF4-FFF2-40B4-BE49-F238E27FC236}">
                <a16:creationId xmlns:a16="http://schemas.microsoft.com/office/drawing/2014/main" id="{1CCC6DF8-5435-0F1C-B89C-2E61ED8F85CA}"/>
              </a:ext>
            </a:extLst>
          </p:cNvPr>
          <p:cNvSpPr/>
          <p:nvPr/>
        </p:nvSpPr>
        <p:spPr>
          <a:xfrm>
            <a:off x="5922608" y="5120253"/>
            <a:ext cx="933213" cy="13998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24" name="矩形 72">
            <a:extLst>
              <a:ext uri="{FF2B5EF4-FFF2-40B4-BE49-F238E27FC236}">
                <a16:creationId xmlns:a16="http://schemas.microsoft.com/office/drawing/2014/main" id="{CBDD0BFE-44F9-27D7-5172-54B37B343B6B}"/>
              </a:ext>
            </a:extLst>
          </p:cNvPr>
          <p:cNvSpPr/>
          <p:nvPr/>
        </p:nvSpPr>
        <p:spPr>
          <a:xfrm>
            <a:off x="5922608" y="4700307"/>
            <a:ext cx="933213" cy="1399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76CB798-BCDD-CFFC-9CA4-DE28CBED5478}"/>
                  </a:ext>
                </a:extLst>
              </p:cNvPr>
              <p:cNvSpPr txBox="1"/>
              <p:nvPr/>
            </p:nvSpPr>
            <p:spPr>
              <a:xfrm>
                <a:off x="5185674" y="3918096"/>
                <a:ext cx="638315" cy="646331"/>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3600" b="1" i="1">
                          <a:solidFill>
                            <a:prstClr val="black"/>
                          </a:solidFill>
                          <a:latin typeface="Cambria Math" panose="02040503050406030204" pitchFamily="18" charset="0"/>
                        </a:rPr>
                        <m:t>𝑨</m:t>
                      </m:r>
                    </m:oMath>
                  </m:oMathPara>
                </a14:m>
                <a:endParaRPr lang="zh-CN" altLang="en-US" sz="3600" b="1" dirty="0">
                  <a:solidFill>
                    <a:prstClr val="black"/>
                  </a:solidFill>
                  <a:latin typeface="Lucida Sans"/>
                  <a:ea typeface="黑体"/>
                </a:endParaRPr>
              </a:p>
            </p:txBody>
          </p:sp>
        </mc:Choice>
        <mc:Fallback xmlns="">
          <p:sp>
            <p:nvSpPr>
              <p:cNvPr id="25" name="TextBox 24">
                <a:extLst>
                  <a:ext uri="{FF2B5EF4-FFF2-40B4-BE49-F238E27FC236}">
                    <a16:creationId xmlns:a16="http://schemas.microsoft.com/office/drawing/2014/main" id="{776CB798-BCDD-CFFC-9CA4-DE28CBED5478}"/>
                  </a:ext>
                </a:extLst>
              </p:cNvPr>
              <p:cNvSpPr txBox="1">
                <a:spLocks noRot="1" noChangeAspect="1" noMove="1" noResize="1" noEditPoints="1" noAdjustHandles="1" noChangeArrowheads="1" noChangeShapeType="1" noTextEdit="1"/>
              </p:cNvSpPr>
              <p:nvPr/>
            </p:nvSpPr>
            <p:spPr>
              <a:xfrm>
                <a:off x="5185674" y="3918096"/>
                <a:ext cx="638315" cy="646331"/>
              </a:xfrm>
              <a:prstGeom prst="rect">
                <a:avLst/>
              </a:prstGeom>
              <a:blipFill>
                <a:blip r:embed="rId2"/>
                <a:stretch>
                  <a:fillRect/>
                </a:stretch>
              </a:blipFill>
            </p:spPr>
            <p:txBody>
              <a:bodyPr/>
              <a:lstStyle/>
              <a:p>
                <a:r>
                  <a:rPr lang="zh-CN" altLang="en-US">
                    <a:noFill/>
                  </a:rPr>
                  <a:t> </a:t>
                </a:r>
              </a:p>
            </p:txBody>
          </p:sp>
        </mc:Fallback>
      </mc:AlternateContent>
      <p:sp>
        <p:nvSpPr>
          <p:cNvPr id="28" name="Left Brace 27">
            <a:extLst>
              <a:ext uri="{FF2B5EF4-FFF2-40B4-BE49-F238E27FC236}">
                <a16:creationId xmlns:a16="http://schemas.microsoft.com/office/drawing/2014/main" id="{509D6D60-86C1-E127-8E59-DFD1BDE2BF22}"/>
              </a:ext>
            </a:extLst>
          </p:cNvPr>
          <p:cNvSpPr/>
          <p:nvPr/>
        </p:nvSpPr>
        <p:spPr>
          <a:xfrm rot="5400000">
            <a:off x="6278981" y="4024699"/>
            <a:ext cx="220468" cy="93321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407C946-F776-D79A-962F-31891DB36EB1}"/>
                  </a:ext>
                </a:extLst>
              </p:cNvPr>
              <p:cNvSpPr txBox="1"/>
              <p:nvPr/>
            </p:nvSpPr>
            <p:spPr>
              <a:xfrm>
                <a:off x="6169744" y="3918096"/>
                <a:ext cx="470129"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3600" dirty="0">
                  <a:solidFill>
                    <a:prstClr val="black"/>
                  </a:solidFill>
                  <a:latin typeface="Lucida Sans"/>
                  <a:ea typeface="黑体"/>
                </a:endParaRPr>
              </a:p>
            </p:txBody>
          </p:sp>
        </mc:Choice>
        <mc:Fallback xmlns="">
          <p:sp>
            <p:nvSpPr>
              <p:cNvPr id="29" name="TextBox 28">
                <a:extLst>
                  <a:ext uri="{FF2B5EF4-FFF2-40B4-BE49-F238E27FC236}">
                    <a16:creationId xmlns:a16="http://schemas.microsoft.com/office/drawing/2014/main" id="{7407C946-F776-D79A-962F-31891DB36EB1}"/>
                  </a:ext>
                </a:extLst>
              </p:cNvPr>
              <p:cNvSpPr txBox="1">
                <a:spLocks noRot="1" noChangeAspect="1" noMove="1" noResize="1" noEditPoints="1" noAdjustHandles="1" noChangeArrowheads="1" noChangeShapeType="1" noTextEdit="1"/>
              </p:cNvSpPr>
              <p:nvPr/>
            </p:nvSpPr>
            <p:spPr>
              <a:xfrm>
                <a:off x="6169744" y="3918096"/>
                <a:ext cx="470129" cy="461665"/>
              </a:xfrm>
              <a:prstGeom prst="rect">
                <a:avLst/>
              </a:prstGeom>
              <a:blipFill>
                <a:blip r:embed="rId4"/>
                <a:stretch>
                  <a:fillRect/>
                </a:stretch>
              </a:blipFill>
            </p:spPr>
            <p:txBody>
              <a:bodyPr/>
              <a:lstStyle/>
              <a:p>
                <a:r>
                  <a:rPr lang="zh-CN" altLang="en-US">
                    <a:noFill/>
                  </a:rPr>
                  <a:t> </a:t>
                </a:r>
              </a:p>
            </p:txBody>
          </p:sp>
        </mc:Fallback>
      </mc:AlternateContent>
      <p:sp>
        <p:nvSpPr>
          <p:cNvPr id="30" name="Left Brace 29">
            <a:extLst>
              <a:ext uri="{FF2B5EF4-FFF2-40B4-BE49-F238E27FC236}">
                <a16:creationId xmlns:a16="http://schemas.microsoft.com/office/drawing/2014/main" id="{2AFF3105-158F-21ED-33EA-A4E6BE88BFD1}"/>
              </a:ext>
            </a:extLst>
          </p:cNvPr>
          <p:cNvSpPr/>
          <p:nvPr/>
        </p:nvSpPr>
        <p:spPr>
          <a:xfrm>
            <a:off x="7678877" y="4665417"/>
            <a:ext cx="220468" cy="550446"/>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p:sp>
        <p:nvSpPr>
          <p:cNvPr id="32" name="Left Brace 31">
            <a:extLst>
              <a:ext uri="{FF2B5EF4-FFF2-40B4-BE49-F238E27FC236}">
                <a16:creationId xmlns:a16="http://schemas.microsoft.com/office/drawing/2014/main" id="{DA84ABDD-2081-612D-6C49-D39D20323D56}"/>
              </a:ext>
            </a:extLst>
          </p:cNvPr>
          <p:cNvSpPr/>
          <p:nvPr/>
        </p:nvSpPr>
        <p:spPr>
          <a:xfrm rot="5400000">
            <a:off x="8329207" y="3989808"/>
            <a:ext cx="220468" cy="93321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AC36487-97BC-FAB0-4CBE-ED371298595B}"/>
                  </a:ext>
                </a:extLst>
              </p:cNvPr>
              <p:cNvSpPr txBox="1"/>
              <p:nvPr/>
            </p:nvSpPr>
            <p:spPr>
              <a:xfrm>
                <a:off x="8185968" y="3888479"/>
                <a:ext cx="470129"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33" name="TextBox 32">
                <a:extLst>
                  <a:ext uri="{FF2B5EF4-FFF2-40B4-BE49-F238E27FC236}">
                    <a16:creationId xmlns:a16="http://schemas.microsoft.com/office/drawing/2014/main" id="{5AC36487-97BC-FAB0-4CBE-ED371298595B}"/>
                  </a:ext>
                </a:extLst>
              </p:cNvPr>
              <p:cNvSpPr txBox="1">
                <a:spLocks noRot="1" noChangeAspect="1" noMove="1" noResize="1" noEditPoints="1" noAdjustHandles="1" noChangeArrowheads="1" noChangeShapeType="1" noTextEdit="1"/>
              </p:cNvSpPr>
              <p:nvPr/>
            </p:nvSpPr>
            <p:spPr>
              <a:xfrm>
                <a:off x="8185968" y="3888479"/>
                <a:ext cx="470129" cy="461665"/>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5485A0AB-6DB2-4FA0-2E81-63F871177BC5}"/>
                  </a:ext>
                </a:extLst>
              </p:cNvPr>
              <p:cNvSpPr txBox="1"/>
              <p:nvPr/>
            </p:nvSpPr>
            <p:spPr>
              <a:xfrm>
                <a:off x="7258824" y="3918096"/>
                <a:ext cx="665567" cy="646331"/>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3600" b="1" i="1">
                          <a:solidFill>
                            <a:prstClr val="black"/>
                          </a:solidFill>
                          <a:latin typeface="Cambria Math" panose="02040503050406030204" pitchFamily="18" charset="0"/>
                        </a:rPr>
                        <m:t>𝑩</m:t>
                      </m:r>
                    </m:oMath>
                  </m:oMathPara>
                </a14:m>
                <a:endParaRPr lang="zh-CN" altLang="en-US" sz="3600" b="1" dirty="0">
                  <a:solidFill>
                    <a:prstClr val="black"/>
                  </a:solidFill>
                  <a:latin typeface="Lucida Sans"/>
                  <a:ea typeface="黑体"/>
                </a:endParaRPr>
              </a:p>
            </p:txBody>
          </p:sp>
        </mc:Choice>
        <mc:Fallback xmlns="">
          <p:sp>
            <p:nvSpPr>
              <p:cNvPr id="34" name="TextBox 33">
                <a:extLst>
                  <a:ext uri="{FF2B5EF4-FFF2-40B4-BE49-F238E27FC236}">
                    <a16:creationId xmlns:a16="http://schemas.microsoft.com/office/drawing/2014/main" id="{5485A0AB-6DB2-4FA0-2E81-63F871177BC5}"/>
                  </a:ext>
                </a:extLst>
              </p:cNvPr>
              <p:cNvSpPr txBox="1">
                <a:spLocks noRot="1" noChangeAspect="1" noMove="1" noResize="1" noEditPoints="1" noAdjustHandles="1" noChangeArrowheads="1" noChangeShapeType="1" noTextEdit="1"/>
              </p:cNvSpPr>
              <p:nvPr/>
            </p:nvSpPr>
            <p:spPr>
              <a:xfrm>
                <a:off x="7258824" y="3918096"/>
                <a:ext cx="665567" cy="646331"/>
              </a:xfrm>
              <a:prstGeom prst="rect">
                <a:avLst/>
              </a:prstGeom>
              <a:blipFill>
                <a:blip r:embed="rId7"/>
                <a:stretch>
                  <a:fillRect/>
                </a:stretch>
              </a:blipFill>
            </p:spPr>
            <p:txBody>
              <a:bodyPr/>
              <a:lstStyle/>
              <a:p>
                <a:r>
                  <a:rPr lang="zh-CN" altLang="en-US">
                    <a:noFill/>
                  </a:rPr>
                  <a:t> </a:t>
                </a:r>
              </a:p>
            </p:txBody>
          </p:sp>
        </mc:Fallback>
      </mc:AlternateContent>
      <p:sp>
        <p:nvSpPr>
          <p:cNvPr id="35" name="矩形 100">
            <a:extLst>
              <a:ext uri="{FF2B5EF4-FFF2-40B4-BE49-F238E27FC236}">
                <a16:creationId xmlns:a16="http://schemas.microsoft.com/office/drawing/2014/main" id="{66F03C12-9944-3FD7-37A4-62E00A7C5C34}"/>
              </a:ext>
            </a:extLst>
          </p:cNvPr>
          <p:cNvSpPr/>
          <p:nvPr/>
        </p:nvSpPr>
        <p:spPr>
          <a:xfrm>
            <a:off x="5922608" y="5257943"/>
            <a:ext cx="933213" cy="139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6" name="矩形 101">
            <a:extLst>
              <a:ext uri="{FF2B5EF4-FFF2-40B4-BE49-F238E27FC236}">
                <a16:creationId xmlns:a16="http://schemas.microsoft.com/office/drawing/2014/main" id="{2E0F017E-E0BE-1481-96CA-03D4B310BFF8}"/>
              </a:ext>
            </a:extLst>
          </p:cNvPr>
          <p:cNvSpPr/>
          <p:nvPr/>
        </p:nvSpPr>
        <p:spPr>
          <a:xfrm>
            <a:off x="5922607" y="5395291"/>
            <a:ext cx="933213" cy="13998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7" name="矩形 102">
            <a:extLst>
              <a:ext uri="{FF2B5EF4-FFF2-40B4-BE49-F238E27FC236}">
                <a16:creationId xmlns:a16="http://schemas.microsoft.com/office/drawing/2014/main" id="{161D7591-C0D6-45C5-3E76-AA7AE364B6D1}"/>
              </a:ext>
            </a:extLst>
          </p:cNvPr>
          <p:cNvSpPr/>
          <p:nvPr/>
        </p:nvSpPr>
        <p:spPr>
          <a:xfrm>
            <a:off x="5922608" y="5532983"/>
            <a:ext cx="933213" cy="1399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8" name="矩形 103">
            <a:extLst>
              <a:ext uri="{FF2B5EF4-FFF2-40B4-BE49-F238E27FC236}">
                <a16:creationId xmlns:a16="http://schemas.microsoft.com/office/drawing/2014/main" id="{A3B297C4-E82E-D52D-E48A-91FC979FBB9B}"/>
              </a:ext>
            </a:extLst>
          </p:cNvPr>
          <p:cNvSpPr/>
          <p:nvPr/>
        </p:nvSpPr>
        <p:spPr>
          <a:xfrm>
            <a:off x="5922608" y="5672965"/>
            <a:ext cx="933213" cy="1399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9" name="矩形 104">
            <a:extLst>
              <a:ext uri="{FF2B5EF4-FFF2-40B4-BE49-F238E27FC236}">
                <a16:creationId xmlns:a16="http://schemas.microsoft.com/office/drawing/2014/main" id="{CA871825-7A39-E8ED-ADDB-35B87C8C7612}"/>
              </a:ext>
            </a:extLst>
          </p:cNvPr>
          <p:cNvSpPr/>
          <p:nvPr/>
        </p:nvSpPr>
        <p:spPr>
          <a:xfrm>
            <a:off x="5922607" y="5810311"/>
            <a:ext cx="933213" cy="13998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40" name="矩形 105">
            <a:extLst>
              <a:ext uri="{FF2B5EF4-FFF2-40B4-BE49-F238E27FC236}">
                <a16:creationId xmlns:a16="http://schemas.microsoft.com/office/drawing/2014/main" id="{EABDCA5C-0E27-33E6-414E-27705E460452}"/>
              </a:ext>
            </a:extLst>
          </p:cNvPr>
          <p:cNvSpPr/>
          <p:nvPr/>
        </p:nvSpPr>
        <p:spPr>
          <a:xfrm>
            <a:off x="5922608" y="5947658"/>
            <a:ext cx="933213" cy="1399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41" name="矩形 106">
            <a:extLst>
              <a:ext uri="{FF2B5EF4-FFF2-40B4-BE49-F238E27FC236}">
                <a16:creationId xmlns:a16="http://schemas.microsoft.com/office/drawing/2014/main" id="{6FEF9769-87A7-1E06-97FE-C3574718ECEA}"/>
              </a:ext>
            </a:extLst>
          </p:cNvPr>
          <p:cNvSpPr/>
          <p:nvPr/>
        </p:nvSpPr>
        <p:spPr>
          <a:xfrm>
            <a:off x="5922607" y="6154378"/>
            <a:ext cx="933213" cy="1399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grpSp>
        <p:nvGrpSpPr>
          <p:cNvPr id="42" name="!!Group 47">
            <a:extLst>
              <a:ext uri="{FF2B5EF4-FFF2-40B4-BE49-F238E27FC236}">
                <a16:creationId xmlns:a16="http://schemas.microsoft.com/office/drawing/2014/main" id="{E0725AE2-C5B1-FE1A-BFF5-12229D816D09}"/>
              </a:ext>
            </a:extLst>
          </p:cNvPr>
          <p:cNvGrpSpPr/>
          <p:nvPr/>
        </p:nvGrpSpPr>
        <p:grpSpPr>
          <a:xfrm>
            <a:off x="7972835" y="4665417"/>
            <a:ext cx="933213" cy="550446"/>
            <a:chOff x="9225511" y="5022787"/>
            <a:chExt cx="914400" cy="539349"/>
          </a:xfrm>
        </p:grpSpPr>
        <p:sp>
          <p:nvSpPr>
            <p:cNvPr id="43" name="矩形 68">
              <a:extLst>
                <a:ext uri="{FF2B5EF4-FFF2-40B4-BE49-F238E27FC236}">
                  <a16:creationId xmlns:a16="http://schemas.microsoft.com/office/drawing/2014/main" id="{A296B952-7654-42D6-9816-7211756F10E8}"/>
                </a:ext>
              </a:extLst>
            </p:cNvPr>
            <p:cNvSpPr/>
            <p:nvPr/>
          </p:nvSpPr>
          <p:spPr>
            <a:xfrm>
              <a:off x="9225511" y="5159945"/>
              <a:ext cx="91440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86" name="矩形 70">
              <a:extLst>
                <a:ext uri="{FF2B5EF4-FFF2-40B4-BE49-F238E27FC236}">
                  <a16:creationId xmlns:a16="http://schemas.microsoft.com/office/drawing/2014/main" id="{DC41A7C5-D904-B1E2-A35A-7BB0493B927A}"/>
                </a:ext>
              </a:extLst>
            </p:cNvPr>
            <p:cNvSpPr/>
            <p:nvPr/>
          </p:nvSpPr>
          <p:spPr>
            <a:xfrm>
              <a:off x="9225511" y="5294124"/>
              <a:ext cx="91440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87" name="矩形 72">
              <a:extLst>
                <a:ext uri="{FF2B5EF4-FFF2-40B4-BE49-F238E27FC236}">
                  <a16:creationId xmlns:a16="http://schemas.microsoft.com/office/drawing/2014/main" id="{340EC528-68A7-D0AA-B39C-13F285B7178E}"/>
                </a:ext>
              </a:extLst>
            </p:cNvPr>
            <p:cNvSpPr/>
            <p:nvPr/>
          </p:nvSpPr>
          <p:spPr>
            <a:xfrm>
              <a:off x="9225511" y="5022787"/>
              <a:ext cx="914400" cy="137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88" name="矩形 70">
              <a:extLst>
                <a:ext uri="{FF2B5EF4-FFF2-40B4-BE49-F238E27FC236}">
                  <a16:creationId xmlns:a16="http://schemas.microsoft.com/office/drawing/2014/main" id="{BBAF834F-E81A-57DF-FBE7-6ADA81C1A2D5}"/>
                </a:ext>
              </a:extLst>
            </p:cNvPr>
            <p:cNvSpPr/>
            <p:nvPr/>
          </p:nvSpPr>
          <p:spPr>
            <a:xfrm>
              <a:off x="9225511" y="5424976"/>
              <a:ext cx="91440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grpSp>
      <p:sp>
        <p:nvSpPr>
          <p:cNvPr id="44" name="TextBox 43">
            <a:extLst>
              <a:ext uri="{FF2B5EF4-FFF2-40B4-BE49-F238E27FC236}">
                <a16:creationId xmlns:a16="http://schemas.microsoft.com/office/drawing/2014/main" id="{D651A855-1EE7-01DC-1B59-2E325786121A}"/>
              </a:ext>
            </a:extLst>
          </p:cNvPr>
          <p:cNvSpPr txBox="1"/>
          <p:nvPr/>
        </p:nvSpPr>
        <p:spPr>
          <a:xfrm>
            <a:off x="714987" y="6381034"/>
            <a:ext cx="10228712" cy="523220"/>
          </a:xfrm>
          <a:prstGeom prst="rect">
            <a:avLst/>
          </a:prstGeom>
          <a:noFill/>
        </p:spPr>
        <p:txBody>
          <a:bodyPr wrap="square">
            <a:spAutoFit/>
          </a:bodyPr>
          <a:lstStyle/>
          <a:p>
            <a:pPr algn="ctr">
              <a:spcBef>
                <a:spcPts val="0"/>
              </a:spcBef>
              <a:spcAft>
                <a:spcPts val="0"/>
              </a:spcAft>
            </a:pPr>
            <a:r>
              <a:rPr lang="en-US" altLang="zh-CN" sz="1400" dirty="0">
                <a:effectLst/>
                <a:latin typeface="Times New Roman" panose="02020603050405020304" pitchFamily="18" charset="0"/>
                <a:cs typeface="Times New Roman" panose="02020603050405020304" pitchFamily="18" charset="0"/>
              </a:rPr>
              <a:t>L. K. Lee and H. F. Ting, “A simpler and more efficient deterministic scheme for finding frequent items over sliding windows,” in </a:t>
            </a:r>
            <a:r>
              <a:rPr lang="en-US" altLang="zh-CN" sz="1400" i="1" dirty="0">
                <a:effectLst/>
                <a:latin typeface="Times New Roman" panose="02020603050405020304" pitchFamily="18" charset="0"/>
                <a:cs typeface="Times New Roman" panose="02020603050405020304" pitchFamily="18" charset="0"/>
              </a:rPr>
              <a:t>Proceedings of the twenty-fifth ACM SIGMOD-SIGACT-SIGART symposium on Principles of database systems</a:t>
            </a:r>
            <a:r>
              <a:rPr lang="en-US" altLang="zh-CN" sz="1400" dirty="0">
                <a:effectLst/>
                <a:latin typeface="Times New Roman" panose="02020603050405020304" pitchFamily="18" charset="0"/>
                <a:cs typeface="Times New Roman" panose="02020603050405020304" pitchFamily="18" charset="0"/>
              </a:rPr>
              <a:t>, Jun. 2006, pp. 290–297.</a:t>
            </a:r>
          </a:p>
        </p:txBody>
      </p:sp>
      <p:sp>
        <p:nvSpPr>
          <p:cNvPr id="45" name="!!内容占位符 2">
            <a:extLst>
              <a:ext uri="{FF2B5EF4-FFF2-40B4-BE49-F238E27FC236}">
                <a16:creationId xmlns:a16="http://schemas.microsoft.com/office/drawing/2014/main" id="{FFEE902A-349A-03EC-E1D1-DAB31DDE696D}"/>
              </a:ext>
            </a:extLst>
          </p:cNvPr>
          <p:cNvSpPr txBox="1">
            <a:spLocks/>
          </p:cNvSpPr>
          <p:nvPr/>
        </p:nvSpPr>
        <p:spPr>
          <a:xfrm>
            <a:off x="1988292" y="1611045"/>
            <a:ext cx="3460604" cy="3736798"/>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342676" indent="-342676" defTabSz="914140" fontAlgn="auto">
              <a:spcBef>
                <a:spcPts val="635"/>
              </a:spcBef>
              <a:spcAft>
                <a:spcPts val="0"/>
              </a:spcAft>
            </a:pPr>
            <a:r>
              <a:rPr kumimoji="1" lang="zh-CN" altLang="en-US" sz="2540" dirty="0">
                <a:solidFill>
                  <a:prstClr val="black"/>
                </a:solidFill>
                <a:latin typeface="Lucida Sans"/>
                <a:ea typeface="黑体"/>
              </a:rPr>
              <a:t>频率估计</a:t>
            </a:r>
            <a:endParaRPr kumimoji="1" lang="en-US" altLang="zh-CN" sz="2540" dirty="0">
              <a:solidFill>
                <a:prstClr val="black"/>
              </a:solidFill>
              <a:latin typeface="Lucida Sans"/>
              <a:ea typeface="黑体"/>
            </a:endParaRPr>
          </a:p>
          <a:p>
            <a:pPr marL="846866" lvl="1" indent="-342676" defTabSz="914140">
              <a:spcBef>
                <a:spcPts val="635"/>
              </a:spcBef>
            </a:pPr>
            <a:r>
              <a:rPr kumimoji="1" lang="en-US" altLang="zh-CN" sz="2000" dirty="0"/>
              <a:t>Sliding Window MG [PODS 2006]</a:t>
            </a: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r>
              <a:rPr kumimoji="1" lang="zh-CN" altLang="en-US" sz="2540" dirty="0">
                <a:solidFill>
                  <a:prstClr val="black"/>
                </a:solidFill>
                <a:latin typeface="Lucida Sans"/>
                <a:ea typeface="黑体"/>
              </a:rPr>
              <a:t>矩阵略图</a:t>
            </a: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p:txBody>
      </p:sp>
      <p:sp>
        <p:nvSpPr>
          <p:cNvPr id="14" name="Left Brace 13">
            <a:extLst>
              <a:ext uri="{FF2B5EF4-FFF2-40B4-BE49-F238E27FC236}">
                <a16:creationId xmlns:a16="http://schemas.microsoft.com/office/drawing/2014/main" id="{54DDF161-EB97-9C81-B97F-3D0CFA9F1423}"/>
              </a:ext>
            </a:extLst>
          </p:cNvPr>
          <p:cNvSpPr/>
          <p:nvPr/>
        </p:nvSpPr>
        <p:spPr>
          <a:xfrm>
            <a:off x="5633052" y="5123305"/>
            <a:ext cx="220468" cy="970022"/>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D36C4D59-74DF-2F75-80AB-BCFC98239EA2}"/>
                  </a:ext>
                </a:extLst>
              </p:cNvPr>
              <p:cNvSpPr txBox="1"/>
              <p:nvPr/>
            </p:nvSpPr>
            <p:spPr>
              <a:xfrm>
                <a:off x="5238043" y="5350228"/>
                <a:ext cx="515975"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𝑁</m:t>
                      </m:r>
                    </m:oMath>
                  </m:oMathPara>
                </a14:m>
                <a:endParaRPr lang="zh-CN" altLang="en-US" sz="2400" dirty="0">
                  <a:solidFill>
                    <a:prstClr val="black"/>
                  </a:solidFill>
                  <a:latin typeface="Lucida Sans"/>
                  <a:ea typeface="黑体"/>
                </a:endParaRPr>
              </a:p>
            </p:txBody>
          </p:sp>
        </mc:Choice>
        <mc:Fallback xmlns="">
          <p:sp>
            <p:nvSpPr>
              <p:cNvPr id="46" name="TextBox 45">
                <a:extLst>
                  <a:ext uri="{FF2B5EF4-FFF2-40B4-BE49-F238E27FC236}">
                    <a16:creationId xmlns:a16="http://schemas.microsoft.com/office/drawing/2014/main" id="{D36C4D59-74DF-2F75-80AB-BCFC98239EA2}"/>
                  </a:ext>
                </a:extLst>
              </p:cNvPr>
              <p:cNvSpPr txBox="1">
                <a:spLocks noRot="1" noChangeAspect="1" noMove="1" noResize="1" noEditPoints="1" noAdjustHandles="1" noChangeArrowheads="1" noChangeShapeType="1" noTextEdit="1"/>
              </p:cNvSpPr>
              <p:nvPr/>
            </p:nvSpPr>
            <p:spPr>
              <a:xfrm>
                <a:off x="5238043" y="5350228"/>
                <a:ext cx="515975" cy="461665"/>
              </a:xfrm>
              <a:prstGeom prst="rect">
                <a:avLst/>
              </a:prstGeom>
              <a:blipFill>
                <a:blip r:embed="rId8"/>
                <a:stretch>
                  <a:fillRect/>
                </a:stretch>
              </a:blipFill>
            </p:spPr>
            <p:txBody>
              <a:bodyPr/>
              <a:lstStyle/>
              <a:p>
                <a:r>
                  <a:rPr lang="zh-CN" altLang="en-US">
                    <a:noFill/>
                  </a:rPr>
                  <a:t> </a:t>
                </a:r>
              </a:p>
            </p:txBody>
          </p:sp>
        </mc:Fallback>
      </mc:AlternateContent>
      <p:sp>
        <p:nvSpPr>
          <p:cNvPr id="27" name="Title 4">
            <a:extLst>
              <a:ext uri="{FF2B5EF4-FFF2-40B4-BE49-F238E27FC236}">
                <a16:creationId xmlns:a16="http://schemas.microsoft.com/office/drawing/2014/main" id="{23771486-7340-E991-F0E2-F7005928EF7E}"/>
              </a:ext>
            </a:extLst>
          </p:cNvPr>
          <p:cNvSpPr>
            <a:spLocks noGrp="1"/>
          </p:cNvSpPr>
          <p:nvPr>
            <p:ph type="title"/>
          </p:nvPr>
        </p:nvSpPr>
        <p:spPr>
          <a:xfrm>
            <a:off x="1619219" y="141288"/>
            <a:ext cx="9810819" cy="1128712"/>
          </a:xfrm>
        </p:spPr>
        <p:txBody>
          <a:bodyPr/>
          <a:lstStyle/>
          <a:p>
            <a:r>
              <a:rPr lang="zh-CN" altLang="en-US" dirty="0"/>
              <a:t>滑动窗口：</a:t>
            </a:r>
            <a:r>
              <a:rPr lang="en-US" altLang="zh-CN" dirty="0"/>
              <a:t>MG </a:t>
            </a:r>
            <a:r>
              <a:rPr lang="en-US" altLang="zh-CN" dirty="0" err="1"/>
              <a:t>v.s</a:t>
            </a:r>
            <a:r>
              <a:rPr lang="en-US" altLang="zh-CN" dirty="0"/>
              <a:t>.  FD</a:t>
            </a:r>
            <a:endParaRPr lang="zh-CN" altLang="en-US" dirty="0"/>
          </a:p>
        </p:txBody>
      </p:sp>
      <mc:AlternateContent xmlns:mc="http://schemas.openxmlformats.org/markup-compatibility/2006" xmlns:a14="http://schemas.microsoft.com/office/drawing/2010/main">
        <mc:Choice Requires="a14">
          <p:sp>
            <p:nvSpPr>
              <p:cNvPr id="5" name="!!TextBox 1">
                <a:extLst>
                  <a:ext uri="{FF2B5EF4-FFF2-40B4-BE49-F238E27FC236}">
                    <a16:creationId xmlns:a16="http://schemas.microsoft.com/office/drawing/2014/main" id="{11B777FE-6126-D0A9-D125-63BF978ADD56}"/>
                  </a:ext>
                </a:extLst>
              </p:cNvPr>
              <p:cNvSpPr txBox="1"/>
              <p:nvPr/>
            </p:nvSpPr>
            <p:spPr>
              <a:xfrm>
                <a:off x="6846067" y="4643735"/>
                <a:ext cx="977127"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b="0" i="1" smtClean="0">
                          <a:solidFill>
                            <a:prstClr val="black"/>
                          </a:solidFill>
                          <a:latin typeface="Cambria Math" panose="02040503050406030204" pitchFamily="18" charset="0"/>
                        </a:rPr>
                        <m:t>ℓ−1</m:t>
                      </m:r>
                    </m:oMath>
                  </m:oMathPara>
                </a14:m>
                <a:endParaRPr lang="zh-CN" altLang="en-US" sz="2400" dirty="0">
                  <a:solidFill>
                    <a:prstClr val="black"/>
                  </a:solidFill>
                  <a:latin typeface="Lucida Sans"/>
                  <a:ea typeface="黑体"/>
                </a:endParaRPr>
              </a:p>
            </p:txBody>
          </p:sp>
        </mc:Choice>
        <mc:Fallback xmlns="">
          <p:sp>
            <p:nvSpPr>
              <p:cNvPr id="5" name="!!TextBox 1">
                <a:extLst>
                  <a:ext uri="{FF2B5EF4-FFF2-40B4-BE49-F238E27FC236}">
                    <a16:creationId xmlns:a16="http://schemas.microsoft.com/office/drawing/2014/main" id="{11B777FE-6126-D0A9-D125-63BF978ADD56}"/>
                  </a:ext>
                </a:extLst>
              </p:cNvPr>
              <p:cNvSpPr txBox="1">
                <a:spLocks noRot="1" noChangeAspect="1" noMove="1" noResize="1" noEditPoints="1" noAdjustHandles="1" noChangeArrowheads="1" noChangeShapeType="1" noTextEdit="1"/>
              </p:cNvSpPr>
              <p:nvPr/>
            </p:nvSpPr>
            <p:spPr>
              <a:xfrm>
                <a:off x="6846067" y="4643735"/>
                <a:ext cx="977127" cy="461665"/>
              </a:xfrm>
              <a:prstGeom prst="rect">
                <a:avLst/>
              </a:prstGeom>
              <a:blipFill>
                <a:blip r:embed="rId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4405061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1">
            <a:extLst>
              <a:ext uri="{FF2B5EF4-FFF2-40B4-BE49-F238E27FC236}">
                <a16:creationId xmlns:a16="http://schemas.microsoft.com/office/drawing/2014/main" id="{0CDE2151-0B9B-0DCD-CDD9-E9627E0A0218}"/>
              </a:ext>
            </a:extLst>
          </p:cNvPr>
          <p:cNvSpPr>
            <a:spLocks noChangeArrowheads="1"/>
          </p:cNvSpPr>
          <p:nvPr/>
        </p:nvSpPr>
        <p:spPr bwMode="auto">
          <a:xfrm>
            <a:off x="6850544" y="3397969"/>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25</a:t>
            </a:r>
          </a:p>
        </p:txBody>
      </p:sp>
      <p:cxnSp>
        <p:nvCxnSpPr>
          <p:cNvPr id="45" name="Straight Connector 2">
            <a:extLst>
              <a:ext uri="{FF2B5EF4-FFF2-40B4-BE49-F238E27FC236}">
                <a16:creationId xmlns:a16="http://schemas.microsoft.com/office/drawing/2014/main" id="{E7510610-F1D9-7089-77A5-8AD2DC91ED79}"/>
              </a:ext>
            </a:extLst>
          </p:cNvPr>
          <p:cNvCxnSpPr>
            <a:cxnSpLocks noChangeShapeType="1"/>
          </p:cNvCxnSpPr>
          <p:nvPr/>
        </p:nvCxnSpPr>
        <p:spPr bwMode="auto">
          <a:xfrm flipV="1">
            <a:off x="5946179" y="3628046"/>
            <a:ext cx="2670120" cy="7948"/>
          </a:xfrm>
          <a:prstGeom prst="line">
            <a:avLst/>
          </a:prstGeom>
          <a:noFill/>
          <a:ln w="38100" algn="ctr">
            <a:solidFill>
              <a:schemeClr val="tx1"/>
            </a:solidFill>
            <a:round/>
            <a:headEnd/>
            <a:tailEnd/>
          </a:ln>
        </p:spPr>
      </p:cxnSp>
      <p:sp>
        <p:nvSpPr>
          <p:cNvPr id="46" name="Rectangle 23">
            <a:extLst>
              <a:ext uri="{FF2B5EF4-FFF2-40B4-BE49-F238E27FC236}">
                <a16:creationId xmlns:a16="http://schemas.microsoft.com/office/drawing/2014/main" id="{AFC3EE81-E651-AE88-969E-9B6E7E3BD70A}"/>
              </a:ext>
            </a:extLst>
          </p:cNvPr>
          <p:cNvSpPr>
            <a:spLocks noChangeArrowheads="1"/>
          </p:cNvSpPr>
          <p:nvPr/>
        </p:nvSpPr>
        <p:spPr bwMode="auto">
          <a:xfrm>
            <a:off x="6119627" y="3394459"/>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47" name="Rectangle 24">
            <a:extLst>
              <a:ext uri="{FF2B5EF4-FFF2-40B4-BE49-F238E27FC236}">
                <a16:creationId xmlns:a16="http://schemas.microsoft.com/office/drawing/2014/main" id="{B68718CF-2AFF-3F4F-F06F-43C991E03ABC}"/>
              </a:ext>
            </a:extLst>
          </p:cNvPr>
          <p:cNvSpPr>
            <a:spLocks noChangeArrowheads="1"/>
          </p:cNvSpPr>
          <p:nvPr/>
        </p:nvSpPr>
        <p:spPr bwMode="auto">
          <a:xfrm>
            <a:off x="6119627" y="3165591"/>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48" name="Rectangle 25">
            <a:extLst>
              <a:ext uri="{FF2B5EF4-FFF2-40B4-BE49-F238E27FC236}">
                <a16:creationId xmlns:a16="http://schemas.microsoft.com/office/drawing/2014/main" id="{73C51C3D-4180-378F-0672-7A9F01FEA24B}"/>
              </a:ext>
            </a:extLst>
          </p:cNvPr>
          <p:cNvSpPr>
            <a:spLocks noChangeArrowheads="1"/>
          </p:cNvSpPr>
          <p:nvPr/>
        </p:nvSpPr>
        <p:spPr bwMode="auto">
          <a:xfrm>
            <a:off x="6119627" y="2936725"/>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49" name="Rectangle 26">
            <a:extLst>
              <a:ext uri="{FF2B5EF4-FFF2-40B4-BE49-F238E27FC236}">
                <a16:creationId xmlns:a16="http://schemas.microsoft.com/office/drawing/2014/main" id="{F809E6BD-89DB-3942-6F31-8A8637716197}"/>
              </a:ext>
            </a:extLst>
          </p:cNvPr>
          <p:cNvSpPr>
            <a:spLocks noChangeArrowheads="1"/>
          </p:cNvSpPr>
          <p:nvPr/>
        </p:nvSpPr>
        <p:spPr bwMode="auto">
          <a:xfrm>
            <a:off x="6119627" y="2704678"/>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50" name="TextBox 5">
            <a:extLst>
              <a:ext uri="{FF2B5EF4-FFF2-40B4-BE49-F238E27FC236}">
                <a16:creationId xmlns:a16="http://schemas.microsoft.com/office/drawing/2014/main" id="{24785C8E-2537-6E0B-109C-42A1CD423725}"/>
              </a:ext>
            </a:extLst>
          </p:cNvPr>
          <p:cNvSpPr txBox="1">
            <a:spLocks noChangeArrowheads="1"/>
          </p:cNvSpPr>
          <p:nvPr/>
        </p:nvSpPr>
        <p:spPr bwMode="auto">
          <a:xfrm>
            <a:off x="6068390" y="3632126"/>
            <a:ext cx="2509280" cy="35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r>
              <a:rPr lang="en-US" altLang="zh-CN" sz="1600" dirty="0">
                <a:solidFill>
                  <a:prstClr val="black"/>
                </a:solidFill>
                <a:latin typeface="Courier New" panose="02070309020205020404" pitchFamily="49" charset="0"/>
                <a:cs typeface="Courier New" panose="02070309020205020404" pitchFamily="49" charset="0"/>
              </a:rPr>
              <a:t>1 2 3 4 5 6 7 8 9 </a:t>
            </a:r>
          </a:p>
        </p:txBody>
      </p:sp>
      <p:sp>
        <p:nvSpPr>
          <p:cNvPr id="51" name="Rectangle 44">
            <a:extLst>
              <a:ext uri="{FF2B5EF4-FFF2-40B4-BE49-F238E27FC236}">
                <a16:creationId xmlns:a16="http://schemas.microsoft.com/office/drawing/2014/main" id="{29145460-F5C2-9922-487C-2964702B2100}"/>
              </a:ext>
            </a:extLst>
          </p:cNvPr>
          <p:cNvSpPr>
            <a:spLocks noChangeArrowheads="1"/>
          </p:cNvSpPr>
          <p:nvPr/>
        </p:nvSpPr>
        <p:spPr bwMode="auto">
          <a:xfrm>
            <a:off x="8082274" y="3391281"/>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52" name="Rectangle 45">
            <a:extLst>
              <a:ext uri="{FF2B5EF4-FFF2-40B4-BE49-F238E27FC236}">
                <a16:creationId xmlns:a16="http://schemas.microsoft.com/office/drawing/2014/main" id="{63FB3E79-FE77-1586-A164-D795DB506A80}"/>
              </a:ext>
            </a:extLst>
          </p:cNvPr>
          <p:cNvSpPr>
            <a:spLocks noChangeArrowheads="1"/>
          </p:cNvSpPr>
          <p:nvPr/>
        </p:nvSpPr>
        <p:spPr bwMode="auto">
          <a:xfrm>
            <a:off x="8082274" y="3162414"/>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53" name="!!Rectangle 47">
            <a:extLst>
              <a:ext uri="{FF2B5EF4-FFF2-40B4-BE49-F238E27FC236}">
                <a16:creationId xmlns:a16="http://schemas.microsoft.com/office/drawing/2014/main" id="{F5EEDF50-BB1D-E3A8-4426-E6FAFE8A3F1C}"/>
              </a:ext>
            </a:extLst>
          </p:cNvPr>
          <p:cNvSpPr>
            <a:spLocks noChangeArrowheads="1"/>
          </p:cNvSpPr>
          <p:nvPr/>
        </p:nvSpPr>
        <p:spPr bwMode="auto">
          <a:xfrm>
            <a:off x="7376460" y="3400102"/>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55" name="rec1">
            <a:extLst>
              <a:ext uri="{FF2B5EF4-FFF2-40B4-BE49-F238E27FC236}">
                <a16:creationId xmlns:a16="http://schemas.microsoft.com/office/drawing/2014/main" id="{53FF6435-8233-7AA0-5879-9382C9320625}"/>
              </a:ext>
            </a:extLst>
          </p:cNvPr>
          <p:cNvSpPr>
            <a:spLocks noChangeArrowheads="1"/>
          </p:cNvSpPr>
          <p:nvPr/>
        </p:nvSpPr>
        <p:spPr bwMode="auto">
          <a:xfrm>
            <a:off x="6364373" y="3396865"/>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37</a:t>
            </a:r>
          </a:p>
        </p:txBody>
      </p:sp>
      <p:sp>
        <p:nvSpPr>
          <p:cNvPr id="56" name="Rectangle 37">
            <a:extLst>
              <a:ext uri="{FF2B5EF4-FFF2-40B4-BE49-F238E27FC236}">
                <a16:creationId xmlns:a16="http://schemas.microsoft.com/office/drawing/2014/main" id="{C925E5CF-6C31-5FEF-C0FC-9A19F6733BB6}"/>
              </a:ext>
            </a:extLst>
          </p:cNvPr>
          <p:cNvSpPr>
            <a:spLocks noChangeArrowheads="1"/>
          </p:cNvSpPr>
          <p:nvPr/>
        </p:nvSpPr>
        <p:spPr bwMode="auto">
          <a:xfrm>
            <a:off x="6617830" y="2940695"/>
            <a:ext cx="228868" cy="228868"/>
          </a:xfrm>
          <a:prstGeom prst="rect">
            <a:avLst/>
          </a:prstGeom>
          <a:solidFill>
            <a:schemeClr val="accent1">
              <a:lumMod val="40000"/>
              <a:lumOff val="60000"/>
            </a:schemeClr>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57" name="!!Rectangle 48">
            <a:extLst>
              <a:ext uri="{FF2B5EF4-FFF2-40B4-BE49-F238E27FC236}">
                <a16:creationId xmlns:a16="http://schemas.microsoft.com/office/drawing/2014/main" id="{9E6F1A03-F2CB-E21E-3176-C0E825AC0176}"/>
              </a:ext>
            </a:extLst>
          </p:cNvPr>
          <p:cNvSpPr>
            <a:spLocks noChangeArrowheads="1"/>
          </p:cNvSpPr>
          <p:nvPr/>
        </p:nvSpPr>
        <p:spPr bwMode="auto">
          <a:xfrm>
            <a:off x="6617830" y="3162414"/>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48</a:t>
            </a:r>
          </a:p>
        </p:txBody>
      </p:sp>
      <p:sp>
        <p:nvSpPr>
          <p:cNvPr id="58" name="rec1">
            <a:extLst>
              <a:ext uri="{FF2B5EF4-FFF2-40B4-BE49-F238E27FC236}">
                <a16:creationId xmlns:a16="http://schemas.microsoft.com/office/drawing/2014/main" id="{D4343671-2D9C-78E0-74E8-906E882DCC42}"/>
              </a:ext>
            </a:extLst>
          </p:cNvPr>
          <p:cNvSpPr>
            <a:spLocks noChangeArrowheads="1"/>
          </p:cNvSpPr>
          <p:nvPr/>
        </p:nvSpPr>
        <p:spPr bwMode="auto">
          <a:xfrm>
            <a:off x="6617993" y="3397969"/>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18</a:t>
            </a:r>
          </a:p>
        </p:txBody>
      </p:sp>
      <p:sp>
        <p:nvSpPr>
          <p:cNvPr id="59" name="!!Rectangle 27">
            <a:extLst>
              <a:ext uri="{FF2B5EF4-FFF2-40B4-BE49-F238E27FC236}">
                <a16:creationId xmlns:a16="http://schemas.microsoft.com/office/drawing/2014/main" id="{4AB5BE3E-93FB-31FC-5B33-6F3AFB898BBF}"/>
              </a:ext>
            </a:extLst>
          </p:cNvPr>
          <p:cNvSpPr>
            <a:spLocks noChangeArrowheads="1"/>
          </p:cNvSpPr>
          <p:nvPr/>
        </p:nvSpPr>
        <p:spPr bwMode="auto">
          <a:xfrm>
            <a:off x="6119627" y="2478616"/>
            <a:ext cx="228868" cy="228868"/>
          </a:xfrm>
          <a:prstGeom prst="rect">
            <a:avLst/>
          </a:prstGeom>
          <a:solidFill>
            <a:schemeClr val="accent1">
              <a:lumMod val="40000"/>
              <a:lumOff val="60000"/>
            </a:schemeClr>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60" name="!!Rectangle 28">
            <a:extLst>
              <a:ext uri="{FF2B5EF4-FFF2-40B4-BE49-F238E27FC236}">
                <a16:creationId xmlns:a16="http://schemas.microsoft.com/office/drawing/2014/main" id="{85CB8F8A-40C3-4DF0-B6DD-4F663F01D48B}"/>
              </a:ext>
            </a:extLst>
          </p:cNvPr>
          <p:cNvSpPr>
            <a:spLocks noChangeArrowheads="1"/>
          </p:cNvSpPr>
          <p:nvPr/>
        </p:nvSpPr>
        <p:spPr bwMode="auto">
          <a:xfrm>
            <a:off x="6119627" y="2247349"/>
            <a:ext cx="228868" cy="228868"/>
          </a:xfrm>
          <a:prstGeom prst="rect">
            <a:avLst/>
          </a:prstGeom>
          <a:solidFill>
            <a:schemeClr val="accent1">
              <a:lumMod val="40000"/>
              <a:lumOff val="60000"/>
            </a:schemeClr>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61" name="Right Brace 60">
            <a:extLst>
              <a:ext uri="{FF2B5EF4-FFF2-40B4-BE49-F238E27FC236}">
                <a16:creationId xmlns:a16="http://schemas.microsoft.com/office/drawing/2014/main" id="{388C86E6-C144-BC9A-374C-C0DACA4D59E4}"/>
              </a:ext>
            </a:extLst>
          </p:cNvPr>
          <p:cNvSpPr/>
          <p:nvPr/>
        </p:nvSpPr>
        <p:spPr>
          <a:xfrm rot="10800000">
            <a:off x="5901617" y="2231025"/>
            <a:ext cx="156979" cy="1378453"/>
          </a:xfrm>
          <a:prstGeom prst="rightBrace">
            <a:avLst>
              <a:gd name="adj1" fmla="val 48784"/>
              <a:gd name="adj2" fmla="val 50000"/>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0DBA84BD-5A81-3638-8E40-3C3C5E04CF31}"/>
                  </a:ext>
                </a:extLst>
              </p:cNvPr>
              <p:cNvSpPr txBox="1"/>
              <p:nvPr/>
            </p:nvSpPr>
            <p:spPr>
              <a:xfrm>
                <a:off x="5410200" y="2514600"/>
                <a:ext cx="495136" cy="7837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𝑁</m:t>
                          </m:r>
                        </m:num>
                        <m:den>
                          <m:r>
                            <a:rPr lang="en-US" altLang="zh-CN" sz="2400" b="0" i="1" smtClean="0">
                              <a:latin typeface="Cambria Math" panose="02040503050406030204" pitchFamily="18" charset="0"/>
                            </a:rPr>
                            <m:t>ℓ</m:t>
                          </m:r>
                        </m:den>
                      </m:f>
                    </m:oMath>
                  </m:oMathPara>
                </a14:m>
                <a:endParaRPr lang="zh-CN" altLang="en-US" sz="2400" dirty="0"/>
              </a:p>
            </p:txBody>
          </p:sp>
        </mc:Choice>
        <mc:Fallback xmlns="">
          <p:sp>
            <p:nvSpPr>
              <p:cNvPr id="62" name="TextBox 61">
                <a:extLst>
                  <a:ext uri="{FF2B5EF4-FFF2-40B4-BE49-F238E27FC236}">
                    <a16:creationId xmlns:a16="http://schemas.microsoft.com/office/drawing/2014/main" id="{0DBA84BD-5A81-3638-8E40-3C3C5E04CF31}"/>
                  </a:ext>
                </a:extLst>
              </p:cNvPr>
              <p:cNvSpPr txBox="1">
                <a:spLocks noRot="1" noChangeAspect="1" noMove="1" noResize="1" noEditPoints="1" noAdjustHandles="1" noChangeArrowheads="1" noChangeShapeType="1" noTextEdit="1"/>
              </p:cNvSpPr>
              <p:nvPr/>
            </p:nvSpPr>
            <p:spPr>
              <a:xfrm>
                <a:off x="5410200" y="2514600"/>
                <a:ext cx="495136" cy="783741"/>
              </a:xfrm>
              <a:prstGeom prst="rect">
                <a:avLst/>
              </a:prstGeom>
              <a:blipFill>
                <a:blip r:embed="rId2"/>
                <a:stretch>
                  <a:fillRect/>
                </a:stretch>
              </a:blipFill>
            </p:spPr>
            <p:txBody>
              <a:bodyPr/>
              <a:lstStyle/>
              <a:p>
                <a:r>
                  <a:rPr lang="zh-CN" altLang="en-US">
                    <a:noFill/>
                  </a:rPr>
                  <a:t> </a:t>
                </a:r>
              </a:p>
            </p:txBody>
          </p:sp>
        </mc:Fallback>
      </mc:AlternateContent>
      <p:sp>
        <p:nvSpPr>
          <p:cNvPr id="63" name="矩形 67">
            <a:extLst>
              <a:ext uri="{FF2B5EF4-FFF2-40B4-BE49-F238E27FC236}">
                <a16:creationId xmlns:a16="http://schemas.microsoft.com/office/drawing/2014/main" id="{97B99C3B-4361-26DB-0A60-9D5B135AB9DB}"/>
              </a:ext>
            </a:extLst>
          </p:cNvPr>
          <p:cNvSpPr/>
          <p:nvPr/>
        </p:nvSpPr>
        <p:spPr>
          <a:xfrm>
            <a:off x="5921657" y="4838570"/>
            <a:ext cx="933213" cy="1399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64" name="矩形 68">
            <a:extLst>
              <a:ext uri="{FF2B5EF4-FFF2-40B4-BE49-F238E27FC236}">
                <a16:creationId xmlns:a16="http://schemas.microsoft.com/office/drawing/2014/main" id="{FB8F69E6-2F89-D0C1-25DC-5A26BACC450A}"/>
              </a:ext>
            </a:extLst>
          </p:cNvPr>
          <p:cNvSpPr/>
          <p:nvPr/>
        </p:nvSpPr>
        <p:spPr>
          <a:xfrm>
            <a:off x="5921657" y="4978552"/>
            <a:ext cx="933213" cy="139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65" name="矩形 69">
            <a:extLst>
              <a:ext uri="{FF2B5EF4-FFF2-40B4-BE49-F238E27FC236}">
                <a16:creationId xmlns:a16="http://schemas.microsoft.com/office/drawing/2014/main" id="{67872F13-D0B2-8F82-38D3-097CBD249F09}"/>
              </a:ext>
            </a:extLst>
          </p:cNvPr>
          <p:cNvSpPr/>
          <p:nvPr/>
        </p:nvSpPr>
        <p:spPr>
          <a:xfrm>
            <a:off x="5921657" y="5118534"/>
            <a:ext cx="933213" cy="13998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66" name="矩形 72">
            <a:extLst>
              <a:ext uri="{FF2B5EF4-FFF2-40B4-BE49-F238E27FC236}">
                <a16:creationId xmlns:a16="http://schemas.microsoft.com/office/drawing/2014/main" id="{2228C5A3-7A2C-7F98-AA12-EEA5B7C2A01F}"/>
              </a:ext>
            </a:extLst>
          </p:cNvPr>
          <p:cNvSpPr/>
          <p:nvPr/>
        </p:nvSpPr>
        <p:spPr>
          <a:xfrm>
            <a:off x="5921657" y="4698588"/>
            <a:ext cx="933213" cy="1399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EB9E6E90-C9A5-9F41-F6CE-A3C202940947}"/>
                  </a:ext>
                </a:extLst>
              </p:cNvPr>
              <p:cNvSpPr txBox="1"/>
              <p:nvPr/>
            </p:nvSpPr>
            <p:spPr>
              <a:xfrm>
                <a:off x="5184723" y="3916377"/>
                <a:ext cx="638315" cy="646331"/>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3600" b="1" i="1">
                          <a:solidFill>
                            <a:prstClr val="black"/>
                          </a:solidFill>
                          <a:latin typeface="Cambria Math" panose="02040503050406030204" pitchFamily="18" charset="0"/>
                        </a:rPr>
                        <m:t>𝑨</m:t>
                      </m:r>
                    </m:oMath>
                  </m:oMathPara>
                </a14:m>
                <a:endParaRPr lang="zh-CN" altLang="en-US" sz="3600" b="1" dirty="0">
                  <a:solidFill>
                    <a:prstClr val="black"/>
                  </a:solidFill>
                  <a:latin typeface="Lucida Sans"/>
                  <a:ea typeface="黑体"/>
                </a:endParaRPr>
              </a:p>
            </p:txBody>
          </p:sp>
        </mc:Choice>
        <mc:Fallback xmlns="">
          <p:sp>
            <p:nvSpPr>
              <p:cNvPr id="67" name="TextBox 66">
                <a:extLst>
                  <a:ext uri="{FF2B5EF4-FFF2-40B4-BE49-F238E27FC236}">
                    <a16:creationId xmlns:a16="http://schemas.microsoft.com/office/drawing/2014/main" id="{EB9E6E90-C9A5-9F41-F6CE-A3C202940947}"/>
                  </a:ext>
                </a:extLst>
              </p:cNvPr>
              <p:cNvSpPr txBox="1">
                <a:spLocks noRot="1" noChangeAspect="1" noMove="1" noResize="1" noEditPoints="1" noAdjustHandles="1" noChangeArrowheads="1" noChangeShapeType="1" noTextEdit="1"/>
              </p:cNvSpPr>
              <p:nvPr/>
            </p:nvSpPr>
            <p:spPr>
              <a:xfrm>
                <a:off x="5184723" y="3916377"/>
                <a:ext cx="638315" cy="646331"/>
              </a:xfrm>
              <a:prstGeom prst="rect">
                <a:avLst/>
              </a:prstGeom>
              <a:blipFill>
                <a:blip r:embed="rId3"/>
                <a:stretch>
                  <a:fillRect/>
                </a:stretch>
              </a:blipFill>
            </p:spPr>
            <p:txBody>
              <a:bodyPr/>
              <a:lstStyle/>
              <a:p>
                <a:r>
                  <a:rPr lang="zh-CN" altLang="en-US">
                    <a:noFill/>
                  </a:rPr>
                  <a:t> </a:t>
                </a:r>
              </a:p>
            </p:txBody>
          </p:sp>
        </mc:Fallback>
      </mc:AlternateContent>
      <p:sp>
        <p:nvSpPr>
          <p:cNvPr id="70" name="Left Brace 69">
            <a:extLst>
              <a:ext uri="{FF2B5EF4-FFF2-40B4-BE49-F238E27FC236}">
                <a16:creationId xmlns:a16="http://schemas.microsoft.com/office/drawing/2014/main" id="{E380EDD6-052C-15D1-7356-2A5540CD83A0}"/>
              </a:ext>
            </a:extLst>
          </p:cNvPr>
          <p:cNvSpPr/>
          <p:nvPr/>
        </p:nvSpPr>
        <p:spPr>
          <a:xfrm rot="5400000">
            <a:off x="6278030" y="4022980"/>
            <a:ext cx="220468" cy="93321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A3CC8163-61FD-FD15-CBCB-5CA939C6AF85}"/>
                  </a:ext>
                </a:extLst>
              </p:cNvPr>
              <p:cNvSpPr txBox="1"/>
              <p:nvPr/>
            </p:nvSpPr>
            <p:spPr>
              <a:xfrm>
                <a:off x="6168793" y="3916377"/>
                <a:ext cx="470129"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3600" dirty="0">
                  <a:solidFill>
                    <a:prstClr val="black"/>
                  </a:solidFill>
                  <a:latin typeface="Lucida Sans"/>
                  <a:ea typeface="黑体"/>
                </a:endParaRPr>
              </a:p>
            </p:txBody>
          </p:sp>
        </mc:Choice>
        <mc:Fallback xmlns="">
          <p:sp>
            <p:nvSpPr>
              <p:cNvPr id="71" name="TextBox 70">
                <a:extLst>
                  <a:ext uri="{FF2B5EF4-FFF2-40B4-BE49-F238E27FC236}">
                    <a16:creationId xmlns:a16="http://schemas.microsoft.com/office/drawing/2014/main" id="{A3CC8163-61FD-FD15-CBCB-5CA939C6AF85}"/>
                  </a:ext>
                </a:extLst>
              </p:cNvPr>
              <p:cNvSpPr txBox="1">
                <a:spLocks noRot="1" noChangeAspect="1" noMove="1" noResize="1" noEditPoints="1" noAdjustHandles="1" noChangeArrowheads="1" noChangeShapeType="1" noTextEdit="1"/>
              </p:cNvSpPr>
              <p:nvPr/>
            </p:nvSpPr>
            <p:spPr>
              <a:xfrm>
                <a:off x="6168793" y="3916377"/>
                <a:ext cx="470129" cy="461665"/>
              </a:xfrm>
              <a:prstGeom prst="rect">
                <a:avLst/>
              </a:prstGeom>
              <a:blipFill>
                <a:blip r:embed="rId5"/>
                <a:stretch>
                  <a:fillRect/>
                </a:stretch>
              </a:blipFill>
            </p:spPr>
            <p:txBody>
              <a:bodyPr/>
              <a:lstStyle/>
              <a:p>
                <a:r>
                  <a:rPr lang="zh-CN" altLang="en-US">
                    <a:noFill/>
                  </a:rPr>
                  <a:t> </a:t>
                </a:r>
              </a:p>
            </p:txBody>
          </p:sp>
        </mc:Fallback>
      </mc:AlternateContent>
      <p:sp>
        <p:nvSpPr>
          <p:cNvPr id="72" name="Left Brace 71">
            <a:extLst>
              <a:ext uri="{FF2B5EF4-FFF2-40B4-BE49-F238E27FC236}">
                <a16:creationId xmlns:a16="http://schemas.microsoft.com/office/drawing/2014/main" id="{C601B001-CCBB-0253-1FC2-12006041962E}"/>
              </a:ext>
            </a:extLst>
          </p:cNvPr>
          <p:cNvSpPr/>
          <p:nvPr/>
        </p:nvSpPr>
        <p:spPr>
          <a:xfrm>
            <a:off x="7677926" y="4663698"/>
            <a:ext cx="220468" cy="550446"/>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p:sp>
        <p:nvSpPr>
          <p:cNvPr id="74" name="Left Brace 73">
            <a:extLst>
              <a:ext uri="{FF2B5EF4-FFF2-40B4-BE49-F238E27FC236}">
                <a16:creationId xmlns:a16="http://schemas.microsoft.com/office/drawing/2014/main" id="{08280A81-7DAA-1745-837E-0AD17CAB53E5}"/>
              </a:ext>
            </a:extLst>
          </p:cNvPr>
          <p:cNvSpPr/>
          <p:nvPr/>
        </p:nvSpPr>
        <p:spPr>
          <a:xfrm rot="5400000">
            <a:off x="8328256" y="3988089"/>
            <a:ext cx="220468" cy="93321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8401F846-E082-B276-E9FA-8FD37353FFE6}"/>
                  </a:ext>
                </a:extLst>
              </p:cNvPr>
              <p:cNvSpPr txBox="1"/>
              <p:nvPr/>
            </p:nvSpPr>
            <p:spPr>
              <a:xfrm>
                <a:off x="8185017" y="3886760"/>
                <a:ext cx="470129"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75" name="TextBox 74">
                <a:extLst>
                  <a:ext uri="{FF2B5EF4-FFF2-40B4-BE49-F238E27FC236}">
                    <a16:creationId xmlns:a16="http://schemas.microsoft.com/office/drawing/2014/main" id="{8401F846-E082-B276-E9FA-8FD37353FFE6}"/>
                  </a:ext>
                </a:extLst>
              </p:cNvPr>
              <p:cNvSpPr txBox="1">
                <a:spLocks noRot="1" noChangeAspect="1" noMove="1" noResize="1" noEditPoints="1" noAdjustHandles="1" noChangeArrowheads="1" noChangeShapeType="1" noTextEdit="1"/>
              </p:cNvSpPr>
              <p:nvPr/>
            </p:nvSpPr>
            <p:spPr>
              <a:xfrm>
                <a:off x="8185017" y="3886760"/>
                <a:ext cx="470129" cy="461665"/>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1BB3BA24-7E5F-579E-47E9-E2966603D98C}"/>
                  </a:ext>
                </a:extLst>
              </p:cNvPr>
              <p:cNvSpPr txBox="1"/>
              <p:nvPr/>
            </p:nvSpPr>
            <p:spPr>
              <a:xfrm>
                <a:off x="7257873" y="3916377"/>
                <a:ext cx="665567" cy="646331"/>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3600" b="1" i="1">
                          <a:solidFill>
                            <a:prstClr val="black"/>
                          </a:solidFill>
                          <a:latin typeface="Cambria Math" panose="02040503050406030204" pitchFamily="18" charset="0"/>
                        </a:rPr>
                        <m:t>𝑩</m:t>
                      </m:r>
                    </m:oMath>
                  </m:oMathPara>
                </a14:m>
                <a:endParaRPr lang="zh-CN" altLang="en-US" sz="3600" b="1" dirty="0">
                  <a:solidFill>
                    <a:prstClr val="black"/>
                  </a:solidFill>
                  <a:latin typeface="Lucida Sans"/>
                  <a:ea typeface="黑体"/>
                </a:endParaRPr>
              </a:p>
            </p:txBody>
          </p:sp>
        </mc:Choice>
        <mc:Fallback xmlns="">
          <p:sp>
            <p:nvSpPr>
              <p:cNvPr id="76" name="TextBox 75">
                <a:extLst>
                  <a:ext uri="{FF2B5EF4-FFF2-40B4-BE49-F238E27FC236}">
                    <a16:creationId xmlns:a16="http://schemas.microsoft.com/office/drawing/2014/main" id="{1BB3BA24-7E5F-579E-47E9-E2966603D98C}"/>
                  </a:ext>
                </a:extLst>
              </p:cNvPr>
              <p:cNvSpPr txBox="1">
                <a:spLocks noRot="1" noChangeAspect="1" noMove="1" noResize="1" noEditPoints="1" noAdjustHandles="1" noChangeArrowheads="1" noChangeShapeType="1" noTextEdit="1"/>
              </p:cNvSpPr>
              <p:nvPr/>
            </p:nvSpPr>
            <p:spPr>
              <a:xfrm>
                <a:off x="7257873" y="3916377"/>
                <a:ext cx="665567" cy="646331"/>
              </a:xfrm>
              <a:prstGeom prst="rect">
                <a:avLst/>
              </a:prstGeom>
              <a:blipFill>
                <a:blip r:embed="rId8"/>
                <a:stretch>
                  <a:fillRect/>
                </a:stretch>
              </a:blipFill>
            </p:spPr>
            <p:txBody>
              <a:bodyPr/>
              <a:lstStyle/>
              <a:p>
                <a:r>
                  <a:rPr lang="zh-CN" altLang="en-US">
                    <a:noFill/>
                  </a:rPr>
                  <a:t> </a:t>
                </a:r>
              </a:p>
            </p:txBody>
          </p:sp>
        </mc:Fallback>
      </mc:AlternateContent>
      <p:sp>
        <p:nvSpPr>
          <p:cNvPr id="77" name="矩形 100">
            <a:extLst>
              <a:ext uri="{FF2B5EF4-FFF2-40B4-BE49-F238E27FC236}">
                <a16:creationId xmlns:a16="http://schemas.microsoft.com/office/drawing/2014/main" id="{BEAD7C8B-583D-421C-5A02-C3FAF00A02AC}"/>
              </a:ext>
            </a:extLst>
          </p:cNvPr>
          <p:cNvSpPr/>
          <p:nvPr/>
        </p:nvSpPr>
        <p:spPr>
          <a:xfrm>
            <a:off x="5921657" y="5256224"/>
            <a:ext cx="933213" cy="139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78" name="矩形 101">
            <a:extLst>
              <a:ext uri="{FF2B5EF4-FFF2-40B4-BE49-F238E27FC236}">
                <a16:creationId xmlns:a16="http://schemas.microsoft.com/office/drawing/2014/main" id="{E1F429E7-C7E6-6FAF-1FCD-E662E47C038C}"/>
              </a:ext>
            </a:extLst>
          </p:cNvPr>
          <p:cNvSpPr/>
          <p:nvPr/>
        </p:nvSpPr>
        <p:spPr>
          <a:xfrm>
            <a:off x="5921656" y="5393572"/>
            <a:ext cx="933213" cy="13998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79" name="矩形 102">
            <a:extLst>
              <a:ext uri="{FF2B5EF4-FFF2-40B4-BE49-F238E27FC236}">
                <a16:creationId xmlns:a16="http://schemas.microsoft.com/office/drawing/2014/main" id="{A3BF5E97-0787-59BE-A756-08BFAB5282F1}"/>
              </a:ext>
            </a:extLst>
          </p:cNvPr>
          <p:cNvSpPr/>
          <p:nvPr/>
        </p:nvSpPr>
        <p:spPr>
          <a:xfrm>
            <a:off x="5921657" y="5531264"/>
            <a:ext cx="933213" cy="1399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80" name="矩形 103">
            <a:extLst>
              <a:ext uri="{FF2B5EF4-FFF2-40B4-BE49-F238E27FC236}">
                <a16:creationId xmlns:a16="http://schemas.microsoft.com/office/drawing/2014/main" id="{B30A0E30-8908-45BE-2C54-2B0B393D7BD2}"/>
              </a:ext>
            </a:extLst>
          </p:cNvPr>
          <p:cNvSpPr/>
          <p:nvPr/>
        </p:nvSpPr>
        <p:spPr>
          <a:xfrm>
            <a:off x="5921657" y="5671246"/>
            <a:ext cx="933213" cy="1399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81" name="矩形 104">
            <a:extLst>
              <a:ext uri="{FF2B5EF4-FFF2-40B4-BE49-F238E27FC236}">
                <a16:creationId xmlns:a16="http://schemas.microsoft.com/office/drawing/2014/main" id="{50521DE2-2743-C209-898D-59BB03CB68C1}"/>
              </a:ext>
            </a:extLst>
          </p:cNvPr>
          <p:cNvSpPr/>
          <p:nvPr/>
        </p:nvSpPr>
        <p:spPr>
          <a:xfrm>
            <a:off x="5921656" y="5808592"/>
            <a:ext cx="933213" cy="13998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82" name="矩形 105">
            <a:extLst>
              <a:ext uri="{FF2B5EF4-FFF2-40B4-BE49-F238E27FC236}">
                <a16:creationId xmlns:a16="http://schemas.microsoft.com/office/drawing/2014/main" id="{F35D9A1D-73A0-F933-1470-2C1307FAF5BD}"/>
              </a:ext>
            </a:extLst>
          </p:cNvPr>
          <p:cNvSpPr/>
          <p:nvPr/>
        </p:nvSpPr>
        <p:spPr>
          <a:xfrm>
            <a:off x="5921657" y="5945939"/>
            <a:ext cx="933213" cy="1399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83" name="矩形 106">
            <a:extLst>
              <a:ext uri="{FF2B5EF4-FFF2-40B4-BE49-F238E27FC236}">
                <a16:creationId xmlns:a16="http://schemas.microsoft.com/office/drawing/2014/main" id="{2F9AF223-EA86-0874-D2EB-B7C040A40C7F}"/>
              </a:ext>
            </a:extLst>
          </p:cNvPr>
          <p:cNvSpPr/>
          <p:nvPr/>
        </p:nvSpPr>
        <p:spPr>
          <a:xfrm>
            <a:off x="5921656" y="6080651"/>
            <a:ext cx="933213" cy="1399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grpSp>
        <p:nvGrpSpPr>
          <p:cNvPr id="84" name="!!Group 47">
            <a:extLst>
              <a:ext uri="{FF2B5EF4-FFF2-40B4-BE49-F238E27FC236}">
                <a16:creationId xmlns:a16="http://schemas.microsoft.com/office/drawing/2014/main" id="{5FA2B26F-6F93-68EF-4861-9F035FEB698D}"/>
              </a:ext>
            </a:extLst>
          </p:cNvPr>
          <p:cNvGrpSpPr/>
          <p:nvPr/>
        </p:nvGrpSpPr>
        <p:grpSpPr>
          <a:xfrm>
            <a:off x="7971884" y="4663698"/>
            <a:ext cx="933213" cy="550446"/>
            <a:chOff x="9225511" y="5022787"/>
            <a:chExt cx="914400" cy="539349"/>
          </a:xfrm>
        </p:grpSpPr>
        <p:sp>
          <p:nvSpPr>
            <p:cNvPr id="85" name="矩形 68">
              <a:extLst>
                <a:ext uri="{FF2B5EF4-FFF2-40B4-BE49-F238E27FC236}">
                  <a16:creationId xmlns:a16="http://schemas.microsoft.com/office/drawing/2014/main" id="{A4B132D7-69C3-555B-7932-2163A06131B8}"/>
                </a:ext>
              </a:extLst>
            </p:cNvPr>
            <p:cNvSpPr/>
            <p:nvPr/>
          </p:nvSpPr>
          <p:spPr>
            <a:xfrm>
              <a:off x="9225511" y="5159945"/>
              <a:ext cx="91440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90" name="矩形 70">
              <a:extLst>
                <a:ext uri="{FF2B5EF4-FFF2-40B4-BE49-F238E27FC236}">
                  <a16:creationId xmlns:a16="http://schemas.microsoft.com/office/drawing/2014/main" id="{4133BBCC-681D-F8DA-7BEE-B635AAD2AEBA}"/>
                </a:ext>
              </a:extLst>
            </p:cNvPr>
            <p:cNvSpPr/>
            <p:nvPr/>
          </p:nvSpPr>
          <p:spPr>
            <a:xfrm>
              <a:off x="9225511" y="5294124"/>
              <a:ext cx="91440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91" name="矩形 72">
              <a:extLst>
                <a:ext uri="{FF2B5EF4-FFF2-40B4-BE49-F238E27FC236}">
                  <a16:creationId xmlns:a16="http://schemas.microsoft.com/office/drawing/2014/main" id="{83005758-C98C-B1CF-9F36-F1A646C85AC1}"/>
                </a:ext>
              </a:extLst>
            </p:cNvPr>
            <p:cNvSpPr/>
            <p:nvPr/>
          </p:nvSpPr>
          <p:spPr>
            <a:xfrm>
              <a:off x="9225511" y="5022787"/>
              <a:ext cx="914400" cy="137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92" name="矩形 70">
              <a:extLst>
                <a:ext uri="{FF2B5EF4-FFF2-40B4-BE49-F238E27FC236}">
                  <a16:creationId xmlns:a16="http://schemas.microsoft.com/office/drawing/2014/main" id="{1CF938EC-44DC-0A0E-BB4D-E8F567A4F34C}"/>
                </a:ext>
              </a:extLst>
            </p:cNvPr>
            <p:cNvSpPr/>
            <p:nvPr/>
          </p:nvSpPr>
          <p:spPr>
            <a:xfrm>
              <a:off x="9225511" y="5424976"/>
              <a:ext cx="91440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grpSp>
      <p:sp>
        <p:nvSpPr>
          <p:cNvPr id="2" name="TextBox 1">
            <a:extLst>
              <a:ext uri="{FF2B5EF4-FFF2-40B4-BE49-F238E27FC236}">
                <a16:creationId xmlns:a16="http://schemas.microsoft.com/office/drawing/2014/main" id="{956DAD80-DCF3-5806-45D3-9117F14A7FC6}"/>
              </a:ext>
            </a:extLst>
          </p:cNvPr>
          <p:cNvSpPr txBox="1"/>
          <p:nvPr/>
        </p:nvSpPr>
        <p:spPr>
          <a:xfrm>
            <a:off x="714987" y="6381034"/>
            <a:ext cx="10228712" cy="523220"/>
          </a:xfrm>
          <a:prstGeom prst="rect">
            <a:avLst/>
          </a:prstGeom>
          <a:noFill/>
        </p:spPr>
        <p:txBody>
          <a:bodyPr wrap="square">
            <a:spAutoFit/>
          </a:bodyPr>
          <a:lstStyle/>
          <a:p>
            <a:pPr algn="ctr">
              <a:spcBef>
                <a:spcPts val="0"/>
              </a:spcBef>
              <a:spcAft>
                <a:spcPts val="0"/>
              </a:spcAft>
            </a:pPr>
            <a:r>
              <a:rPr lang="en-US" altLang="zh-CN" sz="1400" dirty="0">
                <a:effectLst/>
                <a:latin typeface="Times New Roman" panose="02020603050405020304" pitchFamily="18" charset="0"/>
                <a:cs typeface="Times New Roman" panose="02020603050405020304" pitchFamily="18" charset="0"/>
              </a:rPr>
              <a:t>L. K. Lee and H. F. Ting, “A simpler and more efficient deterministic scheme for finding frequent items over sliding windows,” in </a:t>
            </a:r>
            <a:r>
              <a:rPr lang="en-US" altLang="zh-CN" sz="1400" i="1" dirty="0">
                <a:effectLst/>
                <a:latin typeface="Times New Roman" panose="02020603050405020304" pitchFamily="18" charset="0"/>
                <a:cs typeface="Times New Roman" panose="02020603050405020304" pitchFamily="18" charset="0"/>
              </a:rPr>
              <a:t>Proceedings of the twenty-fifth ACM SIGMOD-SIGACT-SIGART symposium on Principles of database systems</a:t>
            </a:r>
            <a:r>
              <a:rPr lang="en-US" altLang="zh-CN" sz="1400" dirty="0">
                <a:effectLst/>
                <a:latin typeface="Times New Roman" panose="02020603050405020304" pitchFamily="18" charset="0"/>
                <a:cs typeface="Times New Roman" panose="02020603050405020304" pitchFamily="18" charset="0"/>
              </a:rPr>
              <a:t>, Jun. 2006, pp. 290–297.</a:t>
            </a:r>
          </a:p>
        </p:txBody>
      </p:sp>
      <p:sp>
        <p:nvSpPr>
          <p:cNvPr id="3" name="!!内容占位符 2">
            <a:extLst>
              <a:ext uri="{FF2B5EF4-FFF2-40B4-BE49-F238E27FC236}">
                <a16:creationId xmlns:a16="http://schemas.microsoft.com/office/drawing/2014/main" id="{758B0178-D51F-925B-7669-33E4699DB0B0}"/>
              </a:ext>
            </a:extLst>
          </p:cNvPr>
          <p:cNvSpPr txBox="1">
            <a:spLocks/>
          </p:cNvSpPr>
          <p:nvPr/>
        </p:nvSpPr>
        <p:spPr>
          <a:xfrm>
            <a:off x="1988292" y="1611045"/>
            <a:ext cx="3460604" cy="3736798"/>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342676" indent="-342676" defTabSz="914140" fontAlgn="auto">
              <a:spcBef>
                <a:spcPts val="635"/>
              </a:spcBef>
              <a:spcAft>
                <a:spcPts val="0"/>
              </a:spcAft>
            </a:pPr>
            <a:r>
              <a:rPr kumimoji="1" lang="zh-CN" altLang="en-US" sz="2540" dirty="0">
                <a:solidFill>
                  <a:prstClr val="black"/>
                </a:solidFill>
                <a:latin typeface="Lucida Sans"/>
                <a:ea typeface="黑体"/>
              </a:rPr>
              <a:t>频率估计</a:t>
            </a:r>
            <a:endParaRPr kumimoji="1" lang="en-US" altLang="zh-CN" sz="2540" dirty="0">
              <a:solidFill>
                <a:prstClr val="black"/>
              </a:solidFill>
              <a:latin typeface="Lucida Sans"/>
              <a:ea typeface="黑体"/>
            </a:endParaRPr>
          </a:p>
          <a:p>
            <a:pPr marL="846866" lvl="1" indent="-342676" defTabSz="914140">
              <a:spcBef>
                <a:spcPts val="635"/>
              </a:spcBef>
            </a:pPr>
            <a:r>
              <a:rPr kumimoji="1" lang="en-US" altLang="zh-CN" sz="2000" dirty="0"/>
              <a:t>Sliding Window MG [PODS 2006]</a:t>
            </a: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r>
              <a:rPr kumimoji="1" lang="zh-CN" altLang="en-US" sz="2540" dirty="0">
                <a:solidFill>
                  <a:prstClr val="black"/>
                </a:solidFill>
                <a:latin typeface="Lucida Sans"/>
                <a:ea typeface="黑体"/>
              </a:rPr>
              <a:t>矩阵略图</a:t>
            </a: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p:txBody>
      </p:sp>
      <p:sp>
        <p:nvSpPr>
          <p:cNvPr id="4" name="Left Brace 3">
            <a:extLst>
              <a:ext uri="{FF2B5EF4-FFF2-40B4-BE49-F238E27FC236}">
                <a16:creationId xmlns:a16="http://schemas.microsoft.com/office/drawing/2014/main" id="{74F37D1F-5E38-A605-B838-F5638F8266B6}"/>
              </a:ext>
            </a:extLst>
          </p:cNvPr>
          <p:cNvSpPr/>
          <p:nvPr/>
        </p:nvSpPr>
        <p:spPr>
          <a:xfrm>
            <a:off x="5633052" y="5253480"/>
            <a:ext cx="220468" cy="970022"/>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D112580-A2EB-08F6-0F90-82D3FBCF341D}"/>
                  </a:ext>
                </a:extLst>
              </p:cNvPr>
              <p:cNvSpPr txBox="1"/>
              <p:nvPr/>
            </p:nvSpPr>
            <p:spPr>
              <a:xfrm>
                <a:off x="5238043" y="5480403"/>
                <a:ext cx="515975"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𝑁</m:t>
                      </m:r>
                    </m:oMath>
                  </m:oMathPara>
                </a14:m>
                <a:endParaRPr lang="zh-CN" altLang="en-US" sz="2400" dirty="0">
                  <a:solidFill>
                    <a:prstClr val="black"/>
                  </a:solidFill>
                  <a:latin typeface="Lucida Sans"/>
                  <a:ea typeface="黑体"/>
                </a:endParaRPr>
              </a:p>
            </p:txBody>
          </p:sp>
        </mc:Choice>
        <mc:Fallback xmlns="">
          <p:sp>
            <p:nvSpPr>
              <p:cNvPr id="7" name="TextBox 6">
                <a:extLst>
                  <a:ext uri="{FF2B5EF4-FFF2-40B4-BE49-F238E27FC236}">
                    <a16:creationId xmlns:a16="http://schemas.microsoft.com/office/drawing/2014/main" id="{AD112580-A2EB-08F6-0F90-82D3FBCF341D}"/>
                  </a:ext>
                </a:extLst>
              </p:cNvPr>
              <p:cNvSpPr txBox="1">
                <a:spLocks noRot="1" noChangeAspect="1" noMove="1" noResize="1" noEditPoints="1" noAdjustHandles="1" noChangeArrowheads="1" noChangeShapeType="1" noTextEdit="1"/>
              </p:cNvSpPr>
              <p:nvPr/>
            </p:nvSpPr>
            <p:spPr>
              <a:xfrm>
                <a:off x="5238043" y="5480403"/>
                <a:ext cx="515975" cy="461665"/>
              </a:xfrm>
              <a:prstGeom prst="rect">
                <a:avLst/>
              </a:prstGeom>
              <a:blipFill>
                <a:blip r:embed="rId9"/>
                <a:stretch>
                  <a:fillRect/>
                </a:stretch>
              </a:blipFill>
            </p:spPr>
            <p:txBody>
              <a:bodyPr/>
              <a:lstStyle/>
              <a:p>
                <a:r>
                  <a:rPr lang="zh-CN" altLang="en-US">
                    <a:noFill/>
                  </a:rPr>
                  <a:t> </a:t>
                </a:r>
              </a:p>
            </p:txBody>
          </p:sp>
        </mc:Fallback>
      </mc:AlternateContent>
      <p:sp>
        <p:nvSpPr>
          <p:cNvPr id="12" name="Title 4">
            <a:extLst>
              <a:ext uri="{FF2B5EF4-FFF2-40B4-BE49-F238E27FC236}">
                <a16:creationId xmlns:a16="http://schemas.microsoft.com/office/drawing/2014/main" id="{3A2B5C37-3DD2-42E6-214D-3043E43A3DF7}"/>
              </a:ext>
            </a:extLst>
          </p:cNvPr>
          <p:cNvSpPr>
            <a:spLocks noGrp="1"/>
          </p:cNvSpPr>
          <p:nvPr>
            <p:ph type="title"/>
          </p:nvPr>
        </p:nvSpPr>
        <p:spPr>
          <a:xfrm>
            <a:off x="1619219" y="141288"/>
            <a:ext cx="9810819" cy="1128712"/>
          </a:xfrm>
        </p:spPr>
        <p:txBody>
          <a:bodyPr/>
          <a:lstStyle/>
          <a:p>
            <a:r>
              <a:rPr lang="zh-CN" altLang="en-US" dirty="0"/>
              <a:t>滑动窗口：</a:t>
            </a:r>
            <a:r>
              <a:rPr lang="en-US" altLang="zh-CN" dirty="0"/>
              <a:t>MG </a:t>
            </a:r>
            <a:r>
              <a:rPr lang="en-US" altLang="zh-CN" dirty="0" err="1"/>
              <a:t>v.s</a:t>
            </a:r>
            <a:r>
              <a:rPr lang="en-US" altLang="zh-CN" dirty="0"/>
              <a:t>.  FD</a:t>
            </a:r>
            <a:endParaRPr lang="zh-CN" altLang="en-US" dirty="0"/>
          </a:p>
        </p:txBody>
      </p:sp>
      <mc:AlternateContent xmlns:mc="http://schemas.openxmlformats.org/markup-compatibility/2006" xmlns:a14="http://schemas.microsoft.com/office/drawing/2010/main">
        <mc:Choice Requires="a14">
          <p:sp>
            <p:nvSpPr>
              <p:cNvPr id="5" name="!!TextBox 1">
                <a:extLst>
                  <a:ext uri="{FF2B5EF4-FFF2-40B4-BE49-F238E27FC236}">
                    <a16:creationId xmlns:a16="http://schemas.microsoft.com/office/drawing/2014/main" id="{4157A3BA-5AEA-E8DA-901C-8428BB64F710}"/>
                  </a:ext>
                </a:extLst>
              </p:cNvPr>
              <p:cNvSpPr txBox="1"/>
              <p:nvPr/>
            </p:nvSpPr>
            <p:spPr>
              <a:xfrm>
                <a:off x="6846067" y="4643735"/>
                <a:ext cx="977127"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b="0" i="1" smtClean="0">
                          <a:solidFill>
                            <a:prstClr val="black"/>
                          </a:solidFill>
                          <a:latin typeface="Cambria Math" panose="02040503050406030204" pitchFamily="18" charset="0"/>
                        </a:rPr>
                        <m:t>ℓ−1</m:t>
                      </m:r>
                    </m:oMath>
                  </m:oMathPara>
                </a14:m>
                <a:endParaRPr lang="zh-CN" altLang="en-US" sz="2400" dirty="0">
                  <a:solidFill>
                    <a:prstClr val="black"/>
                  </a:solidFill>
                  <a:latin typeface="Lucida Sans"/>
                  <a:ea typeface="黑体"/>
                </a:endParaRPr>
              </a:p>
            </p:txBody>
          </p:sp>
        </mc:Choice>
        <mc:Fallback xmlns="">
          <p:sp>
            <p:nvSpPr>
              <p:cNvPr id="5" name="!!TextBox 1">
                <a:extLst>
                  <a:ext uri="{FF2B5EF4-FFF2-40B4-BE49-F238E27FC236}">
                    <a16:creationId xmlns:a16="http://schemas.microsoft.com/office/drawing/2014/main" id="{4157A3BA-5AEA-E8DA-901C-8428BB64F710}"/>
                  </a:ext>
                </a:extLst>
              </p:cNvPr>
              <p:cNvSpPr txBox="1">
                <a:spLocks noRot="1" noChangeAspect="1" noMove="1" noResize="1" noEditPoints="1" noAdjustHandles="1" noChangeArrowheads="1" noChangeShapeType="1" noTextEdit="1"/>
              </p:cNvSpPr>
              <p:nvPr/>
            </p:nvSpPr>
            <p:spPr>
              <a:xfrm>
                <a:off x="6846067" y="4643735"/>
                <a:ext cx="977127" cy="461665"/>
              </a:xfrm>
              <a:prstGeom prst="rect">
                <a:avLst/>
              </a:prstGeom>
              <a:blipFill>
                <a:blip r:embed="rId10"/>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1553769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1">
            <a:extLst>
              <a:ext uri="{FF2B5EF4-FFF2-40B4-BE49-F238E27FC236}">
                <a16:creationId xmlns:a16="http://schemas.microsoft.com/office/drawing/2014/main" id="{AD61E652-1E41-0233-6B0A-5C49A13EE370}"/>
              </a:ext>
            </a:extLst>
          </p:cNvPr>
          <p:cNvSpPr>
            <a:spLocks noChangeArrowheads="1"/>
          </p:cNvSpPr>
          <p:nvPr/>
        </p:nvSpPr>
        <p:spPr bwMode="auto">
          <a:xfrm>
            <a:off x="6851115" y="3399688"/>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25</a:t>
            </a:r>
          </a:p>
        </p:txBody>
      </p:sp>
      <p:cxnSp>
        <p:nvCxnSpPr>
          <p:cNvPr id="3" name="Straight Connector 2">
            <a:extLst>
              <a:ext uri="{FF2B5EF4-FFF2-40B4-BE49-F238E27FC236}">
                <a16:creationId xmlns:a16="http://schemas.microsoft.com/office/drawing/2014/main" id="{47456662-1693-CA09-7AB0-FA5F2A2D1422}"/>
              </a:ext>
            </a:extLst>
          </p:cNvPr>
          <p:cNvCxnSpPr>
            <a:cxnSpLocks noChangeShapeType="1"/>
          </p:cNvCxnSpPr>
          <p:nvPr/>
        </p:nvCxnSpPr>
        <p:spPr bwMode="auto">
          <a:xfrm flipV="1">
            <a:off x="5946750" y="3629765"/>
            <a:ext cx="2670120" cy="7948"/>
          </a:xfrm>
          <a:prstGeom prst="line">
            <a:avLst/>
          </a:prstGeom>
          <a:noFill/>
          <a:ln w="38100" algn="ctr">
            <a:solidFill>
              <a:schemeClr val="tx1"/>
            </a:solidFill>
            <a:round/>
            <a:headEnd/>
            <a:tailEnd/>
          </a:ln>
        </p:spPr>
      </p:cxnSp>
      <p:sp>
        <p:nvSpPr>
          <p:cNvPr id="4" name="TextBox 5">
            <a:extLst>
              <a:ext uri="{FF2B5EF4-FFF2-40B4-BE49-F238E27FC236}">
                <a16:creationId xmlns:a16="http://schemas.microsoft.com/office/drawing/2014/main" id="{0F0CDEA9-5285-A246-C80F-F8012BFD9F0B}"/>
              </a:ext>
            </a:extLst>
          </p:cNvPr>
          <p:cNvSpPr txBox="1">
            <a:spLocks noChangeArrowheads="1"/>
          </p:cNvSpPr>
          <p:nvPr/>
        </p:nvSpPr>
        <p:spPr bwMode="auto">
          <a:xfrm>
            <a:off x="6068961" y="3633845"/>
            <a:ext cx="2509280" cy="35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r>
              <a:rPr lang="en-US" altLang="zh-CN" sz="1600" dirty="0">
                <a:solidFill>
                  <a:prstClr val="black"/>
                </a:solidFill>
                <a:latin typeface="Courier New" panose="02070309020205020404" pitchFamily="49" charset="0"/>
                <a:cs typeface="Courier New" panose="02070309020205020404" pitchFamily="49" charset="0"/>
              </a:rPr>
              <a:t>1 2 3 4 5 6 7 8 9 </a:t>
            </a:r>
          </a:p>
        </p:txBody>
      </p:sp>
      <p:sp>
        <p:nvSpPr>
          <p:cNvPr id="7" name="Rectangle 44">
            <a:extLst>
              <a:ext uri="{FF2B5EF4-FFF2-40B4-BE49-F238E27FC236}">
                <a16:creationId xmlns:a16="http://schemas.microsoft.com/office/drawing/2014/main" id="{E5C6924F-5B40-F312-9FB6-E46596CAFE86}"/>
              </a:ext>
            </a:extLst>
          </p:cNvPr>
          <p:cNvSpPr>
            <a:spLocks noChangeArrowheads="1"/>
          </p:cNvSpPr>
          <p:nvPr/>
        </p:nvSpPr>
        <p:spPr bwMode="auto">
          <a:xfrm>
            <a:off x="8082845" y="3393000"/>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8" name="Rectangle 45">
            <a:extLst>
              <a:ext uri="{FF2B5EF4-FFF2-40B4-BE49-F238E27FC236}">
                <a16:creationId xmlns:a16="http://schemas.microsoft.com/office/drawing/2014/main" id="{F88E02D5-E2E2-929B-D26B-CBD3F65ADC7D}"/>
              </a:ext>
            </a:extLst>
          </p:cNvPr>
          <p:cNvSpPr>
            <a:spLocks noChangeArrowheads="1"/>
          </p:cNvSpPr>
          <p:nvPr/>
        </p:nvSpPr>
        <p:spPr bwMode="auto">
          <a:xfrm>
            <a:off x="8082845" y="3164133"/>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9" name="!!Rectangle 47">
            <a:extLst>
              <a:ext uri="{FF2B5EF4-FFF2-40B4-BE49-F238E27FC236}">
                <a16:creationId xmlns:a16="http://schemas.microsoft.com/office/drawing/2014/main" id="{157E2C89-CF4C-36C8-FA0E-739AFDA92C82}"/>
              </a:ext>
            </a:extLst>
          </p:cNvPr>
          <p:cNvSpPr>
            <a:spLocks noChangeArrowheads="1"/>
          </p:cNvSpPr>
          <p:nvPr/>
        </p:nvSpPr>
        <p:spPr bwMode="auto">
          <a:xfrm>
            <a:off x="7377031" y="3401821"/>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1" name="rec1">
            <a:extLst>
              <a:ext uri="{FF2B5EF4-FFF2-40B4-BE49-F238E27FC236}">
                <a16:creationId xmlns:a16="http://schemas.microsoft.com/office/drawing/2014/main" id="{635C0AC0-EABC-5797-6A7B-51672033C451}"/>
              </a:ext>
            </a:extLst>
          </p:cNvPr>
          <p:cNvSpPr>
            <a:spLocks noChangeArrowheads="1"/>
          </p:cNvSpPr>
          <p:nvPr/>
        </p:nvSpPr>
        <p:spPr bwMode="auto">
          <a:xfrm>
            <a:off x="6364944" y="3398584"/>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37</a:t>
            </a:r>
          </a:p>
        </p:txBody>
      </p:sp>
      <p:sp>
        <p:nvSpPr>
          <p:cNvPr id="12" name="Rectangle 37">
            <a:extLst>
              <a:ext uri="{FF2B5EF4-FFF2-40B4-BE49-F238E27FC236}">
                <a16:creationId xmlns:a16="http://schemas.microsoft.com/office/drawing/2014/main" id="{DE2869AF-D83C-ED12-609E-8A2EA3D196B7}"/>
              </a:ext>
            </a:extLst>
          </p:cNvPr>
          <p:cNvSpPr>
            <a:spLocks noChangeArrowheads="1"/>
          </p:cNvSpPr>
          <p:nvPr/>
        </p:nvSpPr>
        <p:spPr bwMode="auto">
          <a:xfrm>
            <a:off x="6618401" y="2942414"/>
            <a:ext cx="228868" cy="228868"/>
          </a:xfrm>
          <a:prstGeom prst="rect">
            <a:avLst/>
          </a:prstGeom>
          <a:solidFill>
            <a:schemeClr val="accent1">
              <a:lumMod val="40000"/>
              <a:lumOff val="60000"/>
            </a:schemeClr>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3" name="!!Rectangle 48">
            <a:extLst>
              <a:ext uri="{FF2B5EF4-FFF2-40B4-BE49-F238E27FC236}">
                <a16:creationId xmlns:a16="http://schemas.microsoft.com/office/drawing/2014/main" id="{415EF1A1-7939-0EE6-B49A-FBE89915404C}"/>
              </a:ext>
            </a:extLst>
          </p:cNvPr>
          <p:cNvSpPr>
            <a:spLocks noChangeArrowheads="1"/>
          </p:cNvSpPr>
          <p:nvPr/>
        </p:nvSpPr>
        <p:spPr bwMode="auto">
          <a:xfrm>
            <a:off x="6618401" y="3164133"/>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48</a:t>
            </a:r>
          </a:p>
        </p:txBody>
      </p:sp>
      <p:sp>
        <p:nvSpPr>
          <p:cNvPr id="14" name="rec1">
            <a:extLst>
              <a:ext uri="{FF2B5EF4-FFF2-40B4-BE49-F238E27FC236}">
                <a16:creationId xmlns:a16="http://schemas.microsoft.com/office/drawing/2014/main" id="{E17FC6C2-BAE7-AD07-F224-3CF0A35DC1ED}"/>
              </a:ext>
            </a:extLst>
          </p:cNvPr>
          <p:cNvSpPr>
            <a:spLocks noChangeArrowheads="1"/>
          </p:cNvSpPr>
          <p:nvPr/>
        </p:nvSpPr>
        <p:spPr bwMode="auto">
          <a:xfrm>
            <a:off x="6618564" y="3399688"/>
            <a:ext cx="228868" cy="228868"/>
          </a:xfrm>
          <a:prstGeom prst="rect">
            <a:avLst/>
          </a:prstGeom>
          <a:solidFill>
            <a:schemeClr val="bg1"/>
          </a:solidFill>
          <a:ln w="28575" algn="ctr">
            <a:solidFill>
              <a:schemeClr val="tx1">
                <a:alpha val="39000"/>
              </a:schemeClr>
            </a:solidFill>
            <a:prstDash val="sysDot"/>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schemeClr val="tx1">
                    <a:lumMod val="50000"/>
                    <a:lumOff val="50000"/>
                  </a:schemeClr>
                </a:solidFill>
                <a:latin typeface="Times New Roman" panose="02020603050405020304" pitchFamily="18" charset="0"/>
                <a:cs typeface="Times New Roman" panose="02020603050405020304" pitchFamily="18" charset="0"/>
              </a:rPr>
              <a:t>18</a:t>
            </a:r>
          </a:p>
        </p:txBody>
      </p:sp>
      <p:sp>
        <p:nvSpPr>
          <p:cNvPr id="15" name="!!Rectangle 28">
            <a:extLst>
              <a:ext uri="{FF2B5EF4-FFF2-40B4-BE49-F238E27FC236}">
                <a16:creationId xmlns:a16="http://schemas.microsoft.com/office/drawing/2014/main" id="{52E00623-FBB3-4958-71CB-137C5FC129EB}"/>
              </a:ext>
            </a:extLst>
          </p:cNvPr>
          <p:cNvSpPr>
            <a:spLocks noChangeArrowheads="1"/>
          </p:cNvSpPr>
          <p:nvPr/>
        </p:nvSpPr>
        <p:spPr bwMode="auto">
          <a:xfrm>
            <a:off x="6120198" y="3401196"/>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55</a:t>
            </a:r>
          </a:p>
        </p:txBody>
      </p:sp>
      <p:sp>
        <p:nvSpPr>
          <p:cNvPr id="16" name="矩形 67">
            <a:extLst>
              <a:ext uri="{FF2B5EF4-FFF2-40B4-BE49-F238E27FC236}">
                <a16:creationId xmlns:a16="http://schemas.microsoft.com/office/drawing/2014/main" id="{7E858FBB-3F90-254E-C259-E474077C0C3E}"/>
              </a:ext>
            </a:extLst>
          </p:cNvPr>
          <p:cNvSpPr/>
          <p:nvPr/>
        </p:nvSpPr>
        <p:spPr>
          <a:xfrm>
            <a:off x="5922228" y="4840289"/>
            <a:ext cx="933213" cy="1399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17" name="矩形 68">
            <a:extLst>
              <a:ext uri="{FF2B5EF4-FFF2-40B4-BE49-F238E27FC236}">
                <a16:creationId xmlns:a16="http://schemas.microsoft.com/office/drawing/2014/main" id="{2FB4B4E0-64ED-2574-21A5-FA6980CCA168}"/>
              </a:ext>
            </a:extLst>
          </p:cNvPr>
          <p:cNvSpPr/>
          <p:nvPr/>
        </p:nvSpPr>
        <p:spPr>
          <a:xfrm>
            <a:off x="5922228" y="4980271"/>
            <a:ext cx="933213" cy="139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18" name="矩形 69">
            <a:extLst>
              <a:ext uri="{FF2B5EF4-FFF2-40B4-BE49-F238E27FC236}">
                <a16:creationId xmlns:a16="http://schemas.microsoft.com/office/drawing/2014/main" id="{031039DD-4EEC-AC25-BC21-35EAB385AF3F}"/>
              </a:ext>
            </a:extLst>
          </p:cNvPr>
          <p:cNvSpPr/>
          <p:nvPr/>
        </p:nvSpPr>
        <p:spPr>
          <a:xfrm>
            <a:off x="5922228" y="5120253"/>
            <a:ext cx="933213" cy="13998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19" name="矩形 72">
            <a:extLst>
              <a:ext uri="{FF2B5EF4-FFF2-40B4-BE49-F238E27FC236}">
                <a16:creationId xmlns:a16="http://schemas.microsoft.com/office/drawing/2014/main" id="{FF3A01D8-658F-CC8C-4282-942C2C4195F1}"/>
              </a:ext>
            </a:extLst>
          </p:cNvPr>
          <p:cNvSpPr/>
          <p:nvPr/>
        </p:nvSpPr>
        <p:spPr>
          <a:xfrm>
            <a:off x="5922228" y="4700307"/>
            <a:ext cx="933213" cy="1399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7ABBE34-B589-22E0-7324-6349CCF9A2D4}"/>
                  </a:ext>
                </a:extLst>
              </p:cNvPr>
              <p:cNvSpPr txBox="1"/>
              <p:nvPr/>
            </p:nvSpPr>
            <p:spPr>
              <a:xfrm>
                <a:off x="5185294" y="3918096"/>
                <a:ext cx="638315" cy="646331"/>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3600" b="1" i="1">
                          <a:solidFill>
                            <a:prstClr val="black"/>
                          </a:solidFill>
                          <a:latin typeface="Cambria Math" panose="02040503050406030204" pitchFamily="18" charset="0"/>
                        </a:rPr>
                        <m:t>𝑨</m:t>
                      </m:r>
                    </m:oMath>
                  </m:oMathPara>
                </a14:m>
                <a:endParaRPr lang="zh-CN" altLang="en-US" sz="3600" b="1" dirty="0">
                  <a:solidFill>
                    <a:prstClr val="black"/>
                  </a:solidFill>
                  <a:latin typeface="Lucida Sans"/>
                  <a:ea typeface="黑体"/>
                </a:endParaRPr>
              </a:p>
            </p:txBody>
          </p:sp>
        </mc:Choice>
        <mc:Fallback xmlns="">
          <p:sp>
            <p:nvSpPr>
              <p:cNvPr id="20" name="TextBox 19">
                <a:extLst>
                  <a:ext uri="{FF2B5EF4-FFF2-40B4-BE49-F238E27FC236}">
                    <a16:creationId xmlns:a16="http://schemas.microsoft.com/office/drawing/2014/main" id="{17ABBE34-B589-22E0-7324-6349CCF9A2D4}"/>
                  </a:ext>
                </a:extLst>
              </p:cNvPr>
              <p:cNvSpPr txBox="1">
                <a:spLocks noRot="1" noChangeAspect="1" noMove="1" noResize="1" noEditPoints="1" noAdjustHandles="1" noChangeArrowheads="1" noChangeShapeType="1" noTextEdit="1"/>
              </p:cNvSpPr>
              <p:nvPr/>
            </p:nvSpPr>
            <p:spPr>
              <a:xfrm>
                <a:off x="5185294" y="3918096"/>
                <a:ext cx="638315" cy="646331"/>
              </a:xfrm>
              <a:prstGeom prst="rect">
                <a:avLst/>
              </a:prstGeom>
              <a:blipFill>
                <a:blip r:embed="rId2"/>
                <a:stretch>
                  <a:fillRect/>
                </a:stretch>
              </a:blipFill>
            </p:spPr>
            <p:txBody>
              <a:bodyPr/>
              <a:lstStyle/>
              <a:p>
                <a:r>
                  <a:rPr lang="zh-CN" altLang="en-US">
                    <a:noFill/>
                  </a:rPr>
                  <a:t> </a:t>
                </a:r>
              </a:p>
            </p:txBody>
          </p:sp>
        </mc:Fallback>
      </mc:AlternateContent>
      <p:sp>
        <p:nvSpPr>
          <p:cNvPr id="23" name="Left Brace 22">
            <a:extLst>
              <a:ext uri="{FF2B5EF4-FFF2-40B4-BE49-F238E27FC236}">
                <a16:creationId xmlns:a16="http://schemas.microsoft.com/office/drawing/2014/main" id="{CC98A387-F00B-AD18-6027-CE555946FB70}"/>
              </a:ext>
            </a:extLst>
          </p:cNvPr>
          <p:cNvSpPr/>
          <p:nvPr/>
        </p:nvSpPr>
        <p:spPr>
          <a:xfrm rot="5400000">
            <a:off x="6278601" y="4024699"/>
            <a:ext cx="220468" cy="93321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A5CE71F-999E-D64E-CF52-5851839E9B11}"/>
                  </a:ext>
                </a:extLst>
              </p:cNvPr>
              <p:cNvSpPr txBox="1"/>
              <p:nvPr/>
            </p:nvSpPr>
            <p:spPr>
              <a:xfrm>
                <a:off x="6169364" y="3918096"/>
                <a:ext cx="470129"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3600" dirty="0">
                  <a:solidFill>
                    <a:prstClr val="black"/>
                  </a:solidFill>
                  <a:latin typeface="Lucida Sans"/>
                  <a:ea typeface="黑体"/>
                </a:endParaRPr>
              </a:p>
            </p:txBody>
          </p:sp>
        </mc:Choice>
        <mc:Fallback xmlns="">
          <p:sp>
            <p:nvSpPr>
              <p:cNvPr id="24" name="TextBox 23">
                <a:extLst>
                  <a:ext uri="{FF2B5EF4-FFF2-40B4-BE49-F238E27FC236}">
                    <a16:creationId xmlns:a16="http://schemas.microsoft.com/office/drawing/2014/main" id="{9A5CE71F-999E-D64E-CF52-5851839E9B11}"/>
                  </a:ext>
                </a:extLst>
              </p:cNvPr>
              <p:cNvSpPr txBox="1">
                <a:spLocks noRot="1" noChangeAspect="1" noMove="1" noResize="1" noEditPoints="1" noAdjustHandles="1" noChangeArrowheads="1" noChangeShapeType="1" noTextEdit="1"/>
              </p:cNvSpPr>
              <p:nvPr/>
            </p:nvSpPr>
            <p:spPr>
              <a:xfrm>
                <a:off x="6169364" y="3918096"/>
                <a:ext cx="470129" cy="461665"/>
              </a:xfrm>
              <a:prstGeom prst="rect">
                <a:avLst/>
              </a:prstGeom>
              <a:blipFill>
                <a:blip r:embed="rId4"/>
                <a:stretch>
                  <a:fillRect/>
                </a:stretch>
              </a:blipFill>
            </p:spPr>
            <p:txBody>
              <a:bodyPr/>
              <a:lstStyle/>
              <a:p>
                <a:r>
                  <a:rPr lang="zh-CN" altLang="en-US">
                    <a:noFill/>
                  </a:rPr>
                  <a:t> </a:t>
                </a:r>
              </a:p>
            </p:txBody>
          </p:sp>
        </mc:Fallback>
      </mc:AlternateContent>
      <p:sp>
        <p:nvSpPr>
          <p:cNvPr id="25" name="Left Brace 24">
            <a:extLst>
              <a:ext uri="{FF2B5EF4-FFF2-40B4-BE49-F238E27FC236}">
                <a16:creationId xmlns:a16="http://schemas.microsoft.com/office/drawing/2014/main" id="{0396517B-F480-C28B-3D54-42AE0C63C6A9}"/>
              </a:ext>
            </a:extLst>
          </p:cNvPr>
          <p:cNvSpPr/>
          <p:nvPr/>
        </p:nvSpPr>
        <p:spPr>
          <a:xfrm>
            <a:off x="7678497" y="4665417"/>
            <a:ext cx="220468" cy="550446"/>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p:sp>
        <p:nvSpPr>
          <p:cNvPr id="27" name="Left Brace 26">
            <a:extLst>
              <a:ext uri="{FF2B5EF4-FFF2-40B4-BE49-F238E27FC236}">
                <a16:creationId xmlns:a16="http://schemas.microsoft.com/office/drawing/2014/main" id="{9250EDF9-4BB9-2B4C-A423-F4FD0A6A38A5}"/>
              </a:ext>
            </a:extLst>
          </p:cNvPr>
          <p:cNvSpPr/>
          <p:nvPr/>
        </p:nvSpPr>
        <p:spPr>
          <a:xfrm rot="5400000">
            <a:off x="8328827" y="3989808"/>
            <a:ext cx="220468" cy="93321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5A0DEB2-B6FF-6555-E9B0-2FF7370722FB}"/>
                  </a:ext>
                </a:extLst>
              </p:cNvPr>
              <p:cNvSpPr txBox="1"/>
              <p:nvPr/>
            </p:nvSpPr>
            <p:spPr>
              <a:xfrm>
                <a:off x="8185588" y="3888479"/>
                <a:ext cx="470129"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28" name="TextBox 27">
                <a:extLst>
                  <a:ext uri="{FF2B5EF4-FFF2-40B4-BE49-F238E27FC236}">
                    <a16:creationId xmlns:a16="http://schemas.microsoft.com/office/drawing/2014/main" id="{05A0DEB2-B6FF-6555-E9B0-2FF7370722FB}"/>
                  </a:ext>
                </a:extLst>
              </p:cNvPr>
              <p:cNvSpPr txBox="1">
                <a:spLocks noRot="1" noChangeAspect="1" noMove="1" noResize="1" noEditPoints="1" noAdjustHandles="1" noChangeArrowheads="1" noChangeShapeType="1" noTextEdit="1"/>
              </p:cNvSpPr>
              <p:nvPr/>
            </p:nvSpPr>
            <p:spPr>
              <a:xfrm>
                <a:off x="8185588" y="3888479"/>
                <a:ext cx="470129" cy="461665"/>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CB1DE87-2261-E46B-71CE-4B6A3394D0D0}"/>
                  </a:ext>
                </a:extLst>
              </p:cNvPr>
              <p:cNvSpPr txBox="1"/>
              <p:nvPr/>
            </p:nvSpPr>
            <p:spPr>
              <a:xfrm>
                <a:off x="7258444" y="3918096"/>
                <a:ext cx="665567" cy="646331"/>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3600" b="1" i="1">
                          <a:solidFill>
                            <a:prstClr val="black"/>
                          </a:solidFill>
                          <a:latin typeface="Cambria Math" panose="02040503050406030204" pitchFamily="18" charset="0"/>
                        </a:rPr>
                        <m:t>𝑩</m:t>
                      </m:r>
                    </m:oMath>
                  </m:oMathPara>
                </a14:m>
                <a:endParaRPr lang="zh-CN" altLang="en-US" sz="3600" b="1" dirty="0">
                  <a:solidFill>
                    <a:prstClr val="black"/>
                  </a:solidFill>
                  <a:latin typeface="Lucida Sans"/>
                  <a:ea typeface="黑体"/>
                </a:endParaRPr>
              </a:p>
            </p:txBody>
          </p:sp>
        </mc:Choice>
        <mc:Fallback xmlns="">
          <p:sp>
            <p:nvSpPr>
              <p:cNvPr id="29" name="TextBox 28">
                <a:extLst>
                  <a:ext uri="{FF2B5EF4-FFF2-40B4-BE49-F238E27FC236}">
                    <a16:creationId xmlns:a16="http://schemas.microsoft.com/office/drawing/2014/main" id="{8CB1DE87-2261-E46B-71CE-4B6A3394D0D0}"/>
                  </a:ext>
                </a:extLst>
              </p:cNvPr>
              <p:cNvSpPr txBox="1">
                <a:spLocks noRot="1" noChangeAspect="1" noMove="1" noResize="1" noEditPoints="1" noAdjustHandles="1" noChangeArrowheads="1" noChangeShapeType="1" noTextEdit="1"/>
              </p:cNvSpPr>
              <p:nvPr/>
            </p:nvSpPr>
            <p:spPr>
              <a:xfrm>
                <a:off x="7258444" y="3918096"/>
                <a:ext cx="665567" cy="646331"/>
              </a:xfrm>
              <a:prstGeom prst="rect">
                <a:avLst/>
              </a:prstGeom>
              <a:blipFill>
                <a:blip r:embed="rId7"/>
                <a:stretch>
                  <a:fillRect/>
                </a:stretch>
              </a:blipFill>
            </p:spPr>
            <p:txBody>
              <a:bodyPr/>
              <a:lstStyle/>
              <a:p>
                <a:r>
                  <a:rPr lang="zh-CN" altLang="en-US">
                    <a:noFill/>
                  </a:rPr>
                  <a:t> </a:t>
                </a:r>
              </a:p>
            </p:txBody>
          </p:sp>
        </mc:Fallback>
      </mc:AlternateContent>
      <p:sp>
        <p:nvSpPr>
          <p:cNvPr id="30" name="矩形 100">
            <a:extLst>
              <a:ext uri="{FF2B5EF4-FFF2-40B4-BE49-F238E27FC236}">
                <a16:creationId xmlns:a16="http://schemas.microsoft.com/office/drawing/2014/main" id="{49483DFD-E0E0-F596-6622-F5506FB3C374}"/>
              </a:ext>
            </a:extLst>
          </p:cNvPr>
          <p:cNvSpPr/>
          <p:nvPr/>
        </p:nvSpPr>
        <p:spPr>
          <a:xfrm>
            <a:off x="5922228" y="5257943"/>
            <a:ext cx="933213" cy="139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1" name="矩形 101">
            <a:extLst>
              <a:ext uri="{FF2B5EF4-FFF2-40B4-BE49-F238E27FC236}">
                <a16:creationId xmlns:a16="http://schemas.microsoft.com/office/drawing/2014/main" id="{2690D9A2-C4A4-C93C-2E80-144E4B44BD89}"/>
              </a:ext>
            </a:extLst>
          </p:cNvPr>
          <p:cNvSpPr/>
          <p:nvPr/>
        </p:nvSpPr>
        <p:spPr>
          <a:xfrm>
            <a:off x="5922227" y="5395291"/>
            <a:ext cx="933213" cy="13998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2" name="矩形 102">
            <a:extLst>
              <a:ext uri="{FF2B5EF4-FFF2-40B4-BE49-F238E27FC236}">
                <a16:creationId xmlns:a16="http://schemas.microsoft.com/office/drawing/2014/main" id="{19CAF2AC-BA29-15C9-5F84-B45C4ED19BAA}"/>
              </a:ext>
            </a:extLst>
          </p:cNvPr>
          <p:cNvSpPr/>
          <p:nvPr/>
        </p:nvSpPr>
        <p:spPr>
          <a:xfrm>
            <a:off x="5922228" y="5532983"/>
            <a:ext cx="933213" cy="1399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3" name="矩形 103">
            <a:extLst>
              <a:ext uri="{FF2B5EF4-FFF2-40B4-BE49-F238E27FC236}">
                <a16:creationId xmlns:a16="http://schemas.microsoft.com/office/drawing/2014/main" id="{8990AE28-C201-6C17-9C7A-498672B15867}"/>
              </a:ext>
            </a:extLst>
          </p:cNvPr>
          <p:cNvSpPr/>
          <p:nvPr/>
        </p:nvSpPr>
        <p:spPr>
          <a:xfrm>
            <a:off x="5922228" y="5672965"/>
            <a:ext cx="933213" cy="1399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4" name="矩形 104">
            <a:extLst>
              <a:ext uri="{FF2B5EF4-FFF2-40B4-BE49-F238E27FC236}">
                <a16:creationId xmlns:a16="http://schemas.microsoft.com/office/drawing/2014/main" id="{415064F5-3E62-2B9D-C931-A8D913AEBFEA}"/>
              </a:ext>
            </a:extLst>
          </p:cNvPr>
          <p:cNvSpPr/>
          <p:nvPr/>
        </p:nvSpPr>
        <p:spPr>
          <a:xfrm>
            <a:off x="5922227" y="5810311"/>
            <a:ext cx="933213" cy="13998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5" name="矩形 105">
            <a:extLst>
              <a:ext uri="{FF2B5EF4-FFF2-40B4-BE49-F238E27FC236}">
                <a16:creationId xmlns:a16="http://schemas.microsoft.com/office/drawing/2014/main" id="{624333FB-F36C-897B-A531-3F3BFC2E34B8}"/>
              </a:ext>
            </a:extLst>
          </p:cNvPr>
          <p:cNvSpPr/>
          <p:nvPr/>
        </p:nvSpPr>
        <p:spPr>
          <a:xfrm>
            <a:off x="5922228" y="5947658"/>
            <a:ext cx="933213" cy="1399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6" name="矩形 106">
            <a:extLst>
              <a:ext uri="{FF2B5EF4-FFF2-40B4-BE49-F238E27FC236}">
                <a16:creationId xmlns:a16="http://schemas.microsoft.com/office/drawing/2014/main" id="{C222EB8C-21BA-0553-3437-CFCA704EF9BE}"/>
              </a:ext>
            </a:extLst>
          </p:cNvPr>
          <p:cNvSpPr/>
          <p:nvPr/>
        </p:nvSpPr>
        <p:spPr>
          <a:xfrm>
            <a:off x="5922227" y="6082370"/>
            <a:ext cx="933213" cy="1399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grpSp>
        <p:nvGrpSpPr>
          <p:cNvPr id="37" name="!!Group 47">
            <a:extLst>
              <a:ext uri="{FF2B5EF4-FFF2-40B4-BE49-F238E27FC236}">
                <a16:creationId xmlns:a16="http://schemas.microsoft.com/office/drawing/2014/main" id="{B89A7D3D-A731-6193-18BD-150CB5B51A99}"/>
              </a:ext>
            </a:extLst>
          </p:cNvPr>
          <p:cNvGrpSpPr/>
          <p:nvPr/>
        </p:nvGrpSpPr>
        <p:grpSpPr>
          <a:xfrm>
            <a:off x="7972455" y="4665417"/>
            <a:ext cx="933213" cy="550446"/>
            <a:chOff x="9225511" y="5022787"/>
            <a:chExt cx="914400" cy="539349"/>
          </a:xfrm>
        </p:grpSpPr>
        <p:sp>
          <p:nvSpPr>
            <p:cNvPr id="38" name="矩形 68">
              <a:extLst>
                <a:ext uri="{FF2B5EF4-FFF2-40B4-BE49-F238E27FC236}">
                  <a16:creationId xmlns:a16="http://schemas.microsoft.com/office/drawing/2014/main" id="{9A8E0519-9944-D642-B91C-3FC195A45379}"/>
                </a:ext>
              </a:extLst>
            </p:cNvPr>
            <p:cNvSpPr/>
            <p:nvPr/>
          </p:nvSpPr>
          <p:spPr>
            <a:xfrm>
              <a:off x="9225511" y="5159945"/>
              <a:ext cx="91440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9" name="矩形 70">
              <a:extLst>
                <a:ext uri="{FF2B5EF4-FFF2-40B4-BE49-F238E27FC236}">
                  <a16:creationId xmlns:a16="http://schemas.microsoft.com/office/drawing/2014/main" id="{6509529A-A304-29C3-15DE-C3BA5279C779}"/>
                </a:ext>
              </a:extLst>
            </p:cNvPr>
            <p:cNvSpPr/>
            <p:nvPr/>
          </p:nvSpPr>
          <p:spPr>
            <a:xfrm>
              <a:off x="9225511" y="5294124"/>
              <a:ext cx="91440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40" name="矩形 72">
              <a:extLst>
                <a:ext uri="{FF2B5EF4-FFF2-40B4-BE49-F238E27FC236}">
                  <a16:creationId xmlns:a16="http://schemas.microsoft.com/office/drawing/2014/main" id="{3C414632-70F2-F03E-DF04-B74F070B0332}"/>
                </a:ext>
              </a:extLst>
            </p:cNvPr>
            <p:cNvSpPr/>
            <p:nvPr/>
          </p:nvSpPr>
          <p:spPr>
            <a:xfrm>
              <a:off x="9225511" y="5022787"/>
              <a:ext cx="914400" cy="137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41" name="矩形 70">
              <a:extLst>
                <a:ext uri="{FF2B5EF4-FFF2-40B4-BE49-F238E27FC236}">
                  <a16:creationId xmlns:a16="http://schemas.microsoft.com/office/drawing/2014/main" id="{0EF030E2-8C7C-5EF2-5204-362E34944CB8}"/>
                </a:ext>
              </a:extLst>
            </p:cNvPr>
            <p:cNvSpPr/>
            <p:nvPr/>
          </p:nvSpPr>
          <p:spPr>
            <a:xfrm>
              <a:off x="9225511" y="5424976"/>
              <a:ext cx="91440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grpSp>
      <p:sp>
        <p:nvSpPr>
          <p:cNvPr id="43" name="TextBox 42">
            <a:extLst>
              <a:ext uri="{FF2B5EF4-FFF2-40B4-BE49-F238E27FC236}">
                <a16:creationId xmlns:a16="http://schemas.microsoft.com/office/drawing/2014/main" id="{65C0D219-CFF9-9074-35C0-2A6E06AE0988}"/>
              </a:ext>
            </a:extLst>
          </p:cNvPr>
          <p:cNvSpPr txBox="1"/>
          <p:nvPr/>
        </p:nvSpPr>
        <p:spPr>
          <a:xfrm>
            <a:off x="714987" y="6381034"/>
            <a:ext cx="10228712" cy="523220"/>
          </a:xfrm>
          <a:prstGeom prst="rect">
            <a:avLst/>
          </a:prstGeom>
          <a:noFill/>
        </p:spPr>
        <p:txBody>
          <a:bodyPr wrap="square">
            <a:spAutoFit/>
          </a:bodyPr>
          <a:lstStyle/>
          <a:p>
            <a:pPr algn="ctr">
              <a:spcBef>
                <a:spcPts val="0"/>
              </a:spcBef>
              <a:spcAft>
                <a:spcPts val="0"/>
              </a:spcAft>
            </a:pPr>
            <a:r>
              <a:rPr lang="en-US" altLang="zh-CN" sz="1400" dirty="0">
                <a:effectLst/>
                <a:latin typeface="Times New Roman" panose="02020603050405020304" pitchFamily="18" charset="0"/>
                <a:cs typeface="Times New Roman" panose="02020603050405020304" pitchFamily="18" charset="0"/>
              </a:rPr>
              <a:t>L. K. Lee and H. F. Ting, “A simpler and more efficient deterministic scheme for finding frequent items over sliding windows,” in </a:t>
            </a:r>
            <a:r>
              <a:rPr lang="en-US" altLang="zh-CN" sz="1400" i="1" dirty="0">
                <a:effectLst/>
                <a:latin typeface="Times New Roman" panose="02020603050405020304" pitchFamily="18" charset="0"/>
                <a:cs typeface="Times New Roman" panose="02020603050405020304" pitchFamily="18" charset="0"/>
              </a:rPr>
              <a:t>Proceedings of the twenty-fifth ACM SIGMOD-SIGACT-SIGART symposium on Principles of database systems</a:t>
            </a:r>
            <a:r>
              <a:rPr lang="en-US" altLang="zh-CN" sz="1400" dirty="0">
                <a:effectLst/>
                <a:latin typeface="Times New Roman" panose="02020603050405020304" pitchFamily="18" charset="0"/>
                <a:cs typeface="Times New Roman" panose="02020603050405020304" pitchFamily="18" charset="0"/>
              </a:rPr>
              <a:t>, Jun. 2006, pp. 290–297.</a:t>
            </a:r>
          </a:p>
        </p:txBody>
      </p:sp>
      <p:sp>
        <p:nvSpPr>
          <p:cNvPr id="44" name="!!内容占位符 2">
            <a:extLst>
              <a:ext uri="{FF2B5EF4-FFF2-40B4-BE49-F238E27FC236}">
                <a16:creationId xmlns:a16="http://schemas.microsoft.com/office/drawing/2014/main" id="{5D81E1B3-2B44-3964-95C2-8058AB3D24DD}"/>
              </a:ext>
            </a:extLst>
          </p:cNvPr>
          <p:cNvSpPr txBox="1">
            <a:spLocks/>
          </p:cNvSpPr>
          <p:nvPr/>
        </p:nvSpPr>
        <p:spPr>
          <a:xfrm>
            <a:off x="1988292" y="1611045"/>
            <a:ext cx="3460604" cy="3736798"/>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342676" indent="-342676" defTabSz="914140" fontAlgn="auto">
              <a:spcBef>
                <a:spcPts val="635"/>
              </a:spcBef>
              <a:spcAft>
                <a:spcPts val="0"/>
              </a:spcAft>
            </a:pPr>
            <a:r>
              <a:rPr kumimoji="1" lang="zh-CN" altLang="en-US" sz="2540" dirty="0">
                <a:solidFill>
                  <a:prstClr val="black"/>
                </a:solidFill>
                <a:latin typeface="Lucida Sans"/>
                <a:ea typeface="黑体"/>
              </a:rPr>
              <a:t>频率估计</a:t>
            </a:r>
            <a:endParaRPr kumimoji="1" lang="en-US" altLang="zh-CN" sz="2540" dirty="0">
              <a:solidFill>
                <a:prstClr val="black"/>
              </a:solidFill>
              <a:latin typeface="Lucida Sans"/>
              <a:ea typeface="黑体"/>
            </a:endParaRPr>
          </a:p>
          <a:p>
            <a:pPr marL="846866" lvl="1" indent="-342676" defTabSz="914140">
              <a:spcBef>
                <a:spcPts val="635"/>
              </a:spcBef>
            </a:pPr>
            <a:r>
              <a:rPr kumimoji="1" lang="en-US" altLang="zh-CN" sz="2000" dirty="0"/>
              <a:t>Sliding Window MG [PODS 2006]</a:t>
            </a: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r>
              <a:rPr kumimoji="1" lang="zh-CN" altLang="en-US" sz="2540" dirty="0">
                <a:solidFill>
                  <a:prstClr val="black"/>
                </a:solidFill>
                <a:latin typeface="Lucida Sans"/>
                <a:ea typeface="黑体"/>
              </a:rPr>
              <a:t>矩阵略图</a:t>
            </a: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p:txBody>
      </p:sp>
      <p:sp>
        <p:nvSpPr>
          <p:cNvPr id="10" name="Left Brace 9">
            <a:extLst>
              <a:ext uri="{FF2B5EF4-FFF2-40B4-BE49-F238E27FC236}">
                <a16:creationId xmlns:a16="http://schemas.microsoft.com/office/drawing/2014/main" id="{824FC705-829F-A912-15B8-19434E50BACE}"/>
              </a:ext>
            </a:extLst>
          </p:cNvPr>
          <p:cNvSpPr/>
          <p:nvPr/>
        </p:nvSpPr>
        <p:spPr>
          <a:xfrm>
            <a:off x="5633052" y="5253480"/>
            <a:ext cx="220468" cy="970022"/>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BDFB8525-541B-6D8A-D55E-7589358EB8D3}"/>
                  </a:ext>
                </a:extLst>
              </p:cNvPr>
              <p:cNvSpPr txBox="1"/>
              <p:nvPr/>
            </p:nvSpPr>
            <p:spPr>
              <a:xfrm>
                <a:off x="5238043" y="5480403"/>
                <a:ext cx="515975"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𝑁</m:t>
                      </m:r>
                    </m:oMath>
                  </m:oMathPara>
                </a14:m>
                <a:endParaRPr lang="zh-CN" altLang="en-US" sz="2400" dirty="0">
                  <a:solidFill>
                    <a:prstClr val="black"/>
                  </a:solidFill>
                  <a:latin typeface="Lucida Sans"/>
                  <a:ea typeface="黑体"/>
                </a:endParaRPr>
              </a:p>
            </p:txBody>
          </p:sp>
        </mc:Choice>
        <mc:Fallback xmlns="">
          <p:sp>
            <p:nvSpPr>
              <p:cNvPr id="45" name="TextBox 44">
                <a:extLst>
                  <a:ext uri="{FF2B5EF4-FFF2-40B4-BE49-F238E27FC236}">
                    <a16:creationId xmlns:a16="http://schemas.microsoft.com/office/drawing/2014/main" id="{BDFB8525-541B-6D8A-D55E-7589358EB8D3}"/>
                  </a:ext>
                </a:extLst>
              </p:cNvPr>
              <p:cNvSpPr txBox="1">
                <a:spLocks noRot="1" noChangeAspect="1" noMove="1" noResize="1" noEditPoints="1" noAdjustHandles="1" noChangeArrowheads="1" noChangeShapeType="1" noTextEdit="1"/>
              </p:cNvSpPr>
              <p:nvPr/>
            </p:nvSpPr>
            <p:spPr>
              <a:xfrm>
                <a:off x="5238043" y="5480403"/>
                <a:ext cx="515975" cy="461665"/>
              </a:xfrm>
              <a:prstGeom prst="rect">
                <a:avLst/>
              </a:prstGeom>
              <a:blipFill>
                <a:blip r:embed="rId9"/>
                <a:stretch>
                  <a:fillRect/>
                </a:stretch>
              </a:blipFill>
            </p:spPr>
            <p:txBody>
              <a:bodyPr/>
              <a:lstStyle/>
              <a:p>
                <a:r>
                  <a:rPr lang="zh-CN" altLang="en-US">
                    <a:noFill/>
                  </a:rPr>
                  <a:t> </a:t>
                </a:r>
              </a:p>
            </p:txBody>
          </p:sp>
        </mc:Fallback>
      </mc:AlternateContent>
      <p:sp>
        <p:nvSpPr>
          <p:cNvPr id="22" name="Title 4">
            <a:extLst>
              <a:ext uri="{FF2B5EF4-FFF2-40B4-BE49-F238E27FC236}">
                <a16:creationId xmlns:a16="http://schemas.microsoft.com/office/drawing/2014/main" id="{35C178E4-8C02-9B47-77EA-2B9E8F0E12AB}"/>
              </a:ext>
            </a:extLst>
          </p:cNvPr>
          <p:cNvSpPr>
            <a:spLocks noGrp="1"/>
          </p:cNvSpPr>
          <p:nvPr>
            <p:ph type="title"/>
          </p:nvPr>
        </p:nvSpPr>
        <p:spPr>
          <a:xfrm>
            <a:off x="1619219" y="141288"/>
            <a:ext cx="9810819" cy="1128712"/>
          </a:xfrm>
        </p:spPr>
        <p:txBody>
          <a:bodyPr/>
          <a:lstStyle/>
          <a:p>
            <a:r>
              <a:rPr lang="zh-CN" altLang="en-US" dirty="0"/>
              <a:t>滑动窗口：</a:t>
            </a:r>
            <a:r>
              <a:rPr lang="en-US" altLang="zh-CN" dirty="0"/>
              <a:t>MG </a:t>
            </a:r>
            <a:r>
              <a:rPr lang="en-US" altLang="zh-CN" dirty="0" err="1"/>
              <a:t>v.s</a:t>
            </a:r>
            <a:r>
              <a:rPr lang="en-US" altLang="zh-CN" dirty="0"/>
              <a:t>.  FD</a:t>
            </a:r>
            <a:endParaRPr lang="zh-CN" altLang="en-US" dirty="0"/>
          </a:p>
        </p:txBody>
      </p:sp>
      <mc:AlternateContent xmlns:mc="http://schemas.openxmlformats.org/markup-compatibility/2006" xmlns:a14="http://schemas.microsoft.com/office/drawing/2010/main">
        <mc:Choice Requires="a14">
          <p:sp>
            <p:nvSpPr>
              <p:cNvPr id="5" name="!!TextBox 1">
                <a:extLst>
                  <a:ext uri="{FF2B5EF4-FFF2-40B4-BE49-F238E27FC236}">
                    <a16:creationId xmlns:a16="http://schemas.microsoft.com/office/drawing/2014/main" id="{3E45880E-E3C9-B02A-39E6-2A9ECE375CB7}"/>
                  </a:ext>
                </a:extLst>
              </p:cNvPr>
              <p:cNvSpPr txBox="1"/>
              <p:nvPr/>
            </p:nvSpPr>
            <p:spPr>
              <a:xfrm>
                <a:off x="6846067" y="4643735"/>
                <a:ext cx="977127"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b="0" i="1" smtClean="0">
                          <a:solidFill>
                            <a:prstClr val="black"/>
                          </a:solidFill>
                          <a:latin typeface="Cambria Math" panose="02040503050406030204" pitchFamily="18" charset="0"/>
                        </a:rPr>
                        <m:t>ℓ−1</m:t>
                      </m:r>
                    </m:oMath>
                  </m:oMathPara>
                </a14:m>
                <a:endParaRPr lang="zh-CN" altLang="en-US" sz="2400" dirty="0">
                  <a:solidFill>
                    <a:prstClr val="black"/>
                  </a:solidFill>
                  <a:latin typeface="Lucida Sans"/>
                  <a:ea typeface="黑体"/>
                </a:endParaRPr>
              </a:p>
            </p:txBody>
          </p:sp>
        </mc:Choice>
        <mc:Fallback xmlns="">
          <p:sp>
            <p:nvSpPr>
              <p:cNvPr id="5" name="!!TextBox 1">
                <a:extLst>
                  <a:ext uri="{FF2B5EF4-FFF2-40B4-BE49-F238E27FC236}">
                    <a16:creationId xmlns:a16="http://schemas.microsoft.com/office/drawing/2014/main" id="{3E45880E-E3C9-B02A-39E6-2A9ECE375CB7}"/>
                  </a:ext>
                </a:extLst>
              </p:cNvPr>
              <p:cNvSpPr txBox="1">
                <a:spLocks noRot="1" noChangeAspect="1" noMove="1" noResize="1" noEditPoints="1" noAdjustHandles="1" noChangeArrowheads="1" noChangeShapeType="1" noTextEdit="1"/>
              </p:cNvSpPr>
              <p:nvPr/>
            </p:nvSpPr>
            <p:spPr>
              <a:xfrm>
                <a:off x="6846067" y="4643735"/>
                <a:ext cx="977127" cy="461665"/>
              </a:xfrm>
              <a:prstGeom prst="rect">
                <a:avLst/>
              </a:prstGeom>
              <a:blipFill>
                <a:blip r:embed="rId10"/>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0609605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1">
            <a:extLst>
              <a:ext uri="{FF2B5EF4-FFF2-40B4-BE49-F238E27FC236}">
                <a16:creationId xmlns:a16="http://schemas.microsoft.com/office/drawing/2014/main" id="{AD61E652-1E41-0233-6B0A-5C49A13EE370}"/>
              </a:ext>
            </a:extLst>
          </p:cNvPr>
          <p:cNvSpPr>
            <a:spLocks noChangeArrowheads="1"/>
          </p:cNvSpPr>
          <p:nvPr/>
        </p:nvSpPr>
        <p:spPr bwMode="auto">
          <a:xfrm>
            <a:off x="6851115" y="3399688"/>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25</a:t>
            </a:r>
          </a:p>
        </p:txBody>
      </p:sp>
      <p:cxnSp>
        <p:nvCxnSpPr>
          <p:cNvPr id="3" name="Straight Connector 2">
            <a:extLst>
              <a:ext uri="{FF2B5EF4-FFF2-40B4-BE49-F238E27FC236}">
                <a16:creationId xmlns:a16="http://schemas.microsoft.com/office/drawing/2014/main" id="{47456662-1693-CA09-7AB0-FA5F2A2D1422}"/>
              </a:ext>
            </a:extLst>
          </p:cNvPr>
          <p:cNvCxnSpPr>
            <a:cxnSpLocks noChangeShapeType="1"/>
          </p:cNvCxnSpPr>
          <p:nvPr/>
        </p:nvCxnSpPr>
        <p:spPr bwMode="auto">
          <a:xfrm flipV="1">
            <a:off x="5946750" y="3629765"/>
            <a:ext cx="2670120" cy="7948"/>
          </a:xfrm>
          <a:prstGeom prst="line">
            <a:avLst/>
          </a:prstGeom>
          <a:noFill/>
          <a:ln w="38100" algn="ctr">
            <a:solidFill>
              <a:schemeClr val="tx1"/>
            </a:solidFill>
            <a:round/>
            <a:headEnd/>
            <a:tailEnd/>
          </a:ln>
        </p:spPr>
      </p:cxnSp>
      <p:sp>
        <p:nvSpPr>
          <p:cNvPr id="4" name="TextBox 5">
            <a:extLst>
              <a:ext uri="{FF2B5EF4-FFF2-40B4-BE49-F238E27FC236}">
                <a16:creationId xmlns:a16="http://schemas.microsoft.com/office/drawing/2014/main" id="{0F0CDEA9-5285-A246-C80F-F8012BFD9F0B}"/>
              </a:ext>
            </a:extLst>
          </p:cNvPr>
          <p:cNvSpPr txBox="1">
            <a:spLocks noChangeArrowheads="1"/>
          </p:cNvSpPr>
          <p:nvPr/>
        </p:nvSpPr>
        <p:spPr bwMode="auto">
          <a:xfrm>
            <a:off x="6068961" y="3633845"/>
            <a:ext cx="2509280" cy="35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r>
              <a:rPr lang="en-US" altLang="zh-CN" sz="1600" dirty="0">
                <a:solidFill>
                  <a:prstClr val="black"/>
                </a:solidFill>
                <a:latin typeface="Courier New" panose="02070309020205020404" pitchFamily="49" charset="0"/>
                <a:cs typeface="Courier New" panose="02070309020205020404" pitchFamily="49" charset="0"/>
              </a:rPr>
              <a:t>1 2 3 4 5 6 7 8 9 </a:t>
            </a:r>
          </a:p>
        </p:txBody>
      </p:sp>
      <p:sp>
        <p:nvSpPr>
          <p:cNvPr id="7" name="Rectangle 44">
            <a:extLst>
              <a:ext uri="{FF2B5EF4-FFF2-40B4-BE49-F238E27FC236}">
                <a16:creationId xmlns:a16="http://schemas.microsoft.com/office/drawing/2014/main" id="{E5C6924F-5B40-F312-9FB6-E46596CAFE86}"/>
              </a:ext>
            </a:extLst>
          </p:cNvPr>
          <p:cNvSpPr>
            <a:spLocks noChangeArrowheads="1"/>
          </p:cNvSpPr>
          <p:nvPr/>
        </p:nvSpPr>
        <p:spPr bwMode="auto">
          <a:xfrm>
            <a:off x="8082845" y="3393000"/>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8" name="Rectangle 45">
            <a:extLst>
              <a:ext uri="{FF2B5EF4-FFF2-40B4-BE49-F238E27FC236}">
                <a16:creationId xmlns:a16="http://schemas.microsoft.com/office/drawing/2014/main" id="{F88E02D5-E2E2-929B-D26B-CBD3F65ADC7D}"/>
              </a:ext>
            </a:extLst>
          </p:cNvPr>
          <p:cNvSpPr>
            <a:spLocks noChangeArrowheads="1"/>
          </p:cNvSpPr>
          <p:nvPr/>
        </p:nvSpPr>
        <p:spPr bwMode="auto">
          <a:xfrm>
            <a:off x="8082845" y="3164133"/>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9" name="!!Rectangle 47">
            <a:extLst>
              <a:ext uri="{FF2B5EF4-FFF2-40B4-BE49-F238E27FC236}">
                <a16:creationId xmlns:a16="http://schemas.microsoft.com/office/drawing/2014/main" id="{157E2C89-CF4C-36C8-FA0E-739AFDA92C82}"/>
              </a:ext>
            </a:extLst>
          </p:cNvPr>
          <p:cNvSpPr>
            <a:spLocks noChangeArrowheads="1"/>
          </p:cNvSpPr>
          <p:nvPr/>
        </p:nvSpPr>
        <p:spPr bwMode="auto">
          <a:xfrm>
            <a:off x="7377031" y="3401821"/>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1" name="rec1">
            <a:extLst>
              <a:ext uri="{FF2B5EF4-FFF2-40B4-BE49-F238E27FC236}">
                <a16:creationId xmlns:a16="http://schemas.microsoft.com/office/drawing/2014/main" id="{635C0AC0-EABC-5797-6A7B-51672033C451}"/>
              </a:ext>
            </a:extLst>
          </p:cNvPr>
          <p:cNvSpPr>
            <a:spLocks noChangeArrowheads="1"/>
          </p:cNvSpPr>
          <p:nvPr/>
        </p:nvSpPr>
        <p:spPr bwMode="auto">
          <a:xfrm>
            <a:off x="6364944" y="3398584"/>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37</a:t>
            </a:r>
          </a:p>
        </p:txBody>
      </p:sp>
      <p:sp>
        <p:nvSpPr>
          <p:cNvPr id="12" name="Rectangle 37">
            <a:extLst>
              <a:ext uri="{FF2B5EF4-FFF2-40B4-BE49-F238E27FC236}">
                <a16:creationId xmlns:a16="http://schemas.microsoft.com/office/drawing/2014/main" id="{DE2869AF-D83C-ED12-609E-8A2EA3D196B7}"/>
              </a:ext>
            </a:extLst>
          </p:cNvPr>
          <p:cNvSpPr>
            <a:spLocks noChangeArrowheads="1"/>
          </p:cNvSpPr>
          <p:nvPr/>
        </p:nvSpPr>
        <p:spPr bwMode="auto">
          <a:xfrm>
            <a:off x="6610781" y="3172723"/>
            <a:ext cx="228868" cy="228868"/>
          </a:xfrm>
          <a:prstGeom prst="rect">
            <a:avLst/>
          </a:prstGeom>
          <a:solidFill>
            <a:schemeClr val="accent1">
              <a:lumMod val="40000"/>
              <a:lumOff val="60000"/>
            </a:schemeClr>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3" name="!!Rectangle 48">
            <a:extLst>
              <a:ext uri="{FF2B5EF4-FFF2-40B4-BE49-F238E27FC236}">
                <a16:creationId xmlns:a16="http://schemas.microsoft.com/office/drawing/2014/main" id="{415EF1A1-7939-0EE6-B49A-FBE89915404C}"/>
              </a:ext>
            </a:extLst>
          </p:cNvPr>
          <p:cNvSpPr>
            <a:spLocks noChangeArrowheads="1"/>
          </p:cNvSpPr>
          <p:nvPr/>
        </p:nvSpPr>
        <p:spPr bwMode="auto">
          <a:xfrm>
            <a:off x="6610781" y="3394442"/>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48</a:t>
            </a:r>
          </a:p>
        </p:txBody>
      </p:sp>
      <p:sp>
        <p:nvSpPr>
          <p:cNvPr id="15" name="!!Rectangle 28">
            <a:extLst>
              <a:ext uri="{FF2B5EF4-FFF2-40B4-BE49-F238E27FC236}">
                <a16:creationId xmlns:a16="http://schemas.microsoft.com/office/drawing/2014/main" id="{52E00623-FBB3-4958-71CB-137C5FC129EB}"/>
              </a:ext>
            </a:extLst>
          </p:cNvPr>
          <p:cNvSpPr>
            <a:spLocks noChangeArrowheads="1"/>
          </p:cNvSpPr>
          <p:nvPr/>
        </p:nvSpPr>
        <p:spPr bwMode="auto">
          <a:xfrm>
            <a:off x="6120198" y="3401196"/>
            <a:ext cx="228868" cy="228868"/>
          </a:xfrm>
          <a:prstGeom prst="rect">
            <a:avLst/>
          </a:prstGeom>
          <a:solidFill>
            <a:schemeClr val="bg1"/>
          </a:solidFill>
          <a:ln w="28575" algn="ctr">
            <a:solidFill>
              <a:schemeClr val="tx1"/>
            </a:solidFill>
            <a:round/>
            <a:headEnd/>
            <a:tailE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cs typeface="Times New Roman" panose="02020603050405020304" pitchFamily="18" charset="0"/>
              </a:rPr>
              <a:t>55</a:t>
            </a:r>
          </a:p>
        </p:txBody>
      </p:sp>
      <p:sp>
        <p:nvSpPr>
          <p:cNvPr id="16" name="矩形 67">
            <a:extLst>
              <a:ext uri="{FF2B5EF4-FFF2-40B4-BE49-F238E27FC236}">
                <a16:creationId xmlns:a16="http://schemas.microsoft.com/office/drawing/2014/main" id="{7E858FBB-3F90-254E-C259-E474077C0C3E}"/>
              </a:ext>
            </a:extLst>
          </p:cNvPr>
          <p:cNvSpPr/>
          <p:nvPr/>
        </p:nvSpPr>
        <p:spPr>
          <a:xfrm>
            <a:off x="5922228" y="4840289"/>
            <a:ext cx="933213" cy="1399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17" name="矩形 68">
            <a:extLst>
              <a:ext uri="{FF2B5EF4-FFF2-40B4-BE49-F238E27FC236}">
                <a16:creationId xmlns:a16="http://schemas.microsoft.com/office/drawing/2014/main" id="{2FB4B4E0-64ED-2574-21A5-FA6980CCA168}"/>
              </a:ext>
            </a:extLst>
          </p:cNvPr>
          <p:cNvSpPr/>
          <p:nvPr/>
        </p:nvSpPr>
        <p:spPr>
          <a:xfrm>
            <a:off x="5922228" y="4980271"/>
            <a:ext cx="933213" cy="139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18" name="矩形 69">
            <a:extLst>
              <a:ext uri="{FF2B5EF4-FFF2-40B4-BE49-F238E27FC236}">
                <a16:creationId xmlns:a16="http://schemas.microsoft.com/office/drawing/2014/main" id="{031039DD-4EEC-AC25-BC21-35EAB385AF3F}"/>
              </a:ext>
            </a:extLst>
          </p:cNvPr>
          <p:cNvSpPr/>
          <p:nvPr/>
        </p:nvSpPr>
        <p:spPr>
          <a:xfrm>
            <a:off x="5922228" y="5120253"/>
            <a:ext cx="933213" cy="13998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19" name="矩形 72">
            <a:extLst>
              <a:ext uri="{FF2B5EF4-FFF2-40B4-BE49-F238E27FC236}">
                <a16:creationId xmlns:a16="http://schemas.microsoft.com/office/drawing/2014/main" id="{FF3A01D8-658F-CC8C-4282-942C2C4195F1}"/>
              </a:ext>
            </a:extLst>
          </p:cNvPr>
          <p:cNvSpPr/>
          <p:nvPr/>
        </p:nvSpPr>
        <p:spPr>
          <a:xfrm>
            <a:off x="5922228" y="4700307"/>
            <a:ext cx="933213" cy="1399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7ABBE34-B589-22E0-7324-6349CCF9A2D4}"/>
                  </a:ext>
                </a:extLst>
              </p:cNvPr>
              <p:cNvSpPr txBox="1"/>
              <p:nvPr/>
            </p:nvSpPr>
            <p:spPr>
              <a:xfrm>
                <a:off x="5185294" y="3918096"/>
                <a:ext cx="638315" cy="646331"/>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3600" b="1" i="1">
                          <a:solidFill>
                            <a:prstClr val="black"/>
                          </a:solidFill>
                          <a:latin typeface="Cambria Math" panose="02040503050406030204" pitchFamily="18" charset="0"/>
                        </a:rPr>
                        <m:t>𝑨</m:t>
                      </m:r>
                    </m:oMath>
                  </m:oMathPara>
                </a14:m>
                <a:endParaRPr lang="zh-CN" altLang="en-US" sz="3600" b="1" dirty="0">
                  <a:solidFill>
                    <a:prstClr val="black"/>
                  </a:solidFill>
                  <a:latin typeface="Lucida Sans"/>
                  <a:ea typeface="黑体"/>
                </a:endParaRPr>
              </a:p>
            </p:txBody>
          </p:sp>
        </mc:Choice>
        <mc:Fallback xmlns="">
          <p:sp>
            <p:nvSpPr>
              <p:cNvPr id="20" name="TextBox 19">
                <a:extLst>
                  <a:ext uri="{FF2B5EF4-FFF2-40B4-BE49-F238E27FC236}">
                    <a16:creationId xmlns:a16="http://schemas.microsoft.com/office/drawing/2014/main" id="{17ABBE34-B589-22E0-7324-6349CCF9A2D4}"/>
                  </a:ext>
                </a:extLst>
              </p:cNvPr>
              <p:cNvSpPr txBox="1">
                <a:spLocks noRot="1" noChangeAspect="1" noMove="1" noResize="1" noEditPoints="1" noAdjustHandles="1" noChangeArrowheads="1" noChangeShapeType="1" noTextEdit="1"/>
              </p:cNvSpPr>
              <p:nvPr/>
            </p:nvSpPr>
            <p:spPr>
              <a:xfrm>
                <a:off x="5185294" y="3918096"/>
                <a:ext cx="638315" cy="646331"/>
              </a:xfrm>
              <a:prstGeom prst="rect">
                <a:avLst/>
              </a:prstGeom>
              <a:blipFill>
                <a:blip r:embed="rId2"/>
                <a:stretch>
                  <a:fillRect/>
                </a:stretch>
              </a:blipFill>
            </p:spPr>
            <p:txBody>
              <a:bodyPr/>
              <a:lstStyle/>
              <a:p>
                <a:r>
                  <a:rPr lang="zh-CN" altLang="en-US">
                    <a:noFill/>
                  </a:rPr>
                  <a:t> </a:t>
                </a:r>
              </a:p>
            </p:txBody>
          </p:sp>
        </mc:Fallback>
      </mc:AlternateContent>
      <p:sp>
        <p:nvSpPr>
          <p:cNvPr id="23" name="Left Brace 22">
            <a:extLst>
              <a:ext uri="{FF2B5EF4-FFF2-40B4-BE49-F238E27FC236}">
                <a16:creationId xmlns:a16="http://schemas.microsoft.com/office/drawing/2014/main" id="{CC98A387-F00B-AD18-6027-CE555946FB70}"/>
              </a:ext>
            </a:extLst>
          </p:cNvPr>
          <p:cNvSpPr/>
          <p:nvPr/>
        </p:nvSpPr>
        <p:spPr>
          <a:xfrm rot="5400000">
            <a:off x="6278601" y="4024699"/>
            <a:ext cx="220468" cy="93321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A5CE71F-999E-D64E-CF52-5851839E9B11}"/>
                  </a:ext>
                </a:extLst>
              </p:cNvPr>
              <p:cNvSpPr txBox="1"/>
              <p:nvPr/>
            </p:nvSpPr>
            <p:spPr>
              <a:xfrm>
                <a:off x="6169364" y="3918096"/>
                <a:ext cx="470129"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3600" dirty="0">
                  <a:solidFill>
                    <a:prstClr val="black"/>
                  </a:solidFill>
                  <a:latin typeface="Lucida Sans"/>
                  <a:ea typeface="黑体"/>
                </a:endParaRPr>
              </a:p>
            </p:txBody>
          </p:sp>
        </mc:Choice>
        <mc:Fallback xmlns="">
          <p:sp>
            <p:nvSpPr>
              <p:cNvPr id="24" name="TextBox 23">
                <a:extLst>
                  <a:ext uri="{FF2B5EF4-FFF2-40B4-BE49-F238E27FC236}">
                    <a16:creationId xmlns:a16="http://schemas.microsoft.com/office/drawing/2014/main" id="{9A5CE71F-999E-D64E-CF52-5851839E9B11}"/>
                  </a:ext>
                </a:extLst>
              </p:cNvPr>
              <p:cNvSpPr txBox="1">
                <a:spLocks noRot="1" noChangeAspect="1" noMove="1" noResize="1" noEditPoints="1" noAdjustHandles="1" noChangeArrowheads="1" noChangeShapeType="1" noTextEdit="1"/>
              </p:cNvSpPr>
              <p:nvPr/>
            </p:nvSpPr>
            <p:spPr>
              <a:xfrm>
                <a:off x="6169364" y="3918096"/>
                <a:ext cx="470129" cy="461665"/>
              </a:xfrm>
              <a:prstGeom prst="rect">
                <a:avLst/>
              </a:prstGeom>
              <a:blipFill>
                <a:blip r:embed="rId4"/>
                <a:stretch>
                  <a:fillRect/>
                </a:stretch>
              </a:blipFill>
            </p:spPr>
            <p:txBody>
              <a:bodyPr/>
              <a:lstStyle/>
              <a:p>
                <a:r>
                  <a:rPr lang="zh-CN" altLang="en-US">
                    <a:noFill/>
                  </a:rPr>
                  <a:t> </a:t>
                </a:r>
              </a:p>
            </p:txBody>
          </p:sp>
        </mc:Fallback>
      </mc:AlternateContent>
      <p:sp>
        <p:nvSpPr>
          <p:cNvPr id="25" name="Left Brace 24">
            <a:extLst>
              <a:ext uri="{FF2B5EF4-FFF2-40B4-BE49-F238E27FC236}">
                <a16:creationId xmlns:a16="http://schemas.microsoft.com/office/drawing/2014/main" id="{0396517B-F480-C28B-3D54-42AE0C63C6A9}"/>
              </a:ext>
            </a:extLst>
          </p:cNvPr>
          <p:cNvSpPr/>
          <p:nvPr/>
        </p:nvSpPr>
        <p:spPr>
          <a:xfrm>
            <a:off x="7678497" y="4665417"/>
            <a:ext cx="220468" cy="550446"/>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p:sp>
        <p:nvSpPr>
          <p:cNvPr id="27" name="Left Brace 26">
            <a:extLst>
              <a:ext uri="{FF2B5EF4-FFF2-40B4-BE49-F238E27FC236}">
                <a16:creationId xmlns:a16="http://schemas.microsoft.com/office/drawing/2014/main" id="{9250EDF9-4BB9-2B4C-A423-F4FD0A6A38A5}"/>
              </a:ext>
            </a:extLst>
          </p:cNvPr>
          <p:cNvSpPr/>
          <p:nvPr/>
        </p:nvSpPr>
        <p:spPr>
          <a:xfrm rot="5400000">
            <a:off x="8328827" y="3989808"/>
            <a:ext cx="220468" cy="93321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5A0DEB2-B6FF-6555-E9B0-2FF7370722FB}"/>
                  </a:ext>
                </a:extLst>
              </p:cNvPr>
              <p:cNvSpPr txBox="1"/>
              <p:nvPr/>
            </p:nvSpPr>
            <p:spPr>
              <a:xfrm>
                <a:off x="8185588" y="3888479"/>
                <a:ext cx="470129"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28" name="TextBox 27">
                <a:extLst>
                  <a:ext uri="{FF2B5EF4-FFF2-40B4-BE49-F238E27FC236}">
                    <a16:creationId xmlns:a16="http://schemas.microsoft.com/office/drawing/2014/main" id="{05A0DEB2-B6FF-6555-E9B0-2FF7370722FB}"/>
                  </a:ext>
                </a:extLst>
              </p:cNvPr>
              <p:cNvSpPr txBox="1">
                <a:spLocks noRot="1" noChangeAspect="1" noMove="1" noResize="1" noEditPoints="1" noAdjustHandles="1" noChangeArrowheads="1" noChangeShapeType="1" noTextEdit="1"/>
              </p:cNvSpPr>
              <p:nvPr/>
            </p:nvSpPr>
            <p:spPr>
              <a:xfrm>
                <a:off x="8185588" y="3888479"/>
                <a:ext cx="470129" cy="461665"/>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CB1DE87-2261-E46B-71CE-4B6A3394D0D0}"/>
                  </a:ext>
                </a:extLst>
              </p:cNvPr>
              <p:cNvSpPr txBox="1"/>
              <p:nvPr/>
            </p:nvSpPr>
            <p:spPr>
              <a:xfrm>
                <a:off x="7258444" y="3918096"/>
                <a:ext cx="665567" cy="646331"/>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3600" b="1" i="1">
                          <a:solidFill>
                            <a:prstClr val="black"/>
                          </a:solidFill>
                          <a:latin typeface="Cambria Math" panose="02040503050406030204" pitchFamily="18" charset="0"/>
                        </a:rPr>
                        <m:t>𝑩</m:t>
                      </m:r>
                    </m:oMath>
                  </m:oMathPara>
                </a14:m>
                <a:endParaRPr lang="zh-CN" altLang="en-US" sz="3600" b="1" dirty="0">
                  <a:solidFill>
                    <a:prstClr val="black"/>
                  </a:solidFill>
                  <a:latin typeface="Lucida Sans"/>
                  <a:ea typeface="黑体"/>
                </a:endParaRPr>
              </a:p>
            </p:txBody>
          </p:sp>
        </mc:Choice>
        <mc:Fallback xmlns="">
          <p:sp>
            <p:nvSpPr>
              <p:cNvPr id="29" name="TextBox 28">
                <a:extLst>
                  <a:ext uri="{FF2B5EF4-FFF2-40B4-BE49-F238E27FC236}">
                    <a16:creationId xmlns:a16="http://schemas.microsoft.com/office/drawing/2014/main" id="{8CB1DE87-2261-E46B-71CE-4B6A3394D0D0}"/>
                  </a:ext>
                </a:extLst>
              </p:cNvPr>
              <p:cNvSpPr txBox="1">
                <a:spLocks noRot="1" noChangeAspect="1" noMove="1" noResize="1" noEditPoints="1" noAdjustHandles="1" noChangeArrowheads="1" noChangeShapeType="1" noTextEdit="1"/>
              </p:cNvSpPr>
              <p:nvPr/>
            </p:nvSpPr>
            <p:spPr>
              <a:xfrm>
                <a:off x="7258444" y="3918096"/>
                <a:ext cx="665567" cy="646331"/>
              </a:xfrm>
              <a:prstGeom prst="rect">
                <a:avLst/>
              </a:prstGeom>
              <a:blipFill>
                <a:blip r:embed="rId7"/>
                <a:stretch>
                  <a:fillRect/>
                </a:stretch>
              </a:blipFill>
            </p:spPr>
            <p:txBody>
              <a:bodyPr/>
              <a:lstStyle/>
              <a:p>
                <a:r>
                  <a:rPr lang="zh-CN" altLang="en-US">
                    <a:noFill/>
                  </a:rPr>
                  <a:t> </a:t>
                </a:r>
              </a:p>
            </p:txBody>
          </p:sp>
        </mc:Fallback>
      </mc:AlternateContent>
      <p:sp>
        <p:nvSpPr>
          <p:cNvPr id="30" name="矩形 100">
            <a:extLst>
              <a:ext uri="{FF2B5EF4-FFF2-40B4-BE49-F238E27FC236}">
                <a16:creationId xmlns:a16="http://schemas.microsoft.com/office/drawing/2014/main" id="{49483DFD-E0E0-F596-6622-F5506FB3C374}"/>
              </a:ext>
            </a:extLst>
          </p:cNvPr>
          <p:cNvSpPr/>
          <p:nvPr/>
        </p:nvSpPr>
        <p:spPr>
          <a:xfrm>
            <a:off x="5922228" y="5257943"/>
            <a:ext cx="933213" cy="139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1" name="矩形 101">
            <a:extLst>
              <a:ext uri="{FF2B5EF4-FFF2-40B4-BE49-F238E27FC236}">
                <a16:creationId xmlns:a16="http://schemas.microsoft.com/office/drawing/2014/main" id="{2690D9A2-C4A4-C93C-2E80-144E4B44BD89}"/>
              </a:ext>
            </a:extLst>
          </p:cNvPr>
          <p:cNvSpPr/>
          <p:nvPr/>
        </p:nvSpPr>
        <p:spPr>
          <a:xfrm>
            <a:off x="5922227" y="5395291"/>
            <a:ext cx="933213" cy="13998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2" name="矩形 102">
            <a:extLst>
              <a:ext uri="{FF2B5EF4-FFF2-40B4-BE49-F238E27FC236}">
                <a16:creationId xmlns:a16="http://schemas.microsoft.com/office/drawing/2014/main" id="{19CAF2AC-BA29-15C9-5F84-B45C4ED19BAA}"/>
              </a:ext>
            </a:extLst>
          </p:cNvPr>
          <p:cNvSpPr/>
          <p:nvPr/>
        </p:nvSpPr>
        <p:spPr>
          <a:xfrm>
            <a:off x="5922228" y="5532983"/>
            <a:ext cx="933213" cy="1399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3" name="矩形 103">
            <a:extLst>
              <a:ext uri="{FF2B5EF4-FFF2-40B4-BE49-F238E27FC236}">
                <a16:creationId xmlns:a16="http://schemas.microsoft.com/office/drawing/2014/main" id="{8990AE28-C201-6C17-9C7A-498672B15867}"/>
              </a:ext>
            </a:extLst>
          </p:cNvPr>
          <p:cNvSpPr/>
          <p:nvPr/>
        </p:nvSpPr>
        <p:spPr>
          <a:xfrm>
            <a:off x="5922228" y="5672965"/>
            <a:ext cx="933213" cy="1399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4" name="矩形 104">
            <a:extLst>
              <a:ext uri="{FF2B5EF4-FFF2-40B4-BE49-F238E27FC236}">
                <a16:creationId xmlns:a16="http://schemas.microsoft.com/office/drawing/2014/main" id="{415064F5-3E62-2B9D-C931-A8D913AEBFEA}"/>
              </a:ext>
            </a:extLst>
          </p:cNvPr>
          <p:cNvSpPr/>
          <p:nvPr/>
        </p:nvSpPr>
        <p:spPr>
          <a:xfrm>
            <a:off x="5922227" y="5810311"/>
            <a:ext cx="933213" cy="13998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5" name="矩形 105">
            <a:extLst>
              <a:ext uri="{FF2B5EF4-FFF2-40B4-BE49-F238E27FC236}">
                <a16:creationId xmlns:a16="http://schemas.microsoft.com/office/drawing/2014/main" id="{624333FB-F36C-897B-A531-3F3BFC2E34B8}"/>
              </a:ext>
            </a:extLst>
          </p:cNvPr>
          <p:cNvSpPr/>
          <p:nvPr/>
        </p:nvSpPr>
        <p:spPr>
          <a:xfrm>
            <a:off x="5922228" y="5947658"/>
            <a:ext cx="933213" cy="1399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6" name="矩形 106">
            <a:extLst>
              <a:ext uri="{FF2B5EF4-FFF2-40B4-BE49-F238E27FC236}">
                <a16:creationId xmlns:a16="http://schemas.microsoft.com/office/drawing/2014/main" id="{C222EB8C-21BA-0553-3437-CFCA704EF9BE}"/>
              </a:ext>
            </a:extLst>
          </p:cNvPr>
          <p:cNvSpPr/>
          <p:nvPr/>
        </p:nvSpPr>
        <p:spPr>
          <a:xfrm>
            <a:off x="5922227" y="6082370"/>
            <a:ext cx="933213" cy="1399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grpSp>
        <p:nvGrpSpPr>
          <p:cNvPr id="37" name="!!Group 47">
            <a:extLst>
              <a:ext uri="{FF2B5EF4-FFF2-40B4-BE49-F238E27FC236}">
                <a16:creationId xmlns:a16="http://schemas.microsoft.com/office/drawing/2014/main" id="{B89A7D3D-A731-6193-18BD-150CB5B51A99}"/>
              </a:ext>
            </a:extLst>
          </p:cNvPr>
          <p:cNvGrpSpPr/>
          <p:nvPr/>
        </p:nvGrpSpPr>
        <p:grpSpPr>
          <a:xfrm>
            <a:off x="7972455" y="4665417"/>
            <a:ext cx="933213" cy="550446"/>
            <a:chOff x="9225511" y="5022787"/>
            <a:chExt cx="914400" cy="539349"/>
          </a:xfrm>
        </p:grpSpPr>
        <p:sp>
          <p:nvSpPr>
            <p:cNvPr id="38" name="矩形 68">
              <a:extLst>
                <a:ext uri="{FF2B5EF4-FFF2-40B4-BE49-F238E27FC236}">
                  <a16:creationId xmlns:a16="http://schemas.microsoft.com/office/drawing/2014/main" id="{9A8E0519-9944-D642-B91C-3FC195A45379}"/>
                </a:ext>
              </a:extLst>
            </p:cNvPr>
            <p:cNvSpPr/>
            <p:nvPr/>
          </p:nvSpPr>
          <p:spPr>
            <a:xfrm>
              <a:off x="9225511" y="5159945"/>
              <a:ext cx="91440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39" name="矩形 70">
              <a:extLst>
                <a:ext uri="{FF2B5EF4-FFF2-40B4-BE49-F238E27FC236}">
                  <a16:creationId xmlns:a16="http://schemas.microsoft.com/office/drawing/2014/main" id="{6509529A-A304-29C3-15DE-C3BA5279C779}"/>
                </a:ext>
              </a:extLst>
            </p:cNvPr>
            <p:cNvSpPr/>
            <p:nvPr/>
          </p:nvSpPr>
          <p:spPr>
            <a:xfrm>
              <a:off x="9225511" y="5294124"/>
              <a:ext cx="91440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40" name="矩形 72">
              <a:extLst>
                <a:ext uri="{FF2B5EF4-FFF2-40B4-BE49-F238E27FC236}">
                  <a16:creationId xmlns:a16="http://schemas.microsoft.com/office/drawing/2014/main" id="{3C414632-70F2-F03E-DF04-B74F070B0332}"/>
                </a:ext>
              </a:extLst>
            </p:cNvPr>
            <p:cNvSpPr/>
            <p:nvPr/>
          </p:nvSpPr>
          <p:spPr>
            <a:xfrm>
              <a:off x="9225511" y="5022787"/>
              <a:ext cx="914400" cy="137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sp>
          <p:nvSpPr>
            <p:cNvPr id="41" name="矩形 70">
              <a:extLst>
                <a:ext uri="{FF2B5EF4-FFF2-40B4-BE49-F238E27FC236}">
                  <a16:creationId xmlns:a16="http://schemas.microsoft.com/office/drawing/2014/main" id="{0EF030E2-8C7C-5EF2-5204-362E34944CB8}"/>
                </a:ext>
              </a:extLst>
            </p:cNvPr>
            <p:cNvSpPr/>
            <p:nvPr/>
          </p:nvSpPr>
          <p:spPr>
            <a:xfrm>
              <a:off x="9225511" y="5424976"/>
              <a:ext cx="91440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3600">
                <a:solidFill>
                  <a:prstClr val="white"/>
                </a:solidFill>
                <a:latin typeface="Lucida Sans"/>
                <a:ea typeface="黑体"/>
              </a:endParaRPr>
            </a:p>
          </p:txBody>
        </p:sp>
      </p:gr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FAC6BF2-CE39-9ACF-D564-0287B7B8F427}"/>
                  </a:ext>
                </a:extLst>
              </p:cNvPr>
              <p:cNvSpPr txBox="1"/>
              <p:nvPr/>
            </p:nvSpPr>
            <p:spPr>
              <a:xfrm>
                <a:off x="6961452" y="5504013"/>
                <a:ext cx="4185761" cy="843244"/>
              </a:xfrm>
              <a:prstGeom prst="rect">
                <a:avLst/>
              </a:prstGeom>
              <a:noFill/>
            </p:spPr>
            <p:txBody>
              <a:bodyPr wrap="none" rtlCol="0">
                <a:spAutoFit/>
              </a:bodyPr>
              <a:lstStyle/>
              <a:p>
                <a:r>
                  <a:rPr lang="zh-CN" altLang="en-US" sz="2000" dirty="0">
                    <a:solidFill>
                      <a:srgbClr val="FF0000"/>
                    </a:solidFill>
                    <a:latin typeface="黑体" panose="02010609060101010101" pitchFamily="49" charset="-122"/>
                    <a:ea typeface="黑体" panose="02010609060101010101" pitchFamily="49" charset="-122"/>
                  </a:rPr>
                  <a:t>矩阵略图的更新为任意</a:t>
                </a:r>
                <a:r>
                  <a:rPr lang="en-US" altLang="zh-CN" sz="2000" dirty="0">
                    <a:solidFill>
                      <a:srgbClr val="FF0000"/>
                    </a:solidFill>
                    <a:latin typeface="黑体" panose="02010609060101010101" pitchFamily="49" charset="-122"/>
                    <a:ea typeface="黑体" panose="02010609060101010101" pitchFamily="49" charset="-122"/>
                  </a:rPr>
                  <a:t>d</a:t>
                </a:r>
                <a:r>
                  <a:rPr lang="zh-CN" altLang="en-US" sz="2000" dirty="0">
                    <a:solidFill>
                      <a:srgbClr val="FF0000"/>
                    </a:solidFill>
                    <a:latin typeface="黑体" panose="02010609060101010101" pitchFamily="49" charset="-122"/>
                    <a:ea typeface="黑体" panose="02010609060101010101" pitchFamily="49" charset="-122"/>
                  </a:rPr>
                  <a:t>维空间向量</a:t>
                </a:r>
                <a:endParaRPr lang="en-US" altLang="zh-CN" sz="2000" dirty="0">
                  <a:solidFill>
                    <a:srgbClr val="FF0000"/>
                  </a:solidFill>
                  <a:latin typeface="黑体" panose="02010609060101010101" pitchFamily="49" charset="-122"/>
                  <a:ea typeface="黑体" panose="02010609060101010101" pitchFamily="49" charset="-122"/>
                </a:endParaRPr>
              </a:p>
              <a:p>
                <a:r>
                  <a:rPr lang="zh-CN" altLang="en-US" sz="2000" dirty="0">
                    <a:solidFill>
                      <a:srgbClr val="FF0000"/>
                    </a:solidFill>
                    <a:latin typeface="黑体" panose="02010609060101010101" pitchFamily="49" charset="-122"/>
                    <a:ea typeface="黑体" panose="02010609060101010101" pitchFamily="49" charset="-122"/>
                  </a:rPr>
                  <a:t>不知道哪个方向变了 </a:t>
                </a:r>
                <a14:m>
                  <m:oMath xmlns:m="http://schemas.openxmlformats.org/officeDocument/2006/math">
                    <m:f>
                      <m:fPr>
                        <m:ctrlPr>
                          <a:rPr lang="en-US" altLang="zh-CN" sz="2000" b="1" i="1" smtClean="0">
                            <a:solidFill>
                              <a:srgbClr val="FF0000"/>
                            </a:solidFill>
                            <a:latin typeface="Cambria Math" panose="02040503050406030204" pitchFamily="18" charset="0"/>
                            <a:ea typeface="+mn-ea"/>
                          </a:rPr>
                        </m:ctrlPr>
                      </m:fPr>
                      <m:num>
                        <m:r>
                          <a:rPr lang="en-US" altLang="zh-CN" sz="2000" b="1" i="1" smtClean="0">
                            <a:solidFill>
                              <a:srgbClr val="FF0000"/>
                            </a:solidFill>
                            <a:latin typeface="Cambria Math" panose="02040503050406030204" pitchFamily="18" charset="0"/>
                            <a:ea typeface="+mn-ea"/>
                          </a:rPr>
                          <m:t>𝑵</m:t>
                        </m:r>
                      </m:num>
                      <m:den>
                        <m:r>
                          <a:rPr lang="en-US" altLang="zh-CN" sz="2000" b="1" i="1" smtClean="0">
                            <a:solidFill>
                              <a:srgbClr val="FF0000"/>
                            </a:solidFill>
                            <a:latin typeface="Cambria Math" panose="02040503050406030204" pitchFamily="18" charset="0"/>
                            <a:ea typeface="+mn-ea"/>
                          </a:rPr>
                          <m:t>ℓ</m:t>
                        </m:r>
                      </m:den>
                    </m:f>
                  </m:oMath>
                </a14:m>
                <a:endParaRPr lang="zh-CN" altLang="en-US" sz="2000" dirty="0">
                  <a:latin typeface="黑体" panose="02010609060101010101" pitchFamily="49" charset="-122"/>
                  <a:ea typeface="黑体" panose="02010609060101010101" pitchFamily="49" charset="-122"/>
                </a:endParaRPr>
              </a:p>
            </p:txBody>
          </p:sp>
        </mc:Choice>
        <mc:Fallback xmlns="">
          <p:sp>
            <p:nvSpPr>
              <p:cNvPr id="42" name="TextBox 41">
                <a:extLst>
                  <a:ext uri="{FF2B5EF4-FFF2-40B4-BE49-F238E27FC236}">
                    <a16:creationId xmlns:a16="http://schemas.microsoft.com/office/drawing/2014/main" id="{9FAC6BF2-CE39-9ACF-D564-0287B7B8F427}"/>
                  </a:ext>
                </a:extLst>
              </p:cNvPr>
              <p:cNvSpPr txBox="1">
                <a:spLocks noRot="1" noChangeAspect="1" noMove="1" noResize="1" noEditPoints="1" noAdjustHandles="1" noChangeArrowheads="1" noChangeShapeType="1" noTextEdit="1"/>
              </p:cNvSpPr>
              <p:nvPr/>
            </p:nvSpPr>
            <p:spPr>
              <a:xfrm>
                <a:off x="6961452" y="5504013"/>
                <a:ext cx="4185761" cy="843244"/>
              </a:xfrm>
              <a:prstGeom prst="rect">
                <a:avLst/>
              </a:prstGeom>
              <a:blipFill>
                <a:blip r:embed="rId8"/>
                <a:stretch>
                  <a:fillRect l="-1601" t="-4348" r="-437" b="-2174"/>
                </a:stretch>
              </a:blipFill>
            </p:spPr>
            <p:txBody>
              <a:bodyPr/>
              <a:lstStyle/>
              <a:p>
                <a:r>
                  <a:rPr lang="zh-CN" altLang="en-US">
                    <a:noFill/>
                  </a:rPr>
                  <a:t> </a:t>
                </a:r>
              </a:p>
            </p:txBody>
          </p:sp>
        </mc:Fallback>
      </mc:AlternateContent>
      <p:sp>
        <p:nvSpPr>
          <p:cNvPr id="43" name="TextBox 42">
            <a:extLst>
              <a:ext uri="{FF2B5EF4-FFF2-40B4-BE49-F238E27FC236}">
                <a16:creationId xmlns:a16="http://schemas.microsoft.com/office/drawing/2014/main" id="{65C0D219-CFF9-9074-35C0-2A6E06AE0988}"/>
              </a:ext>
            </a:extLst>
          </p:cNvPr>
          <p:cNvSpPr txBox="1"/>
          <p:nvPr/>
        </p:nvSpPr>
        <p:spPr>
          <a:xfrm>
            <a:off x="714987" y="6381034"/>
            <a:ext cx="10228712" cy="523220"/>
          </a:xfrm>
          <a:prstGeom prst="rect">
            <a:avLst/>
          </a:prstGeom>
          <a:noFill/>
        </p:spPr>
        <p:txBody>
          <a:bodyPr wrap="square">
            <a:spAutoFit/>
          </a:bodyPr>
          <a:lstStyle/>
          <a:p>
            <a:pPr algn="ctr">
              <a:spcBef>
                <a:spcPts val="0"/>
              </a:spcBef>
              <a:spcAft>
                <a:spcPts val="0"/>
              </a:spcAft>
            </a:pPr>
            <a:r>
              <a:rPr lang="en-US" altLang="zh-CN" sz="1400" dirty="0">
                <a:effectLst/>
                <a:latin typeface="Times New Roman" panose="02020603050405020304" pitchFamily="18" charset="0"/>
                <a:cs typeface="Times New Roman" panose="02020603050405020304" pitchFamily="18" charset="0"/>
              </a:rPr>
              <a:t>L. K. Lee and H. F. Ting, “A simpler and more efficient deterministic scheme for finding frequent items over sliding windows,” in </a:t>
            </a:r>
            <a:r>
              <a:rPr lang="en-US" altLang="zh-CN" sz="1400" i="1" dirty="0">
                <a:effectLst/>
                <a:latin typeface="Times New Roman" panose="02020603050405020304" pitchFamily="18" charset="0"/>
                <a:cs typeface="Times New Roman" panose="02020603050405020304" pitchFamily="18" charset="0"/>
              </a:rPr>
              <a:t>Proceedings of the twenty-fifth ACM SIGMOD-SIGACT-SIGART symposium on Principles of database systems</a:t>
            </a:r>
            <a:r>
              <a:rPr lang="en-US" altLang="zh-CN" sz="1400" dirty="0">
                <a:effectLst/>
                <a:latin typeface="Times New Roman" panose="02020603050405020304" pitchFamily="18" charset="0"/>
                <a:cs typeface="Times New Roman" panose="02020603050405020304" pitchFamily="18" charset="0"/>
              </a:rPr>
              <a:t>, Jun. 2006, pp. 290–297.</a:t>
            </a:r>
          </a:p>
        </p:txBody>
      </p:sp>
      <p:sp>
        <p:nvSpPr>
          <p:cNvPr id="44" name="!!内容占位符 2">
            <a:extLst>
              <a:ext uri="{FF2B5EF4-FFF2-40B4-BE49-F238E27FC236}">
                <a16:creationId xmlns:a16="http://schemas.microsoft.com/office/drawing/2014/main" id="{5D81E1B3-2B44-3964-95C2-8058AB3D24DD}"/>
              </a:ext>
            </a:extLst>
          </p:cNvPr>
          <p:cNvSpPr txBox="1">
            <a:spLocks/>
          </p:cNvSpPr>
          <p:nvPr/>
        </p:nvSpPr>
        <p:spPr>
          <a:xfrm>
            <a:off x="1988292" y="1611045"/>
            <a:ext cx="3460604" cy="3736798"/>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342676" indent="-342676" defTabSz="914140" fontAlgn="auto">
              <a:spcBef>
                <a:spcPts val="635"/>
              </a:spcBef>
              <a:spcAft>
                <a:spcPts val="0"/>
              </a:spcAft>
            </a:pPr>
            <a:r>
              <a:rPr kumimoji="1" lang="zh-CN" altLang="en-US" sz="2540" dirty="0">
                <a:solidFill>
                  <a:prstClr val="black"/>
                </a:solidFill>
                <a:latin typeface="Lucida Sans"/>
                <a:ea typeface="黑体"/>
              </a:rPr>
              <a:t>频率估计</a:t>
            </a:r>
            <a:endParaRPr kumimoji="1" lang="en-US" altLang="zh-CN" sz="2540" dirty="0">
              <a:solidFill>
                <a:prstClr val="black"/>
              </a:solidFill>
              <a:latin typeface="Lucida Sans"/>
              <a:ea typeface="黑体"/>
            </a:endParaRPr>
          </a:p>
          <a:p>
            <a:pPr marL="846866" lvl="1" indent="-342676" defTabSz="914140">
              <a:spcBef>
                <a:spcPts val="635"/>
              </a:spcBef>
            </a:pPr>
            <a:r>
              <a:rPr kumimoji="1" lang="en-US" altLang="zh-CN" sz="2000" dirty="0"/>
              <a:t>Sliding Window MG [PODS 2006]</a:t>
            </a: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r>
              <a:rPr kumimoji="1" lang="zh-CN" altLang="en-US" sz="2540" dirty="0">
                <a:solidFill>
                  <a:prstClr val="black"/>
                </a:solidFill>
                <a:latin typeface="Lucida Sans"/>
                <a:ea typeface="黑体"/>
              </a:rPr>
              <a:t>矩阵略图</a:t>
            </a:r>
            <a:endParaRPr kumimoji="1" lang="en-US" altLang="zh-CN" sz="2540" dirty="0">
              <a:solidFill>
                <a:prstClr val="black"/>
              </a:solidFill>
              <a:latin typeface="Lucida Sans"/>
              <a:ea typeface="黑体"/>
            </a:endParaRPr>
          </a:p>
          <a:p>
            <a:pPr marL="342676" indent="-342676" defTabSz="914140" fontAlgn="auto">
              <a:spcBef>
                <a:spcPts val="635"/>
              </a:spcBef>
              <a:spcAft>
                <a:spcPts val="0"/>
              </a:spcAft>
            </a:pPr>
            <a:endParaRPr kumimoji="1" lang="en-US" altLang="zh-CN" sz="2540" dirty="0">
              <a:solidFill>
                <a:prstClr val="black"/>
              </a:solidFill>
              <a:latin typeface="Lucida Sans"/>
              <a:ea typeface="黑体"/>
            </a:endParaRPr>
          </a:p>
        </p:txBody>
      </p:sp>
      <p:sp>
        <p:nvSpPr>
          <p:cNvPr id="10" name="Left Brace 9">
            <a:extLst>
              <a:ext uri="{FF2B5EF4-FFF2-40B4-BE49-F238E27FC236}">
                <a16:creationId xmlns:a16="http://schemas.microsoft.com/office/drawing/2014/main" id="{824FC705-829F-A912-15B8-19434E50BACE}"/>
              </a:ext>
            </a:extLst>
          </p:cNvPr>
          <p:cNvSpPr/>
          <p:nvPr/>
        </p:nvSpPr>
        <p:spPr>
          <a:xfrm>
            <a:off x="5633052" y="5253480"/>
            <a:ext cx="220468" cy="970022"/>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eaLnBrk="1" fontAlgn="auto" hangingPunct="1">
              <a:spcBef>
                <a:spcPts val="0"/>
              </a:spcBef>
              <a:spcAft>
                <a:spcPts val="0"/>
              </a:spcAft>
            </a:pPr>
            <a:endParaRPr lang="zh-CN" altLang="en-US" sz="36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BDFB8525-541B-6D8A-D55E-7589358EB8D3}"/>
                  </a:ext>
                </a:extLst>
              </p:cNvPr>
              <p:cNvSpPr txBox="1"/>
              <p:nvPr/>
            </p:nvSpPr>
            <p:spPr>
              <a:xfrm>
                <a:off x="5238043" y="5480403"/>
                <a:ext cx="515975"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𝑁</m:t>
                      </m:r>
                    </m:oMath>
                  </m:oMathPara>
                </a14:m>
                <a:endParaRPr lang="zh-CN" altLang="en-US" sz="2400" dirty="0">
                  <a:solidFill>
                    <a:prstClr val="black"/>
                  </a:solidFill>
                  <a:latin typeface="Lucida Sans"/>
                  <a:ea typeface="黑体"/>
                </a:endParaRPr>
              </a:p>
            </p:txBody>
          </p:sp>
        </mc:Choice>
        <mc:Fallback xmlns="">
          <p:sp>
            <p:nvSpPr>
              <p:cNvPr id="45" name="TextBox 44">
                <a:extLst>
                  <a:ext uri="{FF2B5EF4-FFF2-40B4-BE49-F238E27FC236}">
                    <a16:creationId xmlns:a16="http://schemas.microsoft.com/office/drawing/2014/main" id="{BDFB8525-541B-6D8A-D55E-7589358EB8D3}"/>
                  </a:ext>
                </a:extLst>
              </p:cNvPr>
              <p:cNvSpPr txBox="1">
                <a:spLocks noRot="1" noChangeAspect="1" noMove="1" noResize="1" noEditPoints="1" noAdjustHandles="1" noChangeArrowheads="1" noChangeShapeType="1" noTextEdit="1"/>
              </p:cNvSpPr>
              <p:nvPr/>
            </p:nvSpPr>
            <p:spPr>
              <a:xfrm>
                <a:off x="5238043" y="5480403"/>
                <a:ext cx="515975" cy="461665"/>
              </a:xfrm>
              <a:prstGeom prst="rect">
                <a:avLst/>
              </a:prstGeom>
              <a:blipFill>
                <a:blip r:embed="rId9"/>
                <a:stretch>
                  <a:fillRect/>
                </a:stretch>
              </a:blipFill>
            </p:spPr>
            <p:txBody>
              <a:bodyPr/>
              <a:lstStyle/>
              <a:p>
                <a:r>
                  <a:rPr lang="zh-CN" altLang="en-US">
                    <a:noFill/>
                  </a:rPr>
                  <a:t> </a:t>
                </a:r>
              </a:p>
            </p:txBody>
          </p:sp>
        </mc:Fallback>
      </mc:AlternateContent>
      <p:sp>
        <p:nvSpPr>
          <p:cNvPr id="22" name="Title 4">
            <a:extLst>
              <a:ext uri="{FF2B5EF4-FFF2-40B4-BE49-F238E27FC236}">
                <a16:creationId xmlns:a16="http://schemas.microsoft.com/office/drawing/2014/main" id="{35C178E4-8C02-9B47-77EA-2B9E8F0E12AB}"/>
              </a:ext>
            </a:extLst>
          </p:cNvPr>
          <p:cNvSpPr>
            <a:spLocks noGrp="1"/>
          </p:cNvSpPr>
          <p:nvPr>
            <p:ph type="title"/>
          </p:nvPr>
        </p:nvSpPr>
        <p:spPr>
          <a:xfrm>
            <a:off x="1619219" y="141288"/>
            <a:ext cx="9810819" cy="1128712"/>
          </a:xfrm>
        </p:spPr>
        <p:txBody>
          <a:bodyPr/>
          <a:lstStyle/>
          <a:p>
            <a:r>
              <a:rPr lang="zh-CN" altLang="en-US" dirty="0"/>
              <a:t>滑动窗口：</a:t>
            </a:r>
            <a:r>
              <a:rPr lang="en-US" altLang="zh-CN" dirty="0"/>
              <a:t>MG </a:t>
            </a:r>
            <a:r>
              <a:rPr lang="en-US" altLang="zh-CN" dirty="0" err="1"/>
              <a:t>v.s</a:t>
            </a:r>
            <a:r>
              <a:rPr lang="en-US" altLang="zh-CN" dirty="0"/>
              <a:t>.  FD</a:t>
            </a:r>
            <a:endParaRPr lang="zh-CN" altLang="en-US" dirty="0"/>
          </a:p>
        </p:txBody>
      </p:sp>
      <mc:AlternateContent xmlns:mc="http://schemas.openxmlformats.org/markup-compatibility/2006" xmlns:a14="http://schemas.microsoft.com/office/drawing/2010/main">
        <mc:Choice Requires="a14">
          <p:sp>
            <p:nvSpPr>
              <p:cNvPr id="5" name="!!TextBox 1">
                <a:extLst>
                  <a:ext uri="{FF2B5EF4-FFF2-40B4-BE49-F238E27FC236}">
                    <a16:creationId xmlns:a16="http://schemas.microsoft.com/office/drawing/2014/main" id="{D1B9A2B8-B5C1-C4AF-3EE8-B782BFCCCF49}"/>
                  </a:ext>
                </a:extLst>
              </p:cNvPr>
              <p:cNvSpPr txBox="1"/>
              <p:nvPr/>
            </p:nvSpPr>
            <p:spPr>
              <a:xfrm>
                <a:off x="6846067" y="4643735"/>
                <a:ext cx="977127" cy="46166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2400" b="0" i="1" smtClean="0">
                          <a:solidFill>
                            <a:prstClr val="black"/>
                          </a:solidFill>
                          <a:latin typeface="Cambria Math" panose="02040503050406030204" pitchFamily="18" charset="0"/>
                        </a:rPr>
                        <m:t>ℓ−1</m:t>
                      </m:r>
                    </m:oMath>
                  </m:oMathPara>
                </a14:m>
                <a:endParaRPr lang="zh-CN" altLang="en-US" sz="2400" dirty="0">
                  <a:solidFill>
                    <a:prstClr val="black"/>
                  </a:solidFill>
                  <a:latin typeface="Lucida Sans"/>
                  <a:ea typeface="黑体"/>
                </a:endParaRPr>
              </a:p>
            </p:txBody>
          </p:sp>
        </mc:Choice>
        <mc:Fallback xmlns="">
          <p:sp>
            <p:nvSpPr>
              <p:cNvPr id="5" name="!!TextBox 1">
                <a:extLst>
                  <a:ext uri="{FF2B5EF4-FFF2-40B4-BE49-F238E27FC236}">
                    <a16:creationId xmlns:a16="http://schemas.microsoft.com/office/drawing/2014/main" id="{D1B9A2B8-B5C1-C4AF-3EE8-B782BFCCCF49}"/>
                  </a:ext>
                </a:extLst>
              </p:cNvPr>
              <p:cNvSpPr txBox="1">
                <a:spLocks noRot="1" noChangeAspect="1" noMove="1" noResize="1" noEditPoints="1" noAdjustHandles="1" noChangeArrowheads="1" noChangeShapeType="1" noTextEdit="1"/>
              </p:cNvSpPr>
              <p:nvPr/>
            </p:nvSpPr>
            <p:spPr>
              <a:xfrm>
                <a:off x="6846067" y="4643735"/>
                <a:ext cx="977127" cy="461665"/>
              </a:xfrm>
              <a:prstGeom prst="rect">
                <a:avLst/>
              </a:prstGeom>
              <a:blipFill>
                <a:blip r:embed="rId10"/>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1957153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94">
            <a:extLst>
              <a:ext uri="{FF2B5EF4-FFF2-40B4-BE49-F238E27FC236}">
                <a16:creationId xmlns:a16="http://schemas.microsoft.com/office/drawing/2014/main" id="{D5693CC5-91CE-5611-CA87-A5A514CF14A7}"/>
              </a:ext>
            </a:extLst>
          </p:cNvPr>
          <p:cNvSpPr/>
          <p:nvPr/>
        </p:nvSpPr>
        <p:spPr>
          <a:xfrm rot="5400000">
            <a:off x="8849055" y="5539036"/>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defRPr/>
            </a:pPr>
            <a:endParaRPr lang="zh-CN" altLang="en-US" sz="1825" kern="0">
              <a:solidFill>
                <a:prstClr val="white"/>
              </a:solidFill>
              <a:latin typeface="Lucida Sans"/>
              <a:ea typeface="黑体"/>
            </a:endParaRPr>
          </a:p>
        </p:txBody>
      </p:sp>
      <p:grpSp>
        <p:nvGrpSpPr>
          <p:cNvPr id="43" name="!!组合 104">
            <a:extLst>
              <a:ext uri="{FF2B5EF4-FFF2-40B4-BE49-F238E27FC236}">
                <a16:creationId xmlns:a16="http://schemas.microsoft.com/office/drawing/2014/main" id="{AF7A2D2C-1B97-B348-4384-DA44C17EDA5E}"/>
              </a:ext>
            </a:extLst>
          </p:cNvPr>
          <p:cNvGrpSpPr/>
          <p:nvPr/>
        </p:nvGrpSpPr>
        <p:grpSpPr>
          <a:xfrm>
            <a:off x="4076517" y="4867098"/>
            <a:ext cx="920284" cy="736226"/>
            <a:chOff x="915215" y="3574890"/>
            <a:chExt cx="685801" cy="548640"/>
          </a:xfrm>
        </p:grpSpPr>
        <p:sp>
          <p:nvSpPr>
            <p:cNvPr id="44" name="矩形 108">
              <a:extLst>
                <a:ext uri="{FF2B5EF4-FFF2-40B4-BE49-F238E27FC236}">
                  <a16:creationId xmlns:a16="http://schemas.microsoft.com/office/drawing/2014/main" id="{9E6F8012-AA84-1C96-8DFB-36CB7B2D32C6}"/>
                </a:ext>
              </a:extLst>
            </p:cNvPr>
            <p:cNvSpPr/>
            <p:nvPr/>
          </p:nvSpPr>
          <p:spPr>
            <a:xfrm>
              <a:off x="915216" y="3574890"/>
              <a:ext cx="68580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45" name="矩形 109">
              <a:extLst>
                <a:ext uri="{FF2B5EF4-FFF2-40B4-BE49-F238E27FC236}">
                  <a16:creationId xmlns:a16="http://schemas.microsoft.com/office/drawing/2014/main" id="{8AE11EF3-0869-E793-B971-E0804BD94100}"/>
                </a:ext>
              </a:extLst>
            </p:cNvPr>
            <p:cNvSpPr/>
            <p:nvPr/>
          </p:nvSpPr>
          <p:spPr>
            <a:xfrm>
              <a:off x="915215" y="3712050"/>
              <a:ext cx="68580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46" name="矩形 110">
              <a:extLst>
                <a:ext uri="{FF2B5EF4-FFF2-40B4-BE49-F238E27FC236}">
                  <a16:creationId xmlns:a16="http://schemas.microsoft.com/office/drawing/2014/main" id="{39366517-BE73-43F4-3C22-597371B238F4}"/>
                </a:ext>
              </a:extLst>
            </p:cNvPr>
            <p:cNvSpPr/>
            <p:nvPr/>
          </p:nvSpPr>
          <p:spPr>
            <a:xfrm>
              <a:off x="915215" y="3849210"/>
              <a:ext cx="68580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47" name="矩形 111">
              <a:extLst>
                <a:ext uri="{FF2B5EF4-FFF2-40B4-BE49-F238E27FC236}">
                  <a16:creationId xmlns:a16="http://schemas.microsoft.com/office/drawing/2014/main" id="{6E0D4CA9-FDCB-3CAB-E7B1-576921BBD98E}"/>
                </a:ext>
              </a:extLst>
            </p:cNvPr>
            <p:cNvSpPr/>
            <p:nvPr/>
          </p:nvSpPr>
          <p:spPr>
            <a:xfrm>
              <a:off x="915215" y="3986370"/>
              <a:ext cx="68580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grpSp>
      <mc:AlternateContent xmlns:mc="http://schemas.openxmlformats.org/markup-compatibility/2006" xmlns:a14="http://schemas.microsoft.com/office/drawing/2010/main">
        <mc:Choice Requires="a14">
          <p:sp>
            <p:nvSpPr>
              <p:cNvPr id="48" name="文本框 106">
                <a:extLst>
                  <a:ext uri="{FF2B5EF4-FFF2-40B4-BE49-F238E27FC236}">
                    <a16:creationId xmlns:a16="http://schemas.microsoft.com/office/drawing/2014/main" id="{67FAB258-4A3C-9153-69B8-BEFD00747584}"/>
                  </a:ext>
                </a:extLst>
              </p:cNvPr>
              <p:cNvSpPr txBox="1"/>
              <p:nvPr/>
            </p:nvSpPr>
            <p:spPr>
              <a:xfrm>
                <a:off x="3220851" y="4951224"/>
                <a:ext cx="812851" cy="410433"/>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zh-CN" sz="2000" i="1">
                              <a:solidFill>
                                <a:prstClr val="black"/>
                              </a:solidFill>
                              <a:latin typeface="Cambria Math" panose="02040503050406030204" pitchFamily="18" charset="0"/>
                            </a:rPr>
                          </m:ctrlPr>
                        </m:sSubPr>
                        <m:e>
                          <m:acc>
                            <m:accPr>
                              <m:chr m:val="̂"/>
                              <m:ctrlPr>
                                <a:rPr lang="en-US" altLang="zh-CN" sz="2000" i="1">
                                  <a:solidFill>
                                    <a:prstClr val="black"/>
                                  </a:solidFill>
                                  <a:latin typeface="Cambria Math" panose="02040503050406030204" pitchFamily="18" charset="0"/>
                                </a:rPr>
                              </m:ctrlPr>
                            </m:accPr>
                            <m:e>
                              <m:r>
                                <a:rPr lang="en-US" altLang="zh-CN" sz="2000" b="1" i="1">
                                  <a:solidFill>
                                    <a:prstClr val="black"/>
                                  </a:solidFill>
                                  <a:latin typeface="Cambria Math" panose="02040503050406030204" pitchFamily="18" charset="0"/>
                                </a:rPr>
                                <m:t>𝑪</m:t>
                              </m:r>
                            </m:e>
                          </m:acc>
                        </m:e>
                        <m:sub>
                          <m:r>
                            <a:rPr lang="en-US" altLang="zh-CN" sz="2000" i="1">
                              <a:solidFill>
                                <a:prstClr val="black"/>
                              </a:solidFill>
                              <a:latin typeface="Cambria Math" panose="02040503050406030204" pitchFamily="18" charset="0"/>
                            </a:rPr>
                            <m:t>𝑇</m:t>
                          </m:r>
                          <m:r>
                            <a:rPr lang="en-US" altLang="zh-CN" sz="2000" i="1">
                              <a:solidFill>
                                <a:prstClr val="black"/>
                              </a:solidFill>
                              <a:latin typeface="Cambria Math" panose="02040503050406030204" pitchFamily="18" charset="0"/>
                            </a:rPr>
                            <m:t>−1</m:t>
                          </m:r>
                        </m:sub>
                      </m:sSub>
                    </m:oMath>
                  </m:oMathPara>
                </a14:m>
                <a:endParaRPr lang="zh-CN" altLang="en-US" sz="3200" dirty="0">
                  <a:solidFill>
                    <a:prstClr val="black"/>
                  </a:solidFill>
                  <a:latin typeface="Lucida Sans"/>
                  <a:ea typeface="黑体"/>
                </a:endParaRPr>
              </a:p>
            </p:txBody>
          </p:sp>
        </mc:Choice>
        <mc:Fallback xmlns="">
          <p:sp>
            <p:nvSpPr>
              <p:cNvPr id="48" name="文本框 106">
                <a:extLst>
                  <a:ext uri="{FF2B5EF4-FFF2-40B4-BE49-F238E27FC236}">
                    <a16:creationId xmlns:a16="http://schemas.microsoft.com/office/drawing/2014/main" id="{67FAB258-4A3C-9153-69B8-BEFD00747584}"/>
                  </a:ext>
                </a:extLst>
              </p:cNvPr>
              <p:cNvSpPr txBox="1">
                <a:spLocks noRot="1" noChangeAspect="1" noMove="1" noResize="1" noEditPoints="1" noAdjustHandles="1" noChangeArrowheads="1" noChangeShapeType="1" noTextEdit="1"/>
              </p:cNvSpPr>
              <p:nvPr/>
            </p:nvSpPr>
            <p:spPr>
              <a:xfrm>
                <a:off x="3220851" y="4951224"/>
                <a:ext cx="812851" cy="410433"/>
              </a:xfrm>
              <a:prstGeom prst="rect">
                <a:avLst/>
              </a:prstGeom>
              <a:blipFill>
                <a:blip r:embed="rId2"/>
                <a:stretch>
                  <a:fillRect t="-7353" r="-746" b="-1471"/>
                </a:stretch>
              </a:blipFill>
            </p:spPr>
            <p:txBody>
              <a:bodyPr/>
              <a:lstStyle/>
              <a:p>
                <a:r>
                  <a:rPr lang="zh-CN" altLang="en-US">
                    <a:noFill/>
                  </a:rPr>
                  <a:t> </a:t>
                </a:r>
              </a:p>
            </p:txBody>
          </p:sp>
        </mc:Fallback>
      </mc:AlternateContent>
      <p:sp>
        <p:nvSpPr>
          <p:cNvPr id="49" name="矩形 151">
            <a:extLst>
              <a:ext uri="{FF2B5EF4-FFF2-40B4-BE49-F238E27FC236}">
                <a16:creationId xmlns:a16="http://schemas.microsoft.com/office/drawing/2014/main" id="{FD5F6650-670F-0B75-D2F5-825185294F54}"/>
              </a:ext>
            </a:extLst>
          </p:cNvPr>
          <p:cNvSpPr/>
          <p:nvPr/>
        </p:nvSpPr>
        <p:spPr>
          <a:xfrm rot="5400000">
            <a:off x="8849055" y="3698471"/>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pPr>
            <a:endParaRPr lang="zh-CN" altLang="en-US" sz="1825" kern="0">
              <a:solidFill>
                <a:prstClr val="white"/>
              </a:solidFill>
              <a:latin typeface="Lucida Sans"/>
              <a:ea typeface="黑体"/>
            </a:endParaRPr>
          </a:p>
        </p:txBody>
      </p:sp>
      <p:sp>
        <p:nvSpPr>
          <p:cNvPr id="50" name="矩形 94">
            <a:extLst>
              <a:ext uri="{FF2B5EF4-FFF2-40B4-BE49-F238E27FC236}">
                <a16:creationId xmlns:a16="http://schemas.microsoft.com/office/drawing/2014/main" id="{9D41CE93-4A57-DFB7-1881-7FAF93687E21}"/>
              </a:ext>
            </a:extLst>
          </p:cNvPr>
          <p:cNvSpPr/>
          <p:nvPr/>
        </p:nvSpPr>
        <p:spPr>
          <a:xfrm rot="5400000">
            <a:off x="8849055" y="4066584"/>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defRPr/>
            </a:pPr>
            <a:endParaRPr lang="zh-CN" altLang="en-US" sz="1825" kern="0">
              <a:solidFill>
                <a:prstClr val="white"/>
              </a:solidFill>
              <a:latin typeface="Lucida Sans"/>
              <a:ea typeface="黑体"/>
            </a:endParaRPr>
          </a:p>
        </p:txBody>
      </p:sp>
      <p:sp>
        <p:nvSpPr>
          <p:cNvPr id="51" name="矩形 94">
            <a:extLst>
              <a:ext uri="{FF2B5EF4-FFF2-40B4-BE49-F238E27FC236}">
                <a16:creationId xmlns:a16="http://schemas.microsoft.com/office/drawing/2014/main" id="{3C64F45C-0A97-11B0-3C8F-DE1F2B6E1FFC}"/>
              </a:ext>
            </a:extLst>
          </p:cNvPr>
          <p:cNvSpPr/>
          <p:nvPr/>
        </p:nvSpPr>
        <p:spPr>
          <a:xfrm rot="5400000">
            <a:off x="8849055" y="4434697"/>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defRPr/>
            </a:pPr>
            <a:endParaRPr lang="zh-CN" altLang="en-US" sz="1825" kern="0">
              <a:solidFill>
                <a:prstClr val="white"/>
              </a:solidFill>
              <a:latin typeface="Lucida Sans"/>
              <a:ea typeface="黑体"/>
            </a:endParaRPr>
          </a:p>
        </p:txBody>
      </p:sp>
      <p:sp>
        <p:nvSpPr>
          <p:cNvPr id="52" name="矩形 94">
            <a:extLst>
              <a:ext uri="{FF2B5EF4-FFF2-40B4-BE49-F238E27FC236}">
                <a16:creationId xmlns:a16="http://schemas.microsoft.com/office/drawing/2014/main" id="{B9A339D5-9C1D-555B-CE8B-10ED1603938F}"/>
              </a:ext>
            </a:extLst>
          </p:cNvPr>
          <p:cNvSpPr/>
          <p:nvPr/>
        </p:nvSpPr>
        <p:spPr>
          <a:xfrm rot="5400000">
            <a:off x="8849055" y="4802810"/>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defRPr/>
            </a:pPr>
            <a:endParaRPr lang="zh-CN" altLang="en-US" sz="1825" kern="0">
              <a:solidFill>
                <a:prstClr val="white"/>
              </a:solidFill>
              <a:latin typeface="Lucida Sans"/>
              <a:ea typeface="黑体"/>
            </a:endParaRPr>
          </a:p>
        </p:txBody>
      </p:sp>
      <p:sp>
        <p:nvSpPr>
          <p:cNvPr id="53" name="矩形 94">
            <a:extLst>
              <a:ext uri="{FF2B5EF4-FFF2-40B4-BE49-F238E27FC236}">
                <a16:creationId xmlns:a16="http://schemas.microsoft.com/office/drawing/2014/main" id="{23920F47-DFC9-7554-7E56-F4866A6323E2}"/>
              </a:ext>
            </a:extLst>
          </p:cNvPr>
          <p:cNvSpPr/>
          <p:nvPr/>
        </p:nvSpPr>
        <p:spPr>
          <a:xfrm rot="5400000">
            <a:off x="8849055" y="5170923"/>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defRPr/>
            </a:pPr>
            <a:endParaRPr lang="zh-CN" altLang="en-US" sz="1825" kern="0">
              <a:solidFill>
                <a:prstClr val="white"/>
              </a:solidFill>
              <a:latin typeface="Lucida Sans"/>
              <a:ea typeface="黑体"/>
            </a:endParaRPr>
          </a:p>
        </p:txBody>
      </p:sp>
      <p:cxnSp>
        <p:nvCxnSpPr>
          <p:cNvPr id="54" name="直接箭头连接符 78">
            <a:extLst>
              <a:ext uri="{FF2B5EF4-FFF2-40B4-BE49-F238E27FC236}">
                <a16:creationId xmlns:a16="http://schemas.microsoft.com/office/drawing/2014/main" id="{0DA25F73-13C0-5BC2-508C-16D4499BCDF1}"/>
              </a:ext>
            </a:extLst>
          </p:cNvPr>
          <p:cNvCxnSpPr>
            <a:cxnSpLocks/>
          </p:cNvCxnSpPr>
          <p:nvPr/>
        </p:nvCxnSpPr>
        <p:spPr>
          <a:xfrm>
            <a:off x="9257875" y="3814597"/>
            <a:ext cx="0" cy="2379619"/>
          </a:xfrm>
          <a:prstGeom prst="straightConnector1">
            <a:avLst/>
          </a:prstGeom>
          <a:noFill/>
          <a:ln w="19050" cap="flat" cmpd="sng" algn="ctr">
            <a:solidFill>
              <a:sysClr val="windowText" lastClr="000000"/>
            </a:solidFill>
            <a:prstDash val="solid"/>
            <a:miter lim="800000"/>
            <a:tailEnd type="triangle"/>
          </a:ln>
          <a:effectLst/>
        </p:spPr>
      </p:cxnSp>
      <p:sp>
        <p:nvSpPr>
          <p:cNvPr id="55" name="文本框 101">
            <a:extLst>
              <a:ext uri="{FF2B5EF4-FFF2-40B4-BE49-F238E27FC236}">
                <a16:creationId xmlns:a16="http://schemas.microsoft.com/office/drawing/2014/main" id="{F1239E9E-DDE0-0771-E93A-8A12E90134A6}"/>
              </a:ext>
            </a:extLst>
          </p:cNvPr>
          <p:cNvSpPr txBox="1"/>
          <p:nvPr/>
        </p:nvSpPr>
        <p:spPr>
          <a:xfrm>
            <a:off x="9289151" y="6045231"/>
            <a:ext cx="484428" cy="263277"/>
          </a:xfrm>
          <a:prstGeom prst="rect">
            <a:avLst/>
          </a:prstGeom>
          <a:noFill/>
        </p:spPr>
        <p:txBody>
          <a:bodyPr wrap="square" rtlCol="0">
            <a:spAutoFit/>
          </a:bodyPr>
          <a:lstStyle/>
          <a:p>
            <a:pPr defTabSz="914140" eaLnBrk="1" fontAlgn="auto" hangingPunct="1">
              <a:spcBef>
                <a:spcPts val="0"/>
              </a:spcBef>
              <a:spcAft>
                <a:spcPts val="0"/>
              </a:spcAft>
            </a:pPr>
            <a:r>
              <a:rPr lang="en-US" altLang="zh-CN" sz="1111" kern="0" dirty="0">
                <a:solidFill>
                  <a:prstClr val="black"/>
                </a:solidFill>
                <a:latin typeface="Times New Roman" panose="02020603050405020304" pitchFamily="18" charset="0"/>
                <a:ea typeface="黑体"/>
                <a:cs typeface="Times New Roman" panose="02020603050405020304" pitchFamily="18" charset="0"/>
              </a:rPr>
              <a:t>Time</a:t>
            </a:r>
            <a:endParaRPr lang="zh-CN" altLang="en-US" sz="1111" kern="0" dirty="0">
              <a:solidFill>
                <a:prstClr val="black"/>
              </a:solidFill>
              <a:latin typeface="Times New Roman" panose="02020603050405020304" pitchFamily="18" charset="0"/>
              <a:ea typeface="黑体"/>
              <a:cs typeface="Times New Roman" panose="02020603050405020304" pitchFamily="18" charset="0"/>
            </a:endParaRPr>
          </a:p>
        </p:txBody>
      </p:sp>
      <p:sp>
        <p:nvSpPr>
          <p:cNvPr id="56" name="!!内容占位符 2">
            <a:extLst>
              <a:ext uri="{FF2B5EF4-FFF2-40B4-BE49-F238E27FC236}">
                <a16:creationId xmlns:a16="http://schemas.microsoft.com/office/drawing/2014/main" id="{DD962B0E-2F80-B879-0AF1-6BC5F4F7D0FF}"/>
              </a:ext>
            </a:extLst>
          </p:cNvPr>
          <p:cNvSpPr txBox="1">
            <a:spLocks/>
          </p:cNvSpPr>
          <p:nvPr/>
        </p:nvSpPr>
        <p:spPr>
          <a:xfrm>
            <a:off x="718578" y="1194918"/>
            <a:ext cx="3357937" cy="4363402"/>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defTabSz="914140" fontAlgn="auto">
              <a:spcBef>
                <a:spcPts val="635"/>
              </a:spcBef>
              <a:spcAft>
                <a:spcPts val="0"/>
              </a:spcAft>
              <a:buClr>
                <a:srgbClr val="02407B"/>
              </a:buClr>
              <a:buSzPct val="75000"/>
              <a:buFont typeface="Wingdings" panose="05000000000000000000" pitchFamily="2" charset="2"/>
              <a:buChar char="n"/>
            </a:pPr>
            <a:r>
              <a:rPr kumimoji="1" lang="zh-CN" altLang="en-US" sz="2540" dirty="0">
                <a:solidFill>
                  <a:prstClr val="black"/>
                </a:solidFill>
                <a:latin typeface="Lucida Sans"/>
                <a:ea typeface="黑体"/>
              </a:rPr>
              <a:t>频率估计</a:t>
            </a:r>
            <a:endParaRPr kumimoji="1" lang="en-US" altLang="zh-CN" sz="2540" dirty="0">
              <a:solidFill>
                <a:prstClr val="black"/>
              </a:solidFill>
              <a:latin typeface="Lucida Sans"/>
              <a:ea typeface="黑体"/>
            </a:endParaRPr>
          </a:p>
          <a:p>
            <a:pPr marL="847090" lvl="1" indent="-342900" defTabSz="914140">
              <a:spcBef>
                <a:spcPts val="635"/>
              </a:spcBef>
              <a:buClr>
                <a:srgbClr val="02407B"/>
              </a:buClr>
              <a:buSzPct val="75000"/>
              <a:buFont typeface="Wingdings" panose="05000000000000000000" pitchFamily="2" charset="2"/>
              <a:buChar char="n"/>
            </a:pPr>
            <a:r>
              <a:rPr kumimoji="1" lang="en-US" altLang="zh-CN" sz="2000" dirty="0"/>
              <a:t>Sliding Window MG [PODS 2006]</a:t>
            </a:r>
            <a:endParaRPr kumimoji="1" lang="en-US" altLang="zh-CN" sz="1740" dirty="0">
              <a:solidFill>
                <a:prstClr val="black"/>
              </a:solidFill>
              <a:latin typeface="Lucida Sans"/>
              <a:ea typeface="黑体"/>
            </a:endParaRPr>
          </a:p>
          <a:p>
            <a:pPr defTabSz="914140" fontAlgn="auto">
              <a:spcBef>
                <a:spcPts val="635"/>
              </a:spcBef>
              <a:spcAft>
                <a:spcPts val="0"/>
              </a:spcAft>
              <a:buClr>
                <a:srgbClr val="02407B"/>
              </a:buClr>
              <a:buSzPct val="75000"/>
              <a:buFont typeface="Wingdings" panose="05000000000000000000" pitchFamily="2" charset="2"/>
              <a:buChar char="n"/>
            </a:pPr>
            <a:endParaRPr kumimoji="1" lang="en-US" altLang="zh-CN" sz="2540" dirty="0">
              <a:solidFill>
                <a:prstClr val="black"/>
              </a:solidFill>
              <a:latin typeface="Lucida Sans"/>
              <a:ea typeface="黑体"/>
            </a:endParaRPr>
          </a:p>
          <a:p>
            <a:pPr defTabSz="914140" fontAlgn="auto">
              <a:spcBef>
                <a:spcPts val="635"/>
              </a:spcBef>
              <a:spcAft>
                <a:spcPts val="0"/>
              </a:spcAft>
              <a:buClr>
                <a:srgbClr val="02407B"/>
              </a:buClr>
              <a:buSzPct val="75000"/>
              <a:buFont typeface="Wingdings" panose="05000000000000000000" pitchFamily="2" charset="2"/>
              <a:buChar char="n"/>
            </a:pPr>
            <a:endParaRPr kumimoji="1" lang="en-US" altLang="zh-CN" sz="2540" dirty="0">
              <a:solidFill>
                <a:prstClr val="black"/>
              </a:solidFill>
              <a:latin typeface="Lucida Sans"/>
              <a:ea typeface="黑体"/>
            </a:endParaRPr>
          </a:p>
          <a:p>
            <a:pPr defTabSz="914140" fontAlgn="auto">
              <a:spcBef>
                <a:spcPts val="635"/>
              </a:spcBef>
              <a:spcAft>
                <a:spcPts val="0"/>
              </a:spcAft>
              <a:buClr>
                <a:srgbClr val="02407B"/>
              </a:buClr>
              <a:buSzPct val="75000"/>
              <a:buFont typeface="Wingdings" panose="05000000000000000000" pitchFamily="2" charset="2"/>
              <a:buChar char="n"/>
            </a:pPr>
            <a:r>
              <a:rPr kumimoji="1" lang="zh-CN" altLang="en-US" sz="2540" dirty="0">
                <a:solidFill>
                  <a:prstClr val="black"/>
                </a:solidFill>
                <a:latin typeface="Lucida Sans"/>
                <a:ea typeface="黑体"/>
              </a:rPr>
              <a:t>矩阵略图</a:t>
            </a:r>
            <a:endParaRPr kumimoji="1" lang="en-US" altLang="zh-CN" sz="2540" dirty="0">
              <a:solidFill>
                <a:prstClr val="black"/>
              </a:solidFill>
              <a:latin typeface="Lucida Sans"/>
              <a:ea typeface="黑体"/>
            </a:endParaRPr>
          </a:p>
          <a:p>
            <a:pPr marL="847090" lvl="1" indent="-342900" defTabSz="914140">
              <a:spcBef>
                <a:spcPts val="635"/>
              </a:spcBef>
              <a:buClr>
                <a:srgbClr val="02407B"/>
              </a:buClr>
              <a:buSzPct val="75000"/>
              <a:buFont typeface="Wingdings" panose="05000000000000000000" pitchFamily="2" charset="2"/>
              <a:buChar char="n"/>
            </a:pPr>
            <a:r>
              <a:rPr kumimoji="1" lang="en-US" altLang="zh-CN" sz="2000" dirty="0"/>
              <a:t>Our Method </a:t>
            </a:r>
            <a:br>
              <a:rPr kumimoji="1" lang="en-US" altLang="zh-CN" sz="2000" dirty="0"/>
            </a:br>
            <a:r>
              <a:rPr kumimoji="1" lang="en-US" altLang="zh-CN" sz="2000" dirty="0"/>
              <a:t>[VLDB 2024]</a:t>
            </a:r>
          </a:p>
          <a:p>
            <a:pPr defTabSz="914140" fontAlgn="auto">
              <a:spcBef>
                <a:spcPts val="635"/>
              </a:spcBef>
              <a:spcAft>
                <a:spcPts val="0"/>
              </a:spcAft>
              <a:buClr>
                <a:srgbClr val="02407B"/>
              </a:buClr>
              <a:buSzPct val="75000"/>
              <a:buFont typeface="Wingdings" panose="05000000000000000000" pitchFamily="2" charset="2"/>
              <a:buChar char="n"/>
            </a:pPr>
            <a:endParaRPr kumimoji="1" lang="en-US" altLang="zh-CN" sz="2540" dirty="0">
              <a:solidFill>
                <a:prstClr val="black"/>
              </a:solidFill>
              <a:latin typeface="Lucida Sans"/>
              <a:ea typeface="黑体"/>
            </a:endParaRPr>
          </a:p>
        </p:txBody>
      </p:sp>
      <p:cxnSp>
        <p:nvCxnSpPr>
          <p:cNvPr id="57" name="Straight Connector 2">
            <a:extLst>
              <a:ext uri="{FF2B5EF4-FFF2-40B4-BE49-F238E27FC236}">
                <a16:creationId xmlns:a16="http://schemas.microsoft.com/office/drawing/2014/main" id="{DBEB2A7B-A07C-A0A4-597C-762C853AD168}"/>
              </a:ext>
            </a:extLst>
          </p:cNvPr>
          <p:cNvCxnSpPr>
            <a:cxnSpLocks noChangeShapeType="1"/>
          </p:cNvCxnSpPr>
          <p:nvPr/>
        </p:nvCxnSpPr>
        <p:spPr bwMode="auto">
          <a:xfrm flipV="1">
            <a:off x="4661011" y="3355881"/>
            <a:ext cx="2670120" cy="7948"/>
          </a:xfrm>
          <a:prstGeom prst="line">
            <a:avLst/>
          </a:prstGeom>
          <a:noFill/>
          <a:ln w="38100" algn="ctr">
            <a:solidFill>
              <a:schemeClr val="tx1"/>
            </a:solidFill>
            <a:round/>
            <a:headEnd/>
            <a:tailEnd/>
          </a:ln>
        </p:spPr>
      </p:cxnSp>
      <p:sp>
        <p:nvSpPr>
          <p:cNvPr id="58" name="Rectangle 23">
            <a:extLst>
              <a:ext uri="{FF2B5EF4-FFF2-40B4-BE49-F238E27FC236}">
                <a16:creationId xmlns:a16="http://schemas.microsoft.com/office/drawing/2014/main" id="{2A05AFFC-ADE2-8831-5271-71946604CAA9}"/>
              </a:ext>
            </a:extLst>
          </p:cNvPr>
          <p:cNvSpPr>
            <a:spLocks noChangeArrowheads="1"/>
          </p:cNvSpPr>
          <p:nvPr/>
        </p:nvSpPr>
        <p:spPr bwMode="auto">
          <a:xfrm>
            <a:off x="4834459" y="3122294"/>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59" name="Rectangle 24">
            <a:extLst>
              <a:ext uri="{FF2B5EF4-FFF2-40B4-BE49-F238E27FC236}">
                <a16:creationId xmlns:a16="http://schemas.microsoft.com/office/drawing/2014/main" id="{81FA1A4A-C025-17F9-1350-1BE228E64FB0}"/>
              </a:ext>
            </a:extLst>
          </p:cNvPr>
          <p:cNvSpPr>
            <a:spLocks noChangeArrowheads="1"/>
          </p:cNvSpPr>
          <p:nvPr/>
        </p:nvSpPr>
        <p:spPr bwMode="auto">
          <a:xfrm>
            <a:off x="4834459" y="2893426"/>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60" name="Rectangle 25">
            <a:extLst>
              <a:ext uri="{FF2B5EF4-FFF2-40B4-BE49-F238E27FC236}">
                <a16:creationId xmlns:a16="http://schemas.microsoft.com/office/drawing/2014/main" id="{D6CF5336-0E74-3BBD-A0FC-63C05E298060}"/>
              </a:ext>
            </a:extLst>
          </p:cNvPr>
          <p:cNvSpPr>
            <a:spLocks noChangeArrowheads="1"/>
          </p:cNvSpPr>
          <p:nvPr/>
        </p:nvSpPr>
        <p:spPr bwMode="auto">
          <a:xfrm>
            <a:off x="4834459" y="2664560"/>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61" name="Rectangle 26">
            <a:extLst>
              <a:ext uri="{FF2B5EF4-FFF2-40B4-BE49-F238E27FC236}">
                <a16:creationId xmlns:a16="http://schemas.microsoft.com/office/drawing/2014/main" id="{E2F97CED-3376-617C-70C0-709B1FB1E2CC}"/>
              </a:ext>
            </a:extLst>
          </p:cNvPr>
          <p:cNvSpPr>
            <a:spLocks noChangeArrowheads="1"/>
          </p:cNvSpPr>
          <p:nvPr/>
        </p:nvSpPr>
        <p:spPr bwMode="auto">
          <a:xfrm>
            <a:off x="4834459" y="2432513"/>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62" name="TextBox 5">
            <a:extLst>
              <a:ext uri="{FF2B5EF4-FFF2-40B4-BE49-F238E27FC236}">
                <a16:creationId xmlns:a16="http://schemas.microsoft.com/office/drawing/2014/main" id="{D6B16813-C6CF-93FD-CDB1-7003B0091866}"/>
              </a:ext>
            </a:extLst>
          </p:cNvPr>
          <p:cNvSpPr txBox="1">
            <a:spLocks noChangeArrowheads="1"/>
          </p:cNvSpPr>
          <p:nvPr/>
        </p:nvSpPr>
        <p:spPr bwMode="auto">
          <a:xfrm>
            <a:off x="4783222" y="3359961"/>
            <a:ext cx="2509280" cy="35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r>
              <a:rPr lang="en-US" altLang="zh-CN" sz="1600" dirty="0">
                <a:solidFill>
                  <a:prstClr val="black"/>
                </a:solidFill>
                <a:latin typeface="Courier New" panose="02070309020205020404" pitchFamily="49" charset="0"/>
                <a:cs typeface="Courier New" panose="02070309020205020404" pitchFamily="49" charset="0"/>
              </a:rPr>
              <a:t>1 2 3 4 5 6 7 8 9 </a:t>
            </a:r>
          </a:p>
        </p:txBody>
      </p:sp>
      <p:sp>
        <p:nvSpPr>
          <p:cNvPr id="63" name="Rectangle 44">
            <a:extLst>
              <a:ext uri="{FF2B5EF4-FFF2-40B4-BE49-F238E27FC236}">
                <a16:creationId xmlns:a16="http://schemas.microsoft.com/office/drawing/2014/main" id="{721C6581-6D5C-2181-48F0-65BC4AA8EF4B}"/>
              </a:ext>
            </a:extLst>
          </p:cNvPr>
          <p:cNvSpPr>
            <a:spLocks noChangeArrowheads="1"/>
          </p:cNvSpPr>
          <p:nvPr/>
        </p:nvSpPr>
        <p:spPr bwMode="auto">
          <a:xfrm>
            <a:off x="6797106" y="3119116"/>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64" name="Rectangle 45">
            <a:extLst>
              <a:ext uri="{FF2B5EF4-FFF2-40B4-BE49-F238E27FC236}">
                <a16:creationId xmlns:a16="http://schemas.microsoft.com/office/drawing/2014/main" id="{5D0DA998-2566-CC24-B8BE-D630D155CE18}"/>
              </a:ext>
            </a:extLst>
          </p:cNvPr>
          <p:cNvSpPr>
            <a:spLocks noChangeArrowheads="1"/>
          </p:cNvSpPr>
          <p:nvPr/>
        </p:nvSpPr>
        <p:spPr bwMode="auto">
          <a:xfrm>
            <a:off x="6797106" y="2890249"/>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65" name="!!Rectangle 47">
            <a:extLst>
              <a:ext uri="{FF2B5EF4-FFF2-40B4-BE49-F238E27FC236}">
                <a16:creationId xmlns:a16="http://schemas.microsoft.com/office/drawing/2014/main" id="{640D2AAF-3E1F-35AB-B4F2-297B83A1DAA0}"/>
              </a:ext>
            </a:extLst>
          </p:cNvPr>
          <p:cNvSpPr>
            <a:spLocks noChangeArrowheads="1"/>
          </p:cNvSpPr>
          <p:nvPr/>
        </p:nvSpPr>
        <p:spPr bwMode="auto">
          <a:xfrm>
            <a:off x="6091292" y="3127937"/>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66" name="Rectangle 35">
            <a:extLst>
              <a:ext uri="{FF2B5EF4-FFF2-40B4-BE49-F238E27FC236}">
                <a16:creationId xmlns:a16="http://schemas.microsoft.com/office/drawing/2014/main" id="{20EE9039-5E92-6315-F267-EF8A403EC9E3}"/>
              </a:ext>
            </a:extLst>
          </p:cNvPr>
          <p:cNvSpPr>
            <a:spLocks noChangeArrowheads="1"/>
          </p:cNvSpPr>
          <p:nvPr/>
        </p:nvSpPr>
        <p:spPr bwMode="auto">
          <a:xfrm>
            <a:off x="5332662" y="3122294"/>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67" name="Rectangle 36">
            <a:extLst>
              <a:ext uri="{FF2B5EF4-FFF2-40B4-BE49-F238E27FC236}">
                <a16:creationId xmlns:a16="http://schemas.microsoft.com/office/drawing/2014/main" id="{0ACA5137-66CC-7D90-A02B-11771D79C14E}"/>
              </a:ext>
            </a:extLst>
          </p:cNvPr>
          <p:cNvSpPr>
            <a:spLocks noChangeArrowheads="1"/>
          </p:cNvSpPr>
          <p:nvPr/>
        </p:nvSpPr>
        <p:spPr bwMode="auto">
          <a:xfrm>
            <a:off x="5332662" y="2893426"/>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68" name="Rectangle 37">
            <a:extLst>
              <a:ext uri="{FF2B5EF4-FFF2-40B4-BE49-F238E27FC236}">
                <a16:creationId xmlns:a16="http://schemas.microsoft.com/office/drawing/2014/main" id="{00ACA114-105C-03D5-C158-7DE306B1DAD3}"/>
              </a:ext>
            </a:extLst>
          </p:cNvPr>
          <p:cNvSpPr>
            <a:spLocks noChangeArrowheads="1"/>
          </p:cNvSpPr>
          <p:nvPr/>
        </p:nvSpPr>
        <p:spPr bwMode="auto">
          <a:xfrm>
            <a:off x="5332662" y="2664559"/>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69" name="Rectangle 38">
            <a:extLst>
              <a:ext uri="{FF2B5EF4-FFF2-40B4-BE49-F238E27FC236}">
                <a16:creationId xmlns:a16="http://schemas.microsoft.com/office/drawing/2014/main" id="{19A741AF-0326-8286-0500-D1C583593931}"/>
              </a:ext>
            </a:extLst>
          </p:cNvPr>
          <p:cNvSpPr>
            <a:spLocks noChangeArrowheads="1"/>
          </p:cNvSpPr>
          <p:nvPr/>
        </p:nvSpPr>
        <p:spPr bwMode="auto">
          <a:xfrm>
            <a:off x="5332662" y="2432513"/>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70" name="Rectangle 39">
            <a:extLst>
              <a:ext uri="{FF2B5EF4-FFF2-40B4-BE49-F238E27FC236}">
                <a16:creationId xmlns:a16="http://schemas.microsoft.com/office/drawing/2014/main" id="{CC77313F-869B-CC12-97D0-5CA5B2EB5370}"/>
              </a:ext>
            </a:extLst>
          </p:cNvPr>
          <p:cNvSpPr>
            <a:spLocks noChangeArrowheads="1"/>
          </p:cNvSpPr>
          <p:nvPr/>
        </p:nvSpPr>
        <p:spPr bwMode="auto">
          <a:xfrm>
            <a:off x="5332662" y="2203646"/>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mc:AlternateContent xmlns:mc="http://schemas.openxmlformats.org/markup-compatibility/2006" xmlns:a14="http://schemas.microsoft.com/office/drawing/2010/main">
        <mc:Choice Requires="a14">
          <p:sp>
            <p:nvSpPr>
              <p:cNvPr id="71" name="!!Group 18">
                <a:extLst>
                  <a:ext uri="{FF2B5EF4-FFF2-40B4-BE49-F238E27FC236}">
                    <a16:creationId xmlns:a16="http://schemas.microsoft.com/office/drawing/2014/main" id="{C03A24F8-AACD-A7C9-449C-E828CD16A66D}"/>
                  </a:ext>
                </a:extLst>
              </p:cNvPr>
              <p:cNvSpPr>
                <a:spLocks noChangeArrowheads="1"/>
              </p:cNvSpPr>
              <p:nvPr/>
            </p:nvSpPr>
            <p:spPr bwMode="auto">
              <a:xfrm>
                <a:off x="8067428" y="1311041"/>
                <a:ext cx="1123709" cy="266432"/>
              </a:xfrm>
              <a:prstGeom prst="rect">
                <a:avLst/>
              </a:prstGeom>
              <a:solidFill>
                <a:schemeClr val="bg1"/>
              </a:solidFill>
              <a:ln w="28575" algn="ctr">
                <a:solidFill>
                  <a:schemeClr val="tx1"/>
                </a:solidFill>
                <a:prstDash val="solid"/>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111" b="1" i="1" dirty="0">
                    <a:solidFill>
                      <a:prstClr val="black"/>
                    </a:solidFill>
                    <a:latin typeface="Cambria Math" panose="02040503050406030204" pitchFamily="18" charset="0"/>
                  </a:rPr>
                  <a:t>Item 3  </a:t>
                </a:r>
                <a14:m>
                  <m:oMath xmlns:m="http://schemas.openxmlformats.org/officeDocument/2006/math">
                    <m:r>
                      <a:rPr lang="en-US" altLang="zh-CN" sz="1111" i="1" dirty="0">
                        <a:solidFill>
                          <a:prstClr val="black"/>
                        </a:solidFill>
                        <a:latin typeface="Cambria Math" panose="02040503050406030204" pitchFamily="18" charset="0"/>
                      </a:rPr>
                      <m:t>𝑇</m:t>
                    </m:r>
                    <m:r>
                      <a:rPr lang="en-US" altLang="zh-CN" sz="1111" i="1" dirty="0">
                        <a:solidFill>
                          <a:prstClr val="black"/>
                        </a:solidFill>
                        <a:latin typeface="Cambria Math" panose="02040503050406030204" pitchFamily="18" charset="0"/>
                      </a:rPr>
                      <m:t>=18</m:t>
                    </m:r>
                  </m:oMath>
                </a14:m>
                <a:endParaRPr lang="en-US" altLang="zh-CN" sz="1111" dirty="0">
                  <a:solidFill>
                    <a:prstClr val="black"/>
                  </a:solidFill>
                </a:endParaRPr>
              </a:p>
            </p:txBody>
          </p:sp>
        </mc:Choice>
        <mc:Fallback xmlns="">
          <p:sp>
            <p:nvSpPr>
              <p:cNvPr id="71" name="!!Group 18">
                <a:extLst>
                  <a:ext uri="{FF2B5EF4-FFF2-40B4-BE49-F238E27FC236}">
                    <a16:creationId xmlns:a16="http://schemas.microsoft.com/office/drawing/2014/main" id="{C03A24F8-AACD-A7C9-449C-E828CD16A66D}"/>
                  </a:ext>
                </a:extLst>
              </p:cNvPr>
              <p:cNvSpPr>
                <a:spLocks noRot="1" noChangeAspect="1" noMove="1" noResize="1" noEditPoints="1" noAdjustHandles="1" noChangeArrowheads="1" noChangeShapeType="1" noTextEdit="1"/>
              </p:cNvSpPr>
              <p:nvPr/>
            </p:nvSpPr>
            <p:spPr bwMode="auto">
              <a:xfrm>
                <a:off x="8067428" y="1311041"/>
                <a:ext cx="1123709" cy="266432"/>
              </a:xfrm>
              <a:prstGeom prst="rect">
                <a:avLst/>
              </a:prstGeom>
              <a:blipFill>
                <a:blip r:embed="rId3"/>
                <a:stretch>
                  <a:fillRect b="-6122"/>
                </a:stretch>
              </a:blipFill>
              <a:ln w="28575" algn="ctr">
                <a:solidFill>
                  <a:schemeClr val="tx1"/>
                </a:solidFill>
                <a:prstDash val="solid"/>
                <a:round/>
                <a:headEnd/>
                <a:tailEn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2" name="!!Group 19">
                <a:extLst>
                  <a:ext uri="{FF2B5EF4-FFF2-40B4-BE49-F238E27FC236}">
                    <a16:creationId xmlns:a16="http://schemas.microsoft.com/office/drawing/2014/main" id="{9A464CCF-8A09-40BD-584B-35D0C8501DEC}"/>
                  </a:ext>
                </a:extLst>
              </p:cNvPr>
              <p:cNvSpPr>
                <a:spLocks noChangeArrowheads="1"/>
              </p:cNvSpPr>
              <p:nvPr/>
            </p:nvSpPr>
            <p:spPr bwMode="auto">
              <a:xfrm>
                <a:off x="8067427" y="1577472"/>
                <a:ext cx="1123709" cy="268499"/>
              </a:xfrm>
              <a:prstGeom prst="rect">
                <a:avLst/>
              </a:prstGeom>
              <a:solidFill>
                <a:schemeClr val="bg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111" i="1" dirty="0">
                    <a:solidFill>
                      <a:prstClr val="black"/>
                    </a:solidFill>
                    <a:latin typeface="Cambria Math" panose="02040503050406030204" pitchFamily="18" charset="0"/>
                  </a:rPr>
                  <a:t>Item 4  </a:t>
                </a:r>
                <a14:m>
                  <m:oMath xmlns:m="http://schemas.openxmlformats.org/officeDocument/2006/math">
                    <m:r>
                      <a:rPr lang="en-US" altLang="zh-CN" sz="1111" i="1" dirty="0">
                        <a:solidFill>
                          <a:prstClr val="black"/>
                        </a:solidFill>
                        <a:latin typeface="Cambria Math" panose="02040503050406030204" pitchFamily="18" charset="0"/>
                      </a:rPr>
                      <m:t>𝑇</m:t>
                    </m:r>
                    <m:r>
                      <a:rPr lang="en-US" altLang="zh-CN" sz="1111" i="1" dirty="0">
                        <a:solidFill>
                          <a:prstClr val="black"/>
                        </a:solidFill>
                        <a:latin typeface="Cambria Math" panose="02040503050406030204" pitchFamily="18" charset="0"/>
                      </a:rPr>
                      <m:t>=25</m:t>
                    </m:r>
                  </m:oMath>
                </a14:m>
                <a:endParaRPr lang="en-US" altLang="zh-CN" sz="1111" dirty="0">
                  <a:solidFill>
                    <a:prstClr val="black"/>
                  </a:solidFill>
                </a:endParaRPr>
              </a:p>
            </p:txBody>
          </p:sp>
        </mc:Choice>
        <mc:Fallback xmlns="">
          <p:sp>
            <p:nvSpPr>
              <p:cNvPr id="72" name="!!Group 19">
                <a:extLst>
                  <a:ext uri="{FF2B5EF4-FFF2-40B4-BE49-F238E27FC236}">
                    <a16:creationId xmlns:a16="http://schemas.microsoft.com/office/drawing/2014/main" id="{9A464CCF-8A09-40BD-584B-35D0C8501DEC}"/>
                  </a:ext>
                </a:extLst>
              </p:cNvPr>
              <p:cNvSpPr>
                <a:spLocks noRot="1" noChangeAspect="1" noMove="1" noResize="1" noEditPoints="1" noAdjustHandles="1" noChangeArrowheads="1" noChangeShapeType="1" noTextEdit="1"/>
              </p:cNvSpPr>
              <p:nvPr/>
            </p:nvSpPr>
            <p:spPr bwMode="auto">
              <a:xfrm>
                <a:off x="8067427" y="1577472"/>
                <a:ext cx="1123709" cy="268499"/>
              </a:xfrm>
              <a:prstGeom prst="rect">
                <a:avLst/>
              </a:prstGeom>
              <a:blipFill>
                <a:blip r:embed="rId4"/>
                <a:stretch>
                  <a:fillRect b="-6122"/>
                </a:stretch>
              </a:blipFill>
              <a:ln w="28575" algn="ctr">
                <a:solidFill>
                  <a:schemeClr val="tx1"/>
                </a:solidFill>
                <a:round/>
                <a:headEnd/>
                <a:tailEn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3" name="!!Group 20">
                <a:extLst>
                  <a:ext uri="{FF2B5EF4-FFF2-40B4-BE49-F238E27FC236}">
                    <a16:creationId xmlns:a16="http://schemas.microsoft.com/office/drawing/2014/main" id="{40DE3283-6B17-B4AB-619C-8987DD82810F}"/>
                  </a:ext>
                </a:extLst>
              </p:cNvPr>
              <p:cNvSpPr>
                <a:spLocks noChangeArrowheads="1"/>
              </p:cNvSpPr>
              <p:nvPr/>
            </p:nvSpPr>
            <p:spPr bwMode="auto">
              <a:xfrm>
                <a:off x="8067425" y="1845972"/>
                <a:ext cx="1123709" cy="266432"/>
              </a:xfrm>
              <a:prstGeom prst="rect">
                <a:avLst/>
              </a:prstGeom>
              <a:solidFill>
                <a:schemeClr val="bg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111" i="1" dirty="0">
                    <a:solidFill>
                      <a:prstClr val="black"/>
                    </a:solidFill>
                    <a:latin typeface="Cambria Math" panose="02040503050406030204" pitchFamily="18" charset="0"/>
                  </a:rPr>
                  <a:t>Item 2  </a:t>
                </a:r>
                <a14:m>
                  <m:oMath xmlns:m="http://schemas.openxmlformats.org/officeDocument/2006/math">
                    <m:r>
                      <a:rPr lang="en-US" altLang="zh-CN" sz="1111" i="1" dirty="0">
                        <a:solidFill>
                          <a:prstClr val="black"/>
                        </a:solidFill>
                        <a:latin typeface="Cambria Math" panose="02040503050406030204" pitchFamily="18" charset="0"/>
                      </a:rPr>
                      <m:t>𝑇</m:t>
                    </m:r>
                    <m:r>
                      <a:rPr lang="en-US" altLang="zh-CN" sz="1111" i="1" dirty="0">
                        <a:solidFill>
                          <a:prstClr val="black"/>
                        </a:solidFill>
                        <a:latin typeface="Cambria Math" panose="02040503050406030204" pitchFamily="18" charset="0"/>
                      </a:rPr>
                      <m:t>=37</m:t>
                    </m:r>
                  </m:oMath>
                </a14:m>
                <a:endParaRPr lang="en-US" altLang="zh-CN" sz="1111" dirty="0">
                  <a:solidFill>
                    <a:prstClr val="black"/>
                  </a:solidFill>
                </a:endParaRPr>
              </a:p>
            </p:txBody>
          </p:sp>
        </mc:Choice>
        <mc:Fallback xmlns="">
          <p:sp>
            <p:nvSpPr>
              <p:cNvPr id="73" name="!!Group 20">
                <a:extLst>
                  <a:ext uri="{FF2B5EF4-FFF2-40B4-BE49-F238E27FC236}">
                    <a16:creationId xmlns:a16="http://schemas.microsoft.com/office/drawing/2014/main" id="{40DE3283-6B17-B4AB-619C-8987DD82810F}"/>
                  </a:ext>
                </a:extLst>
              </p:cNvPr>
              <p:cNvSpPr>
                <a:spLocks noRot="1" noChangeAspect="1" noMove="1" noResize="1" noEditPoints="1" noAdjustHandles="1" noChangeArrowheads="1" noChangeShapeType="1" noTextEdit="1"/>
              </p:cNvSpPr>
              <p:nvPr/>
            </p:nvSpPr>
            <p:spPr bwMode="auto">
              <a:xfrm>
                <a:off x="8067425" y="1845972"/>
                <a:ext cx="1123709" cy="266432"/>
              </a:xfrm>
              <a:prstGeom prst="rect">
                <a:avLst/>
              </a:prstGeom>
              <a:blipFill>
                <a:blip r:embed="rId5"/>
                <a:stretch>
                  <a:fillRect b="-6122"/>
                </a:stretch>
              </a:blipFill>
              <a:ln w="28575" algn="ctr">
                <a:solidFill>
                  <a:schemeClr val="tx1"/>
                </a:solidFill>
                <a:round/>
                <a:headEnd/>
                <a:tailEnd/>
              </a:ln>
            </p:spPr>
            <p:txBody>
              <a:bodyPr/>
              <a:lstStyle/>
              <a:p>
                <a:r>
                  <a:rPr lang="zh-CN" altLang="en-US">
                    <a:noFill/>
                  </a:rPr>
                  <a:t> </a:t>
                </a:r>
              </a:p>
            </p:txBody>
          </p:sp>
        </mc:Fallback>
      </mc:AlternateContent>
      <p:cxnSp>
        <p:nvCxnSpPr>
          <p:cNvPr id="74" name="直接箭头连接符 78">
            <a:extLst>
              <a:ext uri="{FF2B5EF4-FFF2-40B4-BE49-F238E27FC236}">
                <a16:creationId xmlns:a16="http://schemas.microsoft.com/office/drawing/2014/main" id="{2C042600-8A79-A363-42BE-0D65780A039C}"/>
              </a:ext>
            </a:extLst>
          </p:cNvPr>
          <p:cNvCxnSpPr>
            <a:cxnSpLocks/>
          </p:cNvCxnSpPr>
          <p:nvPr/>
        </p:nvCxnSpPr>
        <p:spPr>
          <a:xfrm>
            <a:off x="9289528" y="1267948"/>
            <a:ext cx="0" cy="1583400"/>
          </a:xfrm>
          <a:prstGeom prst="straightConnector1">
            <a:avLst/>
          </a:prstGeom>
          <a:noFill/>
          <a:ln w="19050" cap="flat" cmpd="sng" algn="ctr">
            <a:solidFill>
              <a:sysClr val="windowText" lastClr="000000"/>
            </a:solidFill>
            <a:prstDash val="solid"/>
            <a:miter lim="800000"/>
            <a:tailEnd type="triangle"/>
          </a:ln>
          <a:effectLst/>
        </p:spPr>
      </p:cxnSp>
      <p:sp>
        <p:nvSpPr>
          <p:cNvPr id="75" name="TextBox 74">
            <a:extLst>
              <a:ext uri="{FF2B5EF4-FFF2-40B4-BE49-F238E27FC236}">
                <a16:creationId xmlns:a16="http://schemas.microsoft.com/office/drawing/2014/main" id="{3FD12D97-FB79-5B95-E17D-404F92E7B7B6}"/>
              </a:ext>
            </a:extLst>
          </p:cNvPr>
          <p:cNvSpPr txBox="1"/>
          <p:nvPr/>
        </p:nvSpPr>
        <p:spPr>
          <a:xfrm>
            <a:off x="9015502" y="2880632"/>
            <a:ext cx="686069" cy="287771"/>
          </a:xfrm>
          <a:prstGeom prst="rect">
            <a:avLst/>
          </a:prstGeom>
          <a:noFill/>
        </p:spPr>
        <p:txBody>
          <a:bodyPr wrap="square" rtlCol="0">
            <a:spAutoFit/>
          </a:bodyPr>
          <a:lstStyle/>
          <a:p>
            <a:pPr defTabSz="914140" eaLnBrk="1" fontAlgn="auto" hangingPunct="1">
              <a:spcBef>
                <a:spcPts val="0"/>
              </a:spcBef>
              <a:spcAft>
                <a:spcPts val="0"/>
              </a:spcAft>
            </a:pPr>
            <a:r>
              <a:rPr lang="en-US" altLang="zh-CN" sz="1270" dirty="0">
                <a:solidFill>
                  <a:prstClr val="black"/>
                </a:solidFill>
                <a:latin typeface="Times New Roman" panose="02020603050405020304" pitchFamily="18" charset="0"/>
                <a:ea typeface="黑体"/>
                <a:cs typeface="Times New Roman" panose="02020603050405020304" pitchFamily="18" charset="0"/>
              </a:rPr>
              <a:t>Time</a:t>
            </a:r>
            <a:endParaRPr lang="zh-CN" altLang="en-US" sz="1270" dirty="0">
              <a:solidFill>
                <a:prstClr val="black"/>
              </a:solidFill>
              <a:latin typeface="Times New Roman" panose="02020603050405020304" pitchFamily="18" charset="0"/>
              <a:ea typeface="黑体"/>
              <a:cs typeface="Times New Roman" panose="02020603050405020304" pitchFamily="18" charset="0"/>
            </a:endParaRPr>
          </a:p>
        </p:txBody>
      </p:sp>
      <p:sp>
        <p:nvSpPr>
          <p:cNvPr id="2" name="TextBox 1">
            <a:extLst>
              <a:ext uri="{FF2B5EF4-FFF2-40B4-BE49-F238E27FC236}">
                <a16:creationId xmlns:a16="http://schemas.microsoft.com/office/drawing/2014/main" id="{BB1873BC-FE2E-FFE2-8EB4-FFC2CB9E33E6}"/>
              </a:ext>
            </a:extLst>
          </p:cNvPr>
          <p:cNvSpPr txBox="1"/>
          <p:nvPr/>
        </p:nvSpPr>
        <p:spPr>
          <a:xfrm>
            <a:off x="714987" y="6381034"/>
            <a:ext cx="10228712" cy="523220"/>
          </a:xfrm>
          <a:prstGeom prst="rect">
            <a:avLst/>
          </a:prstGeom>
          <a:noFill/>
        </p:spPr>
        <p:txBody>
          <a:bodyPr wrap="square">
            <a:spAutoFit/>
          </a:bodyPr>
          <a:lstStyle/>
          <a:p>
            <a:pPr algn="ctr">
              <a:spcBef>
                <a:spcPts val="0"/>
              </a:spcBef>
              <a:spcAft>
                <a:spcPts val="0"/>
              </a:spcAft>
            </a:pPr>
            <a:r>
              <a:rPr lang="en-US" altLang="zh-CN" sz="1400" dirty="0">
                <a:latin typeface="Times New Roman" panose="02020603050405020304" pitchFamily="18" charset="0"/>
                <a:cs typeface="Times New Roman" panose="02020603050405020304" pitchFamily="18" charset="0"/>
              </a:rPr>
              <a:t>Hanyan Yin, </a:t>
            </a:r>
            <a:r>
              <a:rPr lang="en-US" altLang="zh-CN" sz="1400" dirty="0" err="1">
                <a:latin typeface="Times New Roman" panose="02020603050405020304" pitchFamily="18" charset="0"/>
                <a:cs typeface="Times New Roman" panose="02020603050405020304" pitchFamily="18" charset="0"/>
              </a:rPr>
              <a:t>Dongxie</a:t>
            </a:r>
            <a:r>
              <a:rPr lang="en-US" altLang="zh-CN" sz="1400" dirty="0">
                <a:latin typeface="Times New Roman" panose="02020603050405020304" pitchFamily="18" charset="0"/>
                <a:cs typeface="Times New Roman" panose="02020603050405020304" pitchFamily="18" charset="0"/>
              </a:rPr>
              <a:t> Wen, </a:t>
            </a:r>
            <a:r>
              <a:rPr lang="en-US" altLang="zh-CN" sz="1400" dirty="0" err="1">
                <a:latin typeface="Times New Roman" panose="02020603050405020304" pitchFamily="18" charset="0"/>
                <a:cs typeface="Times New Roman" panose="02020603050405020304" pitchFamily="18" charset="0"/>
              </a:rPr>
              <a:t>Jiajun</a:t>
            </a:r>
            <a:r>
              <a:rPr lang="en-US" altLang="zh-CN" sz="1400" dirty="0">
                <a:latin typeface="Times New Roman" panose="02020603050405020304" pitchFamily="18" charset="0"/>
                <a:cs typeface="Times New Roman" panose="02020603050405020304" pitchFamily="18" charset="0"/>
              </a:rPr>
              <a:t> Li, </a:t>
            </a:r>
            <a:r>
              <a:rPr lang="en-US" altLang="zh-CN" sz="1400" b="1" dirty="0" err="1">
                <a:latin typeface="Times New Roman" panose="02020603050405020304" pitchFamily="18" charset="0"/>
                <a:cs typeface="Times New Roman" panose="02020603050405020304" pitchFamily="18" charset="0"/>
              </a:rPr>
              <a:t>Zhewei</a:t>
            </a:r>
            <a:r>
              <a:rPr lang="en-US" altLang="zh-CN" sz="1400" b="1" dirty="0">
                <a:latin typeface="Times New Roman" panose="02020603050405020304" pitchFamily="18" charset="0"/>
                <a:cs typeface="Times New Roman" panose="02020603050405020304" pitchFamily="18" charset="0"/>
              </a:rPr>
              <a:t> Wei</a:t>
            </a:r>
            <a:r>
              <a:rPr lang="en-US" altLang="zh-CN" sz="1400" dirty="0">
                <a:latin typeface="Times New Roman" panose="02020603050405020304" pitchFamily="18" charset="0"/>
                <a:cs typeface="Times New Roman" panose="02020603050405020304" pitchFamily="18" charset="0"/>
              </a:rPr>
              <a:t>, Xiao Zhang, </a:t>
            </a:r>
            <a:r>
              <a:rPr lang="en-US" altLang="zh-CN" sz="1400" dirty="0" err="1">
                <a:latin typeface="Times New Roman" panose="02020603050405020304" pitchFamily="18" charset="0"/>
                <a:cs typeface="Times New Roman" panose="02020603050405020304" pitchFamily="18" charset="0"/>
              </a:rPr>
              <a:t>Zengfeng</a:t>
            </a:r>
            <a:r>
              <a:rPr lang="en-US" altLang="zh-CN" sz="1400" dirty="0">
                <a:latin typeface="Times New Roman" panose="02020603050405020304" pitchFamily="18" charset="0"/>
                <a:cs typeface="Times New Roman" panose="02020603050405020304" pitchFamily="18" charset="0"/>
              </a:rPr>
              <a:t> Huang, </a:t>
            </a:r>
            <a:r>
              <a:rPr lang="en-US" altLang="zh-CN" sz="1400" dirty="0" err="1">
                <a:latin typeface="Times New Roman" panose="02020603050405020304" pitchFamily="18" charset="0"/>
                <a:cs typeface="Times New Roman" panose="02020603050405020304" pitchFamily="18" charset="0"/>
              </a:rPr>
              <a:t>Feifei</a:t>
            </a:r>
            <a:r>
              <a:rPr lang="en-US" altLang="zh-CN" sz="1400" dirty="0">
                <a:latin typeface="Times New Roman" panose="02020603050405020304" pitchFamily="18" charset="0"/>
                <a:cs typeface="Times New Roman" panose="02020603050405020304" pitchFamily="18" charset="0"/>
              </a:rPr>
              <a:t> Li. Optimal Matrix Sketching over Sliding Windows. VLDB 2024</a:t>
            </a:r>
            <a:endParaRPr lang="en-US" altLang="zh-CN" sz="1400" dirty="0">
              <a:effectLst/>
              <a:latin typeface="Times New Roman" panose="02020603050405020304" pitchFamily="18" charset="0"/>
              <a:cs typeface="Times New Roman" panose="02020603050405020304" pitchFamily="18" charset="0"/>
            </a:endParaRPr>
          </a:p>
        </p:txBody>
      </p:sp>
      <p:sp>
        <p:nvSpPr>
          <p:cNvPr id="6" name="Title 4">
            <a:extLst>
              <a:ext uri="{FF2B5EF4-FFF2-40B4-BE49-F238E27FC236}">
                <a16:creationId xmlns:a16="http://schemas.microsoft.com/office/drawing/2014/main" id="{45F12090-E142-3E9E-FEFA-1192CC777B2E}"/>
              </a:ext>
            </a:extLst>
          </p:cNvPr>
          <p:cNvSpPr>
            <a:spLocks noGrp="1"/>
          </p:cNvSpPr>
          <p:nvPr>
            <p:ph type="title"/>
          </p:nvPr>
        </p:nvSpPr>
        <p:spPr>
          <a:xfrm>
            <a:off x="1619219" y="141288"/>
            <a:ext cx="9810819" cy="1128712"/>
          </a:xfrm>
        </p:spPr>
        <p:txBody>
          <a:bodyPr/>
          <a:lstStyle/>
          <a:p>
            <a:r>
              <a:rPr lang="zh-CN" altLang="en-US" dirty="0"/>
              <a:t>滑动窗口：</a:t>
            </a:r>
            <a:r>
              <a:rPr lang="en-US" altLang="zh-CN" dirty="0"/>
              <a:t>MG </a:t>
            </a:r>
            <a:r>
              <a:rPr lang="en-US" altLang="zh-CN" dirty="0" err="1"/>
              <a:t>v.s</a:t>
            </a:r>
            <a:r>
              <a:rPr lang="en-US" altLang="zh-CN" dirty="0"/>
              <a:t>.  FD</a:t>
            </a:r>
            <a:endParaRPr lang="zh-CN" altLang="en-US" dirty="0"/>
          </a:p>
        </p:txBody>
      </p:sp>
    </p:spTree>
    <p:extLst>
      <p:ext uri="{BB962C8B-B14F-4D97-AF65-F5344CB8AC3E}">
        <p14:creationId xmlns:p14="http://schemas.microsoft.com/office/powerpoint/2010/main" val="41899050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4">
            <a:extLst>
              <a:ext uri="{FF2B5EF4-FFF2-40B4-BE49-F238E27FC236}">
                <a16:creationId xmlns:a16="http://schemas.microsoft.com/office/drawing/2014/main" id="{B53F094B-F458-27BB-41DC-72C7E7F7BC75}"/>
              </a:ext>
            </a:extLst>
          </p:cNvPr>
          <p:cNvSpPr/>
          <p:nvPr/>
        </p:nvSpPr>
        <p:spPr>
          <a:xfrm rot="5400000">
            <a:off x="8849889" y="5537793"/>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defRPr/>
            </a:pPr>
            <a:endParaRPr lang="zh-CN" altLang="en-US" sz="1825" kern="0">
              <a:solidFill>
                <a:prstClr val="white"/>
              </a:solidFill>
              <a:latin typeface="Lucida Sans"/>
              <a:ea typeface="黑体"/>
            </a:endParaRPr>
          </a:p>
        </p:txBody>
      </p:sp>
      <p:grpSp>
        <p:nvGrpSpPr>
          <p:cNvPr id="3" name="!!组合 104">
            <a:extLst>
              <a:ext uri="{FF2B5EF4-FFF2-40B4-BE49-F238E27FC236}">
                <a16:creationId xmlns:a16="http://schemas.microsoft.com/office/drawing/2014/main" id="{1D39FBC3-B699-F3A0-5ADE-EBA7E257FB13}"/>
              </a:ext>
            </a:extLst>
          </p:cNvPr>
          <p:cNvGrpSpPr/>
          <p:nvPr/>
        </p:nvGrpSpPr>
        <p:grpSpPr>
          <a:xfrm>
            <a:off x="4077351" y="4865855"/>
            <a:ext cx="920284" cy="736226"/>
            <a:chOff x="915215" y="3574890"/>
            <a:chExt cx="685801" cy="548640"/>
          </a:xfrm>
        </p:grpSpPr>
        <p:sp>
          <p:nvSpPr>
            <p:cNvPr id="4" name="矩形 108">
              <a:extLst>
                <a:ext uri="{FF2B5EF4-FFF2-40B4-BE49-F238E27FC236}">
                  <a16:creationId xmlns:a16="http://schemas.microsoft.com/office/drawing/2014/main" id="{497088B0-A08B-71A3-ACCB-7C0862A8E87A}"/>
                </a:ext>
              </a:extLst>
            </p:cNvPr>
            <p:cNvSpPr/>
            <p:nvPr/>
          </p:nvSpPr>
          <p:spPr>
            <a:xfrm>
              <a:off x="915216" y="3574890"/>
              <a:ext cx="68580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7" name="矩形 109">
              <a:extLst>
                <a:ext uri="{FF2B5EF4-FFF2-40B4-BE49-F238E27FC236}">
                  <a16:creationId xmlns:a16="http://schemas.microsoft.com/office/drawing/2014/main" id="{EDDEC66A-FCAF-84C1-014B-AC2F19D9D47A}"/>
                </a:ext>
              </a:extLst>
            </p:cNvPr>
            <p:cNvSpPr/>
            <p:nvPr/>
          </p:nvSpPr>
          <p:spPr>
            <a:xfrm>
              <a:off x="915215" y="3712050"/>
              <a:ext cx="68580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8" name="矩形 110">
              <a:extLst>
                <a:ext uri="{FF2B5EF4-FFF2-40B4-BE49-F238E27FC236}">
                  <a16:creationId xmlns:a16="http://schemas.microsoft.com/office/drawing/2014/main" id="{5B999499-98D5-15D2-9BAF-130013B89DE6}"/>
                </a:ext>
              </a:extLst>
            </p:cNvPr>
            <p:cNvSpPr/>
            <p:nvPr/>
          </p:nvSpPr>
          <p:spPr>
            <a:xfrm>
              <a:off x="915215" y="3849210"/>
              <a:ext cx="68580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9" name="矩形 111">
              <a:extLst>
                <a:ext uri="{FF2B5EF4-FFF2-40B4-BE49-F238E27FC236}">
                  <a16:creationId xmlns:a16="http://schemas.microsoft.com/office/drawing/2014/main" id="{1BD812C5-E89C-E50A-6E2E-26B6E68798AC}"/>
                </a:ext>
              </a:extLst>
            </p:cNvPr>
            <p:cNvSpPr/>
            <p:nvPr/>
          </p:nvSpPr>
          <p:spPr>
            <a:xfrm>
              <a:off x="915215" y="3986370"/>
              <a:ext cx="68580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dirty="0">
                <a:solidFill>
                  <a:prstClr val="white"/>
                </a:solidFill>
                <a:latin typeface="Lucida Sans"/>
                <a:ea typeface="黑体"/>
              </a:endParaRPr>
            </a:p>
          </p:txBody>
        </p:sp>
      </p:grpSp>
      <mc:AlternateContent xmlns:mc="http://schemas.openxmlformats.org/markup-compatibility/2006" xmlns:a14="http://schemas.microsoft.com/office/drawing/2010/main">
        <mc:Choice Requires="a14">
          <p:sp>
            <p:nvSpPr>
              <p:cNvPr id="10" name="文本框 106">
                <a:extLst>
                  <a:ext uri="{FF2B5EF4-FFF2-40B4-BE49-F238E27FC236}">
                    <a16:creationId xmlns:a16="http://schemas.microsoft.com/office/drawing/2014/main" id="{58F20782-3038-4B4F-EAD5-12FF1E53E979}"/>
                  </a:ext>
                </a:extLst>
              </p:cNvPr>
              <p:cNvSpPr txBox="1"/>
              <p:nvPr/>
            </p:nvSpPr>
            <p:spPr>
              <a:xfrm>
                <a:off x="3221685" y="4949981"/>
                <a:ext cx="812851" cy="410433"/>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zh-CN" sz="2000" i="1">
                              <a:solidFill>
                                <a:prstClr val="black"/>
                              </a:solidFill>
                              <a:latin typeface="Cambria Math" panose="02040503050406030204" pitchFamily="18" charset="0"/>
                            </a:rPr>
                          </m:ctrlPr>
                        </m:sSubPr>
                        <m:e>
                          <m:acc>
                            <m:accPr>
                              <m:chr m:val="̂"/>
                              <m:ctrlPr>
                                <a:rPr lang="en-US" altLang="zh-CN" sz="2000" i="1">
                                  <a:solidFill>
                                    <a:prstClr val="black"/>
                                  </a:solidFill>
                                  <a:latin typeface="Cambria Math" panose="02040503050406030204" pitchFamily="18" charset="0"/>
                                </a:rPr>
                              </m:ctrlPr>
                            </m:accPr>
                            <m:e>
                              <m:r>
                                <a:rPr lang="en-US" altLang="zh-CN" sz="2000" b="1" i="1">
                                  <a:solidFill>
                                    <a:prstClr val="black"/>
                                  </a:solidFill>
                                  <a:latin typeface="Cambria Math" panose="02040503050406030204" pitchFamily="18" charset="0"/>
                                </a:rPr>
                                <m:t>𝑪</m:t>
                              </m:r>
                            </m:e>
                          </m:acc>
                        </m:e>
                        <m:sub>
                          <m:r>
                            <a:rPr lang="en-US" altLang="zh-CN" sz="2000" i="1">
                              <a:solidFill>
                                <a:prstClr val="black"/>
                              </a:solidFill>
                              <a:latin typeface="Cambria Math" panose="02040503050406030204" pitchFamily="18" charset="0"/>
                            </a:rPr>
                            <m:t>𝑇</m:t>
                          </m:r>
                          <m:r>
                            <a:rPr lang="en-US" altLang="zh-CN" sz="2000" i="1">
                              <a:solidFill>
                                <a:prstClr val="black"/>
                              </a:solidFill>
                              <a:latin typeface="Cambria Math" panose="02040503050406030204" pitchFamily="18" charset="0"/>
                            </a:rPr>
                            <m:t>−1</m:t>
                          </m:r>
                        </m:sub>
                      </m:sSub>
                    </m:oMath>
                  </m:oMathPara>
                </a14:m>
                <a:endParaRPr lang="zh-CN" altLang="en-US" sz="3200" dirty="0">
                  <a:solidFill>
                    <a:prstClr val="black"/>
                  </a:solidFill>
                  <a:latin typeface="Lucida Sans"/>
                  <a:ea typeface="黑体"/>
                </a:endParaRPr>
              </a:p>
            </p:txBody>
          </p:sp>
        </mc:Choice>
        <mc:Fallback xmlns="">
          <p:sp>
            <p:nvSpPr>
              <p:cNvPr id="10" name="文本框 106">
                <a:extLst>
                  <a:ext uri="{FF2B5EF4-FFF2-40B4-BE49-F238E27FC236}">
                    <a16:creationId xmlns:a16="http://schemas.microsoft.com/office/drawing/2014/main" id="{58F20782-3038-4B4F-EAD5-12FF1E53E979}"/>
                  </a:ext>
                </a:extLst>
              </p:cNvPr>
              <p:cNvSpPr txBox="1">
                <a:spLocks noRot="1" noChangeAspect="1" noMove="1" noResize="1" noEditPoints="1" noAdjustHandles="1" noChangeArrowheads="1" noChangeShapeType="1" noTextEdit="1"/>
              </p:cNvSpPr>
              <p:nvPr/>
            </p:nvSpPr>
            <p:spPr>
              <a:xfrm>
                <a:off x="3221685" y="4949981"/>
                <a:ext cx="812851" cy="410433"/>
              </a:xfrm>
              <a:prstGeom prst="rect">
                <a:avLst/>
              </a:prstGeom>
              <a:blipFill>
                <a:blip r:embed="rId2"/>
                <a:stretch>
                  <a:fillRect t="-7463" r="-746" b="-2985"/>
                </a:stretch>
              </a:blipFill>
            </p:spPr>
            <p:txBody>
              <a:bodyPr/>
              <a:lstStyle/>
              <a:p>
                <a:r>
                  <a:rPr lang="zh-CN" altLang="en-US">
                    <a:noFill/>
                  </a:rPr>
                  <a:t> </a:t>
                </a:r>
              </a:p>
            </p:txBody>
          </p:sp>
        </mc:Fallback>
      </mc:AlternateContent>
      <p:sp>
        <p:nvSpPr>
          <p:cNvPr id="11" name="矩形 151">
            <a:extLst>
              <a:ext uri="{FF2B5EF4-FFF2-40B4-BE49-F238E27FC236}">
                <a16:creationId xmlns:a16="http://schemas.microsoft.com/office/drawing/2014/main" id="{4A50C9AD-9034-F272-C8D9-41E2733B118F}"/>
              </a:ext>
            </a:extLst>
          </p:cNvPr>
          <p:cNvSpPr/>
          <p:nvPr/>
        </p:nvSpPr>
        <p:spPr>
          <a:xfrm rot="5400000">
            <a:off x="8849889" y="3697228"/>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pPr>
            <a:endParaRPr lang="zh-CN" altLang="en-US" sz="1825" kern="0">
              <a:solidFill>
                <a:prstClr val="white"/>
              </a:solidFill>
              <a:latin typeface="Lucida Sans"/>
              <a:ea typeface="黑体"/>
            </a:endParaRPr>
          </a:p>
        </p:txBody>
      </p:sp>
      <p:sp>
        <p:nvSpPr>
          <p:cNvPr id="12" name="矩形 94">
            <a:extLst>
              <a:ext uri="{FF2B5EF4-FFF2-40B4-BE49-F238E27FC236}">
                <a16:creationId xmlns:a16="http://schemas.microsoft.com/office/drawing/2014/main" id="{046C7D69-75ED-3F29-3D76-D6FFAF843B3C}"/>
              </a:ext>
            </a:extLst>
          </p:cNvPr>
          <p:cNvSpPr/>
          <p:nvPr/>
        </p:nvSpPr>
        <p:spPr>
          <a:xfrm rot="5400000">
            <a:off x="8849889" y="4065341"/>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defRPr/>
            </a:pPr>
            <a:endParaRPr lang="zh-CN" altLang="en-US" sz="1825" kern="0">
              <a:solidFill>
                <a:prstClr val="white"/>
              </a:solidFill>
              <a:latin typeface="Lucida Sans"/>
              <a:ea typeface="黑体"/>
            </a:endParaRPr>
          </a:p>
        </p:txBody>
      </p:sp>
      <p:sp>
        <p:nvSpPr>
          <p:cNvPr id="13" name="矩形 94">
            <a:extLst>
              <a:ext uri="{FF2B5EF4-FFF2-40B4-BE49-F238E27FC236}">
                <a16:creationId xmlns:a16="http://schemas.microsoft.com/office/drawing/2014/main" id="{1AFD2B9E-E843-8AA6-ADF7-22EBD6BDE71A}"/>
              </a:ext>
            </a:extLst>
          </p:cNvPr>
          <p:cNvSpPr/>
          <p:nvPr/>
        </p:nvSpPr>
        <p:spPr>
          <a:xfrm rot="5400000">
            <a:off x="8849889" y="4433454"/>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defRPr/>
            </a:pPr>
            <a:endParaRPr lang="zh-CN" altLang="en-US" sz="1825" kern="0">
              <a:solidFill>
                <a:prstClr val="white"/>
              </a:solidFill>
              <a:latin typeface="Lucida Sans"/>
              <a:ea typeface="黑体"/>
            </a:endParaRPr>
          </a:p>
        </p:txBody>
      </p:sp>
      <p:sp>
        <p:nvSpPr>
          <p:cNvPr id="14" name="矩形 94">
            <a:extLst>
              <a:ext uri="{FF2B5EF4-FFF2-40B4-BE49-F238E27FC236}">
                <a16:creationId xmlns:a16="http://schemas.microsoft.com/office/drawing/2014/main" id="{B5E78269-AD53-CAC5-CD0C-A41A3936D948}"/>
              </a:ext>
            </a:extLst>
          </p:cNvPr>
          <p:cNvSpPr/>
          <p:nvPr/>
        </p:nvSpPr>
        <p:spPr>
          <a:xfrm rot="5400000">
            <a:off x="8849889" y="4801567"/>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defRPr/>
            </a:pPr>
            <a:endParaRPr lang="zh-CN" altLang="en-US" sz="1825" kern="0">
              <a:solidFill>
                <a:prstClr val="white"/>
              </a:solidFill>
              <a:latin typeface="Lucida Sans"/>
              <a:ea typeface="黑体"/>
            </a:endParaRPr>
          </a:p>
        </p:txBody>
      </p:sp>
      <p:sp>
        <p:nvSpPr>
          <p:cNvPr id="15" name="矩形 94">
            <a:extLst>
              <a:ext uri="{FF2B5EF4-FFF2-40B4-BE49-F238E27FC236}">
                <a16:creationId xmlns:a16="http://schemas.microsoft.com/office/drawing/2014/main" id="{1A0D2FD0-57E4-5051-73CE-70199106589C}"/>
              </a:ext>
            </a:extLst>
          </p:cNvPr>
          <p:cNvSpPr/>
          <p:nvPr/>
        </p:nvSpPr>
        <p:spPr>
          <a:xfrm rot="5400000">
            <a:off x="8849889" y="5169680"/>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defRPr/>
            </a:pPr>
            <a:endParaRPr lang="zh-CN" altLang="en-US" sz="1825" kern="0">
              <a:solidFill>
                <a:prstClr val="white"/>
              </a:solidFill>
              <a:latin typeface="Lucida Sans"/>
              <a:ea typeface="黑体"/>
            </a:endParaRPr>
          </a:p>
        </p:txBody>
      </p:sp>
      <p:cxnSp>
        <p:nvCxnSpPr>
          <p:cNvPr id="16" name="直接箭头连接符 78">
            <a:extLst>
              <a:ext uri="{FF2B5EF4-FFF2-40B4-BE49-F238E27FC236}">
                <a16:creationId xmlns:a16="http://schemas.microsoft.com/office/drawing/2014/main" id="{7C02E826-75F1-1C2C-4B8D-69601AB09C45}"/>
              </a:ext>
            </a:extLst>
          </p:cNvPr>
          <p:cNvCxnSpPr>
            <a:cxnSpLocks/>
          </p:cNvCxnSpPr>
          <p:nvPr/>
        </p:nvCxnSpPr>
        <p:spPr>
          <a:xfrm>
            <a:off x="9258709" y="3813354"/>
            <a:ext cx="0" cy="2379619"/>
          </a:xfrm>
          <a:prstGeom prst="straightConnector1">
            <a:avLst/>
          </a:prstGeom>
          <a:noFill/>
          <a:ln w="19050" cap="flat" cmpd="sng" algn="ctr">
            <a:solidFill>
              <a:sysClr val="windowText" lastClr="000000"/>
            </a:solidFill>
            <a:prstDash val="solid"/>
            <a:miter lim="800000"/>
            <a:tailEnd type="triangle"/>
          </a:ln>
          <a:effectLst/>
        </p:spPr>
      </p:cxnSp>
      <p:sp>
        <p:nvSpPr>
          <p:cNvPr id="17" name="文本框 101">
            <a:extLst>
              <a:ext uri="{FF2B5EF4-FFF2-40B4-BE49-F238E27FC236}">
                <a16:creationId xmlns:a16="http://schemas.microsoft.com/office/drawing/2014/main" id="{CB033A35-D489-A9D6-533B-5E80EA22CB97}"/>
              </a:ext>
            </a:extLst>
          </p:cNvPr>
          <p:cNvSpPr txBox="1"/>
          <p:nvPr/>
        </p:nvSpPr>
        <p:spPr>
          <a:xfrm>
            <a:off x="9289985" y="6043988"/>
            <a:ext cx="484428" cy="263277"/>
          </a:xfrm>
          <a:prstGeom prst="rect">
            <a:avLst/>
          </a:prstGeom>
          <a:noFill/>
        </p:spPr>
        <p:txBody>
          <a:bodyPr wrap="square" rtlCol="0">
            <a:spAutoFit/>
          </a:bodyPr>
          <a:lstStyle/>
          <a:p>
            <a:pPr defTabSz="914140" eaLnBrk="1" fontAlgn="auto" hangingPunct="1">
              <a:spcBef>
                <a:spcPts val="0"/>
              </a:spcBef>
              <a:spcAft>
                <a:spcPts val="0"/>
              </a:spcAft>
            </a:pPr>
            <a:r>
              <a:rPr lang="en-US" altLang="zh-CN" sz="1111" kern="0" dirty="0">
                <a:solidFill>
                  <a:prstClr val="black"/>
                </a:solidFill>
                <a:latin typeface="Times New Roman" panose="02020603050405020304" pitchFamily="18" charset="0"/>
                <a:ea typeface="黑体"/>
                <a:cs typeface="Times New Roman" panose="02020603050405020304" pitchFamily="18" charset="0"/>
              </a:rPr>
              <a:t>Time</a:t>
            </a:r>
            <a:endParaRPr lang="zh-CN" altLang="en-US" sz="1111" kern="0" dirty="0">
              <a:solidFill>
                <a:prstClr val="black"/>
              </a:solidFill>
              <a:latin typeface="Times New Roman" panose="02020603050405020304" pitchFamily="18" charset="0"/>
              <a:ea typeface="黑体"/>
              <a:cs typeface="Times New Roman" panose="02020603050405020304" pitchFamily="18" charset="0"/>
            </a:endParaRPr>
          </a:p>
        </p:txBody>
      </p:sp>
      <p:cxnSp>
        <p:nvCxnSpPr>
          <p:cNvPr id="19" name="Straight Connector 2">
            <a:extLst>
              <a:ext uri="{FF2B5EF4-FFF2-40B4-BE49-F238E27FC236}">
                <a16:creationId xmlns:a16="http://schemas.microsoft.com/office/drawing/2014/main" id="{ABA21A9B-F683-E156-6522-8A2F45296573}"/>
              </a:ext>
            </a:extLst>
          </p:cNvPr>
          <p:cNvCxnSpPr>
            <a:cxnSpLocks noChangeShapeType="1"/>
          </p:cNvCxnSpPr>
          <p:nvPr/>
        </p:nvCxnSpPr>
        <p:spPr bwMode="auto">
          <a:xfrm flipV="1">
            <a:off x="4661845" y="3354638"/>
            <a:ext cx="2670120" cy="7948"/>
          </a:xfrm>
          <a:prstGeom prst="line">
            <a:avLst/>
          </a:prstGeom>
          <a:noFill/>
          <a:ln w="38100" algn="ctr">
            <a:solidFill>
              <a:schemeClr val="tx1"/>
            </a:solidFill>
            <a:round/>
            <a:headEnd/>
            <a:tailEnd/>
          </a:ln>
        </p:spPr>
      </p:cxnSp>
      <p:sp>
        <p:nvSpPr>
          <p:cNvPr id="20" name="Rectangle 23">
            <a:extLst>
              <a:ext uri="{FF2B5EF4-FFF2-40B4-BE49-F238E27FC236}">
                <a16:creationId xmlns:a16="http://schemas.microsoft.com/office/drawing/2014/main" id="{E62AC841-0718-1796-6443-2010247CE8B0}"/>
              </a:ext>
            </a:extLst>
          </p:cNvPr>
          <p:cNvSpPr>
            <a:spLocks noChangeArrowheads="1"/>
          </p:cNvSpPr>
          <p:nvPr/>
        </p:nvSpPr>
        <p:spPr bwMode="auto">
          <a:xfrm>
            <a:off x="4835293" y="3121051"/>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21" name="Rectangle 24">
            <a:extLst>
              <a:ext uri="{FF2B5EF4-FFF2-40B4-BE49-F238E27FC236}">
                <a16:creationId xmlns:a16="http://schemas.microsoft.com/office/drawing/2014/main" id="{67DCC1DE-87F9-BF99-7FAB-29430A6C0729}"/>
              </a:ext>
            </a:extLst>
          </p:cNvPr>
          <p:cNvSpPr>
            <a:spLocks noChangeArrowheads="1"/>
          </p:cNvSpPr>
          <p:nvPr/>
        </p:nvSpPr>
        <p:spPr bwMode="auto">
          <a:xfrm>
            <a:off x="4835293" y="2892183"/>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22" name="Rectangle 25">
            <a:extLst>
              <a:ext uri="{FF2B5EF4-FFF2-40B4-BE49-F238E27FC236}">
                <a16:creationId xmlns:a16="http://schemas.microsoft.com/office/drawing/2014/main" id="{761BE9EC-F12B-317A-EB6E-1C37EE6C9802}"/>
              </a:ext>
            </a:extLst>
          </p:cNvPr>
          <p:cNvSpPr>
            <a:spLocks noChangeArrowheads="1"/>
          </p:cNvSpPr>
          <p:nvPr/>
        </p:nvSpPr>
        <p:spPr bwMode="auto">
          <a:xfrm>
            <a:off x="4835293" y="2663317"/>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23" name="Rectangle 26">
            <a:extLst>
              <a:ext uri="{FF2B5EF4-FFF2-40B4-BE49-F238E27FC236}">
                <a16:creationId xmlns:a16="http://schemas.microsoft.com/office/drawing/2014/main" id="{510881D2-5A39-F64B-E8FA-ADEC3AEFA804}"/>
              </a:ext>
            </a:extLst>
          </p:cNvPr>
          <p:cNvSpPr>
            <a:spLocks noChangeArrowheads="1"/>
          </p:cNvSpPr>
          <p:nvPr/>
        </p:nvSpPr>
        <p:spPr bwMode="auto">
          <a:xfrm>
            <a:off x="4835293" y="2431270"/>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24" name="TextBox 5">
            <a:extLst>
              <a:ext uri="{FF2B5EF4-FFF2-40B4-BE49-F238E27FC236}">
                <a16:creationId xmlns:a16="http://schemas.microsoft.com/office/drawing/2014/main" id="{8A57E19A-8DF5-3833-2722-ABAC3CE382C1}"/>
              </a:ext>
            </a:extLst>
          </p:cNvPr>
          <p:cNvSpPr txBox="1">
            <a:spLocks noChangeArrowheads="1"/>
          </p:cNvSpPr>
          <p:nvPr/>
        </p:nvSpPr>
        <p:spPr bwMode="auto">
          <a:xfrm>
            <a:off x="4784056" y="3358718"/>
            <a:ext cx="2509280" cy="35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r>
              <a:rPr lang="en-US" altLang="zh-CN" sz="1600" dirty="0">
                <a:solidFill>
                  <a:prstClr val="black"/>
                </a:solidFill>
                <a:latin typeface="Courier New" panose="02070309020205020404" pitchFamily="49" charset="0"/>
                <a:cs typeface="Courier New" panose="02070309020205020404" pitchFamily="49" charset="0"/>
              </a:rPr>
              <a:t>1 2 3 4 5 6 7 8 9 </a:t>
            </a:r>
          </a:p>
        </p:txBody>
      </p:sp>
      <p:sp>
        <p:nvSpPr>
          <p:cNvPr id="25" name="Rectangle 44">
            <a:extLst>
              <a:ext uri="{FF2B5EF4-FFF2-40B4-BE49-F238E27FC236}">
                <a16:creationId xmlns:a16="http://schemas.microsoft.com/office/drawing/2014/main" id="{59F3FD1B-CEB5-5DD0-CB2E-5EBDFFEE2EDF}"/>
              </a:ext>
            </a:extLst>
          </p:cNvPr>
          <p:cNvSpPr>
            <a:spLocks noChangeArrowheads="1"/>
          </p:cNvSpPr>
          <p:nvPr/>
        </p:nvSpPr>
        <p:spPr bwMode="auto">
          <a:xfrm>
            <a:off x="6797940" y="3117873"/>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26" name="Rectangle 45">
            <a:extLst>
              <a:ext uri="{FF2B5EF4-FFF2-40B4-BE49-F238E27FC236}">
                <a16:creationId xmlns:a16="http://schemas.microsoft.com/office/drawing/2014/main" id="{D22DABFF-90A3-0B9D-A850-D0AA5E9B47D6}"/>
              </a:ext>
            </a:extLst>
          </p:cNvPr>
          <p:cNvSpPr>
            <a:spLocks noChangeArrowheads="1"/>
          </p:cNvSpPr>
          <p:nvPr/>
        </p:nvSpPr>
        <p:spPr bwMode="auto">
          <a:xfrm>
            <a:off x="6797940" y="2889006"/>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27" name="!!Rectangle 47">
            <a:extLst>
              <a:ext uri="{FF2B5EF4-FFF2-40B4-BE49-F238E27FC236}">
                <a16:creationId xmlns:a16="http://schemas.microsoft.com/office/drawing/2014/main" id="{6B828F62-37B2-B463-3942-F5219BB45AD4}"/>
              </a:ext>
            </a:extLst>
          </p:cNvPr>
          <p:cNvSpPr>
            <a:spLocks noChangeArrowheads="1"/>
          </p:cNvSpPr>
          <p:nvPr/>
        </p:nvSpPr>
        <p:spPr bwMode="auto">
          <a:xfrm>
            <a:off x="6092126" y="3126694"/>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28" name="Rectangle 35">
            <a:extLst>
              <a:ext uri="{FF2B5EF4-FFF2-40B4-BE49-F238E27FC236}">
                <a16:creationId xmlns:a16="http://schemas.microsoft.com/office/drawing/2014/main" id="{E56B5743-8121-5831-7B41-5D6663563872}"/>
              </a:ext>
            </a:extLst>
          </p:cNvPr>
          <p:cNvSpPr>
            <a:spLocks noChangeArrowheads="1"/>
          </p:cNvSpPr>
          <p:nvPr/>
        </p:nvSpPr>
        <p:spPr bwMode="auto">
          <a:xfrm>
            <a:off x="5333496" y="3121051"/>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29" name="Rectangle 36">
            <a:extLst>
              <a:ext uri="{FF2B5EF4-FFF2-40B4-BE49-F238E27FC236}">
                <a16:creationId xmlns:a16="http://schemas.microsoft.com/office/drawing/2014/main" id="{115D8ED6-96BE-19AD-C877-3E9CDA3EDB94}"/>
              </a:ext>
            </a:extLst>
          </p:cNvPr>
          <p:cNvSpPr>
            <a:spLocks noChangeArrowheads="1"/>
          </p:cNvSpPr>
          <p:nvPr/>
        </p:nvSpPr>
        <p:spPr bwMode="auto">
          <a:xfrm>
            <a:off x="5333496" y="2892183"/>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30" name="Rectangle 37">
            <a:extLst>
              <a:ext uri="{FF2B5EF4-FFF2-40B4-BE49-F238E27FC236}">
                <a16:creationId xmlns:a16="http://schemas.microsoft.com/office/drawing/2014/main" id="{4A73B920-F706-C937-DCCA-7CFE726A9EDB}"/>
              </a:ext>
            </a:extLst>
          </p:cNvPr>
          <p:cNvSpPr>
            <a:spLocks noChangeArrowheads="1"/>
          </p:cNvSpPr>
          <p:nvPr/>
        </p:nvSpPr>
        <p:spPr bwMode="auto">
          <a:xfrm>
            <a:off x="5333496" y="2663316"/>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31" name="Rectangle 38">
            <a:extLst>
              <a:ext uri="{FF2B5EF4-FFF2-40B4-BE49-F238E27FC236}">
                <a16:creationId xmlns:a16="http://schemas.microsoft.com/office/drawing/2014/main" id="{17A283B5-4F15-4F92-96F0-35E138F884F6}"/>
              </a:ext>
            </a:extLst>
          </p:cNvPr>
          <p:cNvSpPr>
            <a:spLocks noChangeArrowheads="1"/>
          </p:cNvSpPr>
          <p:nvPr/>
        </p:nvSpPr>
        <p:spPr bwMode="auto">
          <a:xfrm>
            <a:off x="5333496" y="2431270"/>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32" name="Rectangle 39">
            <a:extLst>
              <a:ext uri="{FF2B5EF4-FFF2-40B4-BE49-F238E27FC236}">
                <a16:creationId xmlns:a16="http://schemas.microsoft.com/office/drawing/2014/main" id="{EBBB94BB-162B-76E2-F755-4BDE5B0DA29E}"/>
              </a:ext>
            </a:extLst>
          </p:cNvPr>
          <p:cNvSpPr>
            <a:spLocks noChangeArrowheads="1"/>
          </p:cNvSpPr>
          <p:nvPr/>
        </p:nvSpPr>
        <p:spPr bwMode="auto">
          <a:xfrm>
            <a:off x="5333496" y="2202403"/>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33" name="!!Rectangle 48">
            <a:extLst>
              <a:ext uri="{FF2B5EF4-FFF2-40B4-BE49-F238E27FC236}">
                <a16:creationId xmlns:a16="http://schemas.microsoft.com/office/drawing/2014/main" id="{96AB477B-B54A-5D67-B749-7B263180921D}"/>
              </a:ext>
            </a:extLst>
          </p:cNvPr>
          <p:cNvSpPr>
            <a:spLocks noChangeArrowheads="1"/>
          </p:cNvSpPr>
          <p:nvPr/>
        </p:nvSpPr>
        <p:spPr bwMode="auto">
          <a:xfrm>
            <a:off x="5333496" y="1568151"/>
            <a:ext cx="228868" cy="228868"/>
          </a:xfrm>
          <a:prstGeom prst="rect">
            <a:avLst/>
          </a:prstGeom>
          <a:solidFill>
            <a:srgbClr val="C00000"/>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mc:AlternateContent xmlns:mc="http://schemas.openxmlformats.org/markup-compatibility/2006" xmlns:a14="http://schemas.microsoft.com/office/drawing/2010/main">
        <mc:Choice Requires="a14">
          <p:sp>
            <p:nvSpPr>
              <p:cNvPr id="34" name="!!Group 18">
                <a:extLst>
                  <a:ext uri="{FF2B5EF4-FFF2-40B4-BE49-F238E27FC236}">
                    <a16:creationId xmlns:a16="http://schemas.microsoft.com/office/drawing/2014/main" id="{54BA28F1-6966-94DF-391B-174AACA71C52}"/>
                  </a:ext>
                </a:extLst>
              </p:cNvPr>
              <p:cNvSpPr>
                <a:spLocks noChangeArrowheads="1"/>
              </p:cNvSpPr>
              <p:nvPr/>
            </p:nvSpPr>
            <p:spPr bwMode="auto">
              <a:xfrm>
                <a:off x="8068262" y="1309798"/>
                <a:ext cx="1123709" cy="266432"/>
              </a:xfrm>
              <a:prstGeom prst="rect">
                <a:avLst/>
              </a:prstGeom>
              <a:solidFill>
                <a:schemeClr val="bg1"/>
              </a:solidFill>
              <a:ln w="28575" algn="ctr">
                <a:solidFill>
                  <a:schemeClr val="tx1"/>
                </a:solidFill>
                <a:prstDash val="solid"/>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111" b="1" i="1" dirty="0">
                    <a:solidFill>
                      <a:prstClr val="black"/>
                    </a:solidFill>
                    <a:latin typeface="Cambria Math" panose="02040503050406030204" pitchFamily="18" charset="0"/>
                  </a:rPr>
                  <a:t>Item 3  </a:t>
                </a:r>
                <a14:m>
                  <m:oMath xmlns:m="http://schemas.openxmlformats.org/officeDocument/2006/math">
                    <m:r>
                      <a:rPr lang="en-US" altLang="zh-CN" sz="1111" i="1" dirty="0">
                        <a:solidFill>
                          <a:prstClr val="black"/>
                        </a:solidFill>
                        <a:latin typeface="Cambria Math" panose="02040503050406030204" pitchFamily="18" charset="0"/>
                      </a:rPr>
                      <m:t>𝑇</m:t>
                    </m:r>
                    <m:r>
                      <a:rPr lang="en-US" altLang="zh-CN" sz="1111" i="1" dirty="0">
                        <a:solidFill>
                          <a:prstClr val="black"/>
                        </a:solidFill>
                        <a:latin typeface="Cambria Math" panose="02040503050406030204" pitchFamily="18" charset="0"/>
                      </a:rPr>
                      <m:t>=18</m:t>
                    </m:r>
                  </m:oMath>
                </a14:m>
                <a:endParaRPr lang="en-US" altLang="zh-CN" sz="1111" dirty="0">
                  <a:solidFill>
                    <a:prstClr val="black"/>
                  </a:solidFill>
                </a:endParaRPr>
              </a:p>
            </p:txBody>
          </p:sp>
        </mc:Choice>
        <mc:Fallback xmlns="">
          <p:sp>
            <p:nvSpPr>
              <p:cNvPr id="34" name="!!Group 18">
                <a:extLst>
                  <a:ext uri="{FF2B5EF4-FFF2-40B4-BE49-F238E27FC236}">
                    <a16:creationId xmlns:a16="http://schemas.microsoft.com/office/drawing/2014/main" id="{54BA28F1-6966-94DF-391B-174AACA71C52}"/>
                  </a:ext>
                </a:extLst>
              </p:cNvPr>
              <p:cNvSpPr>
                <a:spLocks noRot="1" noChangeAspect="1" noMove="1" noResize="1" noEditPoints="1" noAdjustHandles="1" noChangeArrowheads="1" noChangeShapeType="1" noTextEdit="1"/>
              </p:cNvSpPr>
              <p:nvPr/>
            </p:nvSpPr>
            <p:spPr bwMode="auto">
              <a:xfrm>
                <a:off x="8068262" y="1309798"/>
                <a:ext cx="1123709" cy="266432"/>
              </a:xfrm>
              <a:prstGeom prst="rect">
                <a:avLst/>
              </a:prstGeom>
              <a:blipFill>
                <a:blip r:embed="rId3"/>
                <a:stretch>
                  <a:fillRect b="-6122"/>
                </a:stretch>
              </a:blipFill>
              <a:ln w="28575" algn="ctr">
                <a:solidFill>
                  <a:schemeClr val="tx1"/>
                </a:solidFill>
                <a:prstDash val="solid"/>
                <a:round/>
                <a:headEnd/>
                <a:tailEn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Group 19">
                <a:extLst>
                  <a:ext uri="{FF2B5EF4-FFF2-40B4-BE49-F238E27FC236}">
                    <a16:creationId xmlns:a16="http://schemas.microsoft.com/office/drawing/2014/main" id="{BC357F36-E670-3F5E-3301-43675091FBEC}"/>
                  </a:ext>
                </a:extLst>
              </p:cNvPr>
              <p:cNvSpPr>
                <a:spLocks noChangeArrowheads="1"/>
              </p:cNvSpPr>
              <p:nvPr/>
            </p:nvSpPr>
            <p:spPr bwMode="auto">
              <a:xfrm>
                <a:off x="8068261" y="1576229"/>
                <a:ext cx="1123709" cy="268499"/>
              </a:xfrm>
              <a:prstGeom prst="rect">
                <a:avLst/>
              </a:prstGeom>
              <a:solidFill>
                <a:schemeClr val="bg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111" i="1" dirty="0">
                    <a:solidFill>
                      <a:prstClr val="black"/>
                    </a:solidFill>
                    <a:latin typeface="Cambria Math" panose="02040503050406030204" pitchFamily="18" charset="0"/>
                  </a:rPr>
                  <a:t>Item 4  </a:t>
                </a:r>
                <a14:m>
                  <m:oMath xmlns:m="http://schemas.openxmlformats.org/officeDocument/2006/math">
                    <m:r>
                      <a:rPr lang="en-US" altLang="zh-CN" sz="1111" i="1" dirty="0">
                        <a:solidFill>
                          <a:prstClr val="black"/>
                        </a:solidFill>
                        <a:latin typeface="Cambria Math" panose="02040503050406030204" pitchFamily="18" charset="0"/>
                      </a:rPr>
                      <m:t>𝑇</m:t>
                    </m:r>
                    <m:r>
                      <a:rPr lang="en-US" altLang="zh-CN" sz="1111" i="1" dirty="0">
                        <a:solidFill>
                          <a:prstClr val="black"/>
                        </a:solidFill>
                        <a:latin typeface="Cambria Math" panose="02040503050406030204" pitchFamily="18" charset="0"/>
                      </a:rPr>
                      <m:t>=25</m:t>
                    </m:r>
                  </m:oMath>
                </a14:m>
                <a:endParaRPr lang="en-US" altLang="zh-CN" sz="1111" dirty="0">
                  <a:solidFill>
                    <a:prstClr val="black"/>
                  </a:solidFill>
                </a:endParaRPr>
              </a:p>
            </p:txBody>
          </p:sp>
        </mc:Choice>
        <mc:Fallback xmlns="">
          <p:sp>
            <p:nvSpPr>
              <p:cNvPr id="35" name="!!Group 19">
                <a:extLst>
                  <a:ext uri="{FF2B5EF4-FFF2-40B4-BE49-F238E27FC236}">
                    <a16:creationId xmlns:a16="http://schemas.microsoft.com/office/drawing/2014/main" id="{BC357F36-E670-3F5E-3301-43675091FBEC}"/>
                  </a:ext>
                </a:extLst>
              </p:cNvPr>
              <p:cNvSpPr>
                <a:spLocks noRot="1" noChangeAspect="1" noMove="1" noResize="1" noEditPoints="1" noAdjustHandles="1" noChangeArrowheads="1" noChangeShapeType="1" noTextEdit="1"/>
              </p:cNvSpPr>
              <p:nvPr/>
            </p:nvSpPr>
            <p:spPr bwMode="auto">
              <a:xfrm>
                <a:off x="8068261" y="1576229"/>
                <a:ext cx="1123709" cy="268499"/>
              </a:xfrm>
              <a:prstGeom prst="rect">
                <a:avLst/>
              </a:prstGeom>
              <a:blipFill>
                <a:blip r:embed="rId4"/>
                <a:stretch>
                  <a:fillRect b="-6122"/>
                </a:stretch>
              </a:blipFill>
              <a:ln w="28575" algn="ctr">
                <a:solidFill>
                  <a:schemeClr val="tx1"/>
                </a:solidFill>
                <a:round/>
                <a:headEnd/>
                <a:tailEn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Group 20">
                <a:extLst>
                  <a:ext uri="{FF2B5EF4-FFF2-40B4-BE49-F238E27FC236}">
                    <a16:creationId xmlns:a16="http://schemas.microsoft.com/office/drawing/2014/main" id="{171E12D2-8DA6-A283-663B-724BD9B220E6}"/>
                  </a:ext>
                </a:extLst>
              </p:cNvPr>
              <p:cNvSpPr>
                <a:spLocks noChangeArrowheads="1"/>
              </p:cNvSpPr>
              <p:nvPr/>
            </p:nvSpPr>
            <p:spPr bwMode="auto">
              <a:xfrm>
                <a:off x="8068259" y="1844729"/>
                <a:ext cx="1123709" cy="266432"/>
              </a:xfrm>
              <a:prstGeom prst="rect">
                <a:avLst/>
              </a:prstGeom>
              <a:solidFill>
                <a:schemeClr val="bg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111" i="1" dirty="0">
                    <a:solidFill>
                      <a:prstClr val="black"/>
                    </a:solidFill>
                    <a:latin typeface="Cambria Math" panose="02040503050406030204" pitchFamily="18" charset="0"/>
                  </a:rPr>
                  <a:t>Item 2  </a:t>
                </a:r>
                <a14:m>
                  <m:oMath xmlns:m="http://schemas.openxmlformats.org/officeDocument/2006/math">
                    <m:r>
                      <a:rPr lang="en-US" altLang="zh-CN" sz="1111" i="1" dirty="0">
                        <a:solidFill>
                          <a:prstClr val="black"/>
                        </a:solidFill>
                        <a:latin typeface="Cambria Math" panose="02040503050406030204" pitchFamily="18" charset="0"/>
                      </a:rPr>
                      <m:t>𝑇</m:t>
                    </m:r>
                    <m:r>
                      <a:rPr lang="en-US" altLang="zh-CN" sz="1111" i="1" dirty="0">
                        <a:solidFill>
                          <a:prstClr val="black"/>
                        </a:solidFill>
                        <a:latin typeface="Cambria Math" panose="02040503050406030204" pitchFamily="18" charset="0"/>
                      </a:rPr>
                      <m:t>=37</m:t>
                    </m:r>
                  </m:oMath>
                </a14:m>
                <a:endParaRPr lang="en-US" altLang="zh-CN" sz="1111" dirty="0">
                  <a:solidFill>
                    <a:prstClr val="black"/>
                  </a:solidFill>
                </a:endParaRPr>
              </a:p>
            </p:txBody>
          </p:sp>
        </mc:Choice>
        <mc:Fallback xmlns="">
          <p:sp>
            <p:nvSpPr>
              <p:cNvPr id="36" name="!!Group 20">
                <a:extLst>
                  <a:ext uri="{FF2B5EF4-FFF2-40B4-BE49-F238E27FC236}">
                    <a16:creationId xmlns:a16="http://schemas.microsoft.com/office/drawing/2014/main" id="{171E12D2-8DA6-A283-663B-724BD9B220E6}"/>
                  </a:ext>
                </a:extLst>
              </p:cNvPr>
              <p:cNvSpPr>
                <a:spLocks noRot="1" noChangeAspect="1" noMove="1" noResize="1" noEditPoints="1" noAdjustHandles="1" noChangeArrowheads="1" noChangeShapeType="1" noTextEdit="1"/>
              </p:cNvSpPr>
              <p:nvPr/>
            </p:nvSpPr>
            <p:spPr bwMode="auto">
              <a:xfrm>
                <a:off x="8068259" y="1844729"/>
                <a:ext cx="1123709" cy="266432"/>
              </a:xfrm>
              <a:prstGeom prst="rect">
                <a:avLst/>
              </a:prstGeom>
              <a:blipFill>
                <a:blip r:embed="rId5"/>
                <a:stretch>
                  <a:fillRect b="-8333"/>
                </a:stretch>
              </a:blipFill>
              <a:ln w="28575" algn="ctr">
                <a:solidFill>
                  <a:schemeClr val="tx1"/>
                </a:solidFill>
                <a:round/>
                <a:headEnd/>
                <a:tailEnd/>
              </a:ln>
            </p:spPr>
            <p:txBody>
              <a:bodyPr/>
              <a:lstStyle/>
              <a:p>
                <a:r>
                  <a:rPr lang="zh-CN" altLang="en-US">
                    <a:noFill/>
                  </a:rPr>
                  <a:t> </a:t>
                </a:r>
              </a:p>
            </p:txBody>
          </p:sp>
        </mc:Fallback>
      </mc:AlternateContent>
      <p:cxnSp>
        <p:nvCxnSpPr>
          <p:cNvPr id="37" name="直接箭头连接符 78">
            <a:extLst>
              <a:ext uri="{FF2B5EF4-FFF2-40B4-BE49-F238E27FC236}">
                <a16:creationId xmlns:a16="http://schemas.microsoft.com/office/drawing/2014/main" id="{3582DCAA-72B2-A087-B3D9-8B176EAC3E24}"/>
              </a:ext>
            </a:extLst>
          </p:cNvPr>
          <p:cNvCxnSpPr>
            <a:cxnSpLocks/>
          </p:cNvCxnSpPr>
          <p:nvPr/>
        </p:nvCxnSpPr>
        <p:spPr>
          <a:xfrm>
            <a:off x="9290362" y="1266705"/>
            <a:ext cx="0" cy="1583400"/>
          </a:xfrm>
          <a:prstGeom prst="straightConnector1">
            <a:avLst/>
          </a:prstGeom>
          <a:noFill/>
          <a:ln w="19050" cap="flat" cmpd="sng" algn="ctr">
            <a:solidFill>
              <a:sysClr val="windowText" lastClr="000000"/>
            </a:solidFill>
            <a:prstDash val="solid"/>
            <a:miter lim="800000"/>
            <a:tailEnd type="triangle"/>
          </a:ln>
          <a:effectLst/>
        </p:spPr>
      </p:cxnSp>
      <p:sp>
        <p:nvSpPr>
          <p:cNvPr id="38" name="TextBox 37">
            <a:extLst>
              <a:ext uri="{FF2B5EF4-FFF2-40B4-BE49-F238E27FC236}">
                <a16:creationId xmlns:a16="http://schemas.microsoft.com/office/drawing/2014/main" id="{20F81B1B-E007-2654-FAB3-372E82BCD786}"/>
              </a:ext>
            </a:extLst>
          </p:cNvPr>
          <p:cNvSpPr txBox="1"/>
          <p:nvPr/>
        </p:nvSpPr>
        <p:spPr>
          <a:xfrm>
            <a:off x="9016336" y="2879389"/>
            <a:ext cx="686069" cy="287771"/>
          </a:xfrm>
          <a:prstGeom prst="rect">
            <a:avLst/>
          </a:prstGeom>
          <a:noFill/>
        </p:spPr>
        <p:txBody>
          <a:bodyPr wrap="square" rtlCol="0">
            <a:spAutoFit/>
          </a:bodyPr>
          <a:lstStyle/>
          <a:p>
            <a:pPr defTabSz="914140" eaLnBrk="1" fontAlgn="auto" hangingPunct="1">
              <a:spcBef>
                <a:spcPts val="0"/>
              </a:spcBef>
              <a:spcAft>
                <a:spcPts val="0"/>
              </a:spcAft>
            </a:pPr>
            <a:r>
              <a:rPr lang="en-US" altLang="zh-CN" sz="1270" dirty="0">
                <a:solidFill>
                  <a:prstClr val="black"/>
                </a:solidFill>
                <a:latin typeface="Times New Roman" panose="02020603050405020304" pitchFamily="18" charset="0"/>
                <a:ea typeface="黑体"/>
                <a:cs typeface="Times New Roman" panose="02020603050405020304" pitchFamily="18" charset="0"/>
              </a:rPr>
              <a:t>Time</a:t>
            </a:r>
            <a:endParaRPr lang="zh-CN" altLang="en-US" sz="1270" dirty="0">
              <a:solidFill>
                <a:prstClr val="black"/>
              </a:solidFill>
              <a:latin typeface="Times New Roman" panose="02020603050405020304" pitchFamily="18" charset="0"/>
              <a:ea typeface="黑体"/>
              <a:cs typeface="Times New Roman" panose="02020603050405020304" pitchFamily="18" charset="0"/>
            </a:endParaRPr>
          </a:p>
        </p:txBody>
      </p:sp>
      <p:sp>
        <p:nvSpPr>
          <p:cNvPr id="39" name="矩形 105">
            <a:extLst>
              <a:ext uri="{FF2B5EF4-FFF2-40B4-BE49-F238E27FC236}">
                <a16:creationId xmlns:a16="http://schemas.microsoft.com/office/drawing/2014/main" id="{58992F02-677E-0B9F-0F93-E3BC9A3A2E06}"/>
              </a:ext>
            </a:extLst>
          </p:cNvPr>
          <p:cNvSpPr/>
          <p:nvPr/>
        </p:nvSpPr>
        <p:spPr>
          <a:xfrm>
            <a:off x="4077350" y="5702582"/>
            <a:ext cx="920283" cy="1726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40" name="文本框 107">
                <a:extLst>
                  <a:ext uri="{FF2B5EF4-FFF2-40B4-BE49-F238E27FC236}">
                    <a16:creationId xmlns:a16="http://schemas.microsoft.com/office/drawing/2014/main" id="{053786B6-A8CE-0872-5BA8-F2117BCE5645}"/>
                  </a:ext>
                </a:extLst>
              </p:cNvPr>
              <p:cNvSpPr txBox="1"/>
              <p:nvPr/>
            </p:nvSpPr>
            <p:spPr>
              <a:xfrm>
                <a:off x="3345116" y="5555440"/>
                <a:ext cx="565988" cy="400110"/>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zh-CN" sz="2000" i="1">
                              <a:solidFill>
                                <a:prstClr val="black"/>
                              </a:solidFill>
                              <a:latin typeface="Cambria Math" panose="02040503050406030204" pitchFamily="18" charset="0"/>
                            </a:rPr>
                          </m:ctrlPr>
                        </m:sSubPr>
                        <m:e>
                          <m:r>
                            <a:rPr lang="en-US" altLang="zh-CN" sz="2000" b="1" i="1">
                              <a:solidFill>
                                <a:prstClr val="black"/>
                              </a:solidFill>
                              <a:latin typeface="Cambria Math" panose="02040503050406030204" pitchFamily="18" charset="0"/>
                            </a:rPr>
                            <m:t>𝒂</m:t>
                          </m:r>
                        </m:e>
                        <m:sub>
                          <m:r>
                            <a:rPr lang="en-US" altLang="zh-CN" sz="2000" i="1">
                              <a:solidFill>
                                <a:prstClr val="black"/>
                              </a:solidFill>
                              <a:latin typeface="Cambria Math" panose="02040503050406030204" pitchFamily="18" charset="0"/>
                            </a:rPr>
                            <m:t>𝑇</m:t>
                          </m:r>
                        </m:sub>
                      </m:sSub>
                    </m:oMath>
                  </m:oMathPara>
                </a14:m>
                <a:endParaRPr lang="zh-CN" altLang="en-US" sz="2000" dirty="0">
                  <a:solidFill>
                    <a:prstClr val="black"/>
                  </a:solidFill>
                  <a:latin typeface="Lucida Sans"/>
                  <a:ea typeface="黑体"/>
                </a:endParaRPr>
              </a:p>
            </p:txBody>
          </p:sp>
        </mc:Choice>
        <mc:Fallback xmlns="">
          <p:sp>
            <p:nvSpPr>
              <p:cNvPr id="40" name="文本框 107">
                <a:extLst>
                  <a:ext uri="{FF2B5EF4-FFF2-40B4-BE49-F238E27FC236}">
                    <a16:creationId xmlns:a16="http://schemas.microsoft.com/office/drawing/2014/main" id="{053786B6-A8CE-0872-5BA8-F2117BCE5645}"/>
                  </a:ext>
                </a:extLst>
              </p:cNvPr>
              <p:cNvSpPr txBox="1">
                <a:spLocks noRot="1" noChangeAspect="1" noMove="1" noResize="1" noEditPoints="1" noAdjustHandles="1" noChangeArrowheads="1" noChangeShapeType="1" noTextEdit="1"/>
              </p:cNvSpPr>
              <p:nvPr/>
            </p:nvSpPr>
            <p:spPr>
              <a:xfrm>
                <a:off x="3345116" y="5555440"/>
                <a:ext cx="565988" cy="400110"/>
              </a:xfrm>
              <a:prstGeom prst="rect">
                <a:avLst/>
              </a:prstGeom>
              <a:blipFill>
                <a:blip r:embed="rId6"/>
                <a:stretch>
                  <a:fillRect b="-3030"/>
                </a:stretch>
              </a:blipFill>
            </p:spPr>
            <p:txBody>
              <a:bodyPr/>
              <a:lstStyle/>
              <a:p>
                <a:r>
                  <a:rPr lang="zh-CN" altLang="en-US">
                    <a:noFill/>
                  </a:rPr>
                  <a:t> </a:t>
                </a:r>
              </a:p>
            </p:txBody>
          </p:sp>
        </mc:Fallback>
      </mc:AlternateContent>
      <p:sp>
        <p:nvSpPr>
          <p:cNvPr id="43" name="TextBox 42">
            <a:extLst>
              <a:ext uri="{FF2B5EF4-FFF2-40B4-BE49-F238E27FC236}">
                <a16:creationId xmlns:a16="http://schemas.microsoft.com/office/drawing/2014/main" id="{AC6F0577-720F-F59A-CA5F-AE63008D3CBD}"/>
              </a:ext>
            </a:extLst>
          </p:cNvPr>
          <p:cNvSpPr txBox="1"/>
          <p:nvPr/>
        </p:nvSpPr>
        <p:spPr>
          <a:xfrm>
            <a:off x="714987" y="6381034"/>
            <a:ext cx="10228712" cy="523220"/>
          </a:xfrm>
          <a:prstGeom prst="rect">
            <a:avLst/>
          </a:prstGeom>
          <a:noFill/>
        </p:spPr>
        <p:txBody>
          <a:bodyPr wrap="square">
            <a:spAutoFit/>
          </a:bodyPr>
          <a:lstStyle/>
          <a:p>
            <a:pPr algn="ctr">
              <a:spcBef>
                <a:spcPts val="0"/>
              </a:spcBef>
              <a:spcAft>
                <a:spcPts val="0"/>
              </a:spcAft>
            </a:pPr>
            <a:r>
              <a:rPr lang="en-US" altLang="zh-CN" sz="1400" dirty="0">
                <a:latin typeface="Times New Roman" panose="02020603050405020304" pitchFamily="18" charset="0"/>
                <a:cs typeface="Times New Roman" panose="02020603050405020304" pitchFamily="18" charset="0"/>
              </a:rPr>
              <a:t>Hanyan Yin, </a:t>
            </a:r>
            <a:r>
              <a:rPr lang="en-US" altLang="zh-CN" sz="1400" dirty="0" err="1">
                <a:latin typeface="Times New Roman" panose="02020603050405020304" pitchFamily="18" charset="0"/>
                <a:cs typeface="Times New Roman" panose="02020603050405020304" pitchFamily="18" charset="0"/>
              </a:rPr>
              <a:t>Dongxie</a:t>
            </a:r>
            <a:r>
              <a:rPr lang="en-US" altLang="zh-CN" sz="1400" dirty="0">
                <a:latin typeface="Times New Roman" panose="02020603050405020304" pitchFamily="18" charset="0"/>
                <a:cs typeface="Times New Roman" panose="02020603050405020304" pitchFamily="18" charset="0"/>
              </a:rPr>
              <a:t> Wen, </a:t>
            </a:r>
            <a:r>
              <a:rPr lang="en-US" altLang="zh-CN" sz="1400" dirty="0" err="1">
                <a:latin typeface="Times New Roman" panose="02020603050405020304" pitchFamily="18" charset="0"/>
                <a:cs typeface="Times New Roman" panose="02020603050405020304" pitchFamily="18" charset="0"/>
              </a:rPr>
              <a:t>Jiajun</a:t>
            </a:r>
            <a:r>
              <a:rPr lang="en-US" altLang="zh-CN" sz="1400" dirty="0">
                <a:latin typeface="Times New Roman" panose="02020603050405020304" pitchFamily="18" charset="0"/>
                <a:cs typeface="Times New Roman" panose="02020603050405020304" pitchFamily="18" charset="0"/>
              </a:rPr>
              <a:t> Li, </a:t>
            </a:r>
            <a:r>
              <a:rPr lang="en-US" altLang="zh-CN" sz="1400" b="1" dirty="0" err="1">
                <a:latin typeface="Times New Roman" panose="02020603050405020304" pitchFamily="18" charset="0"/>
                <a:cs typeface="Times New Roman" panose="02020603050405020304" pitchFamily="18" charset="0"/>
              </a:rPr>
              <a:t>Zhewei</a:t>
            </a:r>
            <a:r>
              <a:rPr lang="en-US" altLang="zh-CN" sz="1400" b="1" dirty="0">
                <a:latin typeface="Times New Roman" panose="02020603050405020304" pitchFamily="18" charset="0"/>
                <a:cs typeface="Times New Roman" panose="02020603050405020304" pitchFamily="18" charset="0"/>
              </a:rPr>
              <a:t> Wei</a:t>
            </a:r>
            <a:r>
              <a:rPr lang="en-US" altLang="zh-CN" sz="1400" dirty="0">
                <a:latin typeface="Times New Roman" panose="02020603050405020304" pitchFamily="18" charset="0"/>
                <a:cs typeface="Times New Roman" panose="02020603050405020304" pitchFamily="18" charset="0"/>
              </a:rPr>
              <a:t>, Xiao Zhang, </a:t>
            </a:r>
            <a:r>
              <a:rPr lang="en-US" altLang="zh-CN" sz="1400" dirty="0" err="1">
                <a:latin typeface="Times New Roman" panose="02020603050405020304" pitchFamily="18" charset="0"/>
                <a:cs typeface="Times New Roman" panose="02020603050405020304" pitchFamily="18" charset="0"/>
              </a:rPr>
              <a:t>Zengfeng</a:t>
            </a:r>
            <a:r>
              <a:rPr lang="en-US" altLang="zh-CN" sz="1400" dirty="0">
                <a:latin typeface="Times New Roman" panose="02020603050405020304" pitchFamily="18" charset="0"/>
                <a:cs typeface="Times New Roman" panose="02020603050405020304" pitchFamily="18" charset="0"/>
              </a:rPr>
              <a:t> Huang, </a:t>
            </a:r>
            <a:r>
              <a:rPr lang="en-US" altLang="zh-CN" sz="1400" dirty="0" err="1">
                <a:latin typeface="Times New Roman" panose="02020603050405020304" pitchFamily="18" charset="0"/>
                <a:cs typeface="Times New Roman" panose="02020603050405020304" pitchFamily="18" charset="0"/>
              </a:rPr>
              <a:t>Feifei</a:t>
            </a:r>
            <a:r>
              <a:rPr lang="en-US" altLang="zh-CN" sz="1400" dirty="0">
                <a:latin typeface="Times New Roman" panose="02020603050405020304" pitchFamily="18" charset="0"/>
                <a:cs typeface="Times New Roman" panose="02020603050405020304" pitchFamily="18" charset="0"/>
              </a:rPr>
              <a:t> Li. Optimal Matrix Sketching over Sliding Windows. VLDB 2024</a:t>
            </a:r>
            <a:endParaRPr lang="en-US" altLang="zh-CN" sz="1400" dirty="0">
              <a:effectLst/>
              <a:latin typeface="Times New Roman" panose="02020603050405020304" pitchFamily="18" charset="0"/>
              <a:cs typeface="Times New Roman" panose="02020603050405020304" pitchFamily="18" charset="0"/>
            </a:endParaRPr>
          </a:p>
        </p:txBody>
      </p:sp>
      <p:sp>
        <p:nvSpPr>
          <p:cNvPr id="41" name="Title 4">
            <a:extLst>
              <a:ext uri="{FF2B5EF4-FFF2-40B4-BE49-F238E27FC236}">
                <a16:creationId xmlns:a16="http://schemas.microsoft.com/office/drawing/2014/main" id="{4295465E-AB18-7E6D-E197-C5568CB9E40D}"/>
              </a:ext>
            </a:extLst>
          </p:cNvPr>
          <p:cNvSpPr>
            <a:spLocks noGrp="1"/>
          </p:cNvSpPr>
          <p:nvPr>
            <p:ph type="title"/>
          </p:nvPr>
        </p:nvSpPr>
        <p:spPr>
          <a:xfrm>
            <a:off x="1619219" y="141288"/>
            <a:ext cx="9810819" cy="1128712"/>
          </a:xfrm>
        </p:spPr>
        <p:txBody>
          <a:bodyPr/>
          <a:lstStyle/>
          <a:p>
            <a:r>
              <a:rPr lang="zh-CN" altLang="en-US" dirty="0"/>
              <a:t>滑动窗口：</a:t>
            </a:r>
            <a:r>
              <a:rPr lang="en-US" altLang="zh-CN" dirty="0"/>
              <a:t>MG </a:t>
            </a:r>
            <a:r>
              <a:rPr lang="en-US" altLang="zh-CN" dirty="0" err="1"/>
              <a:t>v.s</a:t>
            </a:r>
            <a:r>
              <a:rPr lang="en-US" altLang="zh-CN" dirty="0"/>
              <a:t>.  FD</a:t>
            </a:r>
            <a:endParaRPr lang="zh-CN" altLang="en-US" dirty="0"/>
          </a:p>
        </p:txBody>
      </p:sp>
      <p:sp>
        <p:nvSpPr>
          <p:cNvPr id="5" name="!!内容占位符 2">
            <a:extLst>
              <a:ext uri="{FF2B5EF4-FFF2-40B4-BE49-F238E27FC236}">
                <a16:creationId xmlns:a16="http://schemas.microsoft.com/office/drawing/2014/main" id="{3D03A771-5DD3-AB46-A1A9-377674DEA8FF}"/>
              </a:ext>
            </a:extLst>
          </p:cNvPr>
          <p:cNvSpPr txBox="1">
            <a:spLocks/>
          </p:cNvSpPr>
          <p:nvPr/>
        </p:nvSpPr>
        <p:spPr>
          <a:xfrm>
            <a:off x="718578" y="1194918"/>
            <a:ext cx="3357937" cy="4363402"/>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defTabSz="914140" fontAlgn="auto">
              <a:spcBef>
                <a:spcPts val="635"/>
              </a:spcBef>
              <a:spcAft>
                <a:spcPts val="0"/>
              </a:spcAft>
              <a:buClr>
                <a:srgbClr val="02407B"/>
              </a:buClr>
              <a:buSzPct val="75000"/>
              <a:buFont typeface="Wingdings" panose="05000000000000000000" pitchFamily="2" charset="2"/>
              <a:buChar char="n"/>
            </a:pPr>
            <a:r>
              <a:rPr kumimoji="1" lang="zh-CN" altLang="en-US" sz="2540" dirty="0">
                <a:solidFill>
                  <a:prstClr val="black"/>
                </a:solidFill>
                <a:latin typeface="Lucida Sans"/>
                <a:ea typeface="黑体"/>
              </a:rPr>
              <a:t>频率估计</a:t>
            </a:r>
            <a:endParaRPr kumimoji="1" lang="en-US" altLang="zh-CN" sz="2540" dirty="0">
              <a:solidFill>
                <a:prstClr val="black"/>
              </a:solidFill>
              <a:latin typeface="Lucida Sans"/>
              <a:ea typeface="黑体"/>
            </a:endParaRPr>
          </a:p>
          <a:p>
            <a:pPr marL="847090" lvl="1" indent="-342900" defTabSz="914140">
              <a:spcBef>
                <a:spcPts val="635"/>
              </a:spcBef>
              <a:buClr>
                <a:srgbClr val="02407B"/>
              </a:buClr>
              <a:buSzPct val="75000"/>
              <a:buFont typeface="Wingdings" panose="05000000000000000000" pitchFamily="2" charset="2"/>
              <a:buChar char="n"/>
            </a:pPr>
            <a:r>
              <a:rPr kumimoji="1" lang="en-US" altLang="zh-CN" sz="2000" dirty="0"/>
              <a:t>Sliding Window MG [PODS 2006]</a:t>
            </a:r>
            <a:endParaRPr kumimoji="1" lang="en-US" altLang="zh-CN" sz="1740" dirty="0">
              <a:solidFill>
                <a:prstClr val="black"/>
              </a:solidFill>
              <a:latin typeface="Lucida Sans"/>
              <a:ea typeface="黑体"/>
            </a:endParaRPr>
          </a:p>
          <a:p>
            <a:pPr defTabSz="914140" fontAlgn="auto">
              <a:spcBef>
                <a:spcPts val="635"/>
              </a:spcBef>
              <a:spcAft>
                <a:spcPts val="0"/>
              </a:spcAft>
              <a:buClr>
                <a:srgbClr val="02407B"/>
              </a:buClr>
              <a:buSzPct val="75000"/>
              <a:buFont typeface="Wingdings" panose="05000000000000000000" pitchFamily="2" charset="2"/>
              <a:buChar char="n"/>
            </a:pPr>
            <a:endParaRPr kumimoji="1" lang="en-US" altLang="zh-CN" sz="2540" dirty="0">
              <a:solidFill>
                <a:prstClr val="black"/>
              </a:solidFill>
              <a:latin typeface="Lucida Sans"/>
              <a:ea typeface="黑体"/>
            </a:endParaRPr>
          </a:p>
          <a:p>
            <a:pPr defTabSz="914140" fontAlgn="auto">
              <a:spcBef>
                <a:spcPts val="635"/>
              </a:spcBef>
              <a:spcAft>
                <a:spcPts val="0"/>
              </a:spcAft>
              <a:buClr>
                <a:srgbClr val="02407B"/>
              </a:buClr>
              <a:buSzPct val="75000"/>
              <a:buFont typeface="Wingdings" panose="05000000000000000000" pitchFamily="2" charset="2"/>
              <a:buChar char="n"/>
            </a:pPr>
            <a:endParaRPr kumimoji="1" lang="en-US" altLang="zh-CN" sz="2540" dirty="0">
              <a:solidFill>
                <a:prstClr val="black"/>
              </a:solidFill>
              <a:latin typeface="Lucida Sans"/>
              <a:ea typeface="黑体"/>
            </a:endParaRPr>
          </a:p>
          <a:p>
            <a:pPr defTabSz="914140" fontAlgn="auto">
              <a:spcBef>
                <a:spcPts val="635"/>
              </a:spcBef>
              <a:spcAft>
                <a:spcPts val="0"/>
              </a:spcAft>
              <a:buClr>
                <a:srgbClr val="02407B"/>
              </a:buClr>
              <a:buSzPct val="75000"/>
              <a:buFont typeface="Wingdings" panose="05000000000000000000" pitchFamily="2" charset="2"/>
              <a:buChar char="n"/>
            </a:pPr>
            <a:r>
              <a:rPr kumimoji="1" lang="zh-CN" altLang="en-US" sz="2540" dirty="0">
                <a:solidFill>
                  <a:prstClr val="black"/>
                </a:solidFill>
                <a:latin typeface="Lucida Sans"/>
                <a:ea typeface="黑体"/>
              </a:rPr>
              <a:t>矩阵略图</a:t>
            </a:r>
            <a:endParaRPr kumimoji="1" lang="en-US" altLang="zh-CN" sz="2540" dirty="0">
              <a:solidFill>
                <a:prstClr val="black"/>
              </a:solidFill>
              <a:latin typeface="Lucida Sans"/>
              <a:ea typeface="黑体"/>
            </a:endParaRPr>
          </a:p>
          <a:p>
            <a:pPr marL="847090" lvl="1" indent="-342900" defTabSz="914140">
              <a:spcBef>
                <a:spcPts val="635"/>
              </a:spcBef>
              <a:buClr>
                <a:srgbClr val="02407B"/>
              </a:buClr>
              <a:buSzPct val="75000"/>
              <a:buFont typeface="Wingdings" panose="05000000000000000000" pitchFamily="2" charset="2"/>
              <a:buChar char="n"/>
            </a:pPr>
            <a:r>
              <a:rPr kumimoji="1" lang="en-US" altLang="zh-CN" sz="2000" dirty="0"/>
              <a:t>Our Method </a:t>
            </a:r>
            <a:br>
              <a:rPr kumimoji="1" lang="en-US" altLang="zh-CN" sz="2000" dirty="0"/>
            </a:br>
            <a:r>
              <a:rPr kumimoji="1" lang="en-US" altLang="zh-CN" sz="2000" dirty="0"/>
              <a:t>[VLDB 2024]</a:t>
            </a:r>
          </a:p>
          <a:p>
            <a:pPr defTabSz="914140" fontAlgn="auto">
              <a:spcBef>
                <a:spcPts val="635"/>
              </a:spcBef>
              <a:spcAft>
                <a:spcPts val="0"/>
              </a:spcAft>
              <a:buClr>
                <a:srgbClr val="02407B"/>
              </a:buClr>
              <a:buSzPct val="75000"/>
              <a:buFont typeface="Wingdings" panose="05000000000000000000" pitchFamily="2" charset="2"/>
              <a:buChar char="n"/>
            </a:pPr>
            <a:endParaRPr kumimoji="1" lang="en-US" altLang="zh-CN" sz="2540" dirty="0">
              <a:solidFill>
                <a:prstClr val="black"/>
              </a:solidFill>
              <a:latin typeface="Lucida Sans"/>
              <a:ea typeface="黑体"/>
            </a:endParaRPr>
          </a:p>
        </p:txBody>
      </p:sp>
    </p:spTree>
    <p:extLst>
      <p:ext uri="{BB962C8B-B14F-4D97-AF65-F5344CB8AC3E}">
        <p14:creationId xmlns:p14="http://schemas.microsoft.com/office/powerpoint/2010/main" val="2305113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94">
            <a:extLst>
              <a:ext uri="{FF2B5EF4-FFF2-40B4-BE49-F238E27FC236}">
                <a16:creationId xmlns:a16="http://schemas.microsoft.com/office/drawing/2014/main" id="{285E051E-592B-39A2-233D-AD8C5B3A140C}"/>
              </a:ext>
            </a:extLst>
          </p:cNvPr>
          <p:cNvSpPr/>
          <p:nvPr/>
        </p:nvSpPr>
        <p:spPr>
          <a:xfrm rot="5400000">
            <a:off x="8848221" y="5539036"/>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defRPr/>
            </a:pPr>
            <a:endParaRPr lang="zh-CN" altLang="en-US" sz="1825" kern="0">
              <a:solidFill>
                <a:prstClr val="white"/>
              </a:solidFill>
              <a:latin typeface="Lucida Sans"/>
              <a:ea typeface="黑体"/>
            </a:endParaRPr>
          </a:p>
        </p:txBody>
      </p:sp>
      <p:grpSp>
        <p:nvGrpSpPr>
          <p:cNvPr id="43" name="!!组合 104">
            <a:extLst>
              <a:ext uri="{FF2B5EF4-FFF2-40B4-BE49-F238E27FC236}">
                <a16:creationId xmlns:a16="http://schemas.microsoft.com/office/drawing/2014/main" id="{8DF267F2-02AF-0722-D4AC-554B113F4EE4}"/>
              </a:ext>
            </a:extLst>
          </p:cNvPr>
          <p:cNvGrpSpPr/>
          <p:nvPr/>
        </p:nvGrpSpPr>
        <p:grpSpPr>
          <a:xfrm>
            <a:off x="4075683" y="4867098"/>
            <a:ext cx="920284" cy="736226"/>
            <a:chOff x="915215" y="3574890"/>
            <a:chExt cx="685801" cy="548640"/>
          </a:xfrm>
        </p:grpSpPr>
        <p:sp>
          <p:nvSpPr>
            <p:cNvPr id="44" name="矩形 108">
              <a:extLst>
                <a:ext uri="{FF2B5EF4-FFF2-40B4-BE49-F238E27FC236}">
                  <a16:creationId xmlns:a16="http://schemas.microsoft.com/office/drawing/2014/main" id="{ACC00F98-8EA4-7176-85B9-0112C61CE69E}"/>
                </a:ext>
              </a:extLst>
            </p:cNvPr>
            <p:cNvSpPr/>
            <p:nvPr/>
          </p:nvSpPr>
          <p:spPr>
            <a:xfrm>
              <a:off x="915216" y="3574890"/>
              <a:ext cx="68580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45" name="矩形 109">
              <a:extLst>
                <a:ext uri="{FF2B5EF4-FFF2-40B4-BE49-F238E27FC236}">
                  <a16:creationId xmlns:a16="http://schemas.microsoft.com/office/drawing/2014/main" id="{3D6F1A0F-BDAF-CB23-9C1B-9E05977F4F42}"/>
                </a:ext>
              </a:extLst>
            </p:cNvPr>
            <p:cNvSpPr/>
            <p:nvPr/>
          </p:nvSpPr>
          <p:spPr>
            <a:xfrm>
              <a:off x="915215" y="3712050"/>
              <a:ext cx="68580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46" name="矩形 110">
              <a:extLst>
                <a:ext uri="{FF2B5EF4-FFF2-40B4-BE49-F238E27FC236}">
                  <a16:creationId xmlns:a16="http://schemas.microsoft.com/office/drawing/2014/main" id="{7A92DCB6-8448-10E1-F03D-E5ADFF6161FA}"/>
                </a:ext>
              </a:extLst>
            </p:cNvPr>
            <p:cNvSpPr/>
            <p:nvPr/>
          </p:nvSpPr>
          <p:spPr>
            <a:xfrm>
              <a:off x="915215" y="3849210"/>
              <a:ext cx="68580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47" name="矩形 111">
              <a:extLst>
                <a:ext uri="{FF2B5EF4-FFF2-40B4-BE49-F238E27FC236}">
                  <a16:creationId xmlns:a16="http://schemas.microsoft.com/office/drawing/2014/main" id="{0525B6BD-CD6B-812B-9A20-20921AD083C2}"/>
                </a:ext>
              </a:extLst>
            </p:cNvPr>
            <p:cNvSpPr/>
            <p:nvPr/>
          </p:nvSpPr>
          <p:spPr>
            <a:xfrm>
              <a:off x="915215" y="3986370"/>
              <a:ext cx="68580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dirty="0">
                <a:solidFill>
                  <a:prstClr val="white"/>
                </a:solidFill>
                <a:latin typeface="Lucida Sans"/>
                <a:ea typeface="黑体"/>
              </a:endParaRPr>
            </a:p>
          </p:txBody>
        </p:sp>
      </p:grpSp>
      <mc:AlternateContent xmlns:mc="http://schemas.openxmlformats.org/markup-compatibility/2006" xmlns:a14="http://schemas.microsoft.com/office/drawing/2010/main">
        <mc:Choice Requires="a14">
          <p:sp>
            <p:nvSpPr>
              <p:cNvPr id="48" name="文本框 106">
                <a:extLst>
                  <a:ext uri="{FF2B5EF4-FFF2-40B4-BE49-F238E27FC236}">
                    <a16:creationId xmlns:a16="http://schemas.microsoft.com/office/drawing/2014/main" id="{1C4E395F-EEF9-B656-DD60-3CFB245CC5B4}"/>
                  </a:ext>
                </a:extLst>
              </p:cNvPr>
              <p:cNvSpPr txBox="1"/>
              <p:nvPr/>
            </p:nvSpPr>
            <p:spPr>
              <a:xfrm>
                <a:off x="3220017" y="4951224"/>
                <a:ext cx="812851" cy="410433"/>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zh-CN" sz="2000" i="1">
                              <a:solidFill>
                                <a:prstClr val="black"/>
                              </a:solidFill>
                              <a:latin typeface="Cambria Math" panose="02040503050406030204" pitchFamily="18" charset="0"/>
                            </a:rPr>
                          </m:ctrlPr>
                        </m:sSubPr>
                        <m:e>
                          <m:acc>
                            <m:accPr>
                              <m:chr m:val="̂"/>
                              <m:ctrlPr>
                                <a:rPr lang="en-US" altLang="zh-CN" sz="2000" i="1">
                                  <a:solidFill>
                                    <a:prstClr val="black"/>
                                  </a:solidFill>
                                  <a:latin typeface="Cambria Math" panose="02040503050406030204" pitchFamily="18" charset="0"/>
                                </a:rPr>
                              </m:ctrlPr>
                            </m:accPr>
                            <m:e>
                              <m:r>
                                <a:rPr lang="en-US" altLang="zh-CN" sz="2000" b="1" i="1">
                                  <a:solidFill>
                                    <a:prstClr val="black"/>
                                  </a:solidFill>
                                  <a:latin typeface="Cambria Math" panose="02040503050406030204" pitchFamily="18" charset="0"/>
                                </a:rPr>
                                <m:t>𝑪</m:t>
                              </m:r>
                            </m:e>
                          </m:acc>
                        </m:e>
                        <m:sub>
                          <m:r>
                            <a:rPr lang="en-US" altLang="zh-CN" sz="2000" i="1">
                              <a:solidFill>
                                <a:prstClr val="black"/>
                              </a:solidFill>
                              <a:latin typeface="Cambria Math" panose="02040503050406030204" pitchFamily="18" charset="0"/>
                            </a:rPr>
                            <m:t>𝑇</m:t>
                          </m:r>
                          <m:r>
                            <a:rPr lang="en-US" altLang="zh-CN" sz="2000" i="1">
                              <a:solidFill>
                                <a:prstClr val="black"/>
                              </a:solidFill>
                              <a:latin typeface="Cambria Math" panose="02040503050406030204" pitchFamily="18" charset="0"/>
                            </a:rPr>
                            <m:t>−1</m:t>
                          </m:r>
                        </m:sub>
                      </m:sSub>
                    </m:oMath>
                  </m:oMathPara>
                </a14:m>
                <a:endParaRPr lang="zh-CN" altLang="en-US" sz="3200" dirty="0">
                  <a:solidFill>
                    <a:prstClr val="black"/>
                  </a:solidFill>
                  <a:latin typeface="Lucida Sans"/>
                  <a:ea typeface="黑体"/>
                </a:endParaRPr>
              </a:p>
            </p:txBody>
          </p:sp>
        </mc:Choice>
        <mc:Fallback xmlns="">
          <p:sp>
            <p:nvSpPr>
              <p:cNvPr id="48" name="文本框 106">
                <a:extLst>
                  <a:ext uri="{FF2B5EF4-FFF2-40B4-BE49-F238E27FC236}">
                    <a16:creationId xmlns:a16="http://schemas.microsoft.com/office/drawing/2014/main" id="{1C4E395F-EEF9-B656-DD60-3CFB245CC5B4}"/>
                  </a:ext>
                </a:extLst>
              </p:cNvPr>
              <p:cNvSpPr txBox="1">
                <a:spLocks noRot="1" noChangeAspect="1" noMove="1" noResize="1" noEditPoints="1" noAdjustHandles="1" noChangeArrowheads="1" noChangeShapeType="1" noTextEdit="1"/>
              </p:cNvSpPr>
              <p:nvPr/>
            </p:nvSpPr>
            <p:spPr>
              <a:xfrm>
                <a:off x="3220017" y="4951224"/>
                <a:ext cx="812851" cy="410433"/>
              </a:xfrm>
              <a:prstGeom prst="rect">
                <a:avLst/>
              </a:prstGeom>
              <a:blipFill>
                <a:blip r:embed="rId2"/>
                <a:stretch>
                  <a:fillRect t="-7353" r="-746" b="-1471"/>
                </a:stretch>
              </a:blipFill>
            </p:spPr>
            <p:txBody>
              <a:bodyPr/>
              <a:lstStyle/>
              <a:p>
                <a:r>
                  <a:rPr lang="zh-CN" altLang="en-US">
                    <a:noFill/>
                  </a:rPr>
                  <a:t> </a:t>
                </a:r>
              </a:p>
            </p:txBody>
          </p:sp>
        </mc:Fallback>
      </mc:AlternateContent>
      <p:sp>
        <p:nvSpPr>
          <p:cNvPr id="49" name="矩形 151">
            <a:extLst>
              <a:ext uri="{FF2B5EF4-FFF2-40B4-BE49-F238E27FC236}">
                <a16:creationId xmlns:a16="http://schemas.microsoft.com/office/drawing/2014/main" id="{2D530B48-176B-EDAA-9283-3F365F1116F4}"/>
              </a:ext>
            </a:extLst>
          </p:cNvPr>
          <p:cNvSpPr/>
          <p:nvPr/>
        </p:nvSpPr>
        <p:spPr>
          <a:xfrm rot="5400000">
            <a:off x="8848221" y="3698471"/>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pPr>
            <a:endParaRPr lang="zh-CN" altLang="en-US" sz="1825" kern="0">
              <a:solidFill>
                <a:prstClr val="white"/>
              </a:solidFill>
              <a:latin typeface="Lucida Sans"/>
              <a:ea typeface="黑体"/>
            </a:endParaRPr>
          </a:p>
        </p:txBody>
      </p:sp>
      <p:sp>
        <p:nvSpPr>
          <p:cNvPr id="50" name="矩形 94">
            <a:extLst>
              <a:ext uri="{FF2B5EF4-FFF2-40B4-BE49-F238E27FC236}">
                <a16:creationId xmlns:a16="http://schemas.microsoft.com/office/drawing/2014/main" id="{AE2BB229-8EF9-DA6A-3927-5AAEEAA637B4}"/>
              </a:ext>
            </a:extLst>
          </p:cNvPr>
          <p:cNvSpPr/>
          <p:nvPr/>
        </p:nvSpPr>
        <p:spPr>
          <a:xfrm rot="5400000">
            <a:off x="8848221" y="4066584"/>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defRPr/>
            </a:pPr>
            <a:endParaRPr lang="zh-CN" altLang="en-US" sz="1825" kern="0">
              <a:solidFill>
                <a:prstClr val="white"/>
              </a:solidFill>
              <a:latin typeface="Lucida Sans"/>
              <a:ea typeface="黑体"/>
            </a:endParaRPr>
          </a:p>
        </p:txBody>
      </p:sp>
      <p:sp>
        <p:nvSpPr>
          <p:cNvPr id="51" name="矩形 94">
            <a:extLst>
              <a:ext uri="{FF2B5EF4-FFF2-40B4-BE49-F238E27FC236}">
                <a16:creationId xmlns:a16="http://schemas.microsoft.com/office/drawing/2014/main" id="{F03A60DA-7A13-0E13-18F3-90A6B63F57CC}"/>
              </a:ext>
            </a:extLst>
          </p:cNvPr>
          <p:cNvSpPr/>
          <p:nvPr/>
        </p:nvSpPr>
        <p:spPr>
          <a:xfrm rot="5400000">
            <a:off x="8848221" y="4434697"/>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defRPr/>
            </a:pPr>
            <a:endParaRPr lang="zh-CN" altLang="en-US" sz="1825" kern="0">
              <a:solidFill>
                <a:prstClr val="white"/>
              </a:solidFill>
              <a:latin typeface="Lucida Sans"/>
              <a:ea typeface="黑体"/>
            </a:endParaRPr>
          </a:p>
        </p:txBody>
      </p:sp>
      <p:sp>
        <p:nvSpPr>
          <p:cNvPr id="52" name="矩形 94">
            <a:extLst>
              <a:ext uri="{FF2B5EF4-FFF2-40B4-BE49-F238E27FC236}">
                <a16:creationId xmlns:a16="http://schemas.microsoft.com/office/drawing/2014/main" id="{0F1CFC67-4D41-A22C-9621-087513CA81F8}"/>
              </a:ext>
            </a:extLst>
          </p:cNvPr>
          <p:cNvSpPr/>
          <p:nvPr/>
        </p:nvSpPr>
        <p:spPr>
          <a:xfrm rot="5400000">
            <a:off x="8848221" y="4802810"/>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defRPr/>
            </a:pPr>
            <a:endParaRPr lang="zh-CN" altLang="en-US" sz="1825" kern="0">
              <a:solidFill>
                <a:prstClr val="white"/>
              </a:solidFill>
              <a:latin typeface="Lucida Sans"/>
              <a:ea typeface="黑体"/>
            </a:endParaRPr>
          </a:p>
        </p:txBody>
      </p:sp>
      <p:sp>
        <p:nvSpPr>
          <p:cNvPr id="53" name="矩形 94">
            <a:extLst>
              <a:ext uri="{FF2B5EF4-FFF2-40B4-BE49-F238E27FC236}">
                <a16:creationId xmlns:a16="http://schemas.microsoft.com/office/drawing/2014/main" id="{A335C27A-6A83-35FD-8AC8-7BD9A8754DCF}"/>
              </a:ext>
            </a:extLst>
          </p:cNvPr>
          <p:cNvSpPr/>
          <p:nvPr/>
        </p:nvSpPr>
        <p:spPr>
          <a:xfrm rot="5400000">
            <a:off x="8848221" y="5170923"/>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defRPr/>
            </a:pPr>
            <a:endParaRPr lang="zh-CN" altLang="en-US" sz="1825" kern="0">
              <a:solidFill>
                <a:prstClr val="white"/>
              </a:solidFill>
              <a:latin typeface="Lucida Sans"/>
              <a:ea typeface="黑体"/>
            </a:endParaRPr>
          </a:p>
        </p:txBody>
      </p:sp>
      <p:cxnSp>
        <p:nvCxnSpPr>
          <p:cNvPr id="54" name="直接箭头连接符 78">
            <a:extLst>
              <a:ext uri="{FF2B5EF4-FFF2-40B4-BE49-F238E27FC236}">
                <a16:creationId xmlns:a16="http://schemas.microsoft.com/office/drawing/2014/main" id="{D6B04508-282A-FB13-3070-9050F7698ED4}"/>
              </a:ext>
            </a:extLst>
          </p:cNvPr>
          <p:cNvCxnSpPr>
            <a:cxnSpLocks/>
          </p:cNvCxnSpPr>
          <p:nvPr/>
        </p:nvCxnSpPr>
        <p:spPr>
          <a:xfrm>
            <a:off x="9257041" y="3814597"/>
            <a:ext cx="0" cy="2379619"/>
          </a:xfrm>
          <a:prstGeom prst="straightConnector1">
            <a:avLst/>
          </a:prstGeom>
          <a:noFill/>
          <a:ln w="19050" cap="flat" cmpd="sng" algn="ctr">
            <a:solidFill>
              <a:sysClr val="windowText" lastClr="000000"/>
            </a:solidFill>
            <a:prstDash val="solid"/>
            <a:miter lim="800000"/>
            <a:tailEnd type="triangle"/>
          </a:ln>
          <a:effectLst/>
        </p:spPr>
      </p:cxnSp>
      <p:sp>
        <p:nvSpPr>
          <p:cNvPr id="55" name="文本框 101">
            <a:extLst>
              <a:ext uri="{FF2B5EF4-FFF2-40B4-BE49-F238E27FC236}">
                <a16:creationId xmlns:a16="http://schemas.microsoft.com/office/drawing/2014/main" id="{9A990F00-66EE-3CDA-6900-0899DEC285B9}"/>
              </a:ext>
            </a:extLst>
          </p:cNvPr>
          <p:cNvSpPr txBox="1"/>
          <p:nvPr/>
        </p:nvSpPr>
        <p:spPr>
          <a:xfrm>
            <a:off x="9288317" y="6045231"/>
            <a:ext cx="484428" cy="263277"/>
          </a:xfrm>
          <a:prstGeom prst="rect">
            <a:avLst/>
          </a:prstGeom>
          <a:noFill/>
        </p:spPr>
        <p:txBody>
          <a:bodyPr wrap="square" rtlCol="0">
            <a:spAutoFit/>
          </a:bodyPr>
          <a:lstStyle/>
          <a:p>
            <a:pPr defTabSz="914140" eaLnBrk="1" fontAlgn="auto" hangingPunct="1">
              <a:spcBef>
                <a:spcPts val="0"/>
              </a:spcBef>
              <a:spcAft>
                <a:spcPts val="0"/>
              </a:spcAft>
            </a:pPr>
            <a:r>
              <a:rPr lang="en-US" altLang="zh-CN" sz="1111" kern="0" dirty="0">
                <a:solidFill>
                  <a:prstClr val="black"/>
                </a:solidFill>
                <a:latin typeface="Times New Roman" panose="02020603050405020304" pitchFamily="18" charset="0"/>
                <a:ea typeface="黑体"/>
                <a:cs typeface="Times New Roman" panose="02020603050405020304" pitchFamily="18" charset="0"/>
              </a:rPr>
              <a:t>Time</a:t>
            </a:r>
            <a:endParaRPr lang="zh-CN" altLang="en-US" sz="1111" kern="0" dirty="0">
              <a:solidFill>
                <a:prstClr val="black"/>
              </a:solidFill>
              <a:latin typeface="Times New Roman" panose="02020603050405020304" pitchFamily="18" charset="0"/>
              <a:ea typeface="黑体"/>
              <a:cs typeface="Times New Roman" panose="02020603050405020304" pitchFamily="18" charset="0"/>
            </a:endParaRPr>
          </a:p>
        </p:txBody>
      </p:sp>
      <p:cxnSp>
        <p:nvCxnSpPr>
          <p:cNvPr id="57" name="Straight Connector 2">
            <a:extLst>
              <a:ext uri="{FF2B5EF4-FFF2-40B4-BE49-F238E27FC236}">
                <a16:creationId xmlns:a16="http://schemas.microsoft.com/office/drawing/2014/main" id="{151AD852-7C29-963C-5051-ED306D4829AE}"/>
              </a:ext>
            </a:extLst>
          </p:cNvPr>
          <p:cNvCxnSpPr>
            <a:cxnSpLocks noChangeShapeType="1"/>
          </p:cNvCxnSpPr>
          <p:nvPr/>
        </p:nvCxnSpPr>
        <p:spPr bwMode="auto">
          <a:xfrm flipV="1">
            <a:off x="4660177" y="3355881"/>
            <a:ext cx="2670120" cy="7948"/>
          </a:xfrm>
          <a:prstGeom prst="line">
            <a:avLst/>
          </a:prstGeom>
          <a:noFill/>
          <a:ln w="38100" algn="ctr">
            <a:solidFill>
              <a:schemeClr val="tx1"/>
            </a:solidFill>
            <a:round/>
            <a:headEnd/>
            <a:tailEnd/>
          </a:ln>
        </p:spPr>
      </p:cxnSp>
      <p:sp>
        <p:nvSpPr>
          <p:cNvPr id="58" name="Rectangle 23">
            <a:extLst>
              <a:ext uri="{FF2B5EF4-FFF2-40B4-BE49-F238E27FC236}">
                <a16:creationId xmlns:a16="http://schemas.microsoft.com/office/drawing/2014/main" id="{966D4422-2F4B-6D79-F8F7-D42ADE6AC08E}"/>
              </a:ext>
            </a:extLst>
          </p:cNvPr>
          <p:cNvSpPr>
            <a:spLocks noChangeArrowheads="1"/>
          </p:cNvSpPr>
          <p:nvPr/>
        </p:nvSpPr>
        <p:spPr bwMode="auto">
          <a:xfrm>
            <a:off x="4833625" y="3122294"/>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59" name="Rectangle 24">
            <a:extLst>
              <a:ext uri="{FF2B5EF4-FFF2-40B4-BE49-F238E27FC236}">
                <a16:creationId xmlns:a16="http://schemas.microsoft.com/office/drawing/2014/main" id="{E8956DED-67C7-2413-5174-24ECCA937A03}"/>
              </a:ext>
            </a:extLst>
          </p:cNvPr>
          <p:cNvSpPr>
            <a:spLocks noChangeArrowheads="1"/>
          </p:cNvSpPr>
          <p:nvPr/>
        </p:nvSpPr>
        <p:spPr bwMode="auto">
          <a:xfrm>
            <a:off x="4833625" y="2893426"/>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60" name="Rectangle 25">
            <a:extLst>
              <a:ext uri="{FF2B5EF4-FFF2-40B4-BE49-F238E27FC236}">
                <a16:creationId xmlns:a16="http://schemas.microsoft.com/office/drawing/2014/main" id="{7F2FD507-5586-BAD1-B9B6-307529CE7EF8}"/>
              </a:ext>
            </a:extLst>
          </p:cNvPr>
          <p:cNvSpPr>
            <a:spLocks noChangeArrowheads="1"/>
          </p:cNvSpPr>
          <p:nvPr/>
        </p:nvSpPr>
        <p:spPr bwMode="auto">
          <a:xfrm>
            <a:off x="4833625" y="2664560"/>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61" name="Rectangle 26">
            <a:extLst>
              <a:ext uri="{FF2B5EF4-FFF2-40B4-BE49-F238E27FC236}">
                <a16:creationId xmlns:a16="http://schemas.microsoft.com/office/drawing/2014/main" id="{D61EEEFF-7784-1F22-033A-E200F0B2B8A7}"/>
              </a:ext>
            </a:extLst>
          </p:cNvPr>
          <p:cNvSpPr>
            <a:spLocks noChangeArrowheads="1"/>
          </p:cNvSpPr>
          <p:nvPr/>
        </p:nvSpPr>
        <p:spPr bwMode="auto">
          <a:xfrm>
            <a:off x="4833625" y="2432513"/>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62" name="TextBox 5">
            <a:extLst>
              <a:ext uri="{FF2B5EF4-FFF2-40B4-BE49-F238E27FC236}">
                <a16:creationId xmlns:a16="http://schemas.microsoft.com/office/drawing/2014/main" id="{4F359DD0-07D8-45FE-9545-9EE67225E5BF}"/>
              </a:ext>
            </a:extLst>
          </p:cNvPr>
          <p:cNvSpPr txBox="1">
            <a:spLocks noChangeArrowheads="1"/>
          </p:cNvSpPr>
          <p:nvPr/>
        </p:nvSpPr>
        <p:spPr bwMode="auto">
          <a:xfrm>
            <a:off x="4782388" y="3359961"/>
            <a:ext cx="2509280" cy="35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r>
              <a:rPr lang="en-US" altLang="zh-CN" sz="1600" dirty="0">
                <a:solidFill>
                  <a:prstClr val="black"/>
                </a:solidFill>
                <a:latin typeface="Courier New" panose="02070309020205020404" pitchFamily="49" charset="0"/>
                <a:cs typeface="Courier New" panose="02070309020205020404" pitchFamily="49" charset="0"/>
              </a:rPr>
              <a:t>1 2 3 4 5 6 7 8 9 </a:t>
            </a:r>
          </a:p>
        </p:txBody>
      </p:sp>
      <p:sp>
        <p:nvSpPr>
          <p:cNvPr id="63" name="Rectangle 44">
            <a:extLst>
              <a:ext uri="{FF2B5EF4-FFF2-40B4-BE49-F238E27FC236}">
                <a16:creationId xmlns:a16="http://schemas.microsoft.com/office/drawing/2014/main" id="{A13E0662-1161-F722-5D46-52C52175C83B}"/>
              </a:ext>
            </a:extLst>
          </p:cNvPr>
          <p:cNvSpPr>
            <a:spLocks noChangeArrowheads="1"/>
          </p:cNvSpPr>
          <p:nvPr/>
        </p:nvSpPr>
        <p:spPr bwMode="auto">
          <a:xfrm>
            <a:off x="6796272" y="3119116"/>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64" name="Rectangle 45">
            <a:extLst>
              <a:ext uri="{FF2B5EF4-FFF2-40B4-BE49-F238E27FC236}">
                <a16:creationId xmlns:a16="http://schemas.microsoft.com/office/drawing/2014/main" id="{55077645-68C0-268F-51DD-DE6AE55D7612}"/>
              </a:ext>
            </a:extLst>
          </p:cNvPr>
          <p:cNvSpPr>
            <a:spLocks noChangeArrowheads="1"/>
          </p:cNvSpPr>
          <p:nvPr/>
        </p:nvSpPr>
        <p:spPr bwMode="auto">
          <a:xfrm>
            <a:off x="6796272" y="2890249"/>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65" name="!!Rectangle 47">
            <a:extLst>
              <a:ext uri="{FF2B5EF4-FFF2-40B4-BE49-F238E27FC236}">
                <a16:creationId xmlns:a16="http://schemas.microsoft.com/office/drawing/2014/main" id="{3A1D749A-4FBF-22C1-EF53-66763A453C34}"/>
              </a:ext>
            </a:extLst>
          </p:cNvPr>
          <p:cNvSpPr>
            <a:spLocks noChangeArrowheads="1"/>
          </p:cNvSpPr>
          <p:nvPr/>
        </p:nvSpPr>
        <p:spPr bwMode="auto">
          <a:xfrm>
            <a:off x="6090458" y="3127937"/>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66" name="Rectangle 35">
            <a:extLst>
              <a:ext uri="{FF2B5EF4-FFF2-40B4-BE49-F238E27FC236}">
                <a16:creationId xmlns:a16="http://schemas.microsoft.com/office/drawing/2014/main" id="{AFD74D48-4A42-A719-E8DC-96B0467EDA58}"/>
              </a:ext>
            </a:extLst>
          </p:cNvPr>
          <p:cNvSpPr>
            <a:spLocks noChangeArrowheads="1"/>
          </p:cNvSpPr>
          <p:nvPr/>
        </p:nvSpPr>
        <p:spPr bwMode="auto">
          <a:xfrm>
            <a:off x="5331828" y="3122294"/>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67" name="Rectangle 36">
            <a:extLst>
              <a:ext uri="{FF2B5EF4-FFF2-40B4-BE49-F238E27FC236}">
                <a16:creationId xmlns:a16="http://schemas.microsoft.com/office/drawing/2014/main" id="{6D0892A5-E8B4-E2AF-323C-D80179F92EA9}"/>
              </a:ext>
            </a:extLst>
          </p:cNvPr>
          <p:cNvSpPr>
            <a:spLocks noChangeArrowheads="1"/>
          </p:cNvSpPr>
          <p:nvPr/>
        </p:nvSpPr>
        <p:spPr bwMode="auto">
          <a:xfrm>
            <a:off x="5331828" y="2893426"/>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68" name="Rectangle 37">
            <a:extLst>
              <a:ext uri="{FF2B5EF4-FFF2-40B4-BE49-F238E27FC236}">
                <a16:creationId xmlns:a16="http://schemas.microsoft.com/office/drawing/2014/main" id="{6169CF41-6A36-C026-AA7F-EFE2E7C26850}"/>
              </a:ext>
            </a:extLst>
          </p:cNvPr>
          <p:cNvSpPr>
            <a:spLocks noChangeArrowheads="1"/>
          </p:cNvSpPr>
          <p:nvPr/>
        </p:nvSpPr>
        <p:spPr bwMode="auto">
          <a:xfrm>
            <a:off x="5331828" y="2664559"/>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69" name="Rectangle 38">
            <a:extLst>
              <a:ext uri="{FF2B5EF4-FFF2-40B4-BE49-F238E27FC236}">
                <a16:creationId xmlns:a16="http://schemas.microsoft.com/office/drawing/2014/main" id="{2A376946-980A-51F4-E1F5-270256233958}"/>
              </a:ext>
            </a:extLst>
          </p:cNvPr>
          <p:cNvSpPr>
            <a:spLocks noChangeArrowheads="1"/>
          </p:cNvSpPr>
          <p:nvPr/>
        </p:nvSpPr>
        <p:spPr bwMode="auto">
          <a:xfrm>
            <a:off x="5331828" y="2432513"/>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70" name="Rectangle 39">
            <a:extLst>
              <a:ext uri="{FF2B5EF4-FFF2-40B4-BE49-F238E27FC236}">
                <a16:creationId xmlns:a16="http://schemas.microsoft.com/office/drawing/2014/main" id="{69523071-A69B-1CA5-35AA-2D7E7960D42E}"/>
              </a:ext>
            </a:extLst>
          </p:cNvPr>
          <p:cNvSpPr>
            <a:spLocks noChangeArrowheads="1"/>
          </p:cNvSpPr>
          <p:nvPr/>
        </p:nvSpPr>
        <p:spPr bwMode="auto">
          <a:xfrm>
            <a:off x="5331828" y="2203646"/>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71" name="!!Rectangle 48">
            <a:extLst>
              <a:ext uri="{FF2B5EF4-FFF2-40B4-BE49-F238E27FC236}">
                <a16:creationId xmlns:a16="http://schemas.microsoft.com/office/drawing/2014/main" id="{CA62A92C-1220-C454-EC0D-C1B6EE75F2F2}"/>
              </a:ext>
            </a:extLst>
          </p:cNvPr>
          <p:cNvSpPr>
            <a:spLocks noChangeArrowheads="1"/>
          </p:cNvSpPr>
          <p:nvPr/>
        </p:nvSpPr>
        <p:spPr bwMode="auto">
          <a:xfrm>
            <a:off x="5331828" y="1975184"/>
            <a:ext cx="228868" cy="228868"/>
          </a:xfrm>
          <a:prstGeom prst="rect">
            <a:avLst/>
          </a:prstGeom>
          <a:solidFill>
            <a:srgbClr val="C00000"/>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mc:AlternateContent xmlns:mc="http://schemas.openxmlformats.org/markup-compatibility/2006" xmlns:a14="http://schemas.microsoft.com/office/drawing/2010/main">
        <mc:Choice Requires="a14">
          <p:sp>
            <p:nvSpPr>
              <p:cNvPr id="72" name="!!Group 18">
                <a:extLst>
                  <a:ext uri="{FF2B5EF4-FFF2-40B4-BE49-F238E27FC236}">
                    <a16:creationId xmlns:a16="http://schemas.microsoft.com/office/drawing/2014/main" id="{01A2D16A-8992-CF83-6DF3-61DCB11D8319}"/>
                  </a:ext>
                </a:extLst>
              </p:cNvPr>
              <p:cNvSpPr>
                <a:spLocks noChangeArrowheads="1"/>
              </p:cNvSpPr>
              <p:nvPr/>
            </p:nvSpPr>
            <p:spPr bwMode="auto">
              <a:xfrm>
                <a:off x="8066594" y="1311041"/>
                <a:ext cx="1123709" cy="266432"/>
              </a:xfrm>
              <a:prstGeom prst="rect">
                <a:avLst/>
              </a:prstGeom>
              <a:solidFill>
                <a:schemeClr val="bg1"/>
              </a:solidFill>
              <a:ln w="28575" algn="ctr">
                <a:solidFill>
                  <a:schemeClr val="tx1"/>
                </a:solidFill>
                <a:prstDash val="solid"/>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111" b="1" i="1" dirty="0">
                    <a:solidFill>
                      <a:prstClr val="black"/>
                    </a:solidFill>
                    <a:latin typeface="Cambria Math" panose="02040503050406030204" pitchFamily="18" charset="0"/>
                  </a:rPr>
                  <a:t>Item 3  </a:t>
                </a:r>
                <a14:m>
                  <m:oMath xmlns:m="http://schemas.openxmlformats.org/officeDocument/2006/math">
                    <m:r>
                      <a:rPr lang="en-US" altLang="zh-CN" sz="1111" i="1" dirty="0">
                        <a:solidFill>
                          <a:prstClr val="black"/>
                        </a:solidFill>
                        <a:latin typeface="Cambria Math" panose="02040503050406030204" pitchFamily="18" charset="0"/>
                      </a:rPr>
                      <m:t>𝑇</m:t>
                    </m:r>
                    <m:r>
                      <a:rPr lang="en-US" altLang="zh-CN" sz="1111" i="1" dirty="0">
                        <a:solidFill>
                          <a:prstClr val="black"/>
                        </a:solidFill>
                        <a:latin typeface="Cambria Math" panose="02040503050406030204" pitchFamily="18" charset="0"/>
                      </a:rPr>
                      <m:t>=18</m:t>
                    </m:r>
                  </m:oMath>
                </a14:m>
                <a:endParaRPr lang="en-US" altLang="zh-CN" sz="1111" dirty="0">
                  <a:solidFill>
                    <a:prstClr val="black"/>
                  </a:solidFill>
                </a:endParaRPr>
              </a:p>
            </p:txBody>
          </p:sp>
        </mc:Choice>
        <mc:Fallback xmlns="">
          <p:sp>
            <p:nvSpPr>
              <p:cNvPr id="72" name="!!Group 18">
                <a:extLst>
                  <a:ext uri="{FF2B5EF4-FFF2-40B4-BE49-F238E27FC236}">
                    <a16:creationId xmlns:a16="http://schemas.microsoft.com/office/drawing/2014/main" id="{01A2D16A-8992-CF83-6DF3-61DCB11D8319}"/>
                  </a:ext>
                </a:extLst>
              </p:cNvPr>
              <p:cNvSpPr>
                <a:spLocks noRot="1" noChangeAspect="1" noMove="1" noResize="1" noEditPoints="1" noAdjustHandles="1" noChangeArrowheads="1" noChangeShapeType="1" noTextEdit="1"/>
              </p:cNvSpPr>
              <p:nvPr/>
            </p:nvSpPr>
            <p:spPr bwMode="auto">
              <a:xfrm>
                <a:off x="8066594" y="1311041"/>
                <a:ext cx="1123709" cy="266432"/>
              </a:xfrm>
              <a:prstGeom prst="rect">
                <a:avLst/>
              </a:prstGeom>
              <a:blipFill>
                <a:blip r:embed="rId3"/>
                <a:stretch>
                  <a:fillRect b="-6122"/>
                </a:stretch>
              </a:blipFill>
              <a:ln w="28575" algn="ctr">
                <a:solidFill>
                  <a:schemeClr val="tx1"/>
                </a:solidFill>
                <a:prstDash val="solid"/>
                <a:round/>
                <a:headEnd/>
                <a:tailEn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3" name="!!Group 19">
                <a:extLst>
                  <a:ext uri="{FF2B5EF4-FFF2-40B4-BE49-F238E27FC236}">
                    <a16:creationId xmlns:a16="http://schemas.microsoft.com/office/drawing/2014/main" id="{340BA759-261D-32E8-FE2E-8A8417D73A9A}"/>
                  </a:ext>
                </a:extLst>
              </p:cNvPr>
              <p:cNvSpPr>
                <a:spLocks noChangeArrowheads="1"/>
              </p:cNvSpPr>
              <p:nvPr/>
            </p:nvSpPr>
            <p:spPr bwMode="auto">
              <a:xfrm>
                <a:off x="8066593" y="1577472"/>
                <a:ext cx="1123709" cy="268499"/>
              </a:xfrm>
              <a:prstGeom prst="rect">
                <a:avLst/>
              </a:prstGeom>
              <a:solidFill>
                <a:schemeClr val="bg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111" i="1" dirty="0">
                    <a:solidFill>
                      <a:prstClr val="black"/>
                    </a:solidFill>
                    <a:latin typeface="Cambria Math" panose="02040503050406030204" pitchFamily="18" charset="0"/>
                  </a:rPr>
                  <a:t>Item 4  </a:t>
                </a:r>
                <a14:m>
                  <m:oMath xmlns:m="http://schemas.openxmlformats.org/officeDocument/2006/math">
                    <m:r>
                      <a:rPr lang="en-US" altLang="zh-CN" sz="1111" i="1" dirty="0">
                        <a:solidFill>
                          <a:prstClr val="black"/>
                        </a:solidFill>
                        <a:latin typeface="Cambria Math" panose="02040503050406030204" pitchFamily="18" charset="0"/>
                      </a:rPr>
                      <m:t>𝑇</m:t>
                    </m:r>
                    <m:r>
                      <a:rPr lang="en-US" altLang="zh-CN" sz="1111" i="1" dirty="0">
                        <a:solidFill>
                          <a:prstClr val="black"/>
                        </a:solidFill>
                        <a:latin typeface="Cambria Math" panose="02040503050406030204" pitchFamily="18" charset="0"/>
                      </a:rPr>
                      <m:t>=25</m:t>
                    </m:r>
                  </m:oMath>
                </a14:m>
                <a:endParaRPr lang="en-US" altLang="zh-CN" sz="1111" dirty="0">
                  <a:solidFill>
                    <a:prstClr val="black"/>
                  </a:solidFill>
                </a:endParaRPr>
              </a:p>
            </p:txBody>
          </p:sp>
        </mc:Choice>
        <mc:Fallback xmlns="">
          <p:sp>
            <p:nvSpPr>
              <p:cNvPr id="73" name="!!Group 19">
                <a:extLst>
                  <a:ext uri="{FF2B5EF4-FFF2-40B4-BE49-F238E27FC236}">
                    <a16:creationId xmlns:a16="http://schemas.microsoft.com/office/drawing/2014/main" id="{340BA759-261D-32E8-FE2E-8A8417D73A9A}"/>
                  </a:ext>
                </a:extLst>
              </p:cNvPr>
              <p:cNvSpPr>
                <a:spLocks noRot="1" noChangeAspect="1" noMove="1" noResize="1" noEditPoints="1" noAdjustHandles="1" noChangeArrowheads="1" noChangeShapeType="1" noTextEdit="1"/>
              </p:cNvSpPr>
              <p:nvPr/>
            </p:nvSpPr>
            <p:spPr bwMode="auto">
              <a:xfrm>
                <a:off x="8066593" y="1577472"/>
                <a:ext cx="1123709" cy="268499"/>
              </a:xfrm>
              <a:prstGeom prst="rect">
                <a:avLst/>
              </a:prstGeom>
              <a:blipFill>
                <a:blip r:embed="rId4"/>
                <a:stretch>
                  <a:fillRect b="-6122"/>
                </a:stretch>
              </a:blipFill>
              <a:ln w="28575" algn="ctr">
                <a:solidFill>
                  <a:schemeClr val="tx1"/>
                </a:solidFill>
                <a:round/>
                <a:headEnd/>
                <a:tailEn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4" name="!!Group 20">
                <a:extLst>
                  <a:ext uri="{FF2B5EF4-FFF2-40B4-BE49-F238E27FC236}">
                    <a16:creationId xmlns:a16="http://schemas.microsoft.com/office/drawing/2014/main" id="{733D7D32-FBB4-5C0C-331C-23ECEA297599}"/>
                  </a:ext>
                </a:extLst>
              </p:cNvPr>
              <p:cNvSpPr>
                <a:spLocks noChangeArrowheads="1"/>
              </p:cNvSpPr>
              <p:nvPr/>
            </p:nvSpPr>
            <p:spPr bwMode="auto">
              <a:xfrm>
                <a:off x="8066591" y="1845972"/>
                <a:ext cx="1123709" cy="266432"/>
              </a:xfrm>
              <a:prstGeom prst="rect">
                <a:avLst/>
              </a:prstGeom>
              <a:solidFill>
                <a:schemeClr val="bg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111" i="1" dirty="0">
                    <a:solidFill>
                      <a:prstClr val="black"/>
                    </a:solidFill>
                    <a:latin typeface="Cambria Math" panose="02040503050406030204" pitchFamily="18" charset="0"/>
                  </a:rPr>
                  <a:t>Item 2  </a:t>
                </a:r>
                <a14:m>
                  <m:oMath xmlns:m="http://schemas.openxmlformats.org/officeDocument/2006/math">
                    <m:r>
                      <a:rPr lang="en-US" altLang="zh-CN" sz="1111" i="1" dirty="0">
                        <a:solidFill>
                          <a:prstClr val="black"/>
                        </a:solidFill>
                        <a:latin typeface="Cambria Math" panose="02040503050406030204" pitchFamily="18" charset="0"/>
                      </a:rPr>
                      <m:t>𝑇</m:t>
                    </m:r>
                    <m:r>
                      <a:rPr lang="en-US" altLang="zh-CN" sz="1111" i="1" dirty="0">
                        <a:solidFill>
                          <a:prstClr val="black"/>
                        </a:solidFill>
                        <a:latin typeface="Cambria Math" panose="02040503050406030204" pitchFamily="18" charset="0"/>
                      </a:rPr>
                      <m:t>=37</m:t>
                    </m:r>
                  </m:oMath>
                </a14:m>
                <a:endParaRPr lang="en-US" altLang="zh-CN" sz="1111" dirty="0">
                  <a:solidFill>
                    <a:prstClr val="black"/>
                  </a:solidFill>
                </a:endParaRPr>
              </a:p>
            </p:txBody>
          </p:sp>
        </mc:Choice>
        <mc:Fallback xmlns="">
          <p:sp>
            <p:nvSpPr>
              <p:cNvPr id="74" name="!!Group 20">
                <a:extLst>
                  <a:ext uri="{FF2B5EF4-FFF2-40B4-BE49-F238E27FC236}">
                    <a16:creationId xmlns:a16="http://schemas.microsoft.com/office/drawing/2014/main" id="{733D7D32-FBB4-5C0C-331C-23ECEA297599}"/>
                  </a:ext>
                </a:extLst>
              </p:cNvPr>
              <p:cNvSpPr>
                <a:spLocks noRot="1" noChangeAspect="1" noMove="1" noResize="1" noEditPoints="1" noAdjustHandles="1" noChangeArrowheads="1" noChangeShapeType="1" noTextEdit="1"/>
              </p:cNvSpPr>
              <p:nvPr/>
            </p:nvSpPr>
            <p:spPr bwMode="auto">
              <a:xfrm>
                <a:off x="8066591" y="1845972"/>
                <a:ext cx="1123709" cy="266432"/>
              </a:xfrm>
              <a:prstGeom prst="rect">
                <a:avLst/>
              </a:prstGeom>
              <a:blipFill>
                <a:blip r:embed="rId5"/>
                <a:stretch>
                  <a:fillRect b="-6122"/>
                </a:stretch>
              </a:blipFill>
              <a:ln w="28575" algn="ctr">
                <a:solidFill>
                  <a:schemeClr val="tx1"/>
                </a:solidFill>
                <a:round/>
                <a:headEnd/>
                <a:tailEnd/>
              </a:ln>
            </p:spPr>
            <p:txBody>
              <a:bodyPr/>
              <a:lstStyle/>
              <a:p>
                <a:r>
                  <a:rPr lang="zh-CN" altLang="en-US">
                    <a:noFill/>
                  </a:rPr>
                  <a:t> </a:t>
                </a:r>
              </a:p>
            </p:txBody>
          </p:sp>
        </mc:Fallback>
      </mc:AlternateContent>
      <p:cxnSp>
        <p:nvCxnSpPr>
          <p:cNvPr id="75" name="直接箭头连接符 78">
            <a:extLst>
              <a:ext uri="{FF2B5EF4-FFF2-40B4-BE49-F238E27FC236}">
                <a16:creationId xmlns:a16="http://schemas.microsoft.com/office/drawing/2014/main" id="{92B1C071-6EA1-9967-FAD4-C34B62B8042B}"/>
              </a:ext>
            </a:extLst>
          </p:cNvPr>
          <p:cNvCxnSpPr>
            <a:cxnSpLocks/>
          </p:cNvCxnSpPr>
          <p:nvPr/>
        </p:nvCxnSpPr>
        <p:spPr>
          <a:xfrm>
            <a:off x="9288694" y="1267948"/>
            <a:ext cx="0" cy="1583400"/>
          </a:xfrm>
          <a:prstGeom prst="straightConnector1">
            <a:avLst/>
          </a:prstGeom>
          <a:noFill/>
          <a:ln w="19050" cap="flat" cmpd="sng" algn="ctr">
            <a:solidFill>
              <a:sysClr val="windowText" lastClr="000000"/>
            </a:solidFill>
            <a:prstDash val="solid"/>
            <a:miter lim="800000"/>
            <a:tailEnd type="triangle"/>
          </a:ln>
          <a:effectLst/>
        </p:spPr>
      </p:cxnSp>
      <p:sp>
        <p:nvSpPr>
          <p:cNvPr id="76" name="TextBox 75">
            <a:extLst>
              <a:ext uri="{FF2B5EF4-FFF2-40B4-BE49-F238E27FC236}">
                <a16:creationId xmlns:a16="http://schemas.microsoft.com/office/drawing/2014/main" id="{D1F5C9A0-CA47-CDEC-6050-EE9798AE4333}"/>
              </a:ext>
            </a:extLst>
          </p:cNvPr>
          <p:cNvSpPr txBox="1"/>
          <p:nvPr/>
        </p:nvSpPr>
        <p:spPr>
          <a:xfrm>
            <a:off x="9014668" y="2880632"/>
            <a:ext cx="686069" cy="287771"/>
          </a:xfrm>
          <a:prstGeom prst="rect">
            <a:avLst/>
          </a:prstGeom>
          <a:noFill/>
        </p:spPr>
        <p:txBody>
          <a:bodyPr wrap="square" rtlCol="0">
            <a:spAutoFit/>
          </a:bodyPr>
          <a:lstStyle/>
          <a:p>
            <a:pPr defTabSz="914140" eaLnBrk="1" fontAlgn="auto" hangingPunct="1">
              <a:spcBef>
                <a:spcPts val="0"/>
              </a:spcBef>
              <a:spcAft>
                <a:spcPts val="0"/>
              </a:spcAft>
            </a:pPr>
            <a:r>
              <a:rPr lang="en-US" altLang="zh-CN" sz="1270" dirty="0">
                <a:solidFill>
                  <a:prstClr val="black"/>
                </a:solidFill>
                <a:latin typeface="Times New Roman" panose="02020603050405020304" pitchFamily="18" charset="0"/>
                <a:ea typeface="黑体"/>
                <a:cs typeface="Times New Roman" panose="02020603050405020304" pitchFamily="18" charset="0"/>
              </a:rPr>
              <a:t>Time</a:t>
            </a:r>
            <a:endParaRPr lang="zh-CN" altLang="en-US" sz="1270" dirty="0">
              <a:solidFill>
                <a:prstClr val="black"/>
              </a:solidFill>
              <a:latin typeface="Times New Roman" panose="02020603050405020304" pitchFamily="18" charset="0"/>
              <a:ea typeface="黑体"/>
              <a:cs typeface="Times New Roman" panose="02020603050405020304" pitchFamily="18" charset="0"/>
            </a:endParaRPr>
          </a:p>
        </p:txBody>
      </p:sp>
      <p:sp>
        <p:nvSpPr>
          <p:cNvPr id="77" name="矩形 105">
            <a:extLst>
              <a:ext uri="{FF2B5EF4-FFF2-40B4-BE49-F238E27FC236}">
                <a16:creationId xmlns:a16="http://schemas.microsoft.com/office/drawing/2014/main" id="{DA951E89-5251-652E-48EC-8F27A4A29145}"/>
              </a:ext>
            </a:extLst>
          </p:cNvPr>
          <p:cNvSpPr/>
          <p:nvPr/>
        </p:nvSpPr>
        <p:spPr>
          <a:xfrm>
            <a:off x="4075682" y="5598755"/>
            <a:ext cx="920283" cy="1726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78" name="文本框 107">
                <a:extLst>
                  <a:ext uri="{FF2B5EF4-FFF2-40B4-BE49-F238E27FC236}">
                    <a16:creationId xmlns:a16="http://schemas.microsoft.com/office/drawing/2014/main" id="{9BE4D629-2546-AFC1-8D85-3673C3373F64}"/>
                  </a:ext>
                </a:extLst>
              </p:cNvPr>
              <p:cNvSpPr txBox="1"/>
              <p:nvPr/>
            </p:nvSpPr>
            <p:spPr>
              <a:xfrm>
                <a:off x="3343448" y="5451613"/>
                <a:ext cx="565988" cy="400110"/>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zh-CN" sz="2000" i="1">
                              <a:solidFill>
                                <a:prstClr val="black"/>
                              </a:solidFill>
                              <a:latin typeface="Cambria Math" panose="02040503050406030204" pitchFamily="18" charset="0"/>
                            </a:rPr>
                          </m:ctrlPr>
                        </m:sSubPr>
                        <m:e>
                          <m:r>
                            <a:rPr lang="en-US" altLang="zh-CN" sz="2000" b="1" i="1">
                              <a:solidFill>
                                <a:prstClr val="black"/>
                              </a:solidFill>
                              <a:latin typeface="Cambria Math" panose="02040503050406030204" pitchFamily="18" charset="0"/>
                            </a:rPr>
                            <m:t>𝒂</m:t>
                          </m:r>
                        </m:e>
                        <m:sub>
                          <m:r>
                            <a:rPr lang="en-US" altLang="zh-CN" sz="2000" i="1">
                              <a:solidFill>
                                <a:prstClr val="black"/>
                              </a:solidFill>
                              <a:latin typeface="Cambria Math" panose="02040503050406030204" pitchFamily="18" charset="0"/>
                            </a:rPr>
                            <m:t>𝑇</m:t>
                          </m:r>
                        </m:sub>
                      </m:sSub>
                    </m:oMath>
                  </m:oMathPara>
                </a14:m>
                <a:endParaRPr lang="zh-CN" altLang="en-US" sz="2000" dirty="0">
                  <a:solidFill>
                    <a:prstClr val="black"/>
                  </a:solidFill>
                  <a:latin typeface="Lucida Sans"/>
                  <a:ea typeface="黑体"/>
                </a:endParaRPr>
              </a:p>
            </p:txBody>
          </p:sp>
        </mc:Choice>
        <mc:Fallback xmlns="">
          <p:sp>
            <p:nvSpPr>
              <p:cNvPr id="78" name="文本框 107">
                <a:extLst>
                  <a:ext uri="{FF2B5EF4-FFF2-40B4-BE49-F238E27FC236}">
                    <a16:creationId xmlns:a16="http://schemas.microsoft.com/office/drawing/2014/main" id="{9BE4D629-2546-AFC1-8D85-3673C3373F64}"/>
                  </a:ext>
                </a:extLst>
              </p:cNvPr>
              <p:cNvSpPr txBox="1">
                <a:spLocks noRot="1" noChangeAspect="1" noMove="1" noResize="1" noEditPoints="1" noAdjustHandles="1" noChangeArrowheads="1" noChangeShapeType="1" noTextEdit="1"/>
              </p:cNvSpPr>
              <p:nvPr/>
            </p:nvSpPr>
            <p:spPr>
              <a:xfrm>
                <a:off x="3343448" y="5451613"/>
                <a:ext cx="565988" cy="400110"/>
              </a:xfrm>
              <a:prstGeom prst="rect">
                <a:avLst/>
              </a:prstGeom>
              <a:blipFill>
                <a:blip r:embed="rId6"/>
                <a:stretch>
                  <a:fillRect b="-3030"/>
                </a:stretch>
              </a:blipFill>
            </p:spPr>
            <p:txBody>
              <a:bodyPr/>
              <a:lstStyle/>
              <a:p>
                <a:r>
                  <a:rPr lang="zh-CN" altLang="en-US">
                    <a:noFill/>
                  </a:rPr>
                  <a:t> </a:t>
                </a:r>
              </a:p>
            </p:txBody>
          </p:sp>
        </mc:Fallback>
      </mc:AlternateContent>
      <p:sp>
        <p:nvSpPr>
          <p:cNvPr id="4" name="TextBox 3">
            <a:extLst>
              <a:ext uri="{FF2B5EF4-FFF2-40B4-BE49-F238E27FC236}">
                <a16:creationId xmlns:a16="http://schemas.microsoft.com/office/drawing/2014/main" id="{253C2EFD-8ED6-565C-AD03-D210F84BEC1B}"/>
              </a:ext>
            </a:extLst>
          </p:cNvPr>
          <p:cNvSpPr txBox="1"/>
          <p:nvPr/>
        </p:nvSpPr>
        <p:spPr>
          <a:xfrm>
            <a:off x="714987" y="6381034"/>
            <a:ext cx="10228712" cy="523220"/>
          </a:xfrm>
          <a:prstGeom prst="rect">
            <a:avLst/>
          </a:prstGeom>
          <a:noFill/>
        </p:spPr>
        <p:txBody>
          <a:bodyPr wrap="square">
            <a:spAutoFit/>
          </a:bodyPr>
          <a:lstStyle/>
          <a:p>
            <a:pPr algn="ctr">
              <a:spcBef>
                <a:spcPts val="0"/>
              </a:spcBef>
              <a:spcAft>
                <a:spcPts val="0"/>
              </a:spcAft>
            </a:pPr>
            <a:r>
              <a:rPr lang="en-US" altLang="zh-CN" sz="1400" dirty="0">
                <a:latin typeface="Times New Roman" panose="02020603050405020304" pitchFamily="18" charset="0"/>
                <a:cs typeface="Times New Roman" panose="02020603050405020304" pitchFamily="18" charset="0"/>
              </a:rPr>
              <a:t>Hanyan Yin, </a:t>
            </a:r>
            <a:r>
              <a:rPr lang="en-US" altLang="zh-CN" sz="1400" dirty="0" err="1">
                <a:latin typeface="Times New Roman" panose="02020603050405020304" pitchFamily="18" charset="0"/>
                <a:cs typeface="Times New Roman" panose="02020603050405020304" pitchFamily="18" charset="0"/>
              </a:rPr>
              <a:t>Dongxie</a:t>
            </a:r>
            <a:r>
              <a:rPr lang="en-US" altLang="zh-CN" sz="1400" dirty="0">
                <a:latin typeface="Times New Roman" panose="02020603050405020304" pitchFamily="18" charset="0"/>
                <a:cs typeface="Times New Roman" panose="02020603050405020304" pitchFamily="18" charset="0"/>
              </a:rPr>
              <a:t> Wen, </a:t>
            </a:r>
            <a:r>
              <a:rPr lang="en-US" altLang="zh-CN" sz="1400" dirty="0" err="1">
                <a:latin typeface="Times New Roman" panose="02020603050405020304" pitchFamily="18" charset="0"/>
                <a:cs typeface="Times New Roman" panose="02020603050405020304" pitchFamily="18" charset="0"/>
              </a:rPr>
              <a:t>Jiajun</a:t>
            </a:r>
            <a:r>
              <a:rPr lang="en-US" altLang="zh-CN" sz="1400" dirty="0">
                <a:latin typeface="Times New Roman" panose="02020603050405020304" pitchFamily="18" charset="0"/>
                <a:cs typeface="Times New Roman" panose="02020603050405020304" pitchFamily="18" charset="0"/>
              </a:rPr>
              <a:t> Li, </a:t>
            </a:r>
            <a:r>
              <a:rPr lang="en-US" altLang="zh-CN" sz="1400" b="1" dirty="0" err="1">
                <a:latin typeface="Times New Roman" panose="02020603050405020304" pitchFamily="18" charset="0"/>
                <a:cs typeface="Times New Roman" panose="02020603050405020304" pitchFamily="18" charset="0"/>
              </a:rPr>
              <a:t>Zhewei</a:t>
            </a:r>
            <a:r>
              <a:rPr lang="en-US" altLang="zh-CN" sz="1400" b="1" dirty="0">
                <a:latin typeface="Times New Roman" panose="02020603050405020304" pitchFamily="18" charset="0"/>
                <a:cs typeface="Times New Roman" panose="02020603050405020304" pitchFamily="18" charset="0"/>
              </a:rPr>
              <a:t> Wei</a:t>
            </a:r>
            <a:r>
              <a:rPr lang="en-US" altLang="zh-CN" sz="1400" dirty="0">
                <a:latin typeface="Times New Roman" panose="02020603050405020304" pitchFamily="18" charset="0"/>
                <a:cs typeface="Times New Roman" panose="02020603050405020304" pitchFamily="18" charset="0"/>
              </a:rPr>
              <a:t>, Xiao Zhang, </a:t>
            </a:r>
            <a:r>
              <a:rPr lang="en-US" altLang="zh-CN" sz="1400" dirty="0" err="1">
                <a:latin typeface="Times New Roman" panose="02020603050405020304" pitchFamily="18" charset="0"/>
                <a:cs typeface="Times New Roman" panose="02020603050405020304" pitchFamily="18" charset="0"/>
              </a:rPr>
              <a:t>Zengfeng</a:t>
            </a:r>
            <a:r>
              <a:rPr lang="en-US" altLang="zh-CN" sz="1400" dirty="0">
                <a:latin typeface="Times New Roman" panose="02020603050405020304" pitchFamily="18" charset="0"/>
                <a:cs typeface="Times New Roman" panose="02020603050405020304" pitchFamily="18" charset="0"/>
              </a:rPr>
              <a:t> Huang, </a:t>
            </a:r>
            <a:r>
              <a:rPr lang="en-US" altLang="zh-CN" sz="1400" dirty="0" err="1">
                <a:latin typeface="Times New Roman" panose="02020603050405020304" pitchFamily="18" charset="0"/>
                <a:cs typeface="Times New Roman" panose="02020603050405020304" pitchFamily="18" charset="0"/>
              </a:rPr>
              <a:t>Feifei</a:t>
            </a:r>
            <a:r>
              <a:rPr lang="en-US" altLang="zh-CN" sz="1400" dirty="0">
                <a:latin typeface="Times New Roman" panose="02020603050405020304" pitchFamily="18" charset="0"/>
                <a:cs typeface="Times New Roman" panose="02020603050405020304" pitchFamily="18" charset="0"/>
              </a:rPr>
              <a:t> Li. Optimal Matrix Sketching over Sliding Windows. VLDB 2024</a:t>
            </a:r>
            <a:endParaRPr lang="en-US" altLang="zh-CN" sz="1400" dirty="0">
              <a:effectLst/>
              <a:latin typeface="Times New Roman" panose="02020603050405020304" pitchFamily="18" charset="0"/>
              <a:cs typeface="Times New Roman" panose="02020603050405020304" pitchFamily="18" charset="0"/>
            </a:endParaRPr>
          </a:p>
        </p:txBody>
      </p:sp>
      <p:sp>
        <p:nvSpPr>
          <p:cNvPr id="7" name="Title 4">
            <a:extLst>
              <a:ext uri="{FF2B5EF4-FFF2-40B4-BE49-F238E27FC236}">
                <a16:creationId xmlns:a16="http://schemas.microsoft.com/office/drawing/2014/main" id="{0B39DD15-5A34-E0DF-FCF6-FA627AEB4810}"/>
              </a:ext>
            </a:extLst>
          </p:cNvPr>
          <p:cNvSpPr>
            <a:spLocks noGrp="1"/>
          </p:cNvSpPr>
          <p:nvPr>
            <p:ph type="title"/>
          </p:nvPr>
        </p:nvSpPr>
        <p:spPr>
          <a:xfrm>
            <a:off x="1619219" y="141288"/>
            <a:ext cx="9810819" cy="1128712"/>
          </a:xfrm>
        </p:spPr>
        <p:txBody>
          <a:bodyPr/>
          <a:lstStyle/>
          <a:p>
            <a:r>
              <a:rPr lang="zh-CN" altLang="en-US" dirty="0"/>
              <a:t>滑动窗口：</a:t>
            </a:r>
            <a:r>
              <a:rPr lang="en-US" altLang="zh-CN" dirty="0"/>
              <a:t>MG </a:t>
            </a:r>
            <a:r>
              <a:rPr lang="en-US" altLang="zh-CN" dirty="0" err="1"/>
              <a:t>v.s</a:t>
            </a:r>
            <a:r>
              <a:rPr lang="en-US" altLang="zh-CN" dirty="0"/>
              <a:t>.  FD</a:t>
            </a:r>
            <a:endParaRPr lang="zh-CN" altLang="en-US" dirty="0"/>
          </a:p>
        </p:txBody>
      </p:sp>
      <p:sp>
        <p:nvSpPr>
          <p:cNvPr id="2" name="!!内容占位符 2">
            <a:extLst>
              <a:ext uri="{FF2B5EF4-FFF2-40B4-BE49-F238E27FC236}">
                <a16:creationId xmlns:a16="http://schemas.microsoft.com/office/drawing/2014/main" id="{D3F09013-B97F-A0D2-3AFA-9158FBD9D4E4}"/>
              </a:ext>
            </a:extLst>
          </p:cNvPr>
          <p:cNvSpPr txBox="1">
            <a:spLocks/>
          </p:cNvSpPr>
          <p:nvPr/>
        </p:nvSpPr>
        <p:spPr>
          <a:xfrm>
            <a:off x="718578" y="1194918"/>
            <a:ext cx="3357937" cy="4363402"/>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defTabSz="914140" fontAlgn="auto">
              <a:spcBef>
                <a:spcPts val="635"/>
              </a:spcBef>
              <a:spcAft>
                <a:spcPts val="0"/>
              </a:spcAft>
              <a:buClr>
                <a:srgbClr val="02407B"/>
              </a:buClr>
              <a:buSzPct val="75000"/>
              <a:buFont typeface="Wingdings" panose="05000000000000000000" pitchFamily="2" charset="2"/>
              <a:buChar char="n"/>
            </a:pPr>
            <a:r>
              <a:rPr kumimoji="1" lang="zh-CN" altLang="en-US" sz="2540" dirty="0">
                <a:solidFill>
                  <a:prstClr val="black"/>
                </a:solidFill>
                <a:latin typeface="Lucida Sans"/>
                <a:ea typeface="黑体"/>
              </a:rPr>
              <a:t>频率估计</a:t>
            </a:r>
            <a:endParaRPr kumimoji="1" lang="en-US" altLang="zh-CN" sz="2540" dirty="0">
              <a:solidFill>
                <a:prstClr val="black"/>
              </a:solidFill>
              <a:latin typeface="Lucida Sans"/>
              <a:ea typeface="黑体"/>
            </a:endParaRPr>
          </a:p>
          <a:p>
            <a:pPr marL="847090" lvl="1" indent="-342900" defTabSz="914140">
              <a:spcBef>
                <a:spcPts val="635"/>
              </a:spcBef>
              <a:buClr>
                <a:srgbClr val="02407B"/>
              </a:buClr>
              <a:buSzPct val="75000"/>
              <a:buFont typeface="Wingdings" panose="05000000000000000000" pitchFamily="2" charset="2"/>
              <a:buChar char="n"/>
            </a:pPr>
            <a:r>
              <a:rPr kumimoji="1" lang="en-US" altLang="zh-CN" sz="2000" dirty="0"/>
              <a:t>Sliding Window MG [PODS 2006]</a:t>
            </a:r>
            <a:endParaRPr kumimoji="1" lang="en-US" altLang="zh-CN" sz="1740" dirty="0">
              <a:solidFill>
                <a:prstClr val="black"/>
              </a:solidFill>
              <a:latin typeface="Lucida Sans"/>
              <a:ea typeface="黑体"/>
            </a:endParaRPr>
          </a:p>
          <a:p>
            <a:pPr defTabSz="914140" fontAlgn="auto">
              <a:spcBef>
                <a:spcPts val="635"/>
              </a:spcBef>
              <a:spcAft>
                <a:spcPts val="0"/>
              </a:spcAft>
              <a:buClr>
                <a:srgbClr val="02407B"/>
              </a:buClr>
              <a:buSzPct val="75000"/>
              <a:buFont typeface="Wingdings" panose="05000000000000000000" pitchFamily="2" charset="2"/>
              <a:buChar char="n"/>
            </a:pPr>
            <a:endParaRPr kumimoji="1" lang="en-US" altLang="zh-CN" sz="2540" dirty="0">
              <a:solidFill>
                <a:prstClr val="black"/>
              </a:solidFill>
              <a:latin typeface="Lucida Sans"/>
              <a:ea typeface="黑体"/>
            </a:endParaRPr>
          </a:p>
          <a:p>
            <a:pPr defTabSz="914140" fontAlgn="auto">
              <a:spcBef>
                <a:spcPts val="635"/>
              </a:spcBef>
              <a:spcAft>
                <a:spcPts val="0"/>
              </a:spcAft>
              <a:buClr>
                <a:srgbClr val="02407B"/>
              </a:buClr>
              <a:buSzPct val="75000"/>
              <a:buFont typeface="Wingdings" panose="05000000000000000000" pitchFamily="2" charset="2"/>
              <a:buChar char="n"/>
            </a:pPr>
            <a:endParaRPr kumimoji="1" lang="en-US" altLang="zh-CN" sz="2540" dirty="0">
              <a:solidFill>
                <a:prstClr val="black"/>
              </a:solidFill>
              <a:latin typeface="Lucida Sans"/>
              <a:ea typeface="黑体"/>
            </a:endParaRPr>
          </a:p>
          <a:p>
            <a:pPr defTabSz="914140" fontAlgn="auto">
              <a:spcBef>
                <a:spcPts val="635"/>
              </a:spcBef>
              <a:spcAft>
                <a:spcPts val="0"/>
              </a:spcAft>
              <a:buClr>
                <a:srgbClr val="02407B"/>
              </a:buClr>
              <a:buSzPct val="75000"/>
              <a:buFont typeface="Wingdings" panose="05000000000000000000" pitchFamily="2" charset="2"/>
              <a:buChar char="n"/>
            </a:pPr>
            <a:r>
              <a:rPr kumimoji="1" lang="zh-CN" altLang="en-US" sz="2540" dirty="0">
                <a:solidFill>
                  <a:prstClr val="black"/>
                </a:solidFill>
                <a:latin typeface="Lucida Sans"/>
                <a:ea typeface="黑体"/>
              </a:rPr>
              <a:t>矩阵略图</a:t>
            </a:r>
            <a:endParaRPr kumimoji="1" lang="en-US" altLang="zh-CN" sz="2540" dirty="0">
              <a:solidFill>
                <a:prstClr val="black"/>
              </a:solidFill>
              <a:latin typeface="Lucida Sans"/>
              <a:ea typeface="黑体"/>
            </a:endParaRPr>
          </a:p>
          <a:p>
            <a:pPr marL="847090" lvl="1" indent="-342900" defTabSz="914140">
              <a:spcBef>
                <a:spcPts val="635"/>
              </a:spcBef>
              <a:buClr>
                <a:srgbClr val="02407B"/>
              </a:buClr>
              <a:buSzPct val="75000"/>
              <a:buFont typeface="Wingdings" panose="05000000000000000000" pitchFamily="2" charset="2"/>
              <a:buChar char="n"/>
            </a:pPr>
            <a:r>
              <a:rPr kumimoji="1" lang="en-US" altLang="zh-CN" sz="2000" dirty="0"/>
              <a:t>Our Method </a:t>
            </a:r>
            <a:br>
              <a:rPr kumimoji="1" lang="en-US" altLang="zh-CN" sz="2000" dirty="0"/>
            </a:br>
            <a:r>
              <a:rPr kumimoji="1" lang="en-US" altLang="zh-CN" sz="2000" dirty="0"/>
              <a:t>[VLDB 2024]</a:t>
            </a:r>
          </a:p>
          <a:p>
            <a:pPr defTabSz="914140" fontAlgn="auto">
              <a:spcBef>
                <a:spcPts val="635"/>
              </a:spcBef>
              <a:spcAft>
                <a:spcPts val="0"/>
              </a:spcAft>
              <a:buClr>
                <a:srgbClr val="02407B"/>
              </a:buClr>
              <a:buSzPct val="75000"/>
              <a:buFont typeface="Wingdings" panose="05000000000000000000" pitchFamily="2" charset="2"/>
              <a:buChar char="n"/>
            </a:pPr>
            <a:endParaRPr kumimoji="1" lang="en-US" altLang="zh-CN" sz="2540" dirty="0">
              <a:solidFill>
                <a:prstClr val="black"/>
              </a:solidFill>
              <a:latin typeface="Lucida Sans"/>
              <a:ea typeface="黑体"/>
            </a:endParaRPr>
          </a:p>
        </p:txBody>
      </p:sp>
    </p:spTree>
    <p:extLst>
      <p:ext uri="{BB962C8B-B14F-4D97-AF65-F5344CB8AC3E}">
        <p14:creationId xmlns:p14="http://schemas.microsoft.com/office/powerpoint/2010/main" val="3828021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00F3A2-04C4-FF98-3101-D0D0E1635D6E}"/>
              </a:ext>
            </a:extLst>
          </p:cNvPr>
          <p:cNvSpPr>
            <a:spLocks noGrp="1"/>
          </p:cNvSpPr>
          <p:nvPr>
            <p:ph type="title"/>
          </p:nvPr>
        </p:nvSpPr>
        <p:spPr/>
        <p:txBody>
          <a:bodyPr/>
          <a:lstStyle/>
          <a:p>
            <a:r>
              <a:rPr kumimoji="1" lang="zh-CN" altLang="en-US" dirty="0"/>
              <a:t>矩阵近似问题</a:t>
            </a:r>
          </a:p>
        </p:txBody>
      </p:sp>
      <p:sp>
        <p:nvSpPr>
          <p:cNvPr id="3" name="!!矩形 67">
            <a:extLst>
              <a:ext uri="{FF2B5EF4-FFF2-40B4-BE49-F238E27FC236}">
                <a16:creationId xmlns:a16="http://schemas.microsoft.com/office/drawing/2014/main" id="{DBFE6713-69CF-C2A9-4B77-29C8A88A7BD3}"/>
              </a:ext>
            </a:extLst>
          </p:cNvPr>
          <p:cNvSpPr/>
          <p:nvPr/>
        </p:nvSpPr>
        <p:spPr>
          <a:xfrm>
            <a:off x="2846185" y="4422652"/>
            <a:ext cx="904163" cy="13562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9" name="!!矩形 72">
            <a:extLst>
              <a:ext uri="{FF2B5EF4-FFF2-40B4-BE49-F238E27FC236}">
                <a16:creationId xmlns:a16="http://schemas.microsoft.com/office/drawing/2014/main" id="{B3FF8CBE-DBC0-F02A-DF8E-AA906F079632}"/>
              </a:ext>
            </a:extLst>
          </p:cNvPr>
          <p:cNvSpPr/>
          <p:nvPr/>
        </p:nvSpPr>
        <p:spPr>
          <a:xfrm>
            <a:off x="2846185" y="4287027"/>
            <a:ext cx="904163" cy="1356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CCCD920-2BD1-2B18-BA36-125009B974B2}"/>
                  </a:ext>
                </a:extLst>
              </p:cNvPr>
              <p:cNvSpPr txBox="1"/>
              <p:nvPr/>
            </p:nvSpPr>
            <p:spPr>
              <a:xfrm>
                <a:off x="3124948" y="5595404"/>
                <a:ext cx="486030"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𝑨</m:t>
                      </m:r>
                    </m:oMath>
                  </m:oMathPara>
                </a14:m>
                <a:endParaRPr lang="zh-CN" altLang="en-US" sz="2400" b="1" dirty="0">
                  <a:solidFill>
                    <a:prstClr val="black"/>
                  </a:solidFill>
                  <a:latin typeface="Lucida Sans"/>
                  <a:ea typeface="黑体"/>
                </a:endParaRPr>
              </a:p>
            </p:txBody>
          </p:sp>
        </mc:Choice>
        <mc:Fallback xmlns="">
          <p:sp>
            <p:nvSpPr>
              <p:cNvPr id="21" name="TextBox 20">
                <a:extLst>
                  <a:ext uri="{FF2B5EF4-FFF2-40B4-BE49-F238E27FC236}">
                    <a16:creationId xmlns:a16="http://schemas.microsoft.com/office/drawing/2014/main" id="{9CCCD920-2BD1-2B18-BA36-125009B974B2}"/>
                  </a:ext>
                </a:extLst>
              </p:cNvPr>
              <p:cNvSpPr txBox="1">
                <a:spLocks noRot="1" noChangeAspect="1" noMove="1" noResize="1" noEditPoints="1" noAdjustHandles="1" noChangeArrowheads="1" noChangeShapeType="1" noTextEdit="1"/>
              </p:cNvSpPr>
              <p:nvPr/>
            </p:nvSpPr>
            <p:spPr>
              <a:xfrm>
                <a:off x="3124948" y="5595404"/>
                <a:ext cx="486030" cy="461665"/>
              </a:xfrm>
              <a:prstGeom prst="rect">
                <a:avLst/>
              </a:prstGeom>
              <a:blipFill>
                <a:blip r:embed="rId4"/>
                <a:stretch>
                  <a:fillRect/>
                </a:stretch>
              </a:blipFill>
            </p:spPr>
            <p:txBody>
              <a:bodyPr/>
              <a:lstStyle/>
              <a:p>
                <a:r>
                  <a:rPr lang="zh-CN" altLang="en-US">
                    <a:noFill/>
                  </a:rPr>
                  <a:t> </a:t>
                </a:r>
              </a:p>
            </p:txBody>
          </p:sp>
        </mc:Fallback>
      </mc:AlternateContent>
      <p:sp>
        <p:nvSpPr>
          <p:cNvPr id="25" name="Left Brace 24">
            <a:extLst>
              <a:ext uri="{FF2B5EF4-FFF2-40B4-BE49-F238E27FC236}">
                <a16:creationId xmlns:a16="http://schemas.microsoft.com/office/drawing/2014/main" id="{789324BC-7498-E268-EDC3-8B565103A8FF}"/>
              </a:ext>
            </a:extLst>
          </p:cNvPr>
          <p:cNvSpPr/>
          <p:nvPr/>
        </p:nvSpPr>
        <p:spPr>
          <a:xfrm>
            <a:off x="2561377" y="4287028"/>
            <a:ext cx="213605" cy="271248"/>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20E99BE-7DCB-3096-BA7A-047135D3B905}"/>
                  </a:ext>
                </a:extLst>
              </p:cNvPr>
              <p:cNvSpPr txBox="1"/>
              <p:nvPr/>
            </p:nvSpPr>
            <p:spPr>
              <a:xfrm>
                <a:off x="2158424" y="4186535"/>
                <a:ext cx="474809"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0" i="1" smtClean="0">
                          <a:solidFill>
                            <a:prstClr val="black"/>
                          </a:solidFill>
                          <a:latin typeface="Cambria Math" panose="02040503050406030204" pitchFamily="18" charset="0"/>
                          <a:ea typeface="黑体"/>
                        </a:rPr>
                        <m:t>𝑇</m:t>
                      </m:r>
                    </m:oMath>
                  </m:oMathPara>
                </a14:m>
                <a:endParaRPr lang="zh-CN" altLang="en-US" sz="2400" b="0" dirty="0">
                  <a:solidFill>
                    <a:prstClr val="black"/>
                  </a:solidFill>
                  <a:latin typeface="Lucida Sans"/>
                  <a:ea typeface="黑体"/>
                </a:endParaRPr>
              </a:p>
            </p:txBody>
          </p:sp>
        </mc:Choice>
        <mc:Fallback xmlns="">
          <p:sp>
            <p:nvSpPr>
              <p:cNvPr id="37" name="TextBox 36">
                <a:extLst>
                  <a:ext uri="{FF2B5EF4-FFF2-40B4-BE49-F238E27FC236}">
                    <a16:creationId xmlns:a16="http://schemas.microsoft.com/office/drawing/2014/main" id="{120E99BE-7DCB-3096-BA7A-047135D3B905}"/>
                  </a:ext>
                </a:extLst>
              </p:cNvPr>
              <p:cNvSpPr txBox="1">
                <a:spLocks noRot="1" noChangeAspect="1" noMove="1" noResize="1" noEditPoints="1" noAdjustHandles="1" noChangeArrowheads="1" noChangeShapeType="1" noTextEdit="1"/>
              </p:cNvSpPr>
              <p:nvPr/>
            </p:nvSpPr>
            <p:spPr>
              <a:xfrm>
                <a:off x="2158424" y="4186535"/>
                <a:ext cx="474809" cy="461665"/>
              </a:xfrm>
              <a:prstGeom prst="rect">
                <a:avLst/>
              </a:prstGeom>
              <a:blipFill>
                <a:blip r:embed="rId5"/>
                <a:stretch>
                  <a:fillRect/>
                </a:stretch>
              </a:blipFill>
            </p:spPr>
            <p:txBody>
              <a:bodyPr/>
              <a:lstStyle/>
              <a:p>
                <a:r>
                  <a:rPr lang="zh-CN" altLang="en-US">
                    <a:noFill/>
                  </a:rPr>
                  <a:t> </a:t>
                </a:r>
              </a:p>
            </p:txBody>
          </p:sp>
        </mc:Fallback>
      </mc:AlternateContent>
      <p:sp>
        <p:nvSpPr>
          <p:cNvPr id="38" name="Left Brace 37">
            <a:extLst>
              <a:ext uri="{FF2B5EF4-FFF2-40B4-BE49-F238E27FC236}">
                <a16:creationId xmlns:a16="http://schemas.microsoft.com/office/drawing/2014/main" id="{E02E88B0-0D20-D4D8-6F5E-9E651BEC1371}"/>
              </a:ext>
            </a:extLst>
          </p:cNvPr>
          <p:cNvSpPr/>
          <p:nvPr/>
        </p:nvSpPr>
        <p:spPr>
          <a:xfrm rot="5400000">
            <a:off x="3191464" y="3632449"/>
            <a:ext cx="213605" cy="90416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50530E91-1389-C19E-CF63-70E6DFE40CE0}"/>
                  </a:ext>
                </a:extLst>
              </p:cNvPr>
              <p:cNvSpPr txBox="1"/>
              <p:nvPr/>
            </p:nvSpPr>
            <p:spPr>
              <a:xfrm>
                <a:off x="3050458" y="3566456"/>
                <a:ext cx="470129"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41" name="TextBox 40">
                <a:extLst>
                  <a:ext uri="{FF2B5EF4-FFF2-40B4-BE49-F238E27FC236}">
                    <a16:creationId xmlns:a16="http://schemas.microsoft.com/office/drawing/2014/main" id="{50530E91-1389-C19E-CF63-70E6DFE40CE0}"/>
                  </a:ext>
                </a:extLst>
              </p:cNvPr>
              <p:cNvSpPr txBox="1">
                <a:spLocks noRot="1" noChangeAspect="1" noMove="1" noResize="1" noEditPoints="1" noAdjustHandles="1" noChangeArrowheads="1" noChangeShapeType="1" noTextEdit="1"/>
              </p:cNvSpPr>
              <p:nvPr/>
            </p:nvSpPr>
            <p:spPr>
              <a:xfrm>
                <a:off x="3050458" y="3566456"/>
                <a:ext cx="470129" cy="461665"/>
              </a:xfrm>
              <a:prstGeom prst="rect">
                <a:avLst/>
              </a:prstGeom>
              <a:blipFill>
                <a:blip r:embed="rId6"/>
                <a:stretch>
                  <a:fillRect/>
                </a:stretch>
              </a:blipFill>
            </p:spPr>
            <p:txBody>
              <a:bodyPr/>
              <a:lstStyle/>
              <a:p>
                <a:r>
                  <a:rPr lang="zh-CN" altLang="en-US">
                    <a:noFill/>
                  </a:rPr>
                  <a:t> </a:t>
                </a:r>
              </a:p>
            </p:txBody>
          </p:sp>
        </mc:Fallback>
      </mc:AlternateContent>
      <p:sp>
        <p:nvSpPr>
          <p:cNvPr id="42" name="!!矩形 702">
            <a:extLst>
              <a:ext uri="{FF2B5EF4-FFF2-40B4-BE49-F238E27FC236}">
                <a16:creationId xmlns:a16="http://schemas.microsoft.com/office/drawing/2014/main" id="{825347FC-021E-9A46-0BC6-FB2251B94314}"/>
              </a:ext>
            </a:extLst>
          </p:cNvPr>
          <p:cNvSpPr/>
          <p:nvPr/>
        </p:nvSpPr>
        <p:spPr>
          <a:xfrm rot="5400000">
            <a:off x="3812720" y="4854455"/>
            <a:ext cx="904163" cy="1356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3A2E769-1021-BCEF-9625-14119173AFD6}"/>
                  </a:ext>
                </a:extLst>
              </p:cNvPr>
              <p:cNvSpPr txBox="1"/>
              <p:nvPr/>
            </p:nvSpPr>
            <p:spPr>
              <a:xfrm>
                <a:off x="4039695" y="5595404"/>
                <a:ext cx="460382"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𝒙</m:t>
                      </m:r>
                    </m:oMath>
                  </m:oMathPara>
                </a14:m>
                <a:endParaRPr lang="zh-CN" altLang="en-US" sz="2400" b="1" dirty="0">
                  <a:solidFill>
                    <a:prstClr val="black"/>
                  </a:solidFill>
                  <a:latin typeface="Lucida Sans"/>
                  <a:ea typeface="黑体"/>
                </a:endParaRPr>
              </a:p>
            </p:txBody>
          </p:sp>
        </mc:Choice>
        <mc:Fallback xmlns="">
          <p:sp>
            <p:nvSpPr>
              <p:cNvPr id="43" name="TextBox 42">
                <a:extLst>
                  <a:ext uri="{FF2B5EF4-FFF2-40B4-BE49-F238E27FC236}">
                    <a16:creationId xmlns:a16="http://schemas.microsoft.com/office/drawing/2014/main" id="{D3A2E769-1021-BCEF-9625-14119173AFD6}"/>
                  </a:ext>
                </a:extLst>
              </p:cNvPr>
              <p:cNvSpPr txBox="1">
                <a:spLocks noRot="1" noChangeAspect="1" noMove="1" noResize="1" noEditPoints="1" noAdjustHandles="1" noChangeArrowheads="1" noChangeShapeType="1" noTextEdit="1"/>
              </p:cNvSpPr>
              <p:nvPr/>
            </p:nvSpPr>
            <p:spPr>
              <a:xfrm>
                <a:off x="4039695" y="5595404"/>
                <a:ext cx="460382" cy="461665"/>
              </a:xfrm>
              <a:prstGeom prst="rect">
                <a:avLst/>
              </a:prstGeom>
              <a:blipFill>
                <a:blip r:embed="rId7"/>
                <a:stretch>
                  <a:fillRect/>
                </a:stretch>
              </a:blipFill>
            </p:spPr>
            <p:txBody>
              <a:bodyPr/>
              <a:lstStyle/>
              <a:p>
                <a:r>
                  <a:rPr lang="zh-CN" altLang="en-US">
                    <a:noFill/>
                  </a:rPr>
                  <a:t> </a:t>
                </a:r>
              </a:p>
            </p:txBody>
          </p:sp>
        </mc:Fallback>
      </mc:AlternateContent>
      <p:sp>
        <p:nvSpPr>
          <p:cNvPr id="44" name="!!矩形 681">
            <a:extLst>
              <a:ext uri="{FF2B5EF4-FFF2-40B4-BE49-F238E27FC236}">
                <a16:creationId xmlns:a16="http://schemas.microsoft.com/office/drawing/2014/main" id="{B7B65485-0ABF-D687-F79C-DF8E671BD945}"/>
              </a:ext>
            </a:extLst>
          </p:cNvPr>
          <p:cNvSpPr/>
          <p:nvPr/>
        </p:nvSpPr>
        <p:spPr>
          <a:xfrm>
            <a:off x="5715721" y="4897161"/>
            <a:ext cx="904163" cy="13562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46" name="!!矩形 721">
            <a:extLst>
              <a:ext uri="{FF2B5EF4-FFF2-40B4-BE49-F238E27FC236}">
                <a16:creationId xmlns:a16="http://schemas.microsoft.com/office/drawing/2014/main" id="{94EAA87D-DA30-397A-1F87-2D9A270765E7}"/>
              </a:ext>
            </a:extLst>
          </p:cNvPr>
          <p:cNvSpPr/>
          <p:nvPr/>
        </p:nvSpPr>
        <p:spPr>
          <a:xfrm>
            <a:off x="5715721" y="4761539"/>
            <a:ext cx="904163" cy="1356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A552D975-E072-1260-9146-D4417DD199E7}"/>
                  </a:ext>
                </a:extLst>
              </p:cNvPr>
              <p:cNvSpPr txBox="1"/>
              <p:nvPr/>
            </p:nvSpPr>
            <p:spPr>
              <a:xfrm>
                <a:off x="5948559" y="5595404"/>
                <a:ext cx="505267"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𝑩</m:t>
                      </m:r>
                    </m:oMath>
                  </m:oMathPara>
                </a14:m>
                <a:endParaRPr lang="zh-CN" altLang="en-US" sz="2400" b="1" dirty="0">
                  <a:solidFill>
                    <a:prstClr val="black"/>
                  </a:solidFill>
                  <a:latin typeface="Lucida Sans"/>
                  <a:ea typeface="黑体"/>
                </a:endParaRPr>
              </a:p>
            </p:txBody>
          </p:sp>
        </mc:Choice>
        <mc:Fallback xmlns="">
          <p:sp>
            <p:nvSpPr>
              <p:cNvPr id="48" name="TextBox 47">
                <a:extLst>
                  <a:ext uri="{FF2B5EF4-FFF2-40B4-BE49-F238E27FC236}">
                    <a16:creationId xmlns:a16="http://schemas.microsoft.com/office/drawing/2014/main" id="{A552D975-E072-1260-9146-D4417DD199E7}"/>
                  </a:ext>
                </a:extLst>
              </p:cNvPr>
              <p:cNvSpPr txBox="1">
                <a:spLocks noRot="1" noChangeAspect="1" noMove="1" noResize="1" noEditPoints="1" noAdjustHandles="1" noChangeArrowheads="1" noChangeShapeType="1" noTextEdit="1"/>
              </p:cNvSpPr>
              <p:nvPr/>
            </p:nvSpPr>
            <p:spPr>
              <a:xfrm>
                <a:off x="5948559" y="5595404"/>
                <a:ext cx="505267" cy="461665"/>
              </a:xfrm>
              <a:prstGeom prst="rect">
                <a:avLst/>
              </a:prstGeom>
              <a:blipFill>
                <a:blip r:embed="rId8"/>
                <a:stretch>
                  <a:fillRect/>
                </a:stretch>
              </a:blipFill>
            </p:spPr>
            <p:txBody>
              <a:bodyPr/>
              <a:lstStyle/>
              <a:p>
                <a:r>
                  <a:rPr lang="zh-CN" altLang="en-US">
                    <a:noFill/>
                  </a:rPr>
                  <a:t> </a:t>
                </a:r>
              </a:p>
            </p:txBody>
          </p:sp>
        </mc:Fallback>
      </mc:AlternateContent>
      <p:sp>
        <p:nvSpPr>
          <p:cNvPr id="51" name="Left Brace 50">
            <a:extLst>
              <a:ext uri="{FF2B5EF4-FFF2-40B4-BE49-F238E27FC236}">
                <a16:creationId xmlns:a16="http://schemas.microsoft.com/office/drawing/2014/main" id="{8A0E0237-7462-A528-2B00-A3E5812F43D6}"/>
              </a:ext>
            </a:extLst>
          </p:cNvPr>
          <p:cNvSpPr/>
          <p:nvPr/>
        </p:nvSpPr>
        <p:spPr>
          <a:xfrm rot="5400000">
            <a:off x="6061001" y="4106961"/>
            <a:ext cx="213605" cy="90416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2E6917D-5B3B-6CCB-17B2-E97C25EE9CFA}"/>
                  </a:ext>
                </a:extLst>
              </p:cNvPr>
              <p:cNvSpPr txBox="1"/>
              <p:nvPr/>
            </p:nvSpPr>
            <p:spPr>
              <a:xfrm>
                <a:off x="5933055" y="3988151"/>
                <a:ext cx="470129"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52" name="TextBox 51">
                <a:extLst>
                  <a:ext uri="{FF2B5EF4-FFF2-40B4-BE49-F238E27FC236}">
                    <a16:creationId xmlns:a16="http://schemas.microsoft.com/office/drawing/2014/main" id="{C2E6917D-5B3B-6CCB-17B2-E97C25EE9CFA}"/>
                  </a:ext>
                </a:extLst>
              </p:cNvPr>
              <p:cNvSpPr txBox="1">
                <a:spLocks noRot="1" noChangeAspect="1" noMove="1" noResize="1" noEditPoints="1" noAdjustHandles="1" noChangeArrowheads="1" noChangeShapeType="1" noTextEdit="1"/>
              </p:cNvSpPr>
              <p:nvPr/>
            </p:nvSpPr>
            <p:spPr>
              <a:xfrm>
                <a:off x="5933055" y="3988151"/>
                <a:ext cx="470129" cy="461665"/>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AC188F5D-51D1-0BD2-808D-EA857EAFFE78}"/>
                  </a:ext>
                </a:extLst>
              </p:cNvPr>
              <p:cNvSpPr txBox="1"/>
              <p:nvPr/>
            </p:nvSpPr>
            <p:spPr>
              <a:xfrm>
                <a:off x="3792870" y="4759186"/>
                <a:ext cx="369012"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m:t>
                      </m:r>
                    </m:oMath>
                  </m:oMathPara>
                </a14:m>
                <a:endParaRPr lang="zh-CN" altLang="en-US" sz="2400" dirty="0">
                  <a:solidFill>
                    <a:prstClr val="black"/>
                  </a:solidFill>
                  <a:latin typeface="Lucida Sans"/>
                  <a:ea typeface="黑体"/>
                </a:endParaRPr>
              </a:p>
            </p:txBody>
          </p:sp>
        </mc:Choice>
        <mc:Fallback xmlns="">
          <p:sp>
            <p:nvSpPr>
              <p:cNvPr id="53" name="TextBox 52">
                <a:extLst>
                  <a:ext uri="{FF2B5EF4-FFF2-40B4-BE49-F238E27FC236}">
                    <a16:creationId xmlns:a16="http://schemas.microsoft.com/office/drawing/2014/main" id="{AC188F5D-51D1-0BD2-808D-EA857EAFFE78}"/>
                  </a:ext>
                </a:extLst>
              </p:cNvPr>
              <p:cNvSpPr txBox="1">
                <a:spLocks noRot="1" noChangeAspect="1" noMove="1" noResize="1" noEditPoints="1" noAdjustHandles="1" noChangeArrowheads="1" noChangeShapeType="1" noTextEdit="1"/>
              </p:cNvSpPr>
              <p:nvPr/>
            </p:nvSpPr>
            <p:spPr>
              <a:xfrm>
                <a:off x="3792870" y="4759186"/>
                <a:ext cx="369012" cy="461665"/>
              </a:xfrm>
              <a:prstGeom prst="rect">
                <a:avLst/>
              </a:prstGeom>
              <a:blipFill>
                <a:blip r:embed="rId11"/>
                <a:stretch>
                  <a:fillRect/>
                </a:stretch>
              </a:blipFill>
            </p:spPr>
            <p:txBody>
              <a:bodyPr/>
              <a:lstStyle/>
              <a:p>
                <a:r>
                  <a:rPr lang="zh-CN" altLang="en-US">
                    <a:noFill/>
                  </a:rPr>
                  <a:t> </a:t>
                </a:r>
              </a:p>
            </p:txBody>
          </p:sp>
        </mc:Fallback>
      </mc:AlternateContent>
      <p:sp>
        <p:nvSpPr>
          <p:cNvPr id="54" name="!!矩形 705">
            <a:extLst>
              <a:ext uri="{FF2B5EF4-FFF2-40B4-BE49-F238E27FC236}">
                <a16:creationId xmlns:a16="http://schemas.microsoft.com/office/drawing/2014/main" id="{59A7368A-0F2C-7A96-93F2-C3AC39293DF7}"/>
              </a:ext>
            </a:extLst>
          </p:cNvPr>
          <p:cNvSpPr/>
          <p:nvPr/>
        </p:nvSpPr>
        <p:spPr>
          <a:xfrm rot="5400000">
            <a:off x="6688908" y="4854453"/>
            <a:ext cx="904163" cy="1356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FE61471-FB27-DB3B-DE71-92ECD2B37F8C}"/>
                  </a:ext>
                </a:extLst>
              </p:cNvPr>
              <p:cNvSpPr txBox="1"/>
              <p:nvPr/>
            </p:nvSpPr>
            <p:spPr>
              <a:xfrm>
                <a:off x="6669057" y="4759186"/>
                <a:ext cx="369012"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m:t>
                      </m:r>
                    </m:oMath>
                  </m:oMathPara>
                </a14:m>
                <a:endParaRPr lang="zh-CN" altLang="en-US" sz="2400" dirty="0">
                  <a:solidFill>
                    <a:prstClr val="black"/>
                  </a:solidFill>
                  <a:latin typeface="Lucida Sans"/>
                  <a:ea typeface="黑体"/>
                </a:endParaRPr>
              </a:p>
            </p:txBody>
          </p:sp>
        </mc:Choice>
        <mc:Fallback xmlns="">
          <p:sp>
            <p:nvSpPr>
              <p:cNvPr id="55" name="TextBox 54">
                <a:extLst>
                  <a:ext uri="{FF2B5EF4-FFF2-40B4-BE49-F238E27FC236}">
                    <a16:creationId xmlns:a16="http://schemas.microsoft.com/office/drawing/2014/main" id="{5FE61471-FB27-DB3B-DE71-92ECD2B37F8C}"/>
                  </a:ext>
                </a:extLst>
              </p:cNvPr>
              <p:cNvSpPr txBox="1">
                <a:spLocks noRot="1" noChangeAspect="1" noMove="1" noResize="1" noEditPoints="1" noAdjustHandles="1" noChangeArrowheads="1" noChangeShapeType="1" noTextEdit="1"/>
              </p:cNvSpPr>
              <p:nvPr/>
            </p:nvSpPr>
            <p:spPr>
              <a:xfrm>
                <a:off x="6669057" y="4759186"/>
                <a:ext cx="369012" cy="461665"/>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80B370BA-F6EC-0749-DB4F-152F027FFACA}"/>
                  </a:ext>
                </a:extLst>
              </p:cNvPr>
              <p:cNvSpPr txBox="1"/>
              <p:nvPr/>
            </p:nvSpPr>
            <p:spPr>
              <a:xfrm>
                <a:off x="6887771" y="5595404"/>
                <a:ext cx="460382"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𝒙</m:t>
                      </m:r>
                    </m:oMath>
                  </m:oMathPara>
                </a14:m>
                <a:endParaRPr lang="zh-CN" altLang="en-US" sz="2400" b="1" dirty="0">
                  <a:solidFill>
                    <a:prstClr val="black"/>
                  </a:solidFill>
                  <a:latin typeface="Lucida Sans"/>
                  <a:ea typeface="黑体"/>
                </a:endParaRPr>
              </a:p>
            </p:txBody>
          </p:sp>
        </mc:Choice>
        <mc:Fallback xmlns="">
          <p:sp>
            <p:nvSpPr>
              <p:cNvPr id="56" name="TextBox 55">
                <a:extLst>
                  <a:ext uri="{FF2B5EF4-FFF2-40B4-BE49-F238E27FC236}">
                    <a16:creationId xmlns:a16="http://schemas.microsoft.com/office/drawing/2014/main" id="{80B370BA-F6EC-0749-DB4F-152F027FFACA}"/>
                  </a:ext>
                </a:extLst>
              </p:cNvPr>
              <p:cNvSpPr txBox="1">
                <a:spLocks noRot="1" noChangeAspect="1" noMove="1" noResize="1" noEditPoints="1" noAdjustHandles="1" noChangeArrowheads="1" noChangeShapeType="1" noTextEdit="1"/>
              </p:cNvSpPr>
              <p:nvPr/>
            </p:nvSpPr>
            <p:spPr>
              <a:xfrm>
                <a:off x="6887771" y="5595404"/>
                <a:ext cx="460382" cy="461665"/>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5F8B0D3E-D27B-AA5F-D580-CD399E626C60}"/>
                  </a:ext>
                </a:extLst>
              </p:cNvPr>
              <p:cNvSpPr txBox="1"/>
              <p:nvPr/>
            </p:nvSpPr>
            <p:spPr>
              <a:xfrm>
                <a:off x="4562061" y="5595404"/>
                <a:ext cx="1118127"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2400" i="1" smtClean="0">
                              <a:solidFill>
                                <a:prstClr val="black"/>
                              </a:solidFill>
                              <a:latin typeface="Cambria Math" panose="02040503050406030204" pitchFamily="18" charset="0"/>
                            </a:rPr>
                          </m:ctrlPr>
                        </m:sSupPr>
                        <m:e>
                          <m:r>
                            <a:rPr lang="en-US" altLang="zh-CN" sz="2400" b="0" i="1" smtClean="0">
                              <a:solidFill>
                                <a:prstClr val="black"/>
                              </a:solidFill>
                              <a:latin typeface="Cambria Math" panose="02040503050406030204" pitchFamily="18" charset="0"/>
                            </a:rPr>
                            <m:t>‖</m:t>
                          </m:r>
                        </m:e>
                        <m:sup>
                          <m:r>
                            <a:rPr lang="en-US" altLang="zh-CN" sz="2400" i="1">
                              <a:solidFill>
                                <a:prstClr val="black"/>
                              </a:solidFill>
                              <a:latin typeface="Cambria Math" panose="02040503050406030204" pitchFamily="18" charset="0"/>
                            </a:rPr>
                            <m:t>2</m:t>
                          </m:r>
                        </m:sup>
                      </m:sSup>
                      <m:r>
                        <a:rPr lang="en-US" altLang="zh-CN" sz="2400" i="1">
                          <a:solidFill>
                            <a:prstClr val="black"/>
                          </a:solidFill>
                          <a:latin typeface="Cambria Math" panose="02040503050406030204" pitchFamily="18" charset="0"/>
                        </a:rPr>
                        <m:t>−</m:t>
                      </m:r>
                      <m:r>
                        <a:rPr lang="en-US" altLang="zh-CN" sz="2400" b="0" i="1" smtClean="0">
                          <a:solidFill>
                            <a:prstClr val="black"/>
                          </a:solidFill>
                          <a:latin typeface="Cambria Math" panose="02040503050406030204" pitchFamily="18" charset="0"/>
                        </a:rPr>
                        <m:t>‖</m:t>
                      </m:r>
                    </m:oMath>
                  </m:oMathPara>
                </a14:m>
                <a:endParaRPr lang="zh-CN" altLang="en-US" sz="2400" dirty="0">
                  <a:solidFill>
                    <a:prstClr val="black"/>
                  </a:solidFill>
                  <a:latin typeface="Lucida Sans"/>
                  <a:ea typeface="黑体"/>
                </a:endParaRPr>
              </a:p>
            </p:txBody>
          </p:sp>
        </mc:Choice>
        <mc:Fallback xmlns="">
          <p:sp>
            <p:nvSpPr>
              <p:cNvPr id="57" name="TextBox 56">
                <a:extLst>
                  <a:ext uri="{FF2B5EF4-FFF2-40B4-BE49-F238E27FC236}">
                    <a16:creationId xmlns:a16="http://schemas.microsoft.com/office/drawing/2014/main" id="{5F8B0D3E-D27B-AA5F-D580-CD399E626C60}"/>
                  </a:ext>
                </a:extLst>
              </p:cNvPr>
              <p:cNvSpPr txBox="1">
                <a:spLocks noRot="1" noChangeAspect="1" noMove="1" noResize="1" noEditPoints="1" noAdjustHandles="1" noChangeArrowheads="1" noChangeShapeType="1" noTextEdit="1"/>
              </p:cNvSpPr>
              <p:nvPr/>
            </p:nvSpPr>
            <p:spPr>
              <a:xfrm>
                <a:off x="4562061" y="5595404"/>
                <a:ext cx="1118127" cy="461665"/>
              </a:xfrm>
              <a:prstGeom prst="rect">
                <a:avLst/>
              </a:prstGeom>
              <a:blipFill>
                <a:blip r:embed="rId14"/>
                <a:stretch>
                  <a:fillRect b="-197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7BE83A43-DD72-EC92-C971-B42B90F32268}"/>
                  </a:ext>
                </a:extLst>
              </p:cNvPr>
              <p:cNvSpPr txBox="1"/>
              <p:nvPr/>
            </p:nvSpPr>
            <p:spPr>
              <a:xfrm>
                <a:off x="2404807" y="5595406"/>
                <a:ext cx="445956"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0" i="1" smtClean="0">
                          <a:solidFill>
                            <a:prstClr val="black"/>
                          </a:solidFill>
                          <a:latin typeface="Cambria Math" panose="02040503050406030204" pitchFamily="18" charset="0"/>
                          <a:ea typeface="黑体"/>
                        </a:rPr>
                        <m:t>‖</m:t>
                      </m:r>
                    </m:oMath>
                  </m:oMathPara>
                </a14:m>
                <a:endParaRPr lang="zh-CN" altLang="en-US" sz="2400" dirty="0">
                  <a:solidFill>
                    <a:prstClr val="black"/>
                  </a:solidFill>
                  <a:latin typeface="Lucida Sans"/>
                  <a:ea typeface="黑体"/>
                </a:endParaRPr>
              </a:p>
            </p:txBody>
          </p:sp>
        </mc:Choice>
        <mc:Fallback xmlns="">
          <p:sp>
            <p:nvSpPr>
              <p:cNvPr id="58" name="TextBox 57">
                <a:extLst>
                  <a:ext uri="{FF2B5EF4-FFF2-40B4-BE49-F238E27FC236}">
                    <a16:creationId xmlns:a16="http://schemas.microsoft.com/office/drawing/2014/main" id="{7BE83A43-DD72-EC92-C971-B42B90F32268}"/>
                  </a:ext>
                </a:extLst>
              </p:cNvPr>
              <p:cNvSpPr txBox="1">
                <a:spLocks noRot="1" noChangeAspect="1" noMove="1" noResize="1" noEditPoints="1" noAdjustHandles="1" noChangeArrowheads="1" noChangeShapeType="1" noTextEdit="1"/>
              </p:cNvSpPr>
              <p:nvPr/>
            </p:nvSpPr>
            <p:spPr>
              <a:xfrm>
                <a:off x="2404807" y="5595406"/>
                <a:ext cx="445956" cy="461665"/>
              </a:xfrm>
              <a:prstGeom prst="rect">
                <a:avLst/>
              </a:prstGeom>
              <a:blipFill>
                <a:blip r:embed="rId15"/>
                <a:stretch>
                  <a:fillRect b="-197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Shape 42">
                <a:extLst>
                  <a:ext uri="{FF2B5EF4-FFF2-40B4-BE49-F238E27FC236}">
                    <a16:creationId xmlns:a16="http://schemas.microsoft.com/office/drawing/2014/main" id="{26C5598B-B0E9-12A9-6C05-628BD3439EA4}"/>
                  </a:ext>
                </a:extLst>
              </p:cNvPr>
              <p:cNvSpPr txBox="1">
                <a:spLocks/>
              </p:cNvSpPr>
              <p:nvPr/>
            </p:nvSpPr>
            <p:spPr>
              <a:xfrm>
                <a:off x="854635" y="1280160"/>
                <a:ext cx="10482730" cy="2377440"/>
              </a:xfrm>
              <a:prstGeom prst="rect">
                <a:avLst/>
              </a:prstGeom>
            </p:spPr>
            <p:txBody>
              <a:bodyPr vert="horz" lIns="91435" tIns="45717" rIns="91435" bIns="45717" rtlCol="0">
                <a:normAutofit fontScale="92500" lnSpcReduction="20000"/>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defTabSz="914140">
                  <a:spcBef>
                    <a:spcPts val="635"/>
                  </a:spcBef>
                  <a:buClr>
                    <a:srgbClr val="02407B"/>
                  </a:buClr>
                  <a:buSzPct val="75000"/>
                  <a:buFont typeface="Wingdings" panose="05000000000000000000" pitchFamily="2" charset="2"/>
                  <a:buChar char="n"/>
                  <a:defRPr sz="1800"/>
                </a:pPr>
                <a:r>
                  <a:rPr lang="zh-CN" altLang="en-US" sz="2400" dirty="0">
                    <a:solidFill>
                      <a:prstClr val="black"/>
                    </a:solidFill>
                    <a:latin typeface="Lucida Sans"/>
                    <a:ea typeface="黑体"/>
                  </a:rPr>
                  <a:t>对数据流中出现的向量组成的矩阵，近似其线性变换的“作用”</a:t>
                </a:r>
              </a:p>
              <a:p>
                <a:pPr defTabSz="914140">
                  <a:spcBef>
                    <a:spcPts val="635"/>
                  </a:spcBef>
                  <a:buClr>
                    <a:srgbClr val="02407B"/>
                  </a:buClr>
                  <a:buSzPct val="75000"/>
                  <a:buFont typeface="Wingdings" panose="05000000000000000000" pitchFamily="2" charset="2"/>
                  <a:buChar char="n"/>
                  <a:defRPr sz="1800"/>
                </a:pPr>
                <a:r>
                  <a:rPr lang="zh-CN" altLang="en-US" sz="2400" dirty="0">
                    <a:solidFill>
                      <a:prstClr val="black"/>
                    </a:solidFill>
                    <a:latin typeface="Lucida Sans"/>
                    <a:ea typeface="黑体"/>
                  </a:rPr>
                  <a:t>精确统计需要 </a:t>
                </a:r>
                <a14:m>
                  <m:oMath xmlns:m="http://schemas.openxmlformats.org/officeDocument/2006/math">
                    <m:r>
                      <m:rPr>
                        <m:sty m:val="p"/>
                      </m:rPr>
                      <a:rPr lang="en-US" altLang="zh-CN" sz="2400" dirty="0">
                        <a:solidFill>
                          <a:prstClr val="black"/>
                        </a:solidFill>
                        <a:latin typeface="Cambria Math" panose="02040503050406030204" pitchFamily="18" charset="0"/>
                        <a:ea typeface="黑体"/>
                      </a:rPr>
                      <m:t>Ω</m:t>
                    </m:r>
                    <m:d>
                      <m:dPr>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𝑑</m:t>
                        </m:r>
                        <m:r>
                          <a:rPr lang="en-US" altLang="zh-CN" sz="2400" i="1" baseline="30000" dirty="0">
                            <a:solidFill>
                              <a:prstClr val="black"/>
                            </a:solidFill>
                            <a:latin typeface="Cambria Math" panose="02040503050406030204" pitchFamily="18" charset="0"/>
                            <a:ea typeface="黑体"/>
                          </a:rPr>
                          <m:t>2</m:t>
                        </m:r>
                      </m:e>
                    </m:d>
                  </m:oMath>
                </a14:m>
                <a:r>
                  <a:rPr lang="zh-CN" altLang="en-US" sz="2400" dirty="0">
                    <a:solidFill>
                      <a:prstClr val="black"/>
                    </a:solidFill>
                    <a:latin typeface="Lucida Sans"/>
                    <a:ea typeface="黑体"/>
                  </a:rPr>
                  <a:t> 空间</a:t>
                </a:r>
              </a:p>
              <a:p>
                <a:pPr defTabSz="914140">
                  <a:spcBef>
                    <a:spcPts val="635"/>
                  </a:spcBef>
                  <a:buClr>
                    <a:srgbClr val="02407B"/>
                  </a:buClr>
                  <a:buSzPct val="75000"/>
                  <a:buFont typeface="Wingdings" panose="05000000000000000000" pitchFamily="2" charset="2"/>
                  <a:buChar char="n"/>
                  <a:defRPr sz="1800"/>
                </a:pPr>
                <a:r>
                  <a:rPr lang="zh-CN" altLang="en-US" sz="2400" dirty="0">
                    <a:solidFill>
                      <a:prstClr val="black"/>
                    </a:solidFill>
                    <a:latin typeface="Lucida Sans"/>
                    <a:ea typeface="黑体"/>
                  </a:rPr>
                  <a:t>给定误差参数</a:t>
                </a:r>
                <a14:m>
                  <m:oMath xmlns:m="http://schemas.openxmlformats.org/officeDocument/2006/math">
                    <m:r>
                      <a:rPr lang="zh-CN" altLang="en-US" sz="2400" i="1" dirty="0">
                        <a:solidFill>
                          <a:prstClr val="black"/>
                        </a:solidFill>
                        <a:latin typeface="Cambria Math" panose="02040503050406030204" pitchFamily="18" charset="0"/>
                        <a:ea typeface="黑体"/>
                      </a:rPr>
                      <m:t>𝜀</m:t>
                    </m:r>
                    <m:r>
                      <a:rPr lang="en-US" altLang="zh-CN" sz="2400" i="1" dirty="0">
                        <a:solidFill>
                          <a:prstClr val="black"/>
                        </a:solidFill>
                        <a:latin typeface="Cambria Math" panose="02040503050406030204" pitchFamily="18" charset="0"/>
                        <a:ea typeface="黑体"/>
                      </a:rPr>
                      <m:t>=</m:t>
                    </m:r>
                    <m:f>
                      <m:fPr>
                        <m:ctrlPr>
                          <a:rPr lang="en-US" altLang="zh-CN" sz="2400" i="1" dirty="0">
                            <a:solidFill>
                              <a:prstClr val="black"/>
                            </a:solidFill>
                            <a:latin typeface="Cambria Math" panose="02040503050406030204" pitchFamily="18" charset="0"/>
                            <a:ea typeface="黑体"/>
                          </a:rPr>
                        </m:ctrlPr>
                      </m:fPr>
                      <m:num>
                        <m:r>
                          <a:rPr lang="en-US" altLang="zh-CN" sz="2400" b="0" i="1" dirty="0">
                            <a:solidFill>
                              <a:prstClr val="black"/>
                            </a:solidFill>
                            <a:latin typeface="Cambria Math" panose="02040503050406030204" pitchFamily="18" charset="0"/>
                            <a:ea typeface="黑体"/>
                          </a:rPr>
                          <m:t>1</m:t>
                        </m:r>
                      </m:num>
                      <m:den>
                        <m:r>
                          <a:rPr lang="en-US" altLang="zh-CN" sz="2400" i="1" dirty="0">
                            <a:solidFill>
                              <a:prstClr val="black"/>
                            </a:solidFill>
                            <a:latin typeface="Cambria Math" panose="02040503050406030204" pitchFamily="18" charset="0"/>
                            <a:ea typeface="黑体"/>
                          </a:rPr>
                          <m:t>ℓ</m:t>
                        </m:r>
                      </m:den>
                    </m:f>
                    <m:r>
                      <a:rPr lang="zh-CN" altLang="en-US" sz="2400" i="1" dirty="0">
                        <a:solidFill>
                          <a:prstClr val="black"/>
                        </a:solidFill>
                        <a:latin typeface="Cambria Math" panose="02040503050406030204" pitchFamily="18" charset="0"/>
                        <a:ea typeface="黑体"/>
                      </a:rPr>
                      <m:t>∈</m:t>
                    </m:r>
                    <m:d>
                      <m:dPr>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0,1</m:t>
                        </m:r>
                      </m:e>
                    </m:d>
                  </m:oMath>
                </a14:m>
                <a:r>
                  <a:rPr lang="en-US" altLang="zh-CN" sz="2400" dirty="0">
                    <a:solidFill>
                      <a:prstClr val="black"/>
                    </a:solidFill>
                    <a:latin typeface="Lucida Sans"/>
                    <a:ea typeface="黑体"/>
                  </a:rPr>
                  <a:t>, </a:t>
                </a:r>
                <a:r>
                  <a:rPr lang="zh-CN" altLang="en-US" sz="2400" dirty="0">
                    <a:solidFill>
                      <a:prstClr val="black"/>
                    </a:solidFill>
                    <a:latin typeface="Lucida Sans"/>
                    <a:ea typeface="黑体"/>
                  </a:rPr>
                  <a:t>以 </a:t>
                </a:r>
                <a14:m>
                  <m:oMath xmlns:m="http://schemas.openxmlformats.org/officeDocument/2006/math">
                    <m:f>
                      <m:fPr>
                        <m:ctrlPr>
                          <a:rPr lang="en-US" altLang="zh-CN" sz="2400" i="1" dirty="0">
                            <a:solidFill>
                              <a:prstClr val="black"/>
                            </a:solidFill>
                            <a:latin typeface="Cambria Math" panose="02040503050406030204" pitchFamily="18" charset="0"/>
                            <a:ea typeface="黑体"/>
                          </a:rPr>
                        </m:ctrlPr>
                      </m:fPr>
                      <m:num>
                        <m:sSubSup>
                          <m:sSubSupPr>
                            <m:ctrlPr>
                              <a:rPr lang="en-US" altLang="zh-CN" sz="2400" i="1" dirty="0">
                                <a:solidFill>
                                  <a:prstClr val="black"/>
                                </a:solidFill>
                                <a:latin typeface="Cambria Math" panose="02040503050406030204" pitchFamily="18" charset="0"/>
                                <a:ea typeface="黑体"/>
                              </a:rPr>
                            </m:ctrlPr>
                          </m:sSubSupPr>
                          <m:e>
                            <m:d>
                              <m:dPr>
                                <m:begChr m:val="‖"/>
                                <m:endChr m:val="‖"/>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𝑨</m:t>
                                </m:r>
                              </m:e>
                            </m:d>
                          </m:e>
                          <m:sub>
                            <m:r>
                              <a:rPr lang="en-US" altLang="zh-CN" sz="2400" b="0" i="1" dirty="0">
                                <a:solidFill>
                                  <a:prstClr val="black"/>
                                </a:solidFill>
                                <a:latin typeface="Cambria Math" panose="02040503050406030204" pitchFamily="18" charset="0"/>
                                <a:ea typeface="黑体"/>
                              </a:rPr>
                              <m:t>𝐹</m:t>
                            </m:r>
                          </m:sub>
                          <m:sup>
                            <m:r>
                              <a:rPr lang="en-US" altLang="zh-CN" sz="2400" b="0" i="1" dirty="0">
                                <a:solidFill>
                                  <a:prstClr val="black"/>
                                </a:solidFill>
                                <a:latin typeface="Cambria Math" panose="02040503050406030204" pitchFamily="18" charset="0"/>
                                <a:ea typeface="黑体"/>
                              </a:rPr>
                              <m:t>2</m:t>
                            </m:r>
                          </m:sup>
                        </m:sSubSup>
                      </m:num>
                      <m:den>
                        <m:r>
                          <a:rPr lang="en-US" altLang="zh-CN" sz="2400" i="1" dirty="0">
                            <a:solidFill>
                              <a:prstClr val="black"/>
                            </a:solidFill>
                            <a:latin typeface="Cambria Math" panose="02040503050406030204" pitchFamily="18" charset="0"/>
                            <a:ea typeface="黑体"/>
                          </a:rPr>
                          <m:t>ℓ</m:t>
                        </m:r>
                      </m:den>
                    </m:f>
                  </m:oMath>
                </a14:m>
                <a:r>
                  <a:rPr lang="zh-CN" altLang="en-US" sz="2400" dirty="0">
                    <a:solidFill>
                      <a:prstClr val="black"/>
                    </a:solidFill>
                    <a:latin typeface="Lucida Sans"/>
                    <a:ea typeface="黑体"/>
                  </a:rPr>
                  <a:t> 的</a:t>
                </a:r>
                <a:r>
                  <a:rPr lang="zh-CN" altLang="en-US" sz="2400" dirty="0">
                    <a:solidFill>
                      <a:srgbClr val="FF0000"/>
                    </a:solidFill>
                    <a:latin typeface="Lucida Sans"/>
                    <a:ea typeface="黑体"/>
                  </a:rPr>
                  <a:t>绝对误差</a:t>
                </a:r>
                <a:r>
                  <a:rPr lang="zh-CN" altLang="en-US" sz="2400" dirty="0">
                    <a:solidFill>
                      <a:prstClr val="black"/>
                    </a:solidFill>
                    <a:latin typeface="Lucida Sans"/>
                    <a:ea typeface="黑体"/>
                  </a:rPr>
                  <a:t>估计</a:t>
                </a:r>
                <a14:m>
                  <m:oMath xmlns:m="http://schemas.openxmlformats.org/officeDocument/2006/math">
                    <m:r>
                      <a:rPr lang="en-US" altLang="zh-CN" sz="2400" i="1">
                        <a:solidFill>
                          <a:prstClr val="black"/>
                        </a:solidFill>
                        <a:latin typeface="Cambria Math" panose="02040503050406030204" pitchFamily="18" charset="0"/>
                      </a:rPr>
                      <m:t>𝑨𝒙</m:t>
                    </m:r>
                  </m:oMath>
                </a14:m>
                <a:endParaRPr lang="en-US" altLang="zh-CN" sz="2400" i="1" dirty="0">
                  <a:solidFill>
                    <a:prstClr val="black"/>
                  </a:solidFill>
                  <a:latin typeface="Lucida Sans"/>
                  <a:ea typeface="黑体"/>
                </a:endParaRPr>
              </a:p>
              <a:p>
                <a:pPr marL="0" indent="0" defTabSz="914140">
                  <a:spcBef>
                    <a:spcPts val="635"/>
                  </a:spcBef>
                  <a:buNone/>
                  <a:defRPr sz="1800"/>
                </a:pPr>
                <a14:m>
                  <m:oMathPara xmlns:m="http://schemas.openxmlformats.org/officeDocument/2006/math">
                    <m:oMathParaPr>
                      <m:jc m:val="centerGroup"/>
                    </m:oMathParaPr>
                    <m:oMath xmlns:m="http://schemas.openxmlformats.org/officeDocument/2006/math">
                      <m:d>
                        <m:dPr>
                          <m:begChr m:val="|"/>
                          <m:endChr m:val="|"/>
                          <m:ctrlPr>
                            <a:rPr lang="en-US" altLang="zh-CN" sz="2400" i="1">
                              <a:solidFill>
                                <a:prstClr val="black"/>
                              </a:solidFill>
                              <a:latin typeface="Cambria Math" panose="02040503050406030204" pitchFamily="18" charset="0"/>
                            </a:rPr>
                          </m:ctrlPr>
                        </m:dPr>
                        <m:e>
                          <m:sSup>
                            <m:sSupPr>
                              <m:ctrlPr>
                                <a:rPr lang="en-US" altLang="zh-CN" sz="2400" i="1">
                                  <a:solidFill>
                                    <a:prstClr val="black"/>
                                  </a:solidFill>
                                  <a:latin typeface="Cambria Math" panose="02040503050406030204" pitchFamily="18" charset="0"/>
                                </a:rPr>
                              </m:ctrlPr>
                            </m:sSupPr>
                            <m:e>
                              <m:r>
                                <a:rPr lang="en-US" altLang="zh-CN" sz="2400" i="1">
                                  <a:solidFill>
                                    <a:prstClr val="black"/>
                                  </a:solidFill>
                                  <a:latin typeface="Cambria Math" panose="02040503050406030204" pitchFamily="18" charset="0"/>
                                </a:rPr>
                                <m:t> </m:t>
                              </m:r>
                              <m:d>
                                <m:dPr>
                                  <m:begChr m:val="‖"/>
                                  <m:endChr m:val="‖"/>
                                  <m:ctrlPr>
                                    <a:rPr lang="en-US" altLang="zh-CN" sz="2400" i="1">
                                      <a:solidFill>
                                        <a:prstClr val="black"/>
                                      </a:solidFill>
                                      <a:latin typeface="Cambria Math" panose="02040503050406030204" pitchFamily="18" charset="0"/>
                                    </a:rPr>
                                  </m:ctrlPr>
                                </m:dPr>
                                <m:e>
                                  <m:r>
                                    <a:rPr lang="en-US" altLang="zh-CN" sz="2400" i="1">
                                      <a:solidFill>
                                        <a:prstClr val="black"/>
                                      </a:solidFill>
                                      <a:latin typeface="Cambria Math" panose="02040503050406030204" pitchFamily="18" charset="0"/>
                                    </a:rPr>
                                    <m:t>𝑨𝒙</m:t>
                                  </m:r>
                                </m:e>
                              </m:d>
                            </m:e>
                            <m:sup>
                              <m:r>
                                <a:rPr lang="en-US" altLang="zh-CN" sz="2400" i="1">
                                  <a:solidFill>
                                    <a:prstClr val="black"/>
                                  </a:solidFill>
                                  <a:latin typeface="Cambria Math" panose="02040503050406030204" pitchFamily="18" charset="0"/>
                                </a:rPr>
                                <m:t>2</m:t>
                              </m:r>
                            </m:sup>
                          </m:sSup>
                          <m:r>
                            <a:rPr lang="en-US" altLang="zh-CN" sz="2400" i="1">
                              <a:solidFill>
                                <a:prstClr val="black"/>
                              </a:solidFill>
                              <a:latin typeface="Cambria Math" panose="02040503050406030204" pitchFamily="18" charset="0"/>
                            </a:rPr>
                            <m:t>−</m:t>
                          </m:r>
                          <m:sSup>
                            <m:sSupPr>
                              <m:ctrlPr>
                                <a:rPr lang="en-US" altLang="zh-CN" sz="2400" i="1">
                                  <a:solidFill>
                                    <a:prstClr val="black"/>
                                  </a:solidFill>
                                  <a:latin typeface="Cambria Math" panose="02040503050406030204" pitchFamily="18" charset="0"/>
                                </a:rPr>
                              </m:ctrlPr>
                            </m:sSupPr>
                            <m:e>
                              <m:d>
                                <m:dPr>
                                  <m:begChr m:val="‖"/>
                                  <m:endChr m:val="‖"/>
                                  <m:ctrlPr>
                                    <a:rPr lang="en-US" altLang="zh-CN" sz="2400" i="1">
                                      <a:solidFill>
                                        <a:prstClr val="black"/>
                                      </a:solidFill>
                                      <a:latin typeface="Cambria Math" panose="02040503050406030204" pitchFamily="18" charset="0"/>
                                    </a:rPr>
                                  </m:ctrlPr>
                                </m:dPr>
                                <m:e>
                                  <m:r>
                                    <a:rPr lang="en-US" altLang="zh-CN" sz="2400" i="1">
                                      <a:solidFill>
                                        <a:prstClr val="black"/>
                                      </a:solidFill>
                                      <a:latin typeface="Cambria Math" panose="02040503050406030204" pitchFamily="18" charset="0"/>
                                    </a:rPr>
                                    <m:t>𝑩𝒙</m:t>
                                  </m:r>
                                </m:e>
                              </m:d>
                            </m:e>
                            <m:sup>
                              <m:r>
                                <a:rPr lang="en-US" altLang="zh-CN" sz="2400" i="1">
                                  <a:solidFill>
                                    <a:prstClr val="black"/>
                                  </a:solidFill>
                                  <a:latin typeface="Cambria Math" panose="02040503050406030204" pitchFamily="18" charset="0"/>
                                </a:rPr>
                                <m:t>2</m:t>
                              </m:r>
                            </m:sup>
                          </m:sSup>
                          <m:r>
                            <a:rPr lang="en-US" altLang="zh-CN" sz="2400" i="1">
                              <a:solidFill>
                                <a:prstClr val="black"/>
                              </a:solidFill>
                              <a:latin typeface="Cambria Math" panose="02040503050406030204" pitchFamily="18" charset="0"/>
                            </a:rPr>
                            <m:t> </m:t>
                          </m:r>
                        </m:e>
                      </m:d>
                      <m:r>
                        <a:rPr lang="en-US" altLang="zh-CN" sz="2400" i="1">
                          <a:solidFill>
                            <a:prstClr val="black"/>
                          </a:solidFill>
                          <a:latin typeface="Cambria Math" panose="02040503050406030204" pitchFamily="18" charset="0"/>
                        </a:rPr>
                        <m:t>≤</m:t>
                      </m:r>
                      <m:f>
                        <m:fPr>
                          <m:ctrlPr>
                            <a:rPr lang="en-US" altLang="zh-CN" sz="2400" i="1" dirty="0">
                              <a:solidFill>
                                <a:prstClr val="black"/>
                              </a:solidFill>
                              <a:latin typeface="Cambria Math" panose="02040503050406030204" pitchFamily="18" charset="0"/>
                              <a:ea typeface="黑体"/>
                            </a:rPr>
                          </m:ctrlPr>
                        </m:fPr>
                        <m:num>
                          <m:sSubSup>
                            <m:sSubSupPr>
                              <m:ctrlPr>
                                <a:rPr lang="en-US" altLang="zh-CN" sz="2400" i="1" dirty="0">
                                  <a:solidFill>
                                    <a:prstClr val="black"/>
                                  </a:solidFill>
                                  <a:latin typeface="Cambria Math" panose="02040503050406030204" pitchFamily="18" charset="0"/>
                                  <a:ea typeface="黑体"/>
                                </a:rPr>
                              </m:ctrlPr>
                            </m:sSubSupPr>
                            <m:e>
                              <m:d>
                                <m:dPr>
                                  <m:begChr m:val="‖"/>
                                  <m:endChr m:val="‖"/>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𝑨</m:t>
                                  </m:r>
                                </m:e>
                              </m:d>
                            </m:e>
                            <m:sub>
                              <m:r>
                                <a:rPr lang="en-US" altLang="zh-CN" sz="2400" b="0" i="1" dirty="0">
                                  <a:solidFill>
                                    <a:prstClr val="black"/>
                                  </a:solidFill>
                                  <a:latin typeface="Cambria Math" panose="02040503050406030204" pitchFamily="18" charset="0"/>
                                  <a:ea typeface="黑体"/>
                                </a:rPr>
                                <m:t>𝐹</m:t>
                              </m:r>
                            </m:sub>
                            <m:sup>
                              <m:r>
                                <a:rPr lang="en-US" altLang="zh-CN" sz="2400" b="0" i="1" dirty="0">
                                  <a:solidFill>
                                    <a:prstClr val="black"/>
                                  </a:solidFill>
                                  <a:latin typeface="Cambria Math" panose="02040503050406030204" pitchFamily="18" charset="0"/>
                                  <a:ea typeface="黑体"/>
                                </a:rPr>
                                <m:t>2</m:t>
                              </m:r>
                            </m:sup>
                          </m:sSubSup>
                        </m:num>
                        <m:den>
                          <m:r>
                            <a:rPr lang="en-US" altLang="zh-CN" sz="2400" i="1" dirty="0">
                              <a:solidFill>
                                <a:prstClr val="black"/>
                              </a:solidFill>
                              <a:latin typeface="Cambria Math" panose="02040503050406030204" pitchFamily="18" charset="0"/>
                              <a:ea typeface="黑体"/>
                            </a:rPr>
                            <m:t>ℓ</m:t>
                          </m:r>
                        </m:den>
                      </m:f>
                      <m:r>
                        <a:rPr lang="en-US" altLang="zh-CN" sz="2400" i="1" dirty="0">
                          <a:solidFill>
                            <a:prstClr val="black"/>
                          </a:solidFill>
                          <a:latin typeface="Cambria Math" panose="02040503050406030204" pitchFamily="18" charset="0"/>
                          <a:ea typeface="黑体"/>
                        </a:rPr>
                        <m:t>         </m:t>
                      </m:r>
                      <m:sSub>
                        <m:sSubPr>
                          <m:ctrlPr>
                            <a:rPr lang="en-US" altLang="zh-CN" sz="2400" i="1">
                              <a:solidFill>
                                <a:prstClr val="black"/>
                              </a:solidFill>
                              <a:latin typeface="Cambria Math" panose="02040503050406030204" pitchFamily="18" charset="0"/>
                            </a:rPr>
                          </m:ctrlPr>
                        </m:sSubPr>
                        <m:e>
                          <m:d>
                            <m:dPr>
                              <m:begChr m:val="‖"/>
                              <m:endChr m:val="‖"/>
                              <m:ctrlPr>
                                <a:rPr lang="en-US" altLang="zh-CN" sz="2400" b="0" i="1">
                                  <a:solidFill>
                                    <a:prstClr val="black"/>
                                  </a:solidFill>
                                  <a:latin typeface="Cambria Math" panose="02040503050406030204" pitchFamily="18" charset="0"/>
                                </a:rPr>
                              </m:ctrlPr>
                            </m:dPr>
                            <m:e>
                              <m:sSup>
                                <m:sSupPr>
                                  <m:ctrlPr>
                                    <a:rPr lang="en-US" altLang="zh-CN" sz="2400" i="1">
                                      <a:solidFill>
                                        <a:prstClr val="black"/>
                                      </a:solidFill>
                                      <a:latin typeface="Cambria Math" panose="02040503050406030204" pitchFamily="18" charset="0"/>
                                    </a:rPr>
                                  </m:ctrlPr>
                                </m:sSupPr>
                                <m:e>
                                  <m:r>
                                    <a:rPr lang="en-US" altLang="zh-CN" sz="2400" i="1">
                                      <a:solidFill>
                                        <a:prstClr val="black"/>
                                      </a:solidFill>
                                      <a:latin typeface="Cambria Math" panose="02040503050406030204" pitchFamily="18" charset="0"/>
                                    </a:rPr>
                                    <m:t>𝑨</m:t>
                                  </m:r>
                                </m:e>
                                <m:sup>
                                  <m:r>
                                    <a:rPr lang="en-US" altLang="zh-CN" sz="2400" i="1">
                                      <a:solidFill>
                                        <a:prstClr val="black"/>
                                      </a:solidFill>
                                      <a:latin typeface="Cambria Math" panose="02040503050406030204" pitchFamily="18" charset="0"/>
                                    </a:rPr>
                                    <m:t>⊤</m:t>
                                  </m:r>
                                </m:sup>
                              </m:sSup>
                              <m:r>
                                <a:rPr lang="en-US" altLang="zh-CN" sz="2400" i="1">
                                  <a:solidFill>
                                    <a:prstClr val="black"/>
                                  </a:solidFill>
                                  <a:latin typeface="Cambria Math" panose="02040503050406030204" pitchFamily="18" charset="0"/>
                                </a:rPr>
                                <m:t>𝑨</m:t>
                              </m:r>
                              <m:r>
                                <a:rPr lang="en-US" altLang="zh-CN" sz="2400" i="1">
                                  <a:solidFill>
                                    <a:prstClr val="black"/>
                                  </a:solidFill>
                                  <a:latin typeface="Cambria Math" panose="02040503050406030204" pitchFamily="18" charset="0"/>
                                </a:rPr>
                                <m:t>−</m:t>
                              </m:r>
                              <m:sSup>
                                <m:sSupPr>
                                  <m:ctrlPr>
                                    <a:rPr lang="en-US" altLang="zh-CN" sz="2400" i="1">
                                      <a:solidFill>
                                        <a:prstClr val="black"/>
                                      </a:solidFill>
                                      <a:latin typeface="Cambria Math" panose="02040503050406030204" pitchFamily="18" charset="0"/>
                                    </a:rPr>
                                  </m:ctrlPr>
                                </m:sSupPr>
                                <m:e>
                                  <m:r>
                                    <a:rPr lang="en-US" altLang="zh-CN" sz="2400" i="1">
                                      <a:solidFill>
                                        <a:prstClr val="black"/>
                                      </a:solidFill>
                                      <a:latin typeface="Cambria Math" panose="02040503050406030204" pitchFamily="18" charset="0"/>
                                    </a:rPr>
                                    <m:t>𝑩</m:t>
                                  </m:r>
                                </m:e>
                                <m:sup>
                                  <m:r>
                                    <a:rPr lang="en-US" altLang="zh-CN" sz="2400" i="1">
                                      <a:solidFill>
                                        <a:prstClr val="black"/>
                                      </a:solidFill>
                                      <a:latin typeface="Cambria Math" panose="02040503050406030204" pitchFamily="18" charset="0"/>
                                    </a:rPr>
                                    <m:t>⊤</m:t>
                                  </m:r>
                                </m:sup>
                              </m:sSup>
                              <m:r>
                                <a:rPr lang="en-US" altLang="zh-CN" sz="2400" i="1">
                                  <a:solidFill>
                                    <a:prstClr val="black"/>
                                  </a:solidFill>
                                  <a:latin typeface="Cambria Math" panose="02040503050406030204" pitchFamily="18" charset="0"/>
                                </a:rPr>
                                <m:t>𝑩</m:t>
                              </m:r>
                            </m:e>
                          </m:d>
                        </m:e>
                        <m:sub>
                          <m:r>
                            <a:rPr lang="en-US" altLang="zh-CN" sz="2400" i="1">
                              <a:solidFill>
                                <a:prstClr val="black"/>
                              </a:solidFill>
                              <a:latin typeface="Cambria Math" panose="02040503050406030204" pitchFamily="18" charset="0"/>
                            </a:rPr>
                            <m:t>2</m:t>
                          </m:r>
                        </m:sub>
                      </m:sSub>
                      <m:r>
                        <a:rPr lang="en-US" altLang="zh-CN" sz="2400" i="1">
                          <a:solidFill>
                            <a:prstClr val="black"/>
                          </a:solidFill>
                          <a:latin typeface="Cambria Math" panose="02040503050406030204" pitchFamily="18" charset="0"/>
                        </a:rPr>
                        <m:t>≤</m:t>
                      </m:r>
                      <m:f>
                        <m:fPr>
                          <m:ctrlPr>
                            <a:rPr lang="en-US" altLang="zh-CN" sz="2400" i="1" dirty="0">
                              <a:solidFill>
                                <a:prstClr val="black"/>
                              </a:solidFill>
                              <a:latin typeface="Cambria Math" panose="02040503050406030204" pitchFamily="18" charset="0"/>
                            </a:rPr>
                          </m:ctrlPr>
                        </m:fPr>
                        <m:num>
                          <m:sSubSup>
                            <m:sSubSupPr>
                              <m:ctrlPr>
                                <a:rPr lang="en-US" altLang="zh-CN" sz="2400" i="1" dirty="0">
                                  <a:solidFill>
                                    <a:prstClr val="black"/>
                                  </a:solidFill>
                                  <a:latin typeface="Cambria Math" panose="02040503050406030204" pitchFamily="18" charset="0"/>
                                  <a:ea typeface="黑体"/>
                                </a:rPr>
                              </m:ctrlPr>
                            </m:sSubSupPr>
                            <m:e>
                              <m:d>
                                <m:dPr>
                                  <m:begChr m:val="‖"/>
                                  <m:endChr m:val="‖"/>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𝑨</m:t>
                                  </m:r>
                                </m:e>
                              </m:d>
                            </m:e>
                            <m:sub>
                              <m:r>
                                <a:rPr lang="en-US" altLang="zh-CN" sz="2400" b="0" i="1" dirty="0">
                                  <a:solidFill>
                                    <a:prstClr val="black"/>
                                  </a:solidFill>
                                  <a:latin typeface="Cambria Math" panose="02040503050406030204" pitchFamily="18" charset="0"/>
                                  <a:ea typeface="黑体"/>
                                </a:rPr>
                                <m:t>𝐹</m:t>
                              </m:r>
                            </m:sub>
                            <m:sup>
                              <m:r>
                                <a:rPr lang="en-US" altLang="zh-CN" sz="2400" b="0" i="1" dirty="0">
                                  <a:solidFill>
                                    <a:prstClr val="black"/>
                                  </a:solidFill>
                                  <a:latin typeface="Cambria Math" panose="02040503050406030204" pitchFamily="18" charset="0"/>
                                  <a:ea typeface="黑体"/>
                                </a:rPr>
                                <m:t>2</m:t>
                              </m:r>
                            </m:sup>
                          </m:sSubSup>
                        </m:num>
                        <m:den>
                          <m:r>
                            <a:rPr lang="en-US" altLang="zh-CN" sz="2400" i="1" dirty="0">
                              <a:solidFill>
                                <a:prstClr val="black"/>
                              </a:solidFill>
                              <a:latin typeface="Cambria Math" panose="02040503050406030204" pitchFamily="18" charset="0"/>
                              <a:ea typeface="黑体"/>
                            </a:rPr>
                            <m:t>ℓ</m:t>
                          </m:r>
                        </m:den>
                      </m:f>
                    </m:oMath>
                  </m:oMathPara>
                </a14:m>
                <a:endParaRPr lang="en-US" altLang="zh-CN" sz="2400" i="1" dirty="0">
                  <a:solidFill>
                    <a:prstClr val="black"/>
                  </a:solidFill>
                  <a:latin typeface="Lucida Sans"/>
                  <a:ea typeface="黑体"/>
                </a:endParaRPr>
              </a:p>
            </p:txBody>
          </p:sp>
        </mc:Choice>
        <mc:Fallback xmlns="">
          <p:sp>
            <p:nvSpPr>
              <p:cNvPr id="5" name="Shape 42">
                <a:extLst>
                  <a:ext uri="{FF2B5EF4-FFF2-40B4-BE49-F238E27FC236}">
                    <a16:creationId xmlns:a16="http://schemas.microsoft.com/office/drawing/2014/main" id="{26C5598B-B0E9-12A9-6C05-628BD3439EA4}"/>
                  </a:ext>
                </a:extLst>
              </p:cNvPr>
              <p:cNvSpPr txBox="1">
                <a:spLocks noRot="1" noChangeAspect="1" noMove="1" noResize="1" noEditPoints="1" noAdjustHandles="1" noChangeArrowheads="1" noChangeShapeType="1" noTextEdit="1"/>
              </p:cNvSpPr>
              <p:nvPr/>
            </p:nvSpPr>
            <p:spPr>
              <a:xfrm>
                <a:off x="854635" y="1280160"/>
                <a:ext cx="10482730" cy="2377440"/>
              </a:xfrm>
              <a:prstGeom prst="rect">
                <a:avLst/>
              </a:prstGeom>
              <a:blipFill>
                <a:blip r:embed="rId16"/>
                <a:stretch>
                  <a:fillRect l="-233" t="-25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7B5AA7D-D3AE-DF28-9F6F-2CFCADA10FAB}"/>
                  </a:ext>
                </a:extLst>
              </p:cNvPr>
              <p:cNvSpPr txBox="1"/>
              <p:nvPr/>
            </p:nvSpPr>
            <p:spPr>
              <a:xfrm>
                <a:off x="7392240" y="5454969"/>
                <a:ext cx="2014206" cy="682110"/>
              </a:xfrm>
              <a:prstGeom prst="rect">
                <a:avLst/>
              </a:prstGeom>
              <a:noFill/>
            </p:spPr>
            <p:txBody>
              <a:bodyPr wrap="none" rtlCol="0">
                <a:spAutoFit/>
              </a:bodyPr>
              <a:lstStyle/>
              <a:p>
                <a:pPr defTabSz="914140"/>
                <a14:m>
                  <m:oMath xmlns:m="http://schemas.openxmlformats.org/officeDocument/2006/math">
                    <m:sSup>
                      <m:sSupPr>
                        <m:ctrlPr>
                          <a:rPr lang="en-US" altLang="zh-CN" sz="2400" i="1" smtClean="0">
                            <a:solidFill>
                              <a:prstClr val="black"/>
                            </a:solidFill>
                            <a:latin typeface="Cambria Math" panose="02040503050406030204" pitchFamily="18" charset="0"/>
                          </a:rPr>
                        </m:ctrlPr>
                      </m:sSupPr>
                      <m:e>
                        <m:r>
                          <a:rPr lang="en-US" altLang="zh-CN" sz="2400" b="0" i="1" smtClean="0">
                            <a:solidFill>
                              <a:prstClr val="black"/>
                            </a:solidFill>
                            <a:latin typeface="Cambria Math" panose="02040503050406030204" pitchFamily="18" charset="0"/>
                          </a:rPr>
                          <m:t>‖</m:t>
                        </m:r>
                      </m:e>
                      <m:sup>
                        <m:r>
                          <a:rPr lang="en-US" altLang="zh-CN" sz="2400">
                            <a:solidFill>
                              <a:prstClr val="black"/>
                            </a:solidFill>
                            <a:latin typeface="Cambria Math" panose="02040503050406030204" pitchFamily="18" charset="0"/>
                          </a:rPr>
                          <m:t>2</m:t>
                        </m:r>
                      </m:sup>
                    </m:sSup>
                  </m:oMath>
                </a14:m>
                <a:r>
                  <a:rPr lang="en-US" altLang="zh-CN" sz="2400" dirty="0">
                    <a:solidFill>
                      <a:prstClr val="black"/>
                    </a:solidFill>
                  </a:rPr>
                  <a:t> </a:t>
                </a:r>
                <a14:m>
                  <m:oMath xmlns:m="http://schemas.openxmlformats.org/officeDocument/2006/math">
                    <m:r>
                      <a:rPr lang="en-US" altLang="zh-CN" sz="2400" b="1" i="0" smtClean="0">
                        <a:solidFill>
                          <a:prstClr val="black"/>
                        </a:solidFill>
                        <a:latin typeface="Cambria Math" panose="02040503050406030204" pitchFamily="18" charset="0"/>
                      </a:rPr>
                      <m:t>      </m:t>
                    </m:r>
                    <m:r>
                      <a:rPr lang="en-US" altLang="zh-CN" sz="2400" i="1">
                        <a:solidFill>
                          <a:prstClr val="black"/>
                        </a:solidFill>
                        <a:latin typeface="Cambria Math" panose="02040503050406030204" pitchFamily="18" charset="0"/>
                      </a:rPr>
                      <m:t>≤</m:t>
                    </m:r>
                    <m:r>
                      <a:rPr lang="en-US" altLang="zh-CN" sz="2400" b="1" i="1" smtClean="0">
                        <a:solidFill>
                          <a:prstClr val="black"/>
                        </a:solidFill>
                        <a:latin typeface="Cambria Math" panose="02040503050406030204" pitchFamily="18" charset="0"/>
                      </a:rPr>
                      <m:t>   </m:t>
                    </m:r>
                    <m:f>
                      <m:fPr>
                        <m:ctrlPr>
                          <a:rPr lang="en-US" altLang="zh-CN" sz="2400" b="0" i="1" dirty="0" smtClean="0">
                            <a:solidFill>
                              <a:prstClr val="black"/>
                            </a:solidFill>
                            <a:latin typeface="Cambria Math" panose="02040503050406030204" pitchFamily="18" charset="0"/>
                          </a:rPr>
                        </m:ctrlPr>
                      </m:fPr>
                      <m:num>
                        <m:sSubSup>
                          <m:sSubSupPr>
                            <m:ctrlPr>
                              <a:rPr lang="en-US" altLang="zh-CN" sz="2400" i="1" dirty="0">
                                <a:solidFill>
                                  <a:prstClr val="black"/>
                                </a:solidFill>
                                <a:latin typeface="Cambria Math" panose="02040503050406030204" pitchFamily="18" charset="0"/>
                                <a:ea typeface="黑体"/>
                              </a:rPr>
                            </m:ctrlPr>
                          </m:sSubSupPr>
                          <m:e>
                            <m:d>
                              <m:dPr>
                                <m:begChr m:val="‖"/>
                                <m:endChr m:val="‖"/>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𝑨</m:t>
                                </m:r>
                              </m:e>
                            </m:d>
                          </m:e>
                          <m:sub>
                            <m:r>
                              <a:rPr lang="en-US" altLang="zh-CN" sz="2400" b="0" i="1" dirty="0">
                                <a:solidFill>
                                  <a:prstClr val="black"/>
                                </a:solidFill>
                                <a:latin typeface="Cambria Math" panose="02040503050406030204" pitchFamily="18" charset="0"/>
                                <a:ea typeface="黑体"/>
                              </a:rPr>
                              <m:t>𝐹</m:t>
                            </m:r>
                          </m:sub>
                          <m:sup>
                            <m:r>
                              <a:rPr lang="en-US" altLang="zh-CN" sz="2400" b="0" i="1" dirty="0">
                                <a:solidFill>
                                  <a:prstClr val="black"/>
                                </a:solidFill>
                                <a:latin typeface="Cambria Math" panose="02040503050406030204" pitchFamily="18" charset="0"/>
                                <a:ea typeface="黑体"/>
                              </a:rPr>
                              <m:t>2</m:t>
                            </m:r>
                          </m:sup>
                        </m:sSubSup>
                      </m:num>
                      <m:den>
                        <m:r>
                          <a:rPr lang="en-US" altLang="zh-CN" sz="2400" b="0" i="1" dirty="0" smtClean="0">
                            <a:solidFill>
                              <a:prstClr val="black"/>
                            </a:solidFill>
                            <a:latin typeface="Cambria Math" panose="02040503050406030204" pitchFamily="18" charset="0"/>
                            <a:ea typeface="黑体"/>
                          </a:rPr>
                          <m:t>ℓ</m:t>
                        </m:r>
                      </m:den>
                    </m:f>
                  </m:oMath>
                </a14:m>
                <a:endParaRPr lang="zh-CN" altLang="en-US" sz="2400" dirty="0">
                  <a:solidFill>
                    <a:prstClr val="black"/>
                  </a:solidFill>
                  <a:latin typeface="Lucida Sans"/>
                  <a:ea typeface="黑体"/>
                </a:endParaRPr>
              </a:p>
            </p:txBody>
          </p:sp>
        </mc:Choice>
        <mc:Fallback xmlns="">
          <p:sp>
            <p:nvSpPr>
              <p:cNvPr id="7" name="TextBox 6">
                <a:extLst>
                  <a:ext uri="{FF2B5EF4-FFF2-40B4-BE49-F238E27FC236}">
                    <a16:creationId xmlns:a16="http://schemas.microsoft.com/office/drawing/2014/main" id="{27B5AA7D-D3AE-DF28-9F6F-2CFCADA10FAB}"/>
                  </a:ext>
                </a:extLst>
              </p:cNvPr>
              <p:cNvSpPr txBox="1">
                <a:spLocks noRot="1" noChangeAspect="1" noMove="1" noResize="1" noEditPoints="1" noAdjustHandles="1" noChangeArrowheads="1" noChangeShapeType="1" noTextEdit="1"/>
              </p:cNvSpPr>
              <p:nvPr/>
            </p:nvSpPr>
            <p:spPr>
              <a:xfrm>
                <a:off x="7392240" y="5454969"/>
                <a:ext cx="2014206" cy="682110"/>
              </a:xfrm>
              <a:prstGeom prst="rect">
                <a:avLst/>
              </a:prstGeom>
              <a:blipFill>
                <a:blip r:embed="rId1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6813341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4">
            <a:extLst>
              <a:ext uri="{FF2B5EF4-FFF2-40B4-BE49-F238E27FC236}">
                <a16:creationId xmlns:a16="http://schemas.microsoft.com/office/drawing/2014/main" id="{41FBC289-EDE0-5502-DFE2-C42A9976C5CC}"/>
              </a:ext>
            </a:extLst>
          </p:cNvPr>
          <p:cNvSpPr/>
          <p:nvPr/>
        </p:nvSpPr>
        <p:spPr>
          <a:xfrm rot="5400000">
            <a:off x="8849055" y="5536847"/>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defRPr/>
            </a:pPr>
            <a:endParaRPr lang="zh-CN" altLang="en-US" sz="1825" kern="0">
              <a:solidFill>
                <a:prstClr val="white"/>
              </a:solidFill>
              <a:latin typeface="Lucida Sans"/>
              <a:ea typeface="黑体"/>
            </a:endParaRPr>
          </a:p>
        </p:txBody>
      </p:sp>
      <p:grpSp>
        <p:nvGrpSpPr>
          <p:cNvPr id="3" name="!!组合 104">
            <a:extLst>
              <a:ext uri="{FF2B5EF4-FFF2-40B4-BE49-F238E27FC236}">
                <a16:creationId xmlns:a16="http://schemas.microsoft.com/office/drawing/2014/main" id="{6E3B360E-4FF6-18B3-98EC-8E60F427C111}"/>
              </a:ext>
            </a:extLst>
          </p:cNvPr>
          <p:cNvGrpSpPr/>
          <p:nvPr/>
        </p:nvGrpSpPr>
        <p:grpSpPr>
          <a:xfrm>
            <a:off x="4076517" y="4864909"/>
            <a:ext cx="920284" cy="736226"/>
            <a:chOff x="915215" y="3574890"/>
            <a:chExt cx="685801" cy="548640"/>
          </a:xfrm>
        </p:grpSpPr>
        <p:sp>
          <p:nvSpPr>
            <p:cNvPr id="4" name="矩形 108">
              <a:extLst>
                <a:ext uri="{FF2B5EF4-FFF2-40B4-BE49-F238E27FC236}">
                  <a16:creationId xmlns:a16="http://schemas.microsoft.com/office/drawing/2014/main" id="{EBE0A16F-14CC-0526-CF22-B931040B9C51}"/>
                </a:ext>
              </a:extLst>
            </p:cNvPr>
            <p:cNvSpPr/>
            <p:nvPr/>
          </p:nvSpPr>
          <p:spPr>
            <a:xfrm>
              <a:off x="915216" y="3574890"/>
              <a:ext cx="68580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7" name="矩形 109">
              <a:extLst>
                <a:ext uri="{FF2B5EF4-FFF2-40B4-BE49-F238E27FC236}">
                  <a16:creationId xmlns:a16="http://schemas.microsoft.com/office/drawing/2014/main" id="{26F6CC3D-E7A2-CC06-1874-F3669BBE083C}"/>
                </a:ext>
              </a:extLst>
            </p:cNvPr>
            <p:cNvSpPr/>
            <p:nvPr/>
          </p:nvSpPr>
          <p:spPr>
            <a:xfrm>
              <a:off x="915215" y="3712050"/>
              <a:ext cx="68580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8" name="矩形 110">
              <a:extLst>
                <a:ext uri="{FF2B5EF4-FFF2-40B4-BE49-F238E27FC236}">
                  <a16:creationId xmlns:a16="http://schemas.microsoft.com/office/drawing/2014/main" id="{16DD28DB-371B-0E19-EF2A-EFD893340FBE}"/>
                </a:ext>
              </a:extLst>
            </p:cNvPr>
            <p:cNvSpPr/>
            <p:nvPr/>
          </p:nvSpPr>
          <p:spPr>
            <a:xfrm>
              <a:off x="915215" y="3849210"/>
              <a:ext cx="68580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9" name="矩形 111">
              <a:extLst>
                <a:ext uri="{FF2B5EF4-FFF2-40B4-BE49-F238E27FC236}">
                  <a16:creationId xmlns:a16="http://schemas.microsoft.com/office/drawing/2014/main" id="{089D279C-EA5B-778C-1327-42716361327F}"/>
                </a:ext>
              </a:extLst>
            </p:cNvPr>
            <p:cNvSpPr/>
            <p:nvPr/>
          </p:nvSpPr>
          <p:spPr>
            <a:xfrm>
              <a:off x="915215" y="3986370"/>
              <a:ext cx="68580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dirty="0">
                <a:solidFill>
                  <a:prstClr val="white"/>
                </a:solidFill>
                <a:latin typeface="Lucida Sans"/>
                <a:ea typeface="黑体"/>
              </a:endParaRPr>
            </a:p>
          </p:txBody>
        </p:sp>
      </p:grpSp>
      <mc:AlternateContent xmlns:mc="http://schemas.openxmlformats.org/markup-compatibility/2006" xmlns:a14="http://schemas.microsoft.com/office/drawing/2010/main">
        <mc:Choice Requires="a14">
          <p:sp>
            <p:nvSpPr>
              <p:cNvPr id="10" name="文本框 106">
                <a:extLst>
                  <a:ext uri="{FF2B5EF4-FFF2-40B4-BE49-F238E27FC236}">
                    <a16:creationId xmlns:a16="http://schemas.microsoft.com/office/drawing/2014/main" id="{94400379-9AEB-7FB5-7887-1E9017543387}"/>
                  </a:ext>
                </a:extLst>
              </p:cNvPr>
              <p:cNvSpPr txBox="1"/>
              <p:nvPr/>
            </p:nvSpPr>
            <p:spPr>
              <a:xfrm>
                <a:off x="3220851" y="4949035"/>
                <a:ext cx="812851" cy="410433"/>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zh-CN" sz="2000" i="1">
                              <a:solidFill>
                                <a:prstClr val="black"/>
                              </a:solidFill>
                              <a:latin typeface="Cambria Math" panose="02040503050406030204" pitchFamily="18" charset="0"/>
                            </a:rPr>
                          </m:ctrlPr>
                        </m:sSubPr>
                        <m:e>
                          <m:acc>
                            <m:accPr>
                              <m:chr m:val="̂"/>
                              <m:ctrlPr>
                                <a:rPr lang="en-US" altLang="zh-CN" sz="2000" i="1">
                                  <a:solidFill>
                                    <a:prstClr val="black"/>
                                  </a:solidFill>
                                  <a:latin typeface="Cambria Math" panose="02040503050406030204" pitchFamily="18" charset="0"/>
                                </a:rPr>
                              </m:ctrlPr>
                            </m:accPr>
                            <m:e>
                              <m:r>
                                <a:rPr lang="en-US" altLang="zh-CN" sz="2000" b="1" i="1">
                                  <a:solidFill>
                                    <a:prstClr val="black"/>
                                  </a:solidFill>
                                  <a:latin typeface="Cambria Math" panose="02040503050406030204" pitchFamily="18" charset="0"/>
                                </a:rPr>
                                <m:t>𝑪</m:t>
                              </m:r>
                            </m:e>
                          </m:acc>
                        </m:e>
                        <m:sub>
                          <m:r>
                            <a:rPr lang="en-US" altLang="zh-CN" sz="2000" i="1">
                              <a:solidFill>
                                <a:prstClr val="black"/>
                              </a:solidFill>
                              <a:latin typeface="Cambria Math" panose="02040503050406030204" pitchFamily="18" charset="0"/>
                            </a:rPr>
                            <m:t>𝑇</m:t>
                          </m:r>
                          <m:r>
                            <a:rPr lang="en-US" altLang="zh-CN" sz="2000" i="1">
                              <a:solidFill>
                                <a:prstClr val="black"/>
                              </a:solidFill>
                              <a:latin typeface="Cambria Math" panose="02040503050406030204" pitchFamily="18" charset="0"/>
                            </a:rPr>
                            <m:t>−1</m:t>
                          </m:r>
                        </m:sub>
                      </m:sSub>
                    </m:oMath>
                  </m:oMathPara>
                </a14:m>
                <a:endParaRPr lang="zh-CN" altLang="en-US" sz="3200" dirty="0">
                  <a:solidFill>
                    <a:prstClr val="black"/>
                  </a:solidFill>
                  <a:latin typeface="Lucida Sans"/>
                  <a:ea typeface="黑体"/>
                </a:endParaRPr>
              </a:p>
            </p:txBody>
          </p:sp>
        </mc:Choice>
        <mc:Fallback xmlns="">
          <p:sp>
            <p:nvSpPr>
              <p:cNvPr id="10" name="文本框 106">
                <a:extLst>
                  <a:ext uri="{FF2B5EF4-FFF2-40B4-BE49-F238E27FC236}">
                    <a16:creationId xmlns:a16="http://schemas.microsoft.com/office/drawing/2014/main" id="{94400379-9AEB-7FB5-7887-1E9017543387}"/>
                  </a:ext>
                </a:extLst>
              </p:cNvPr>
              <p:cNvSpPr txBox="1">
                <a:spLocks noRot="1" noChangeAspect="1" noMove="1" noResize="1" noEditPoints="1" noAdjustHandles="1" noChangeArrowheads="1" noChangeShapeType="1" noTextEdit="1"/>
              </p:cNvSpPr>
              <p:nvPr/>
            </p:nvSpPr>
            <p:spPr>
              <a:xfrm>
                <a:off x="3220851" y="4949035"/>
                <a:ext cx="812851" cy="410433"/>
              </a:xfrm>
              <a:prstGeom prst="rect">
                <a:avLst/>
              </a:prstGeom>
              <a:blipFill>
                <a:blip r:embed="rId2"/>
                <a:stretch>
                  <a:fillRect t="-7463" r="-746" b="-2985"/>
                </a:stretch>
              </a:blipFill>
            </p:spPr>
            <p:txBody>
              <a:bodyPr/>
              <a:lstStyle/>
              <a:p>
                <a:r>
                  <a:rPr lang="zh-CN" altLang="en-US">
                    <a:noFill/>
                  </a:rPr>
                  <a:t> </a:t>
                </a:r>
              </a:p>
            </p:txBody>
          </p:sp>
        </mc:Fallback>
      </mc:AlternateContent>
      <p:sp>
        <p:nvSpPr>
          <p:cNvPr id="11" name="矩形 151">
            <a:extLst>
              <a:ext uri="{FF2B5EF4-FFF2-40B4-BE49-F238E27FC236}">
                <a16:creationId xmlns:a16="http://schemas.microsoft.com/office/drawing/2014/main" id="{C7E5D9D8-9470-27DF-86C9-9D0C68EB221B}"/>
              </a:ext>
            </a:extLst>
          </p:cNvPr>
          <p:cNvSpPr/>
          <p:nvPr/>
        </p:nvSpPr>
        <p:spPr>
          <a:xfrm rot="5400000">
            <a:off x="8849055" y="3696282"/>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pPr>
            <a:endParaRPr lang="zh-CN" altLang="en-US" sz="1825" kern="0">
              <a:solidFill>
                <a:prstClr val="white"/>
              </a:solidFill>
              <a:latin typeface="Lucida Sans"/>
              <a:ea typeface="黑体"/>
            </a:endParaRPr>
          </a:p>
        </p:txBody>
      </p:sp>
      <p:sp>
        <p:nvSpPr>
          <p:cNvPr id="12" name="矩形 94">
            <a:extLst>
              <a:ext uri="{FF2B5EF4-FFF2-40B4-BE49-F238E27FC236}">
                <a16:creationId xmlns:a16="http://schemas.microsoft.com/office/drawing/2014/main" id="{1EBB59CE-1263-FA0C-6B7C-6ABE1C1FC3A3}"/>
              </a:ext>
            </a:extLst>
          </p:cNvPr>
          <p:cNvSpPr/>
          <p:nvPr/>
        </p:nvSpPr>
        <p:spPr>
          <a:xfrm rot="5400000">
            <a:off x="8849055" y="4064395"/>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defRPr/>
            </a:pPr>
            <a:endParaRPr lang="zh-CN" altLang="en-US" sz="1825" kern="0">
              <a:solidFill>
                <a:prstClr val="white"/>
              </a:solidFill>
              <a:latin typeface="Lucida Sans"/>
              <a:ea typeface="黑体"/>
            </a:endParaRPr>
          </a:p>
        </p:txBody>
      </p:sp>
      <p:sp>
        <p:nvSpPr>
          <p:cNvPr id="13" name="矩形 94">
            <a:extLst>
              <a:ext uri="{FF2B5EF4-FFF2-40B4-BE49-F238E27FC236}">
                <a16:creationId xmlns:a16="http://schemas.microsoft.com/office/drawing/2014/main" id="{A719F679-73F9-FA43-7784-C54B69023A20}"/>
              </a:ext>
            </a:extLst>
          </p:cNvPr>
          <p:cNvSpPr/>
          <p:nvPr/>
        </p:nvSpPr>
        <p:spPr>
          <a:xfrm rot="5400000">
            <a:off x="8849055" y="4432508"/>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defRPr/>
            </a:pPr>
            <a:endParaRPr lang="zh-CN" altLang="en-US" sz="1825" kern="0">
              <a:solidFill>
                <a:prstClr val="white"/>
              </a:solidFill>
              <a:latin typeface="Lucida Sans"/>
              <a:ea typeface="黑体"/>
            </a:endParaRPr>
          </a:p>
        </p:txBody>
      </p:sp>
      <p:sp>
        <p:nvSpPr>
          <p:cNvPr id="14" name="矩形 94">
            <a:extLst>
              <a:ext uri="{FF2B5EF4-FFF2-40B4-BE49-F238E27FC236}">
                <a16:creationId xmlns:a16="http://schemas.microsoft.com/office/drawing/2014/main" id="{23B2BED2-28FF-B846-4AE9-F2FEB3D402B9}"/>
              </a:ext>
            </a:extLst>
          </p:cNvPr>
          <p:cNvSpPr/>
          <p:nvPr/>
        </p:nvSpPr>
        <p:spPr>
          <a:xfrm rot="5400000">
            <a:off x="8849055" y="4800621"/>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defRPr/>
            </a:pPr>
            <a:endParaRPr lang="zh-CN" altLang="en-US" sz="1825" kern="0">
              <a:solidFill>
                <a:prstClr val="white"/>
              </a:solidFill>
              <a:latin typeface="Lucida Sans"/>
              <a:ea typeface="黑体"/>
            </a:endParaRPr>
          </a:p>
        </p:txBody>
      </p:sp>
      <p:sp>
        <p:nvSpPr>
          <p:cNvPr id="15" name="矩形 94">
            <a:extLst>
              <a:ext uri="{FF2B5EF4-FFF2-40B4-BE49-F238E27FC236}">
                <a16:creationId xmlns:a16="http://schemas.microsoft.com/office/drawing/2014/main" id="{DE5728FF-4F6F-DDD0-D631-AB63309A7DF9}"/>
              </a:ext>
            </a:extLst>
          </p:cNvPr>
          <p:cNvSpPr/>
          <p:nvPr/>
        </p:nvSpPr>
        <p:spPr>
          <a:xfrm rot="5400000">
            <a:off x="8849055" y="5168734"/>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defRPr/>
            </a:pPr>
            <a:endParaRPr lang="zh-CN" altLang="en-US" sz="1825" kern="0">
              <a:solidFill>
                <a:prstClr val="white"/>
              </a:solidFill>
              <a:latin typeface="Lucida Sans"/>
              <a:ea typeface="黑体"/>
            </a:endParaRPr>
          </a:p>
        </p:txBody>
      </p:sp>
      <p:cxnSp>
        <p:nvCxnSpPr>
          <p:cNvPr id="16" name="直接箭头连接符 78">
            <a:extLst>
              <a:ext uri="{FF2B5EF4-FFF2-40B4-BE49-F238E27FC236}">
                <a16:creationId xmlns:a16="http://schemas.microsoft.com/office/drawing/2014/main" id="{717DBE23-44F8-311D-2093-0ED004D4E478}"/>
              </a:ext>
            </a:extLst>
          </p:cNvPr>
          <p:cNvCxnSpPr>
            <a:cxnSpLocks/>
          </p:cNvCxnSpPr>
          <p:nvPr/>
        </p:nvCxnSpPr>
        <p:spPr>
          <a:xfrm>
            <a:off x="9257875" y="3812408"/>
            <a:ext cx="0" cy="2379619"/>
          </a:xfrm>
          <a:prstGeom prst="straightConnector1">
            <a:avLst/>
          </a:prstGeom>
          <a:noFill/>
          <a:ln w="19050" cap="flat" cmpd="sng" algn="ctr">
            <a:solidFill>
              <a:sysClr val="windowText" lastClr="000000"/>
            </a:solidFill>
            <a:prstDash val="solid"/>
            <a:miter lim="800000"/>
            <a:tailEnd type="triangle"/>
          </a:ln>
          <a:effectLst/>
        </p:spPr>
      </p:cxnSp>
      <p:sp>
        <p:nvSpPr>
          <p:cNvPr id="17" name="文本框 101">
            <a:extLst>
              <a:ext uri="{FF2B5EF4-FFF2-40B4-BE49-F238E27FC236}">
                <a16:creationId xmlns:a16="http://schemas.microsoft.com/office/drawing/2014/main" id="{A7042D62-561A-22EF-E514-75F726B220C8}"/>
              </a:ext>
            </a:extLst>
          </p:cNvPr>
          <p:cNvSpPr txBox="1"/>
          <p:nvPr/>
        </p:nvSpPr>
        <p:spPr>
          <a:xfrm>
            <a:off x="9289151" y="6043042"/>
            <a:ext cx="484428" cy="263277"/>
          </a:xfrm>
          <a:prstGeom prst="rect">
            <a:avLst/>
          </a:prstGeom>
          <a:noFill/>
        </p:spPr>
        <p:txBody>
          <a:bodyPr wrap="square" rtlCol="0">
            <a:spAutoFit/>
          </a:bodyPr>
          <a:lstStyle/>
          <a:p>
            <a:pPr defTabSz="914140" eaLnBrk="1" fontAlgn="auto" hangingPunct="1">
              <a:spcBef>
                <a:spcPts val="0"/>
              </a:spcBef>
              <a:spcAft>
                <a:spcPts val="0"/>
              </a:spcAft>
            </a:pPr>
            <a:r>
              <a:rPr lang="en-US" altLang="zh-CN" sz="1111" kern="0" dirty="0">
                <a:solidFill>
                  <a:prstClr val="black"/>
                </a:solidFill>
                <a:latin typeface="Times New Roman" panose="02020603050405020304" pitchFamily="18" charset="0"/>
                <a:ea typeface="黑体"/>
                <a:cs typeface="Times New Roman" panose="02020603050405020304" pitchFamily="18" charset="0"/>
              </a:rPr>
              <a:t>Time</a:t>
            </a:r>
            <a:endParaRPr lang="zh-CN" altLang="en-US" sz="1111" kern="0" dirty="0">
              <a:solidFill>
                <a:prstClr val="black"/>
              </a:solidFill>
              <a:latin typeface="Times New Roman" panose="02020603050405020304" pitchFamily="18" charset="0"/>
              <a:ea typeface="黑体"/>
              <a:cs typeface="Times New Roman" panose="02020603050405020304" pitchFamily="18" charset="0"/>
            </a:endParaRPr>
          </a:p>
        </p:txBody>
      </p:sp>
      <p:cxnSp>
        <p:nvCxnSpPr>
          <p:cNvPr id="19" name="Straight Connector 2">
            <a:extLst>
              <a:ext uri="{FF2B5EF4-FFF2-40B4-BE49-F238E27FC236}">
                <a16:creationId xmlns:a16="http://schemas.microsoft.com/office/drawing/2014/main" id="{3965426E-249B-4C18-EA2D-E301CCC0C2DA}"/>
              </a:ext>
            </a:extLst>
          </p:cNvPr>
          <p:cNvCxnSpPr>
            <a:cxnSpLocks noChangeShapeType="1"/>
          </p:cNvCxnSpPr>
          <p:nvPr/>
        </p:nvCxnSpPr>
        <p:spPr bwMode="auto">
          <a:xfrm flipV="1">
            <a:off x="4661011" y="3353692"/>
            <a:ext cx="2670120" cy="7948"/>
          </a:xfrm>
          <a:prstGeom prst="line">
            <a:avLst/>
          </a:prstGeom>
          <a:noFill/>
          <a:ln w="38100" algn="ctr">
            <a:solidFill>
              <a:schemeClr val="tx1"/>
            </a:solidFill>
            <a:round/>
            <a:headEnd/>
            <a:tailEnd/>
          </a:ln>
        </p:spPr>
      </p:cxnSp>
      <p:sp>
        <p:nvSpPr>
          <p:cNvPr id="20" name="Rectangle 23">
            <a:extLst>
              <a:ext uri="{FF2B5EF4-FFF2-40B4-BE49-F238E27FC236}">
                <a16:creationId xmlns:a16="http://schemas.microsoft.com/office/drawing/2014/main" id="{0D03EB2C-988D-CF05-273F-DAEFA239F37B}"/>
              </a:ext>
            </a:extLst>
          </p:cNvPr>
          <p:cNvSpPr>
            <a:spLocks noChangeArrowheads="1"/>
          </p:cNvSpPr>
          <p:nvPr/>
        </p:nvSpPr>
        <p:spPr bwMode="auto">
          <a:xfrm>
            <a:off x="4834459" y="3120105"/>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21" name="Rectangle 24">
            <a:extLst>
              <a:ext uri="{FF2B5EF4-FFF2-40B4-BE49-F238E27FC236}">
                <a16:creationId xmlns:a16="http://schemas.microsoft.com/office/drawing/2014/main" id="{3D30C786-4332-41AE-51B6-E1E5714C50D4}"/>
              </a:ext>
            </a:extLst>
          </p:cNvPr>
          <p:cNvSpPr>
            <a:spLocks noChangeArrowheads="1"/>
          </p:cNvSpPr>
          <p:nvPr/>
        </p:nvSpPr>
        <p:spPr bwMode="auto">
          <a:xfrm>
            <a:off x="4834459" y="2891237"/>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22" name="Rectangle 25">
            <a:extLst>
              <a:ext uri="{FF2B5EF4-FFF2-40B4-BE49-F238E27FC236}">
                <a16:creationId xmlns:a16="http://schemas.microsoft.com/office/drawing/2014/main" id="{CA2B111E-8842-8C30-0DC4-901861BC63D7}"/>
              </a:ext>
            </a:extLst>
          </p:cNvPr>
          <p:cNvSpPr>
            <a:spLocks noChangeArrowheads="1"/>
          </p:cNvSpPr>
          <p:nvPr/>
        </p:nvSpPr>
        <p:spPr bwMode="auto">
          <a:xfrm>
            <a:off x="4834459" y="2662371"/>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23" name="Rectangle 26">
            <a:extLst>
              <a:ext uri="{FF2B5EF4-FFF2-40B4-BE49-F238E27FC236}">
                <a16:creationId xmlns:a16="http://schemas.microsoft.com/office/drawing/2014/main" id="{D4057195-6CFF-67AC-CED5-FF64559615B3}"/>
              </a:ext>
            </a:extLst>
          </p:cNvPr>
          <p:cNvSpPr>
            <a:spLocks noChangeArrowheads="1"/>
          </p:cNvSpPr>
          <p:nvPr/>
        </p:nvSpPr>
        <p:spPr bwMode="auto">
          <a:xfrm>
            <a:off x="4834459" y="2430324"/>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24" name="TextBox 5">
            <a:extLst>
              <a:ext uri="{FF2B5EF4-FFF2-40B4-BE49-F238E27FC236}">
                <a16:creationId xmlns:a16="http://schemas.microsoft.com/office/drawing/2014/main" id="{671F2E3C-172E-0A5A-CD35-221B2041FAC0}"/>
              </a:ext>
            </a:extLst>
          </p:cNvPr>
          <p:cNvSpPr txBox="1">
            <a:spLocks noChangeArrowheads="1"/>
          </p:cNvSpPr>
          <p:nvPr/>
        </p:nvSpPr>
        <p:spPr bwMode="auto">
          <a:xfrm>
            <a:off x="4783222" y="3357772"/>
            <a:ext cx="2509280" cy="35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r>
              <a:rPr lang="en-US" altLang="zh-CN" sz="1600" dirty="0">
                <a:solidFill>
                  <a:prstClr val="black"/>
                </a:solidFill>
                <a:latin typeface="Courier New" panose="02070309020205020404" pitchFamily="49" charset="0"/>
                <a:cs typeface="Courier New" panose="02070309020205020404" pitchFamily="49" charset="0"/>
              </a:rPr>
              <a:t>1 2 3 4 5 6 7 8 9 </a:t>
            </a:r>
          </a:p>
        </p:txBody>
      </p:sp>
      <p:sp>
        <p:nvSpPr>
          <p:cNvPr id="25" name="Rectangle 44">
            <a:extLst>
              <a:ext uri="{FF2B5EF4-FFF2-40B4-BE49-F238E27FC236}">
                <a16:creationId xmlns:a16="http://schemas.microsoft.com/office/drawing/2014/main" id="{D3FF334D-516A-0C5A-4A77-9EEE7A3F0F7B}"/>
              </a:ext>
            </a:extLst>
          </p:cNvPr>
          <p:cNvSpPr>
            <a:spLocks noChangeArrowheads="1"/>
          </p:cNvSpPr>
          <p:nvPr/>
        </p:nvSpPr>
        <p:spPr bwMode="auto">
          <a:xfrm>
            <a:off x="6797106" y="3116927"/>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26" name="Rectangle 45">
            <a:extLst>
              <a:ext uri="{FF2B5EF4-FFF2-40B4-BE49-F238E27FC236}">
                <a16:creationId xmlns:a16="http://schemas.microsoft.com/office/drawing/2014/main" id="{64945CC3-61F3-97F4-CFA9-5A2AC052E0AA}"/>
              </a:ext>
            </a:extLst>
          </p:cNvPr>
          <p:cNvSpPr>
            <a:spLocks noChangeArrowheads="1"/>
          </p:cNvSpPr>
          <p:nvPr/>
        </p:nvSpPr>
        <p:spPr bwMode="auto">
          <a:xfrm>
            <a:off x="6797106" y="2888060"/>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27" name="!!Rectangle 47">
            <a:extLst>
              <a:ext uri="{FF2B5EF4-FFF2-40B4-BE49-F238E27FC236}">
                <a16:creationId xmlns:a16="http://schemas.microsoft.com/office/drawing/2014/main" id="{020767C8-9CC4-7463-C14E-0CC7EEC623A5}"/>
              </a:ext>
            </a:extLst>
          </p:cNvPr>
          <p:cNvSpPr>
            <a:spLocks noChangeArrowheads="1"/>
          </p:cNvSpPr>
          <p:nvPr/>
        </p:nvSpPr>
        <p:spPr bwMode="auto">
          <a:xfrm>
            <a:off x="6091292" y="3125748"/>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28" name="Rectangle 35">
            <a:extLst>
              <a:ext uri="{FF2B5EF4-FFF2-40B4-BE49-F238E27FC236}">
                <a16:creationId xmlns:a16="http://schemas.microsoft.com/office/drawing/2014/main" id="{774E74EE-F2FE-80C6-9489-F21F37F4917B}"/>
              </a:ext>
            </a:extLst>
          </p:cNvPr>
          <p:cNvSpPr>
            <a:spLocks noChangeArrowheads="1"/>
          </p:cNvSpPr>
          <p:nvPr/>
        </p:nvSpPr>
        <p:spPr bwMode="auto">
          <a:xfrm>
            <a:off x="5332662" y="3120105"/>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29" name="Rectangle 36">
            <a:extLst>
              <a:ext uri="{FF2B5EF4-FFF2-40B4-BE49-F238E27FC236}">
                <a16:creationId xmlns:a16="http://schemas.microsoft.com/office/drawing/2014/main" id="{0934A511-CCC3-AEC6-E9DE-7E29B80D2721}"/>
              </a:ext>
            </a:extLst>
          </p:cNvPr>
          <p:cNvSpPr>
            <a:spLocks noChangeArrowheads="1"/>
          </p:cNvSpPr>
          <p:nvPr/>
        </p:nvSpPr>
        <p:spPr bwMode="auto">
          <a:xfrm>
            <a:off x="5332662" y="2891237"/>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30" name="Rectangle 37">
            <a:extLst>
              <a:ext uri="{FF2B5EF4-FFF2-40B4-BE49-F238E27FC236}">
                <a16:creationId xmlns:a16="http://schemas.microsoft.com/office/drawing/2014/main" id="{8F1EC2A0-DFA4-EBB4-D3E8-DC2CF3FB1B8B}"/>
              </a:ext>
            </a:extLst>
          </p:cNvPr>
          <p:cNvSpPr>
            <a:spLocks noChangeArrowheads="1"/>
          </p:cNvSpPr>
          <p:nvPr/>
        </p:nvSpPr>
        <p:spPr bwMode="auto">
          <a:xfrm>
            <a:off x="5332662" y="2662370"/>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31" name="Rectangle 38">
            <a:extLst>
              <a:ext uri="{FF2B5EF4-FFF2-40B4-BE49-F238E27FC236}">
                <a16:creationId xmlns:a16="http://schemas.microsoft.com/office/drawing/2014/main" id="{AE723EE4-F212-57D2-C273-B00CC51E4074}"/>
              </a:ext>
            </a:extLst>
          </p:cNvPr>
          <p:cNvSpPr>
            <a:spLocks noChangeArrowheads="1"/>
          </p:cNvSpPr>
          <p:nvPr/>
        </p:nvSpPr>
        <p:spPr bwMode="auto">
          <a:xfrm>
            <a:off x="5332662" y="2430324"/>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32" name="Rectangle 39">
            <a:extLst>
              <a:ext uri="{FF2B5EF4-FFF2-40B4-BE49-F238E27FC236}">
                <a16:creationId xmlns:a16="http://schemas.microsoft.com/office/drawing/2014/main" id="{79074AB3-50FE-C95E-51A2-E6164812D796}"/>
              </a:ext>
            </a:extLst>
          </p:cNvPr>
          <p:cNvSpPr>
            <a:spLocks noChangeArrowheads="1"/>
          </p:cNvSpPr>
          <p:nvPr/>
        </p:nvSpPr>
        <p:spPr bwMode="auto">
          <a:xfrm>
            <a:off x="5332662" y="2201457"/>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33" name="!!Rectangle 48">
            <a:extLst>
              <a:ext uri="{FF2B5EF4-FFF2-40B4-BE49-F238E27FC236}">
                <a16:creationId xmlns:a16="http://schemas.microsoft.com/office/drawing/2014/main" id="{757229FD-F34B-138B-3266-1DF01C3F0BB7}"/>
              </a:ext>
            </a:extLst>
          </p:cNvPr>
          <p:cNvSpPr>
            <a:spLocks noChangeArrowheads="1"/>
          </p:cNvSpPr>
          <p:nvPr/>
        </p:nvSpPr>
        <p:spPr bwMode="auto">
          <a:xfrm>
            <a:off x="5332662" y="1972995"/>
            <a:ext cx="228868" cy="228868"/>
          </a:xfrm>
          <a:prstGeom prst="rect">
            <a:avLst/>
          </a:prstGeom>
          <a:solidFill>
            <a:srgbClr val="C00000"/>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mc:AlternateContent xmlns:mc="http://schemas.openxmlformats.org/markup-compatibility/2006" xmlns:a14="http://schemas.microsoft.com/office/drawing/2010/main">
        <mc:Choice Requires="a14">
          <p:sp>
            <p:nvSpPr>
              <p:cNvPr id="34" name="!!Group 18">
                <a:extLst>
                  <a:ext uri="{FF2B5EF4-FFF2-40B4-BE49-F238E27FC236}">
                    <a16:creationId xmlns:a16="http://schemas.microsoft.com/office/drawing/2014/main" id="{33447CE8-9809-C7B8-0ADE-65C04477FB02}"/>
                  </a:ext>
                </a:extLst>
              </p:cNvPr>
              <p:cNvSpPr>
                <a:spLocks noChangeArrowheads="1"/>
              </p:cNvSpPr>
              <p:nvPr/>
            </p:nvSpPr>
            <p:spPr bwMode="auto">
              <a:xfrm>
                <a:off x="8067428" y="1308852"/>
                <a:ext cx="1123709" cy="266432"/>
              </a:xfrm>
              <a:prstGeom prst="rect">
                <a:avLst/>
              </a:prstGeom>
              <a:solidFill>
                <a:schemeClr val="bg1"/>
              </a:solidFill>
              <a:ln w="28575" algn="ctr">
                <a:solidFill>
                  <a:schemeClr val="tx1"/>
                </a:solidFill>
                <a:prstDash val="solid"/>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111" b="1" i="1" dirty="0">
                    <a:solidFill>
                      <a:prstClr val="black"/>
                    </a:solidFill>
                    <a:latin typeface="Cambria Math" panose="02040503050406030204" pitchFamily="18" charset="0"/>
                  </a:rPr>
                  <a:t>Item 3  </a:t>
                </a:r>
                <a14:m>
                  <m:oMath xmlns:m="http://schemas.openxmlformats.org/officeDocument/2006/math">
                    <m:r>
                      <a:rPr lang="en-US" altLang="zh-CN" sz="1111" i="1" dirty="0">
                        <a:solidFill>
                          <a:prstClr val="black"/>
                        </a:solidFill>
                        <a:latin typeface="Cambria Math" panose="02040503050406030204" pitchFamily="18" charset="0"/>
                      </a:rPr>
                      <m:t>𝑇</m:t>
                    </m:r>
                    <m:r>
                      <a:rPr lang="en-US" altLang="zh-CN" sz="1111" i="1" dirty="0">
                        <a:solidFill>
                          <a:prstClr val="black"/>
                        </a:solidFill>
                        <a:latin typeface="Cambria Math" panose="02040503050406030204" pitchFamily="18" charset="0"/>
                      </a:rPr>
                      <m:t>=18</m:t>
                    </m:r>
                  </m:oMath>
                </a14:m>
                <a:endParaRPr lang="en-US" altLang="zh-CN" sz="1111" dirty="0">
                  <a:solidFill>
                    <a:prstClr val="black"/>
                  </a:solidFill>
                </a:endParaRPr>
              </a:p>
            </p:txBody>
          </p:sp>
        </mc:Choice>
        <mc:Fallback xmlns="">
          <p:sp>
            <p:nvSpPr>
              <p:cNvPr id="34" name="!!Group 18">
                <a:extLst>
                  <a:ext uri="{FF2B5EF4-FFF2-40B4-BE49-F238E27FC236}">
                    <a16:creationId xmlns:a16="http://schemas.microsoft.com/office/drawing/2014/main" id="{33447CE8-9809-C7B8-0ADE-65C04477FB02}"/>
                  </a:ext>
                </a:extLst>
              </p:cNvPr>
              <p:cNvSpPr>
                <a:spLocks noRot="1" noChangeAspect="1" noMove="1" noResize="1" noEditPoints="1" noAdjustHandles="1" noChangeArrowheads="1" noChangeShapeType="1" noTextEdit="1"/>
              </p:cNvSpPr>
              <p:nvPr/>
            </p:nvSpPr>
            <p:spPr bwMode="auto">
              <a:xfrm>
                <a:off x="8067428" y="1308852"/>
                <a:ext cx="1123709" cy="266432"/>
              </a:xfrm>
              <a:prstGeom prst="rect">
                <a:avLst/>
              </a:prstGeom>
              <a:blipFill>
                <a:blip r:embed="rId3"/>
                <a:stretch>
                  <a:fillRect b="-8333"/>
                </a:stretch>
              </a:blipFill>
              <a:ln w="28575" algn="ctr">
                <a:solidFill>
                  <a:schemeClr val="tx1"/>
                </a:solidFill>
                <a:prstDash val="solid"/>
                <a:round/>
                <a:headEnd/>
                <a:tailEn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Group 19">
                <a:extLst>
                  <a:ext uri="{FF2B5EF4-FFF2-40B4-BE49-F238E27FC236}">
                    <a16:creationId xmlns:a16="http://schemas.microsoft.com/office/drawing/2014/main" id="{6A75B884-74E6-9023-3168-E795DB934395}"/>
                  </a:ext>
                </a:extLst>
              </p:cNvPr>
              <p:cNvSpPr>
                <a:spLocks noChangeArrowheads="1"/>
              </p:cNvSpPr>
              <p:nvPr/>
            </p:nvSpPr>
            <p:spPr bwMode="auto">
              <a:xfrm>
                <a:off x="8067427" y="1575283"/>
                <a:ext cx="1123709" cy="268499"/>
              </a:xfrm>
              <a:prstGeom prst="rect">
                <a:avLst/>
              </a:prstGeom>
              <a:solidFill>
                <a:schemeClr val="bg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111" i="1" dirty="0">
                    <a:solidFill>
                      <a:prstClr val="black"/>
                    </a:solidFill>
                    <a:latin typeface="Cambria Math" panose="02040503050406030204" pitchFamily="18" charset="0"/>
                  </a:rPr>
                  <a:t>Item 4  </a:t>
                </a:r>
                <a14:m>
                  <m:oMath xmlns:m="http://schemas.openxmlformats.org/officeDocument/2006/math">
                    <m:r>
                      <a:rPr lang="en-US" altLang="zh-CN" sz="1111" i="1" dirty="0">
                        <a:solidFill>
                          <a:prstClr val="black"/>
                        </a:solidFill>
                        <a:latin typeface="Cambria Math" panose="02040503050406030204" pitchFamily="18" charset="0"/>
                      </a:rPr>
                      <m:t>𝑇</m:t>
                    </m:r>
                    <m:r>
                      <a:rPr lang="en-US" altLang="zh-CN" sz="1111" i="1" dirty="0">
                        <a:solidFill>
                          <a:prstClr val="black"/>
                        </a:solidFill>
                        <a:latin typeface="Cambria Math" panose="02040503050406030204" pitchFamily="18" charset="0"/>
                      </a:rPr>
                      <m:t>=25</m:t>
                    </m:r>
                  </m:oMath>
                </a14:m>
                <a:endParaRPr lang="en-US" altLang="zh-CN" sz="1111" dirty="0">
                  <a:solidFill>
                    <a:prstClr val="black"/>
                  </a:solidFill>
                </a:endParaRPr>
              </a:p>
            </p:txBody>
          </p:sp>
        </mc:Choice>
        <mc:Fallback xmlns="">
          <p:sp>
            <p:nvSpPr>
              <p:cNvPr id="35" name="!!Group 19">
                <a:extLst>
                  <a:ext uri="{FF2B5EF4-FFF2-40B4-BE49-F238E27FC236}">
                    <a16:creationId xmlns:a16="http://schemas.microsoft.com/office/drawing/2014/main" id="{6A75B884-74E6-9023-3168-E795DB934395}"/>
                  </a:ext>
                </a:extLst>
              </p:cNvPr>
              <p:cNvSpPr>
                <a:spLocks noRot="1" noChangeAspect="1" noMove="1" noResize="1" noEditPoints="1" noAdjustHandles="1" noChangeArrowheads="1" noChangeShapeType="1" noTextEdit="1"/>
              </p:cNvSpPr>
              <p:nvPr/>
            </p:nvSpPr>
            <p:spPr bwMode="auto">
              <a:xfrm>
                <a:off x="8067427" y="1575283"/>
                <a:ext cx="1123709" cy="268499"/>
              </a:xfrm>
              <a:prstGeom prst="rect">
                <a:avLst/>
              </a:prstGeom>
              <a:blipFill>
                <a:blip r:embed="rId4"/>
                <a:stretch>
                  <a:fillRect b="-6122"/>
                </a:stretch>
              </a:blipFill>
              <a:ln w="28575" algn="ctr">
                <a:solidFill>
                  <a:schemeClr val="tx1"/>
                </a:solidFill>
                <a:round/>
                <a:headEnd/>
                <a:tailEn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Group 20">
                <a:extLst>
                  <a:ext uri="{FF2B5EF4-FFF2-40B4-BE49-F238E27FC236}">
                    <a16:creationId xmlns:a16="http://schemas.microsoft.com/office/drawing/2014/main" id="{512AD927-8D67-B622-A6A8-6BAC0A03015E}"/>
                  </a:ext>
                </a:extLst>
              </p:cNvPr>
              <p:cNvSpPr>
                <a:spLocks noChangeArrowheads="1"/>
              </p:cNvSpPr>
              <p:nvPr/>
            </p:nvSpPr>
            <p:spPr bwMode="auto">
              <a:xfrm>
                <a:off x="8067425" y="1843783"/>
                <a:ext cx="1123709" cy="266432"/>
              </a:xfrm>
              <a:prstGeom prst="rect">
                <a:avLst/>
              </a:prstGeom>
              <a:solidFill>
                <a:schemeClr val="bg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111" i="1" dirty="0">
                    <a:solidFill>
                      <a:prstClr val="black"/>
                    </a:solidFill>
                    <a:latin typeface="Cambria Math" panose="02040503050406030204" pitchFamily="18" charset="0"/>
                  </a:rPr>
                  <a:t>Item 2  </a:t>
                </a:r>
                <a14:m>
                  <m:oMath xmlns:m="http://schemas.openxmlformats.org/officeDocument/2006/math">
                    <m:r>
                      <a:rPr lang="en-US" altLang="zh-CN" sz="1111" i="1" dirty="0">
                        <a:solidFill>
                          <a:prstClr val="black"/>
                        </a:solidFill>
                        <a:latin typeface="Cambria Math" panose="02040503050406030204" pitchFamily="18" charset="0"/>
                      </a:rPr>
                      <m:t>𝑇</m:t>
                    </m:r>
                    <m:r>
                      <a:rPr lang="en-US" altLang="zh-CN" sz="1111" i="1" dirty="0">
                        <a:solidFill>
                          <a:prstClr val="black"/>
                        </a:solidFill>
                        <a:latin typeface="Cambria Math" panose="02040503050406030204" pitchFamily="18" charset="0"/>
                      </a:rPr>
                      <m:t>=37</m:t>
                    </m:r>
                  </m:oMath>
                </a14:m>
                <a:endParaRPr lang="en-US" altLang="zh-CN" sz="1111" dirty="0">
                  <a:solidFill>
                    <a:prstClr val="black"/>
                  </a:solidFill>
                </a:endParaRPr>
              </a:p>
            </p:txBody>
          </p:sp>
        </mc:Choice>
        <mc:Fallback xmlns="">
          <p:sp>
            <p:nvSpPr>
              <p:cNvPr id="36" name="!!Group 20">
                <a:extLst>
                  <a:ext uri="{FF2B5EF4-FFF2-40B4-BE49-F238E27FC236}">
                    <a16:creationId xmlns:a16="http://schemas.microsoft.com/office/drawing/2014/main" id="{512AD927-8D67-B622-A6A8-6BAC0A03015E}"/>
                  </a:ext>
                </a:extLst>
              </p:cNvPr>
              <p:cNvSpPr>
                <a:spLocks noRot="1" noChangeAspect="1" noMove="1" noResize="1" noEditPoints="1" noAdjustHandles="1" noChangeArrowheads="1" noChangeShapeType="1" noTextEdit="1"/>
              </p:cNvSpPr>
              <p:nvPr/>
            </p:nvSpPr>
            <p:spPr bwMode="auto">
              <a:xfrm>
                <a:off x="8067425" y="1843783"/>
                <a:ext cx="1123709" cy="266432"/>
              </a:xfrm>
              <a:prstGeom prst="rect">
                <a:avLst/>
              </a:prstGeom>
              <a:blipFill>
                <a:blip r:embed="rId5"/>
                <a:stretch>
                  <a:fillRect b="-6122"/>
                </a:stretch>
              </a:blipFill>
              <a:ln w="28575" algn="ctr">
                <a:solidFill>
                  <a:schemeClr val="tx1"/>
                </a:solidFill>
                <a:round/>
                <a:headEnd/>
                <a:tailEnd/>
              </a:ln>
            </p:spPr>
            <p:txBody>
              <a:bodyPr/>
              <a:lstStyle/>
              <a:p>
                <a:r>
                  <a:rPr lang="zh-CN" altLang="en-US">
                    <a:noFill/>
                  </a:rPr>
                  <a:t> </a:t>
                </a:r>
              </a:p>
            </p:txBody>
          </p:sp>
        </mc:Fallback>
      </mc:AlternateContent>
      <p:cxnSp>
        <p:nvCxnSpPr>
          <p:cNvPr id="37" name="直接箭头连接符 78">
            <a:extLst>
              <a:ext uri="{FF2B5EF4-FFF2-40B4-BE49-F238E27FC236}">
                <a16:creationId xmlns:a16="http://schemas.microsoft.com/office/drawing/2014/main" id="{0451C7C6-185C-DB3A-18BC-ED1BAB0B951F}"/>
              </a:ext>
            </a:extLst>
          </p:cNvPr>
          <p:cNvCxnSpPr>
            <a:cxnSpLocks/>
          </p:cNvCxnSpPr>
          <p:nvPr/>
        </p:nvCxnSpPr>
        <p:spPr>
          <a:xfrm>
            <a:off x="9289528" y="1265759"/>
            <a:ext cx="0" cy="1583400"/>
          </a:xfrm>
          <a:prstGeom prst="straightConnector1">
            <a:avLst/>
          </a:prstGeom>
          <a:noFill/>
          <a:ln w="19050" cap="flat" cmpd="sng" algn="ctr">
            <a:solidFill>
              <a:sysClr val="windowText" lastClr="000000"/>
            </a:solidFill>
            <a:prstDash val="solid"/>
            <a:miter lim="800000"/>
            <a:tailEnd type="triangle"/>
          </a:ln>
          <a:effectLst/>
        </p:spPr>
      </p:cxnSp>
      <p:sp>
        <p:nvSpPr>
          <p:cNvPr id="38" name="TextBox 37">
            <a:extLst>
              <a:ext uri="{FF2B5EF4-FFF2-40B4-BE49-F238E27FC236}">
                <a16:creationId xmlns:a16="http://schemas.microsoft.com/office/drawing/2014/main" id="{FECB5F07-66D7-2AA7-A0CD-878C3084492E}"/>
              </a:ext>
            </a:extLst>
          </p:cNvPr>
          <p:cNvSpPr txBox="1"/>
          <p:nvPr/>
        </p:nvSpPr>
        <p:spPr>
          <a:xfrm>
            <a:off x="9015502" y="2878443"/>
            <a:ext cx="686069" cy="287771"/>
          </a:xfrm>
          <a:prstGeom prst="rect">
            <a:avLst/>
          </a:prstGeom>
          <a:noFill/>
        </p:spPr>
        <p:txBody>
          <a:bodyPr wrap="square" rtlCol="0">
            <a:spAutoFit/>
          </a:bodyPr>
          <a:lstStyle/>
          <a:p>
            <a:pPr defTabSz="914140" eaLnBrk="1" fontAlgn="auto" hangingPunct="1">
              <a:spcBef>
                <a:spcPts val="0"/>
              </a:spcBef>
              <a:spcAft>
                <a:spcPts val="0"/>
              </a:spcAft>
            </a:pPr>
            <a:r>
              <a:rPr lang="en-US" altLang="zh-CN" sz="1270" dirty="0">
                <a:solidFill>
                  <a:prstClr val="black"/>
                </a:solidFill>
                <a:latin typeface="Times New Roman" panose="02020603050405020304" pitchFamily="18" charset="0"/>
                <a:ea typeface="黑体"/>
                <a:cs typeface="Times New Roman" panose="02020603050405020304" pitchFamily="18" charset="0"/>
              </a:rPr>
              <a:t>Time</a:t>
            </a:r>
            <a:endParaRPr lang="zh-CN" altLang="en-US" sz="1270" dirty="0">
              <a:solidFill>
                <a:prstClr val="black"/>
              </a:solidFill>
              <a:latin typeface="Times New Roman" panose="02020603050405020304" pitchFamily="18" charset="0"/>
              <a:ea typeface="黑体"/>
              <a:cs typeface="Times New Roman" panose="02020603050405020304" pitchFamily="18" charset="0"/>
            </a:endParaRPr>
          </a:p>
        </p:txBody>
      </p:sp>
      <p:sp>
        <p:nvSpPr>
          <p:cNvPr id="39" name="矩形 105">
            <a:extLst>
              <a:ext uri="{FF2B5EF4-FFF2-40B4-BE49-F238E27FC236}">
                <a16:creationId xmlns:a16="http://schemas.microsoft.com/office/drawing/2014/main" id="{B9D13ECA-9450-F9EE-C457-B64625753DB4}"/>
              </a:ext>
            </a:extLst>
          </p:cNvPr>
          <p:cNvSpPr/>
          <p:nvPr/>
        </p:nvSpPr>
        <p:spPr>
          <a:xfrm>
            <a:off x="4076516" y="5596566"/>
            <a:ext cx="920283" cy="1726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40" name="文本框 107">
                <a:extLst>
                  <a:ext uri="{FF2B5EF4-FFF2-40B4-BE49-F238E27FC236}">
                    <a16:creationId xmlns:a16="http://schemas.microsoft.com/office/drawing/2014/main" id="{14BF8670-624B-DEF9-0DB9-3EC59A544EF5}"/>
                  </a:ext>
                </a:extLst>
              </p:cNvPr>
              <p:cNvSpPr txBox="1"/>
              <p:nvPr/>
            </p:nvSpPr>
            <p:spPr>
              <a:xfrm>
                <a:off x="3344282" y="5449424"/>
                <a:ext cx="565988" cy="400110"/>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zh-CN" sz="2000" i="1">
                              <a:solidFill>
                                <a:prstClr val="black"/>
                              </a:solidFill>
                              <a:latin typeface="Cambria Math" panose="02040503050406030204" pitchFamily="18" charset="0"/>
                            </a:rPr>
                          </m:ctrlPr>
                        </m:sSubPr>
                        <m:e>
                          <m:r>
                            <a:rPr lang="en-US" altLang="zh-CN" sz="2000" b="1" i="1">
                              <a:solidFill>
                                <a:prstClr val="black"/>
                              </a:solidFill>
                              <a:latin typeface="Cambria Math" panose="02040503050406030204" pitchFamily="18" charset="0"/>
                            </a:rPr>
                            <m:t>𝒂</m:t>
                          </m:r>
                        </m:e>
                        <m:sub>
                          <m:r>
                            <a:rPr lang="en-US" altLang="zh-CN" sz="2000" i="1">
                              <a:solidFill>
                                <a:prstClr val="black"/>
                              </a:solidFill>
                              <a:latin typeface="Cambria Math" panose="02040503050406030204" pitchFamily="18" charset="0"/>
                            </a:rPr>
                            <m:t>𝑇</m:t>
                          </m:r>
                        </m:sub>
                      </m:sSub>
                    </m:oMath>
                  </m:oMathPara>
                </a14:m>
                <a:endParaRPr lang="zh-CN" altLang="en-US" sz="2000" dirty="0">
                  <a:solidFill>
                    <a:prstClr val="black"/>
                  </a:solidFill>
                  <a:latin typeface="Lucida Sans"/>
                  <a:ea typeface="黑体"/>
                </a:endParaRPr>
              </a:p>
            </p:txBody>
          </p:sp>
        </mc:Choice>
        <mc:Fallback xmlns="">
          <p:sp>
            <p:nvSpPr>
              <p:cNvPr id="40" name="文本框 107">
                <a:extLst>
                  <a:ext uri="{FF2B5EF4-FFF2-40B4-BE49-F238E27FC236}">
                    <a16:creationId xmlns:a16="http://schemas.microsoft.com/office/drawing/2014/main" id="{14BF8670-624B-DEF9-0DB9-3EC59A544EF5}"/>
                  </a:ext>
                </a:extLst>
              </p:cNvPr>
              <p:cNvSpPr txBox="1">
                <a:spLocks noRot="1" noChangeAspect="1" noMove="1" noResize="1" noEditPoints="1" noAdjustHandles="1" noChangeArrowheads="1" noChangeShapeType="1" noTextEdit="1"/>
              </p:cNvSpPr>
              <p:nvPr/>
            </p:nvSpPr>
            <p:spPr>
              <a:xfrm>
                <a:off x="3344282" y="5449424"/>
                <a:ext cx="565988" cy="400110"/>
              </a:xfrm>
              <a:prstGeom prst="rect">
                <a:avLst/>
              </a:prstGeom>
              <a:blipFill>
                <a:blip r:embed="rId6"/>
                <a:stretch>
                  <a:fillRect b="-3030"/>
                </a:stretch>
              </a:blipFill>
            </p:spPr>
            <p:txBody>
              <a:bodyPr/>
              <a:lstStyle/>
              <a:p>
                <a:r>
                  <a:rPr lang="zh-CN" altLang="en-US">
                    <a:noFill/>
                  </a:rPr>
                  <a:t> </a:t>
                </a:r>
              </a:p>
            </p:txBody>
          </p:sp>
        </mc:Fallback>
      </mc:AlternateContent>
      <p:sp>
        <p:nvSpPr>
          <p:cNvPr id="41" name="!!矩形 134">
            <a:extLst>
              <a:ext uri="{FF2B5EF4-FFF2-40B4-BE49-F238E27FC236}">
                <a16:creationId xmlns:a16="http://schemas.microsoft.com/office/drawing/2014/main" id="{7CC71C94-5CD8-D4BD-05FF-6ECBE9C90056}"/>
              </a:ext>
            </a:extLst>
          </p:cNvPr>
          <p:cNvSpPr/>
          <p:nvPr/>
        </p:nvSpPr>
        <p:spPr>
          <a:xfrm>
            <a:off x="7541331" y="4865313"/>
            <a:ext cx="920360" cy="1840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grpSp>
        <p:nvGrpSpPr>
          <p:cNvPr id="80" name="组合 114">
            <a:extLst>
              <a:ext uri="{FF2B5EF4-FFF2-40B4-BE49-F238E27FC236}">
                <a16:creationId xmlns:a16="http://schemas.microsoft.com/office/drawing/2014/main" id="{AF430DC6-F6BC-053F-2E7D-65FD41E76741}"/>
              </a:ext>
            </a:extLst>
          </p:cNvPr>
          <p:cNvGrpSpPr/>
          <p:nvPr/>
        </p:nvGrpSpPr>
        <p:grpSpPr>
          <a:xfrm rot="16200000">
            <a:off x="5252813" y="4867790"/>
            <a:ext cx="920363" cy="920368"/>
            <a:chOff x="2385199" y="3712050"/>
            <a:chExt cx="685802" cy="685808"/>
          </a:xfrm>
        </p:grpSpPr>
        <p:sp>
          <p:nvSpPr>
            <p:cNvPr id="81" name="矩形 115">
              <a:extLst>
                <a:ext uri="{FF2B5EF4-FFF2-40B4-BE49-F238E27FC236}">
                  <a16:creationId xmlns:a16="http://schemas.microsoft.com/office/drawing/2014/main" id="{54B4A47E-DC21-C5F5-10EB-A964709CC397}"/>
                </a:ext>
              </a:extLst>
            </p:cNvPr>
            <p:cNvSpPr/>
            <p:nvPr/>
          </p:nvSpPr>
          <p:spPr>
            <a:xfrm>
              <a:off x="2385201" y="3849218"/>
              <a:ext cx="68580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82" name="矩形 116">
              <a:extLst>
                <a:ext uri="{FF2B5EF4-FFF2-40B4-BE49-F238E27FC236}">
                  <a16:creationId xmlns:a16="http://schemas.microsoft.com/office/drawing/2014/main" id="{F0450D51-8F20-54FB-AE34-9ACD4D699CCE}"/>
                </a:ext>
              </a:extLst>
            </p:cNvPr>
            <p:cNvSpPr/>
            <p:nvPr/>
          </p:nvSpPr>
          <p:spPr>
            <a:xfrm>
              <a:off x="2385200" y="3986378"/>
              <a:ext cx="68580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83" name="矩形 117">
              <a:extLst>
                <a:ext uri="{FF2B5EF4-FFF2-40B4-BE49-F238E27FC236}">
                  <a16:creationId xmlns:a16="http://schemas.microsoft.com/office/drawing/2014/main" id="{2FE6BC13-062B-125A-FC73-99D38F32509E}"/>
                </a:ext>
              </a:extLst>
            </p:cNvPr>
            <p:cNvSpPr/>
            <p:nvPr/>
          </p:nvSpPr>
          <p:spPr>
            <a:xfrm>
              <a:off x="2385200" y="4123540"/>
              <a:ext cx="68580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84" name="矩形 118">
              <a:extLst>
                <a:ext uri="{FF2B5EF4-FFF2-40B4-BE49-F238E27FC236}">
                  <a16:creationId xmlns:a16="http://schemas.microsoft.com/office/drawing/2014/main" id="{6BFCB6C4-584C-870F-53BA-1CDF0F84C355}"/>
                </a:ext>
              </a:extLst>
            </p:cNvPr>
            <p:cNvSpPr/>
            <p:nvPr/>
          </p:nvSpPr>
          <p:spPr>
            <a:xfrm>
              <a:off x="2385200" y="4260698"/>
              <a:ext cx="68580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85" name="矩形 119">
              <a:extLst>
                <a:ext uri="{FF2B5EF4-FFF2-40B4-BE49-F238E27FC236}">
                  <a16:creationId xmlns:a16="http://schemas.microsoft.com/office/drawing/2014/main" id="{2972906C-B2B9-86E4-0F49-EB61974C7ABE}"/>
                </a:ext>
              </a:extLst>
            </p:cNvPr>
            <p:cNvSpPr/>
            <p:nvPr/>
          </p:nvSpPr>
          <p:spPr>
            <a:xfrm>
              <a:off x="2385199" y="3712050"/>
              <a:ext cx="685800" cy="137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grpSp>
      <mc:AlternateContent xmlns:mc="http://schemas.openxmlformats.org/markup-compatibility/2006" xmlns:a14="http://schemas.microsoft.com/office/drawing/2010/main">
        <mc:Choice Requires="a14">
          <p:sp>
            <p:nvSpPr>
              <p:cNvPr id="86" name="文本框 120">
                <a:extLst>
                  <a:ext uri="{FF2B5EF4-FFF2-40B4-BE49-F238E27FC236}">
                    <a16:creationId xmlns:a16="http://schemas.microsoft.com/office/drawing/2014/main" id="{4307D31C-A8D4-433E-45F9-13F0459696AA}"/>
                  </a:ext>
                </a:extLst>
              </p:cNvPr>
              <p:cNvSpPr txBox="1"/>
              <p:nvPr/>
            </p:nvSpPr>
            <p:spPr>
              <a:xfrm>
                <a:off x="5309083" y="5852814"/>
                <a:ext cx="727023" cy="631061"/>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825" b="1" i="1">
                          <a:solidFill>
                            <a:prstClr val="black"/>
                          </a:solidFill>
                          <a:latin typeface="Cambria Math" panose="02040503050406030204" pitchFamily="18" charset="0"/>
                        </a:rPr>
                        <m:t>𝑼</m:t>
                      </m:r>
                    </m:oMath>
                  </m:oMathPara>
                </a14:m>
                <a:endParaRPr lang="zh-CN" altLang="en-US" sz="1825" b="1" dirty="0">
                  <a:solidFill>
                    <a:prstClr val="black"/>
                  </a:solidFill>
                  <a:latin typeface="Lucida Sans"/>
                  <a:ea typeface="黑体"/>
                </a:endParaRPr>
              </a:p>
            </p:txBody>
          </p:sp>
        </mc:Choice>
        <mc:Fallback xmlns="">
          <p:sp>
            <p:nvSpPr>
              <p:cNvPr id="86" name="文本框 120">
                <a:extLst>
                  <a:ext uri="{FF2B5EF4-FFF2-40B4-BE49-F238E27FC236}">
                    <a16:creationId xmlns:a16="http://schemas.microsoft.com/office/drawing/2014/main" id="{4307D31C-A8D4-433E-45F9-13F0459696AA}"/>
                  </a:ext>
                </a:extLst>
              </p:cNvPr>
              <p:cNvSpPr txBox="1">
                <a:spLocks noRot="1" noChangeAspect="1" noMove="1" noResize="1" noEditPoints="1" noAdjustHandles="1" noChangeArrowheads="1" noChangeShapeType="1" noTextEdit="1"/>
              </p:cNvSpPr>
              <p:nvPr/>
            </p:nvSpPr>
            <p:spPr>
              <a:xfrm>
                <a:off x="5309083" y="5852814"/>
                <a:ext cx="727023" cy="631061"/>
              </a:xfrm>
              <a:prstGeom prst="rect">
                <a:avLst/>
              </a:prstGeom>
              <a:blipFill>
                <a:blip r:embed="rId7"/>
                <a:stretch>
                  <a:fillRect/>
                </a:stretch>
              </a:blipFill>
            </p:spPr>
            <p:txBody>
              <a:bodyPr/>
              <a:lstStyle/>
              <a:p>
                <a:r>
                  <a:rPr lang="zh-CN" altLang="en-US">
                    <a:noFill/>
                  </a:rPr>
                  <a:t> </a:t>
                </a:r>
              </a:p>
            </p:txBody>
          </p:sp>
        </mc:Fallback>
      </mc:AlternateContent>
      <p:grpSp>
        <p:nvGrpSpPr>
          <p:cNvPr id="87" name="!!组合 121">
            <a:extLst>
              <a:ext uri="{FF2B5EF4-FFF2-40B4-BE49-F238E27FC236}">
                <a16:creationId xmlns:a16="http://schemas.microsoft.com/office/drawing/2014/main" id="{9817229B-2AE7-1702-1BA1-A0AC63596C5B}"/>
              </a:ext>
            </a:extLst>
          </p:cNvPr>
          <p:cNvGrpSpPr/>
          <p:nvPr/>
        </p:nvGrpSpPr>
        <p:grpSpPr>
          <a:xfrm>
            <a:off x="6389203" y="4867349"/>
            <a:ext cx="920593" cy="921248"/>
            <a:chOff x="3245952" y="3538737"/>
            <a:chExt cx="685975" cy="686463"/>
          </a:xfrm>
        </p:grpSpPr>
        <p:sp>
          <p:nvSpPr>
            <p:cNvPr id="88" name="矩形 122">
              <a:extLst>
                <a:ext uri="{FF2B5EF4-FFF2-40B4-BE49-F238E27FC236}">
                  <a16:creationId xmlns:a16="http://schemas.microsoft.com/office/drawing/2014/main" id="{FBBA4E44-BB64-7154-2D99-50F9DF2B7F08}"/>
                </a:ext>
              </a:extLst>
            </p:cNvPr>
            <p:cNvSpPr/>
            <p:nvPr/>
          </p:nvSpPr>
          <p:spPr>
            <a:xfrm>
              <a:off x="3246125" y="3538737"/>
              <a:ext cx="685802" cy="6858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89" name="矩形 123">
              <a:extLst>
                <a:ext uri="{FF2B5EF4-FFF2-40B4-BE49-F238E27FC236}">
                  <a16:creationId xmlns:a16="http://schemas.microsoft.com/office/drawing/2014/main" id="{898E9687-9850-0F1D-2194-154B02841A93}"/>
                </a:ext>
              </a:extLst>
            </p:cNvPr>
            <p:cNvSpPr/>
            <p:nvPr/>
          </p:nvSpPr>
          <p:spPr>
            <a:xfrm>
              <a:off x="3383285" y="3676561"/>
              <a:ext cx="13716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90" name="矩形 124">
              <a:extLst>
                <a:ext uri="{FF2B5EF4-FFF2-40B4-BE49-F238E27FC236}">
                  <a16:creationId xmlns:a16="http://schemas.microsoft.com/office/drawing/2014/main" id="{E80E9B29-7BD8-2340-703F-AEFD89EF5F27}"/>
                </a:ext>
              </a:extLst>
            </p:cNvPr>
            <p:cNvSpPr/>
            <p:nvPr/>
          </p:nvSpPr>
          <p:spPr>
            <a:xfrm>
              <a:off x="3520446" y="3813721"/>
              <a:ext cx="13716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91" name="矩形 125">
              <a:extLst>
                <a:ext uri="{FF2B5EF4-FFF2-40B4-BE49-F238E27FC236}">
                  <a16:creationId xmlns:a16="http://schemas.microsoft.com/office/drawing/2014/main" id="{49D40509-FBFC-CAF7-F226-7AA89E4A463C}"/>
                </a:ext>
              </a:extLst>
            </p:cNvPr>
            <p:cNvSpPr/>
            <p:nvPr/>
          </p:nvSpPr>
          <p:spPr>
            <a:xfrm>
              <a:off x="3657606" y="3950882"/>
              <a:ext cx="13716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92" name="矩形 126">
              <a:extLst>
                <a:ext uri="{FF2B5EF4-FFF2-40B4-BE49-F238E27FC236}">
                  <a16:creationId xmlns:a16="http://schemas.microsoft.com/office/drawing/2014/main" id="{2BD809F4-B271-1CF2-5187-FAFE7E5AD4BA}"/>
                </a:ext>
              </a:extLst>
            </p:cNvPr>
            <p:cNvSpPr/>
            <p:nvPr/>
          </p:nvSpPr>
          <p:spPr>
            <a:xfrm>
              <a:off x="3794765" y="4088040"/>
              <a:ext cx="13716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93" name="矩形 127">
              <a:extLst>
                <a:ext uri="{FF2B5EF4-FFF2-40B4-BE49-F238E27FC236}">
                  <a16:creationId xmlns:a16="http://schemas.microsoft.com/office/drawing/2014/main" id="{B1CB35E6-5358-0227-F961-F35849BA22D4}"/>
                </a:ext>
              </a:extLst>
            </p:cNvPr>
            <p:cNvSpPr/>
            <p:nvPr/>
          </p:nvSpPr>
          <p:spPr>
            <a:xfrm>
              <a:off x="3245952" y="3539392"/>
              <a:ext cx="137160" cy="137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grpSp>
      <mc:AlternateContent xmlns:mc="http://schemas.openxmlformats.org/markup-compatibility/2006" xmlns:a14="http://schemas.microsoft.com/office/drawing/2010/main">
        <mc:Choice Requires="a14">
          <p:sp>
            <p:nvSpPr>
              <p:cNvPr id="94" name="文本框 128">
                <a:extLst>
                  <a:ext uri="{FF2B5EF4-FFF2-40B4-BE49-F238E27FC236}">
                    <a16:creationId xmlns:a16="http://schemas.microsoft.com/office/drawing/2014/main" id="{863D8C0B-652C-4BBF-1586-8AF9FCD009D4}"/>
                  </a:ext>
                </a:extLst>
              </p:cNvPr>
              <p:cNvSpPr txBox="1"/>
              <p:nvPr/>
            </p:nvSpPr>
            <p:spPr>
              <a:xfrm>
                <a:off x="6533219" y="5852717"/>
                <a:ext cx="667387" cy="631061"/>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825" b="1">
                          <a:solidFill>
                            <a:prstClr val="black"/>
                          </a:solidFill>
                          <a:latin typeface="Cambria Math" panose="02040503050406030204" pitchFamily="18" charset="0"/>
                        </a:rPr>
                        <m:t>𝚺</m:t>
                      </m:r>
                    </m:oMath>
                  </m:oMathPara>
                </a14:m>
                <a:endParaRPr lang="zh-CN" altLang="en-US" sz="1825" b="1" dirty="0">
                  <a:solidFill>
                    <a:prstClr val="black"/>
                  </a:solidFill>
                  <a:latin typeface="Lucida Sans"/>
                  <a:ea typeface="黑体"/>
                </a:endParaRPr>
              </a:p>
            </p:txBody>
          </p:sp>
        </mc:Choice>
        <mc:Fallback xmlns="">
          <p:sp>
            <p:nvSpPr>
              <p:cNvPr id="94" name="文本框 128">
                <a:extLst>
                  <a:ext uri="{FF2B5EF4-FFF2-40B4-BE49-F238E27FC236}">
                    <a16:creationId xmlns:a16="http://schemas.microsoft.com/office/drawing/2014/main" id="{863D8C0B-652C-4BBF-1586-8AF9FCD009D4}"/>
                  </a:ext>
                </a:extLst>
              </p:cNvPr>
              <p:cNvSpPr txBox="1">
                <a:spLocks noRot="1" noChangeAspect="1" noMove="1" noResize="1" noEditPoints="1" noAdjustHandles="1" noChangeArrowheads="1" noChangeShapeType="1" noTextEdit="1"/>
              </p:cNvSpPr>
              <p:nvPr/>
            </p:nvSpPr>
            <p:spPr>
              <a:xfrm>
                <a:off x="6533219" y="5852717"/>
                <a:ext cx="667387" cy="631061"/>
              </a:xfrm>
              <a:prstGeom prst="rect">
                <a:avLst/>
              </a:prstGeom>
              <a:blipFill>
                <a:blip r:embed="rId8"/>
                <a:stretch>
                  <a:fillRect/>
                </a:stretch>
              </a:blipFill>
            </p:spPr>
            <p:txBody>
              <a:bodyPr/>
              <a:lstStyle/>
              <a:p>
                <a:r>
                  <a:rPr lang="zh-CN" altLang="en-US">
                    <a:noFill/>
                  </a:rPr>
                  <a:t> </a:t>
                </a:r>
              </a:p>
            </p:txBody>
          </p:sp>
        </mc:Fallback>
      </mc:AlternateContent>
      <p:grpSp>
        <p:nvGrpSpPr>
          <p:cNvPr id="95" name="!!Group 3">
            <a:extLst>
              <a:ext uri="{FF2B5EF4-FFF2-40B4-BE49-F238E27FC236}">
                <a16:creationId xmlns:a16="http://schemas.microsoft.com/office/drawing/2014/main" id="{20365FC9-15A5-89B1-455E-4D48EA19886F}"/>
              </a:ext>
            </a:extLst>
          </p:cNvPr>
          <p:cNvGrpSpPr/>
          <p:nvPr/>
        </p:nvGrpSpPr>
        <p:grpSpPr>
          <a:xfrm>
            <a:off x="7541334" y="5051869"/>
            <a:ext cx="920368" cy="736276"/>
            <a:chOff x="9728977" y="3267062"/>
            <a:chExt cx="685806" cy="548632"/>
          </a:xfrm>
        </p:grpSpPr>
        <p:sp>
          <p:nvSpPr>
            <p:cNvPr id="96" name="矩形 130">
              <a:extLst>
                <a:ext uri="{FF2B5EF4-FFF2-40B4-BE49-F238E27FC236}">
                  <a16:creationId xmlns:a16="http://schemas.microsoft.com/office/drawing/2014/main" id="{A69AA79D-9E21-A46F-5F29-E6525AEEB00D}"/>
                </a:ext>
              </a:extLst>
            </p:cNvPr>
            <p:cNvSpPr/>
            <p:nvPr/>
          </p:nvSpPr>
          <p:spPr>
            <a:xfrm>
              <a:off x="9728977" y="3267062"/>
              <a:ext cx="68580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97" name="矩形 131">
              <a:extLst>
                <a:ext uri="{FF2B5EF4-FFF2-40B4-BE49-F238E27FC236}">
                  <a16:creationId xmlns:a16="http://schemas.microsoft.com/office/drawing/2014/main" id="{4A606361-9FDD-1258-ED97-6A41191B4BCC}"/>
                </a:ext>
              </a:extLst>
            </p:cNvPr>
            <p:cNvSpPr/>
            <p:nvPr/>
          </p:nvSpPr>
          <p:spPr>
            <a:xfrm>
              <a:off x="9728983" y="3404219"/>
              <a:ext cx="68580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98" name="矩形 132">
              <a:extLst>
                <a:ext uri="{FF2B5EF4-FFF2-40B4-BE49-F238E27FC236}">
                  <a16:creationId xmlns:a16="http://schemas.microsoft.com/office/drawing/2014/main" id="{C2DC2A86-F765-AF8A-7195-BEA9FB13F6E1}"/>
                </a:ext>
              </a:extLst>
            </p:cNvPr>
            <p:cNvSpPr/>
            <p:nvPr/>
          </p:nvSpPr>
          <p:spPr>
            <a:xfrm>
              <a:off x="9728981" y="3541383"/>
              <a:ext cx="68580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99" name="矩形 133">
              <a:extLst>
                <a:ext uri="{FF2B5EF4-FFF2-40B4-BE49-F238E27FC236}">
                  <a16:creationId xmlns:a16="http://schemas.microsoft.com/office/drawing/2014/main" id="{BF5C7FDA-238F-629C-E89A-51A527A2461C}"/>
                </a:ext>
              </a:extLst>
            </p:cNvPr>
            <p:cNvSpPr/>
            <p:nvPr/>
          </p:nvSpPr>
          <p:spPr>
            <a:xfrm>
              <a:off x="9728977" y="3678534"/>
              <a:ext cx="68580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grpSp>
      <p:sp>
        <p:nvSpPr>
          <p:cNvPr id="100" name="!!dump">
            <a:extLst>
              <a:ext uri="{FF2B5EF4-FFF2-40B4-BE49-F238E27FC236}">
                <a16:creationId xmlns:a16="http://schemas.microsoft.com/office/drawing/2014/main" id="{DA48A65C-DC87-60BA-F613-40A06F41BC19}"/>
              </a:ext>
            </a:extLst>
          </p:cNvPr>
          <p:cNvSpPr/>
          <p:nvPr/>
        </p:nvSpPr>
        <p:spPr>
          <a:xfrm>
            <a:off x="7541331" y="4867794"/>
            <a:ext cx="920360" cy="1840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101" name="文本框 135">
                <a:extLst>
                  <a:ext uri="{FF2B5EF4-FFF2-40B4-BE49-F238E27FC236}">
                    <a16:creationId xmlns:a16="http://schemas.microsoft.com/office/drawing/2014/main" id="{03D7C85A-6647-6460-376D-54248C0A90A7}"/>
                  </a:ext>
                </a:extLst>
              </p:cNvPr>
              <p:cNvSpPr txBox="1"/>
              <p:nvPr/>
            </p:nvSpPr>
            <p:spPr>
              <a:xfrm>
                <a:off x="7560552" y="5891282"/>
                <a:ext cx="916883" cy="631061"/>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altLang="zh-CN" sz="1825" b="1" i="1">
                              <a:solidFill>
                                <a:prstClr val="black"/>
                              </a:solidFill>
                              <a:latin typeface="Cambria Math" panose="02040503050406030204" pitchFamily="18" charset="0"/>
                            </a:rPr>
                          </m:ctrlPr>
                        </m:sSupPr>
                        <m:e>
                          <m:r>
                            <a:rPr lang="en-US" altLang="zh-CN" sz="1825" b="1" i="1">
                              <a:solidFill>
                                <a:prstClr val="black"/>
                              </a:solidFill>
                              <a:latin typeface="Cambria Math" panose="02040503050406030204" pitchFamily="18" charset="0"/>
                            </a:rPr>
                            <m:t>𝑽</m:t>
                          </m:r>
                        </m:e>
                        <m:sup>
                          <m:r>
                            <a:rPr lang="en-US" altLang="zh-CN" sz="1825" b="1" i="1">
                              <a:solidFill>
                                <a:prstClr val="black"/>
                              </a:solidFill>
                              <a:latin typeface="Cambria Math" panose="02040503050406030204" pitchFamily="18" charset="0"/>
                            </a:rPr>
                            <m:t>⊤</m:t>
                          </m:r>
                        </m:sup>
                      </m:sSup>
                    </m:oMath>
                  </m:oMathPara>
                </a14:m>
                <a:endParaRPr lang="zh-CN" altLang="en-US" sz="1825" b="1" dirty="0">
                  <a:solidFill>
                    <a:prstClr val="black"/>
                  </a:solidFill>
                  <a:latin typeface="Lucida Sans"/>
                  <a:ea typeface="黑体"/>
                </a:endParaRPr>
              </a:p>
            </p:txBody>
          </p:sp>
        </mc:Choice>
        <mc:Fallback xmlns="">
          <p:sp>
            <p:nvSpPr>
              <p:cNvPr id="101" name="文本框 135">
                <a:extLst>
                  <a:ext uri="{FF2B5EF4-FFF2-40B4-BE49-F238E27FC236}">
                    <a16:creationId xmlns:a16="http://schemas.microsoft.com/office/drawing/2014/main" id="{03D7C85A-6647-6460-376D-54248C0A90A7}"/>
                  </a:ext>
                </a:extLst>
              </p:cNvPr>
              <p:cNvSpPr txBox="1">
                <a:spLocks noRot="1" noChangeAspect="1" noMove="1" noResize="1" noEditPoints="1" noAdjustHandles="1" noChangeArrowheads="1" noChangeShapeType="1" noTextEdit="1"/>
              </p:cNvSpPr>
              <p:nvPr/>
            </p:nvSpPr>
            <p:spPr>
              <a:xfrm>
                <a:off x="7560552" y="5891282"/>
                <a:ext cx="916883" cy="631061"/>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2" name="文本框 136">
                <a:extLst>
                  <a:ext uri="{FF2B5EF4-FFF2-40B4-BE49-F238E27FC236}">
                    <a16:creationId xmlns:a16="http://schemas.microsoft.com/office/drawing/2014/main" id="{39BEE75D-5F6D-29B3-20FC-3C32DA797E24}"/>
                  </a:ext>
                </a:extLst>
              </p:cNvPr>
              <p:cNvSpPr txBox="1"/>
              <p:nvPr/>
            </p:nvSpPr>
            <p:spPr>
              <a:xfrm>
                <a:off x="6029163" y="5171614"/>
                <a:ext cx="477635" cy="486633"/>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270" i="1">
                          <a:solidFill>
                            <a:prstClr val="black"/>
                          </a:solidFill>
                          <a:latin typeface="Cambria Math" panose="02040503050406030204" pitchFamily="18" charset="0"/>
                        </a:rPr>
                        <m:t>⋅</m:t>
                      </m:r>
                    </m:oMath>
                  </m:oMathPara>
                </a14:m>
                <a:endParaRPr lang="en-US" altLang="zh-CN" sz="1270" dirty="0">
                  <a:solidFill>
                    <a:prstClr val="black"/>
                  </a:solidFill>
                  <a:latin typeface="Lucida Sans"/>
                  <a:ea typeface="黑体"/>
                </a:endParaRPr>
              </a:p>
            </p:txBody>
          </p:sp>
        </mc:Choice>
        <mc:Fallback xmlns="">
          <p:sp>
            <p:nvSpPr>
              <p:cNvPr id="102" name="文本框 136">
                <a:extLst>
                  <a:ext uri="{FF2B5EF4-FFF2-40B4-BE49-F238E27FC236}">
                    <a16:creationId xmlns:a16="http://schemas.microsoft.com/office/drawing/2014/main" id="{39BEE75D-5F6D-29B3-20FC-3C32DA797E24}"/>
                  </a:ext>
                </a:extLst>
              </p:cNvPr>
              <p:cNvSpPr txBox="1">
                <a:spLocks noRot="1" noChangeAspect="1" noMove="1" noResize="1" noEditPoints="1" noAdjustHandles="1" noChangeArrowheads="1" noChangeShapeType="1" noTextEdit="1"/>
              </p:cNvSpPr>
              <p:nvPr/>
            </p:nvSpPr>
            <p:spPr>
              <a:xfrm>
                <a:off x="6029163" y="5171614"/>
                <a:ext cx="477635" cy="486633"/>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3" name="文本框 137">
                <a:extLst>
                  <a:ext uri="{FF2B5EF4-FFF2-40B4-BE49-F238E27FC236}">
                    <a16:creationId xmlns:a16="http://schemas.microsoft.com/office/drawing/2014/main" id="{AB518EFB-EC4A-B3AF-F4FD-AEA7C32B4F11}"/>
                  </a:ext>
                </a:extLst>
              </p:cNvPr>
              <p:cNvSpPr txBox="1"/>
              <p:nvPr/>
            </p:nvSpPr>
            <p:spPr>
              <a:xfrm>
                <a:off x="7181291" y="5171614"/>
                <a:ext cx="477635" cy="486633"/>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270" i="1">
                          <a:solidFill>
                            <a:prstClr val="black"/>
                          </a:solidFill>
                          <a:latin typeface="Cambria Math" panose="02040503050406030204" pitchFamily="18" charset="0"/>
                        </a:rPr>
                        <m:t>⋅</m:t>
                      </m:r>
                    </m:oMath>
                  </m:oMathPara>
                </a14:m>
                <a:endParaRPr lang="en-US" altLang="zh-CN" sz="1270" dirty="0">
                  <a:solidFill>
                    <a:prstClr val="black"/>
                  </a:solidFill>
                  <a:latin typeface="Lucida Sans"/>
                  <a:ea typeface="黑体"/>
                </a:endParaRPr>
              </a:p>
            </p:txBody>
          </p:sp>
        </mc:Choice>
        <mc:Fallback xmlns="">
          <p:sp>
            <p:nvSpPr>
              <p:cNvPr id="103" name="文本框 137">
                <a:extLst>
                  <a:ext uri="{FF2B5EF4-FFF2-40B4-BE49-F238E27FC236}">
                    <a16:creationId xmlns:a16="http://schemas.microsoft.com/office/drawing/2014/main" id="{AB518EFB-EC4A-B3AF-F4FD-AEA7C32B4F11}"/>
                  </a:ext>
                </a:extLst>
              </p:cNvPr>
              <p:cNvSpPr txBox="1">
                <a:spLocks noRot="1" noChangeAspect="1" noMove="1" noResize="1" noEditPoints="1" noAdjustHandles="1" noChangeArrowheads="1" noChangeShapeType="1" noTextEdit="1"/>
              </p:cNvSpPr>
              <p:nvPr/>
            </p:nvSpPr>
            <p:spPr>
              <a:xfrm>
                <a:off x="7181291" y="5171614"/>
                <a:ext cx="477635" cy="486633"/>
              </a:xfrm>
              <a:prstGeom prst="rect">
                <a:avLst/>
              </a:prstGeom>
              <a:blipFill>
                <a:blip r:embed="rId10"/>
                <a:stretch>
                  <a:fillRect/>
                </a:stretch>
              </a:blipFill>
            </p:spPr>
            <p:txBody>
              <a:bodyPr/>
              <a:lstStyle/>
              <a:p>
                <a:r>
                  <a:rPr lang="zh-CN" altLang="en-US">
                    <a:noFill/>
                  </a:rPr>
                  <a:t> </a:t>
                </a:r>
              </a:p>
            </p:txBody>
          </p:sp>
        </mc:Fallback>
      </mc:AlternateContent>
      <p:sp>
        <p:nvSpPr>
          <p:cNvPr id="104" name="文本框 112">
            <a:extLst>
              <a:ext uri="{FF2B5EF4-FFF2-40B4-BE49-F238E27FC236}">
                <a16:creationId xmlns:a16="http://schemas.microsoft.com/office/drawing/2014/main" id="{43FB8B31-B0E7-F982-C7F9-9F889453BB15}"/>
              </a:ext>
            </a:extLst>
          </p:cNvPr>
          <p:cNvSpPr txBox="1"/>
          <p:nvPr/>
        </p:nvSpPr>
        <p:spPr>
          <a:xfrm>
            <a:off x="4967334" y="5171614"/>
            <a:ext cx="485765" cy="486633"/>
          </a:xfrm>
          <a:prstGeom prst="rect">
            <a:avLst/>
          </a:prstGeom>
          <a:noFill/>
        </p:spPr>
        <p:txBody>
          <a:bodyPr wrap="none" rtlCol="0">
            <a:spAutoFit/>
          </a:bodyPr>
          <a:lstStyle/>
          <a:p>
            <a:pPr defTabSz="914140" eaLnBrk="1" fontAlgn="auto" hangingPunct="1">
              <a:spcBef>
                <a:spcPts val="0"/>
              </a:spcBef>
              <a:spcAft>
                <a:spcPts val="0"/>
              </a:spcAft>
            </a:pPr>
            <a:r>
              <a:rPr lang="en-US" altLang="zh-CN" sz="1270" dirty="0">
                <a:solidFill>
                  <a:prstClr val="black"/>
                </a:solidFill>
                <a:latin typeface="Lucida Sans"/>
                <a:ea typeface="黑体"/>
              </a:rPr>
              <a:t>=</a:t>
            </a:r>
            <a:endParaRPr lang="zh-CN" altLang="en-US" sz="1270" dirty="0">
              <a:solidFill>
                <a:prstClr val="black"/>
              </a:solidFill>
              <a:latin typeface="Lucida Sans"/>
              <a:ea typeface="黑体"/>
            </a:endParaRPr>
          </a:p>
        </p:txBody>
      </p:sp>
      <p:sp>
        <p:nvSpPr>
          <p:cNvPr id="44" name="TextBox 43">
            <a:extLst>
              <a:ext uri="{FF2B5EF4-FFF2-40B4-BE49-F238E27FC236}">
                <a16:creationId xmlns:a16="http://schemas.microsoft.com/office/drawing/2014/main" id="{5A872EF8-192A-B9D3-5E9F-3EB6439FAC4F}"/>
              </a:ext>
            </a:extLst>
          </p:cNvPr>
          <p:cNvSpPr txBox="1"/>
          <p:nvPr/>
        </p:nvSpPr>
        <p:spPr>
          <a:xfrm>
            <a:off x="714987" y="6381034"/>
            <a:ext cx="10228712" cy="523220"/>
          </a:xfrm>
          <a:prstGeom prst="rect">
            <a:avLst/>
          </a:prstGeom>
          <a:noFill/>
        </p:spPr>
        <p:txBody>
          <a:bodyPr wrap="square">
            <a:spAutoFit/>
          </a:bodyPr>
          <a:lstStyle/>
          <a:p>
            <a:pPr algn="ctr">
              <a:spcBef>
                <a:spcPts val="0"/>
              </a:spcBef>
              <a:spcAft>
                <a:spcPts val="0"/>
              </a:spcAft>
            </a:pPr>
            <a:r>
              <a:rPr lang="en-US" altLang="zh-CN" sz="1400" dirty="0">
                <a:latin typeface="Times New Roman" panose="02020603050405020304" pitchFamily="18" charset="0"/>
                <a:cs typeface="Times New Roman" panose="02020603050405020304" pitchFamily="18" charset="0"/>
              </a:rPr>
              <a:t>Hanyan Yin, </a:t>
            </a:r>
            <a:r>
              <a:rPr lang="en-US" altLang="zh-CN" sz="1400" dirty="0" err="1">
                <a:latin typeface="Times New Roman" panose="02020603050405020304" pitchFamily="18" charset="0"/>
                <a:cs typeface="Times New Roman" panose="02020603050405020304" pitchFamily="18" charset="0"/>
              </a:rPr>
              <a:t>Dongxie</a:t>
            </a:r>
            <a:r>
              <a:rPr lang="en-US" altLang="zh-CN" sz="1400" dirty="0">
                <a:latin typeface="Times New Roman" panose="02020603050405020304" pitchFamily="18" charset="0"/>
                <a:cs typeface="Times New Roman" panose="02020603050405020304" pitchFamily="18" charset="0"/>
              </a:rPr>
              <a:t> Wen, </a:t>
            </a:r>
            <a:r>
              <a:rPr lang="en-US" altLang="zh-CN" sz="1400" dirty="0" err="1">
                <a:latin typeface="Times New Roman" panose="02020603050405020304" pitchFamily="18" charset="0"/>
                <a:cs typeface="Times New Roman" panose="02020603050405020304" pitchFamily="18" charset="0"/>
              </a:rPr>
              <a:t>Jiajun</a:t>
            </a:r>
            <a:r>
              <a:rPr lang="en-US" altLang="zh-CN" sz="1400" dirty="0">
                <a:latin typeface="Times New Roman" panose="02020603050405020304" pitchFamily="18" charset="0"/>
                <a:cs typeface="Times New Roman" panose="02020603050405020304" pitchFamily="18" charset="0"/>
              </a:rPr>
              <a:t> Li, </a:t>
            </a:r>
            <a:r>
              <a:rPr lang="en-US" altLang="zh-CN" sz="1400" b="1" dirty="0" err="1">
                <a:latin typeface="Times New Roman" panose="02020603050405020304" pitchFamily="18" charset="0"/>
                <a:cs typeface="Times New Roman" panose="02020603050405020304" pitchFamily="18" charset="0"/>
              </a:rPr>
              <a:t>Zhewei</a:t>
            </a:r>
            <a:r>
              <a:rPr lang="en-US" altLang="zh-CN" sz="1400" b="1" dirty="0">
                <a:latin typeface="Times New Roman" panose="02020603050405020304" pitchFamily="18" charset="0"/>
                <a:cs typeface="Times New Roman" panose="02020603050405020304" pitchFamily="18" charset="0"/>
              </a:rPr>
              <a:t> Wei</a:t>
            </a:r>
            <a:r>
              <a:rPr lang="en-US" altLang="zh-CN" sz="1400" dirty="0">
                <a:latin typeface="Times New Roman" panose="02020603050405020304" pitchFamily="18" charset="0"/>
                <a:cs typeface="Times New Roman" panose="02020603050405020304" pitchFamily="18" charset="0"/>
              </a:rPr>
              <a:t>, Xiao Zhang, </a:t>
            </a:r>
            <a:r>
              <a:rPr lang="en-US" altLang="zh-CN" sz="1400" dirty="0" err="1">
                <a:latin typeface="Times New Roman" panose="02020603050405020304" pitchFamily="18" charset="0"/>
                <a:cs typeface="Times New Roman" panose="02020603050405020304" pitchFamily="18" charset="0"/>
              </a:rPr>
              <a:t>Zengfeng</a:t>
            </a:r>
            <a:r>
              <a:rPr lang="en-US" altLang="zh-CN" sz="1400" dirty="0">
                <a:latin typeface="Times New Roman" panose="02020603050405020304" pitchFamily="18" charset="0"/>
                <a:cs typeface="Times New Roman" panose="02020603050405020304" pitchFamily="18" charset="0"/>
              </a:rPr>
              <a:t> Huang, </a:t>
            </a:r>
            <a:r>
              <a:rPr lang="en-US" altLang="zh-CN" sz="1400" dirty="0" err="1">
                <a:latin typeface="Times New Roman" panose="02020603050405020304" pitchFamily="18" charset="0"/>
                <a:cs typeface="Times New Roman" panose="02020603050405020304" pitchFamily="18" charset="0"/>
              </a:rPr>
              <a:t>Feifei</a:t>
            </a:r>
            <a:r>
              <a:rPr lang="en-US" altLang="zh-CN" sz="1400" dirty="0">
                <a:latin typeface="Times New Roman" panose="02020603050405020304" pitchFamily="18" charset="0"/>
                <a:cs typeface="Times New Roman" panose="02020603050405020304" pitchFamily="18" charset="0"/>
              </a:rPr>
              <a:t> Li. Optimal Matrix Sketching over Sliding Windows. VLDB 2024</a:t>
            </a:r>
            <a:endParaRPr lang="en-US" altLang="zh-CN" sz="1400" dirty="0">
              <a:effectLst/>
              <a:latin typeface="Times New Roman" panose="02020603050405020304" pitchFamily="18" charset="0"/>
              <a:cs typeface="Times New Roman" panose="02020603050405020304" pitchFamily="18" charset="0"/>
            </a:endParaRPr>
          </a:p>
        </p:txBody>
      </p:sp>
      <p:sp>
        <p:nvSpPr>
          <p:cNvPr id="42" name="Title 4">
            <a:extLst>
              <a:ext uri="{FF2B5EF4-FFF2-40B4-BE49-F238E27FC236}">
                <a16:creationId xmlns:a16="http://schemas.microsoft.com/office/drawing/2014/main" id="{EEFA1DB6-F647-45E1-4F45-2D043EA6AD4B}"/>
              </a:ext>
            </a:extLst>
          </p:cNvPr>
          <p:cNvSpPr>
            <a:spLocks noGrp="1"/>
          </p:cNvSpPr>
          <p:nvPr>
            <p:ph type="title"/>
          </p:nvPr>
        </p:nvSpPr>
        <p:spPr>
          <a:xfrm>
            <a:off x="1619219" y="141288"/>
            <a:ext cx="9810819" cy="1128712"/>
          </a:xfrm>
        </p:spPr>
        <p:txBody>
          <a:bodyPr/>
          <a:lstStyle/>
          <a:p>
            <a:r>
              <a:rPr lang="zh-CN" altLang="en-US" dirty="0"/>
              <a:t>滑动窗口：</a:t>
            </a:r>
            <a:r>
              <a:rPr lang="en-US" altLang="zh-CN" dirty="0"/>
              <a:t>MG </a:t>
            </a:r>
            <a:r>
              <a:rPr lang="en-US" altLang="zh-CN" dirty="0" err="1"/>
              <a:t>v.s</a:t>
            </a:r>
            <a:r>
              <a:rPr lang="en-US" altLang="zh-CN" dirty="0"/>
              <a:t>.  FD</a:t>
            </a:r>
            <a:endParaRPr lang="zh-CN" altLang="en-US" dirty="0"/>
          </a:p>
        </p:txBody>
      </p:sp>
      <p:sp>
        <p:nvSpPr>
          <p:cNvPr id="5" name="!!内容占位符 2">
            <a:extLst>
              <a:ext uri="{FF2B5EF4-FFF2-40B4-BE49-F238E27FC236}">
                <a16:creationId xmlns:a16="http://schemas.microsoft.com/office/drawing/2014/main" id="{BBD664A6-9B0B-294E-2837-52109BB1920B}"/>
              </a:ext>
            </a:extLst>
          </p:cNvPr>
          <p:cNvSpPr txBox="1">
            <a:spLocks/>
          </p:cNvSpPr>
          <p:nvPr/>
        </p:nvSpPr>
        <p:spPr>
          <a:xfrm>
            <a:off x="718578" y="1194918"/>
            <a:ext cx="3357937" cy="4363402"/>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defTabSz="914140" fontAlgn="auto">
              <a:spcBef>
                <a:spcPts val="635"/>
              </a:spcBef>
              <a:spcAft>
                <a:spcPts val="0"/>
              </a:spcAft>
              <a:buClr>
                <a:srgbClr val="02407B"/>
              </a:buClr>
              <a:buSzPct val="75000"/>
              <a:buFont typeface="Wingdings" panose="05000000000000000000" pitchFamily="2" charset="2"/>
              <a:buChar char="n"/>
            </a:pPr>
            <a:r>
              <a:rPr kumimoji="1" lang="zh-CN" altLang="en-US" sz="2540" dirty="0">
                <a:solidFill>
                  <a:prstClr val="black"/>
                </a:solidFill>
                <a:latin typeface="Lucida Sans"/>
                <a:ea typeface="黑体"/>
              </a:rPr>
              <a:t>频率估计</a:t>
            </a:r>
            <a:endParaRPr kumimoji="1" lang="en-US" altLang="zh-CN" sz="2540" dirty="0">
              <a:solidFill>
                <a:prstClr val="black"/>
              </a:solidFill>
              <a:latin typeface="Lucida Sans"/>
              <a:ea typeface="黑体"/>
            </a:endParaRPr>
          </a:p>
          <a:p>
            <a:pPr marL="847090" lvl="1" indent="-342900" defTabSz="914140">
              <a:spcBef>
                <a:spcPts val="635"/>
              </a:spcBef>
              <a:buClr>
                <a:srgbClr val="02407B"/>
              </a:buClr>
              <a:buSzPct val="75000"/>
              <a:buFont typeface="Wingdings" panose="05000000000000000000" pitchFamily="2" charset="2"/>
              <a:buChar char="n"/>
            </a:pPr>
            <a:r>
              <a:rPr kumimoji="1" lang="en-US" altLang="zh-CN" sz="2000" dirty="0"/>
              <a:t>Sliding Window MG [PODS 2006]</a:t>
            </a:r>
            <a:endParaRPr kumimoji="1" lang="en-US" altLang="zh-CN" sz="1740" dirty="0">
              <a:solidFill>
                <a:prstClr val="black"/>
              </a:solidFill>
              <a:latin typeface="Lucida Sans"/>
              <a:ea typeface="黑体"/>
            </a:endParaRPr>
          </a:p>
          <a:p>
            <a:pPr defTabSz="914140" fontAlgn="auto">
              <a:spcBef>
                <a:spcPts val="635"/>
              </a:spcBef>
              <a:spcAft>
                <a:spcPts val="0"/>
              </a:spcAft>
              <a:buClr>
                <a:srgbClr val="02407B"/>
              </a:buClr>
              <a:buSzPct val="75000"/>
              <a:buFont typeface="Wingdings" panose="05000000000000000000" pitchFamily="2" charset="2"/>
              <a:buChar char="n"/>
            </a:pPr>
            <a:endParaRPr kumimoji="1" lang="en-US" altLang="zh-CN" sz="2540" dirty="0">
              <a:solidFill>
                <a:prstClr val="black"/>
              </a:solidFill>
              <a:latin typeface="Lucida Sans"/>
              <a:ea typeface="黑体"/>
            </a:endParaRPr>
          </a:p>
          <a:p>
            <a:pPr defTabSz="914140" fontAlgn="auto">
              <a:spcBef>
                <a:spcPts val="635"/>
              </a:spcBef>
              <a:spcAft>
                <a:spcPts val="0"/>
              </a:spcAft>
              <a:buClr>
                <a:srgbClr val="02407B"/>
              </a:buClr>
              <a:buSzPct val="75000"/>
              <a:buFont typeface="Wingdings" panose="05000000000000000000" pitchFamily="2" charset="2"/>
              <a:buChar char="n"/>
            </a:pPr>
            <a:endParaRPr kumimoji="1" lang="en-US" altLang="zh-CN" sz="2540" dirty="0">
              <a:solidFill>
                <a:prstClr val="black"/>
              </a:solidFill>
              <a:latin typeface="Lucida Sans"/>
              <a:ea typeface="黑体"/>
            </a:endParaRPr>
          </a:p>
          <a:p>
            <a:pPr defTabSz="914140" fontAlgn="auto">
              <a:spcBef>
                <a:spcPts val="635"/>
              </a:spcBef>
              <a:spcAft>
                <a:spcPts val="0"/>
              </a:spcAft>
              <a:buClr>
                <a:srgbClr val="02407B"/>
              </a:buClr>
              <a:buSzPct val="75000"/>
              <a:buFont typeface="Wingdings" panose="05000000000000000000" pitchFamily="2" charset="2"/>
              <a:buChar char="n"/>
            </a:pPr>
            <a:r>
              <a:rPr kumimoji="1" lang="zh-CN" altLang="en-US" sz="2540" dirty="0">
                <a:solidFill>
                  <a:prstClr val="black"/>
                </a:solidFill>
                <a:latin typeface="Lucida Sans"/>
                <a:ea typeface="黑体"/>
              </a:rPr>
              <a:t>矩阵略图</a:t>
            </a:r>
            <a:endParaRPr kumimoji="1" lang="en-US" altLang="zh-CN" sz="2540" dirty="0">
              <a:solidFill>
                <a:prstClr val="black"/>
              </a:solidFill>
              <a:latin typeface="Lucida Sans"/>
              <a:ea typeface="黑体"/>
            </a:endParaRPr>
          </a:p>
          <a:p>
            <a:pPr marL="847090" lvl="1" indent="-342900" defTabSz="914140">
              <a:spcBef>
                <a:spcPts val="635"/>
              </a:spcBef>
              <a:buClr>
                <a:srgbClr val="02407B"/>
              </a:buClr>
              <a:buSzPct val="75000"/>
              <a:buFont typeface="Wingdings" panose="05000000000000000000" pitchFamily="2" charset="2"/>
              <a:buChar char="n"/>
            </a:pPr>
            <a:r>
              <a:rPr kumimoji="1" lang="en-US" altLang="zh-CN" sz="2000" dirty="0"/>
              <a:t>Our Method </a:t>
            </a:r>
            <a:br>
              <a:rPr kumimoji="1" lang="en-US" altLang="zh-CN" sz="2000" dirty="0"/>
            </a:br>
            <a:r>
              <a:rPr kumimoji="1" lang="en-US" altLang="zh-CN" sz="2000" dirty="0"/>
              <a:t>[VLDB 2024]</a:t>
            </a:r>
          </a:p>
          <a:p>
            <a:pPr defTabSz="914140" fontAlgn="auto">
              <a:spcBef>
                <a:spcPts val="635"/>
              </a:spcBef>
              <a:spcAft>
                <a:spcPts val="0"/>
              </a:spcAft>
              <a:buClr>
                <a:srgbClr val="02407B"/>
              </a:buClr>
              <a:buSzPct val="75000"/>
              <a:buFont typeface="Wingdings" panose="05000000000000000000" pitchFamily="2" charset="2"/>
              <a:buChar char="n"/>
            </a:pPr>
            <a:endParaRPr kumimoji="1" lang="en-US" altLang="zh-CN" sz="2540" dirty="0">
              <a:solidFill>
                <a:prstClr val="black"/>
              </a:solidFill>
              <a:latin typeface="Lucida Sans"/>
              <a:ea typeface="黑体"/>
            </a:endParaRPr>
          </a:p>
        </p:txBody>
      </p:sp>
    </p:spTree>
    <p:extLst>
      <p:ext uri="{BB962C8B-B14F-4D97-AF65-F5344CB8AC3E}">
        <p14:creationId xmlns:p14="http://schemas.microsoft.com/office/powerpoint/2010/main" val="1678823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矩形 94">
            <a:extLst>
              <a:ext uri="{FF2B5EF4-FFF2-40B4-BE49-F238E27FC236}">
                <a16:creationId xmlns:a16="http://schemas.microsoft.com/office/drawing/2014/main" id="{1F5A7160-C0EA-68BF-653B-EBB83F857D3E}"/>
              </a:ext>
            </a:extLst>
          </p:cNvPr>
          <p:cNvSpPr/>
          <p:nvPr/>
        </p:nvSpPr>
        <p:spPr>
          <a:xfrm rot="5400000">
            <a:off x="8849055" y="5535644"/>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defRPr/>
            </a:pPr>
            <a:endParaRPr lang="zh-CN" altLang="en-US" sz="1825" kern="0">
              <a:solidFill>
                <a:prstClr val="white"/>
              </a:solidFill>
              <a:latin typeface="Lucida Sans"/>
              <a:ea typeface="黑体"/>
            </a:endParaRPr>
          </a:p>
        </p:txBody>
      </p:sp>
      <p:grpSp>
        <p:nvGrpSpPr>
          <p:cNvPr id="107" name="!!组合 104">
            <a:extLst>
              <a:ext uri="{FF2B5EF4-FFF2-40B4-BE49-F238E27FC236}">
                <a16:creationId xmlns:a16="http://schemas.microsoft.com/office/drawing/2014/main" id="{5767FBAF-7214-C5F8-C0EB-9CB18F250600}"/>
              </a:ext>
            </a:extLst>
          </p:cNvPr>
          <p:cNvGrpSpPr/>
          <p:nvPr/>
        </p:nvGrpSpPr>
        <p:grpSpPr>
          <a:xfrm>
            <a:off x="4076517" y="4863706"/>
            <a:ext cx="920284" cy="736226"/>
            <a:chOff x="915215" y="3574890"/>
            <a:chExt cx="685801" cy="548640"/>
          </a:xfrm>
        </p:grpSpPr>
        <p:sp>
          <p:nvSpPr>
            <p:cNvPr id="108" name="矩形 108">
              <a:extLst>
                <a:ext uri="{FF2B5EF4-FFF2-40B4-BE49-F238E27FC236}">
                  <a16:creationId xmlns:a16="http://schemas.microsoft.com/office/drawing/2014/main" id="{9C8DA64D-77E2-F005-CCDE-82138E87A4FA}"/>
                </a:ext>
              </a:extLst>
            </p:cNvPr>
            <p:cNvSpPr/>
            <p:nvPr/>
          </p:nvSpPr>
          <p:spPr>
            <a:xfrm>
              <a:off x="915216" y="3574890"/>
              <a:ext cx="68580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109" name="矩形 109">
              <a:extLst>
                <a:ext uri="{FF2B5EF4-FFF2-40B4-BE49-F238E27FC236}">
                  <a16:creationId xmlns:a16="http://schemas.microsoft.com/office/drawing/2014/main" id="{5A9DD7D5-27A4-F448-EDE0-57044AEB4BBA}"/>
                </a:ext>
              </a:extLst>
            </p:cNvPr>
            <p:cNvSpPr/>
            <p:nvPr/>
          </p:nvSpPr>
          <p:spPr>
            <a:xfrm>
              <a:off x="915215" y="3712050"/>
              <a:ext cx="68580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110" name="矩形 110">
              <a:extLst>
                <a:ext uri="{FF2B5EF4-FFF2-40B4-BE49-F238E27FC236}">
                  <a16:creationId xmlns:a16="http://schemas.microsoft.com/office/drawing/2014/main" id="{2754B9FC-59AA-D1E2-EBBE-D7B667756679}"/>
                </a:ext>
              </a:extLst>
            </p:cNvPr>
            <p:cNvSpPr/>
            <p:nvPr/>
          </p:nvSpPr>
          <p:spPr>
            <a:xfrm>
              <a:off x="915215" y="3849210"/>
              <a:ext cx="68580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111" name="矩形 111">
              <a:extLst>
                <a:ext uri="{FF2B5EF4-FFF2-40B4-BE49-F238E27FC236}">
                  <a16:creationId xmlns:a16="http://schemas.microsoft.com/office/drawing/2014/main" id="{6B42F4F2-9DCB-E1F8-C0FC-D26CF8628B6A}"/>
                </a:ext>
              </a:extLst>
            </p:cNvPr>
            <p:cNvSpPr/>
            <p:nvPr/>
          </p:nvSpPr>
          <p:spPr>
            <a:xfrm>
              <a:off x="915215" y="3986370"/>
              <a:ext cx="68580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dirty="0">
                <a:solidFill>
                  <a:prstClr val="white"/>
                </a:solidFill>
                <a:latin typeface="Lucida Sans"/>
                <a:ea typeface="黑体"/>
              </a:endParaRPr>
            </a:p>
          </p:txBody>
        </p:sp>
      </p:grpSp>
      <mc:AlternateContent xmlns:mc="http://schemas.openxmlformats.org/markup-compatibility/2006" xmlns:a14="http://schemas.microsoft.com/office/drawing/2010/main">
        <mc:Choice Requires="a14">
          <p:sp>
            <p:nvSpPr>
              <p:cNvPr id="112" name="文本框 106">
                <a:extLst>
                  <a:ext uri="{FF2B5EF4-FFF2-40B4-BE49-F238E27FC236}">
                    <a16:creationId xmlns:a16="http://schemas.microsoft.com/office/drawing/2014/main" id="{50E2A359-BBED-F88E-9363-A91C11DDBB39}"/>
                  </a:ext>
                </a:extLst>
              </p:cNvPr>
              <p:cNvSpPr txBox="1"/>
              <p:nvPr/>
            </p:nvSpPr>
            <p:spPr>
              <a:xfrm>
                <a:off x="3220851" y="4947832"/>
                <a:ext cx="812851" cy="410433"/>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zh-CN" sz="2000" i="1">
                              <a:solidFill>
                                <a:prstClr val="black"/>
                              </a:solidFill>
                              <a:latin typeface="Cambria Math" panose="02040503050406030204" pitchFamily="18" charset="0"/>
                            </a:rPr>
                          </m:ctrlPr>
                        </m:sSubPr>
                        <m:e>
                          <m:acc>
                            <m:accPr>
                              <m:chr m:val="̂"/>
                              <m:ctrlPr>
                                <a:rPr lang="en-US" altLang="zh-CN" sz="2000" i="1">
                                  <a:solidFill>
                                    <a:prstClr val="black"/>
                                  </a:solidFill>
                                  <a:latin typeface="Cambria Math" panose="02040503050406030204" pitchFamily="18" charset="0"/>
                                </a:rPr>
                              </m:ctrlPr>
                            </m:accPr>
                            <m:e>
                              <m:r>
                                <a:rPr lang="en-US" altLang="zh-CN" sz="2000" b="1" i="1">
                                  <a:solidFill>
                                    <a:prstClr val="black"/>
                                  </a:solidFill>
                                  <a:latin typeface="Cambria Math" panose="02040503050406030204" pitchFamily="18" charset="0"/>
                                </a:rPr>
                                <m:t>𝑪</m:t>
                              </m:r>
                            </m:e>
                          </m:acc>
                        </m:e>
                        <m:sub>
                          <m:r>
                            <a:rPr lang="en-US" altLang="zh-CN" sz="2000" i="1">
                              <a:solidFill>
                                <a:prstClr val="black"/>
                              </a:solidFill>
                              <a:latin typeface="Cambria Math" panose="02040503050406030204" pitchFamily="18" charset="0"/>
                            </a:rPr>
                            <m:t>𝑇</m:t>
                          </m:r>
                          <m:r>
                            <a:rPr lang="en-US" altLang="zh-CN" sz="2000" i="1">
                              <a:solidFill>
                                <a:prstClr val="black"/>
                              </a:solidFill>
                              <a:latin typeface="Cambria Math" panose="02040503050406030204" pitchFamily="18" charset="0"/>
                            </a:rPr>
                            <m:t>−1</m:t>
                          </m:r>
                        </m:sub>
                      </m:sSub>
                    </m:oMath>
                  </m:oMathPara>
                </a14:m>
                <a:endParaRPr lang="zh-CN" altLang="en-US" sz="3200" dirty="0">
                  <a:solidFill>
                    <a:prstClr val="black"/>
                  </a:solidFill>
                  <a:latin typeface="Lucida Sans"/>
                  <a:ea typeface="黑体"/>
                </a:endParaRPr>
              </a:p>
            </p:txBody>
          </p:sp>
        </mc:Choice>
        <mc:Fallback xmlns="">
          <p:sp>
            <p:nvSpPr>
              <p:cNvPr id="112" name="文本框 106">
                <a:extLst>
                  <a:ext uri="{FF2B5EF4-FFF2-40B4-BE49-F238E27FC236}">
                    <a16:creationId xmlns:a16="http://schemas.microsoft.com/office/drawing/2014/main" id="{50E2A359-BBED-F88E-9363-A91C11DDBB39}"/>
                  </a:ext>
                </a:extLst>
              </p:cNvPr>
              <p:cNvSpPr txBox="1">
                <a:spLocks noRot="1" noChangeAspect="1" noMove="1" noResize="1" noEditPoints="1" noAdjustHandles="1" noChangeArrowheads="1" noChangeShapeType="1" noTextEdit="1"/>
              </p:cNvSpPr>
              <p:nvPr/>
            </p:nvSpPr>
            <p:spPr>
              <a:xfrm>
                <a:off x="3220851" y="4947832"/>
                <a:ext cx="812851" cy="410433"/>
              </a:xfrm>
              <a:prstGeom prst="rect">
                <a:avLst/>
              </a:prstGeom>
              <a:blipFill>
                <a:blip r:embed="rId2"/>
                <a:stretch>
                  <a:fillRect t="-7463" r="-746" b="-2985"/>
                </a:stretch>
              </a:blipFill>
            </p:spPr>
            <p:txBody>
              <a:bodyPr/>
              <a:lstStyle/>
              <a:p>
                <a:r>
                  <a:rPr lang="zh-CN" altLang="en-US">
                    <a:noFill/>
                  </a:rPr>
                  <a:t> </a:t>
                </a:r>
              </a:p>
            </p:txBody>
          </p:sp>
        </mc:Fallback>
      </mc:AlternateContent>
      <p:sp>
        <p:nvSpPr>
          <p:cNvPr id="113" name="矩形 151">
            <a:extLst>
              <a:ext uri="{FF2B5EF4-FFF2-40B4-BE49-F238E27FC236}">
                <a16:creationId xmlns:a16="http://schemas.microsoft.com/office/drawing/2014/main" id="{AC9D5EB5-E06B-1B50-26F2-4014F7331CA5}"/>
              </a:ext>
            </a:extLst>
          </p:cNvPr>
          <p:cNvSpPr/>
          <p:nvPr/>
        </p:nvSpPr>
        <p:spPr>
          <a:xfrm rot="5400000">
            <a:off x="8849055" y="3695079"/>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pPr>
            <a:endParaRPr lang="zh-CN" altLang="en-US" sz="1825" kern="0">
              <a:solidFill>
                <a:prstClr val="white"/>
              </a:solidFill>
              <a:latin typeface="Lucida Sans"/>
              <a:ea typeface="黑体"/>
            </a:endParaRPr>
          </a:p>
        </p:txBody>
      </p:sp>
      <p:sp>
        <p:nvSpPr>
          <p:cNvPr id="114" name="矩形 94">
            <a:extLst>
              <a:ext uri="{FF2B5EF4-FFF2-40B4-BE49-F238E27FC236}">
                <a16:creationId xmlns:a16="http://schemas.microsoft.com/office/drawing/2014/main" id="{3569A395-C0F7-7108-4309-963D94679C46}"/>
              </a:ext>
            </a:extLst>
          </p:cNvPr>
          <p:cNvSpPr/>
          <p:nvPr/>
        </p:nvSpPr>
        <p:spPr>
          <a:xfrm rot="5400000">
            <a:off x="8849055" y="4063192"/>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defRPr/>
            </a:pPr>
            <a:endParaRPr lang="zh-CN" altLang="en-US" sz="1825" kern="0">
              <a:solidFill>
                <a:prstClr val="white"/>
              </a:solidFill>
              <a:latin typeface="Lucida Sans"/>
              <a:ea typeface="黑体"/>
            </a:endParaRPr>
          </a:p>
        </p:txBody>
      </p:sp>
      <p:sp>
        <p:nvSpPr>
          <p:cNvPr id="115" name="矩形 94">
            <a:extLst>
              <a:ext uri="{FF2B5EF4-FFF2-40B4-BE49-F238E27FC236}">
                <a16:creationId xmlns:a16="http://schemas.microsoft.com/office/drawing/2014/main" id="{1FF3EF51-C05F-47C6-4F57-2039A44DB4BC}"/>
              </a:ext>
            </a:extLst>
          </p:cNvPr>
          <p:cNvSpPr/>
          <p:nvPr/>
        </p:nvSpPr>
        <p:spPr>
          <a:xfrm rot="5400000">
            <a:off x="8849055" y="4431305"/>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defRPr/>
            </a:pPr>
            <a:endParaRPr lang="zh-CN" altLang="en-US" sz="1825" kern="0">
              <a:solidFill>
                <a:prstClr val="white"/>
              </a:solidFill>
              <a:latin typeface="Lucida Sans"/>
              <a:ea typeface="黑体"/>
            </a:endParaRPr>
          </a:p>
        </p:txBody>
      </p:sp>
      <p:sp>
        <p:nvSpPr>
          <p:cNvPr id="116" name="矩形 94">
            <a:extLst>
              <a:ext uri="{FF2B5EF4-FFF2-40B4-BE49-F238E27FC236}">
                <a16:creationId xmlns:a16="http://schemas.microsoft.com/office/drawing/2014/main" id="{5A8FFDA9-F768-9C46-3CCE-DB337164C476}"/>
              </a:ext>
            </a:extLst>
          </p:cNvPr>
          <p:cNvSpPr/>
          <p:nvPr/>
        </p:nvSpPr>
        <p:spPr>
          <a:xfrm rot="5400000">
            <a:off x="8849055" y="4799418"/>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defRPr/>
            </a:pPr>
            <a:endParaRPr lang="zh-CN" altLang="en-US" sz="1825" kern="0">
              <a:solidFill>
                <a:prstClr val="white"/>
              </a:solidFill>
              <a:latin typeface="Lucida Sans"/>
              <a:ea typeface="黑体"/>
            </a:endParaRPr>
          </a:p>
        </p:txBody>
      </p:sp>
      <p:sp>
        <p:nvSpPr>
          <p:cNvPr id="117" name="矩形 94">
            <a:extLst>
              <a:ext uri="{FF2B5EF4-FFF2-40B4-BE49-F238E27FC236}">
                <a16:creationId xmlns:a16="http://schemas.microsoft.com/office/drawing/2014/main" id="{D270150D-EB62-23D5-A3C4-585AB7E2CF4B}"/>
              </a:ext>
            </a:extLst>
          </p:cNvPr>
          <p:cNvSpPr/>
          <p:nvPr/>
        </p:nvSpPr>
        <p:spPr>
          <a:xfrm rot="5400000">
            <a:off x="8849055" y="5167531"/>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defRPr/>
            </a:pPr>
            <a:endParaRPr lang="zh-CN" altLang="en-US" sz="1825" kern="0">
              <a:solidFill>
                <a:prstClr val="white"/>
              </a:solidFill>
              <a:latin typeface="Lucida Sans"/>
              <a:ea typeface="黑体"/>
            </a:endParaRPr>
          </a:p>
        </p:txBody>
      </p:sp>
      <p:cxnSp>
        <p:nvCxnSpPr>
          <p:cNvPr id="118" name="直接箭头连接符 78">
            <a:extLst>
              <a:ext uri="{FF2B5EF4-FFF2-40B4-BE49-F238E27FC236}">
                <a16:creationId xmlns:a16="http://schemas.microsoft.com/office/drawing/2014/main" id="{365777D9-338E-48D1-E135-7750137DF265}"/>
              </a:ext>
            </a:extLst>
          </p:cNvPr>
          <p:cNvCxnSpPr>
            <a:cxnSpLocks/>
          </p:cNvCxnSpPr>
          <p:nvPr/>
        </p:nvCxnSpPr>
        <p:spPr>
          <a:xfrm>
            <a:off x="9257875" y="3811205"/>
            <a:ext cx="0" cy="2379619"/>
          </a:xfrm>
          <a:prstGeom prst="straightConnector1">
            <a:avLst/>
          </a:prstGeom>
          <a:noFill/>
          <a:ln w="19050" cap="flat" cmpd="sng" algn="ctr">
            <a:solidFill>
              <a:sysClr val="windowText" lastClr="000000"/>
            </a:solidFill>
            <a:prstDash val="solid"/>
            <a:miter lim="800000"/>
            <a:tailEnd type="triangle"/>
          </a:ln>
          <a:effectLst/>
        </p:spPr>
      </p:cxnSp>
      <p:sp>
        <p:nvSpPr>
          <p:cNvPr id="119" name="文本框 101">
            <a:extLst>
              <a:ext uri="{FF2B5EF4-FFF2-40B4-BE49-F238E27FC236}">
                <a16:creationId xmlns:a16="http://schemas.microsoft.com/office/drawing/2014/main" id="{2E1DB361-D684-3EB9-1347-8D478C584FA6}"/>
              </a:ext>
            </a:extLst>
          </p:cNvPr>
          <p:cNvSpPr txBox="1"/>
          <p:nvPr/>
        </p:nvSpPr>
        <p:spPr>
          <a:xfrm>
            <a:off x="9289151" y="6041839"/>
            <a:ext cx="484428" cy="263277"/>
          </a:xfrm>
          <a:prstGeom prst="rect">
            <a:avLst/>
          </a:prstGeom>
          <a:noFill/>
        </p:spPr>
        <p:txBody>
          <a:bodyPr wrap="square" rtlCol="0">
            <a:spAutoFit/>
          </a:bodyPr>
          <a:lstStyle/>
          <a:p>
            <a:pPr defTabSz="914140" eaLnBrk="1" fontAlgn="auto" hangingPunct="1">
              <a:spcBef>
                <a:spcPts val="0"/>
              </a:spcBef>
              <a:spcAft>
                <a:spcPts val="0"/>
              </a:spcAft>
            </a:pPr>
            <a:r>
              <a:rPr lang="en-US" altLang="zh-CN" sz="1111" kern="0" dirty="0">
                <a:solidFill>
                  <a:prstClr val="black"/>
                </a:solidFill>
                <a:latin typeface="Times New Roman" panose="02020603050405020304" pitchFamily="18" charset="0"/>
                <a:ea typeface="黑体"/>
                <a:cs typeface="Times New Roman" panose="02020603050405020304" pitchFamily="18" charset="0"/>
              </a:rPr>
              <a:t>Time</a:t>
            </a:r>
            <a:endParaRPr lang="zh-CN" altLang="en-US" sz="1111" kern="0" dirty="0">
              <a:solidFill>
                <a:prstClr val="black"/>
              </a:solidFill>
              <a:latin typeface="Times New Roman" panose="02020603050405020304" pitchFamily="18" charset="0"/>
              <a:ea typeface="黑体"/>
              <a:cs typeface="Times New Roman" panose="02020603050405020304" pitchFamily="18" charset="0"/>
            </a:endParaRPr>
          </a:p>
        </p:txBody>
      </p:sp>
      <p:cxnSp>
        <p:nvCxnSpPr>
          <p:cNvPr id="121" name="Straight Connector 2">
            <a:extLst>
              <a:ext uri="{FF2B5EF4-FFF2-40B4-BE49-F238E27FC236}">
                <a16:creationId xmlns:a16="http://schemas.microsoft.com/office/drawing/2014/main" id="{CC239248-3793-37E5-6264-540521EB49C5}"/>
              </a:ext>
            </a:extLst>
          </p:cNvPr>
          <p:cNvCxnSpPr>
            <a:cxnSpLocks noChangeShapeType="1"/>
          </p:cNvCxnSpPr>
          <p:nvPr/>
        </p:nvCxnSpPr>
        <p:spPr bwMode="auto">
          <a:xfrm flipV="1">
            <a:off x="4661011" y="3352489"/>
            <a:ext cx="2670120" cy="7948"/>
          </a:xfrm>
          <a:prstGeom prst="line">
            <a:avLst/>
          </a:prstGeom>
          <a:noFill/>
          <a:ln w="38100" algn="ctr">
            <a:solidFill>
              <a:schemeClr val="tx1"/>
            </a:solidFill>
            <a:round/>
            <a:headEnd/>
            <a:tailEnd/>
          </a:ln>
        </p:spPr>
      </p:cxnSp>
      <p:sp>
        <p:nvSpPr>
          <p:cNvPr id="122" name="Rectangle 23">
            <a:extLst>
              <a:ext uri="{FF2B5EF4-FFF2-40B4-BE49-F238E27FC236}">
                <a16:creationId xmlns:a16="http://schemas.microsoft.com/office/drawing/2014/main" id="{DD6E466D-B35E-D0E3-7F75-77711D5984B3}"/>
              </a:ext>
            </a:extLst>
          </p:cNvPr>
          <p:cNvSpPr>
            <a:spLocks noChangeArrowheads="1"/>
          </p:cNvSpPr>
          <p:nvPr/>
        </p:nvSpPr>
        <p:spPr bwMode="auto">
          <a:xfrm>
            <a:off x="4834459" y="3118902"/>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23" name="Rectangle 24">
            <a:extLst>
              <a:ext uri="{FF2B5EF4-FFF2-40B4-BE49-F238E27FC236}">
                <a16:creationId xmlns:a16="http://schemas.microsoft.com/office/drawing/2014/main" id="{4087B701-373A-4D82-7E2B-8DD7B15D9190}"/>
              </a:ext>
            </a:extLst>
          </p:cNvPr>
          <p:cNvSpPr>
            <a:spLocks noChangeArrowheads="1"/>
          </p:cNvSpPr>
          <p:nvPr/>
        </p:nvSpPr>
        <p:spPr bwMode="auto">
          <a:xfrm>
            <a:off x="4834459" y="2890034"/>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24" name="Rectangle 25">
            <a:extLst>
              <a:ext uri="{FF2B5EF4-FFF2-40B4-BE49-F238E27FC236}">
                <a16:creationId xmlns:a16="http://schemas.microsoft.com/office/drawing/2014/main" id="{DA53FB66-C672-984B-67D7-D07349D32D3A}"/>
              </a:ext>
            </a:extLst>
          </p:cNvPr>
          <p:cNvSpPr>
            <a:spLocks noChangeArrowheads="1"/>
          </p:cNvSpPr>
          <p:nvPr/>
        </p:nvSpPr>
        <p:spPr bwMode="auto">
          <a:xfrm>
            <a:off x="4834459" y="2661168"/>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25" name="Rectangle 26">
            <a:extLst>
              <a:ext uri="{FF2B5EF4-FFF2-40B4-BE49-F238E27FC236}">
                <a16:creationId xmlns:a16="http://schemas.microsoft.com/office/drawing/2014/main" id="{BA4E3EE9-EA08-0332-ECA5-65B7CDF76A7E}"/>
              </a:ext>
            </a:extLst>
          </p:cNvPr>
          <p:cNvSpPr>
            <a:spLocks noChangeArrowheads="1"/>
          </p:cNvSpPr>
          <p:nvPr/>
        </p:nvSpPr>
        <p:spPr bwMode="auto">
          <a:xfrm>
            <a:off x="4834459" y="2429121"/>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26" name="TextBox 5">
            <a:extLst>
              <a:ext uri="{FF2B5EF4-FFF2-40B4-BE49-F238E27FC236}">
                <a16:creationId xmlns:a16="http://schemas.microsoft.com/office/drawing/2014/main" id="{56D84CEF-88A9-DA8E-A19F-4B00126B028D}"/>
              </a:ext>
            </a:extLst>
          </p:cNvPr>
          <p:cNvSpPr txBox="1">
            <a:spLocks noChangeArrowheads="1"/>
          </p:cNvSpPr>
          <p:nvPr/>
        </p:nvSpPr>
        <p:spPr bwMode="auto">
          <a:xfrm>
            <a:off x="4783222" y="3356569"/>
            <a:ext cx="2509280" cy="35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r>
              <a:rPr lang="en-US" altLang="zh-CN" sz="1600" dirty="0">
                <a:solidFill>
                  <a:prstClr val="black"/>
                </a:solidFill>
                <a:latin typeface="Courier New" panose="02070309020205020404" pitchFamily="49" charset="0"/>
                <a:cs typeface="Courier New" panose="02070309020205020404" pitchFamily="49" charset="0"/>
              </a:rPr>
              <a:t>1 2 3 4 5 6 7 8 9 </a:t>
            </a:r>
          </a:p>
        </p:txBody>
      </p:sp>
      <p:sp>
        <p:nvSpPr>
          <p:cNvPr id="127" name="Rectangle 44">
            <a:extLst>
              <a:ext uri="{FF2B5EF4-FFF2-40B4-BE49-F238E27FC236}">
                <a16:creationId xmlns:a16="http://schemas.microsoft.com/office/drawing/2014/main" id="{857E7CCD-396F-2D9D-7B75-47B293C0BD66}"/>
              </a:ext>
            </a:extLst>
          </p:cNvPr>
          <p:cNvSpPr>
            <a:spLocks noChangeArrowheads="1"/>
          </p:cNvSpPr>
          <p:nvPr/>
        </p:nvSpPr>
        <p:spPr bwMode="auto">
          <a:xfrm>
            <a:off x="6797106" y="3115724"/>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28" name="Rectangle 45">
            <a:extLst>
              <a:ext uri="{FF2B5EF4-FFF2-40B4-BE49-F238E27FC236}">
                <a16:creationId xmlns:a16="http://schemas.microsoft.com/office/drawing/2014/main" id="{943C8908-FBEB-2A10-9732-A6F48EF5DED7}"/>
              </a:ext>
            </a:extLst>
          </p:cNvPr>
          <p:cNvSpPr>
            <a:spLocks noChangeArrowheads="1"/>
          </p:cNvSpPr>
          <p:nvPr/>
        </p:nvSpPr>
        <p:spPr bwMode="auto">
          <a:xfrm>
            <a:off x="6797106" y="2886857"/>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129" name="!!Rectangle 47">
            <a:extLst>
              <a:ext uri="{FF2B5EF4-FFF2-40B4-BE49-F238E27FC236}">
                <a16:creationId xmlns:a16="http://schemas.microsoft.com/office/drawing/2014/main" id="{F8D2E38C-2760-7030-B738-F4FE2AADDD6A}"/>
              </a:ext>
            </a:extLst>
          </p:cNvPr>
          <p:cNvSpPr>
            <a:spLocks noChangeArrowheads="1"/>
          </p:cNvSpPr>
          <p:nvPr/>
        </p:nvSpPr>
        <p:spPr bwMode="auto">
          <a:xfrm>
            <a:off x="6091292" y="3124545"/>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mc:AlternateContent xmlns:mc="http://schemas.openxmlformats.org/markup-compatibility/2006" xmlns:a14="http://schemas.microsoft.com/office/drawing/2010/main">
        <mc:Choice Requires="a14">
          <p:sp>
            <p:nvSpPr>
              <p:cNvPr id="130" name="!!Group 18">
                <a:extLst>
                  <a:ext uri="{FF2B5EF4-FFF2-40B4-BE49-F238E27FC236}">
                    <a16:creationId xmlns:a16="http://schemas.microsoft.com/office/drawing/2014/main" id="{E050C79E-A026-54C3-09D8-10F7BE1A8223}"/>
                  </a:ext>
                </a:extLst>
              </p:cNvPr>
              <p:cNvSpPr>
                <a:spLocks noChangeArrowheads="1"/>
              </p:cNvSpPr>
              <p:nvPr/>
            </p:nvSpPr>
            <p:spPr bwMode="auto">
              <a:xfrm>
                <a:off x="8067428" y="1307649"/>
                <a:ext cx="1123709" cy="266432"/>
              </a:xfrm>
              <a:prstGeom prst="rect">
                <a:avLst/>
              </a:prstGeom>
              <a:solidFill>
                <a:schemeClr val="bg1"/>
              </a:solidFill>
              <a:ln w="28575" algn="ctr">
                <a:solidFill>
                  <a:schemeClr val="tx1"/>
                </a:solidFill>
                <a:prstDash val="solid"/>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111" b="1" i="1" dirty="0">
                    <a:solidFill>
                      <a:prstClr val="black"/>
                    </a:solidFill>
                    <a:latin typeface="Cambria Math" panose="02040503050406030204" pitchFamily="18" charset="0"/>
                  </a:rPr>
                  <a:t>Item 3  </a:t>
                </a:r>
                <a14:m>
                  <m:oMath xmlns:m="http://schemas.openxmlformats.org/officeDocument/2006/math">
                    <m:r>
                      <a:rPr lang="en-US" altLang="zh-CN" sz="1111" i="1" dirty="0">
                        <a:solidFill>
                          <a:prstClr val="black"/>
                        </a:solidFill>
                        <a:latin typeface="Cambria Math" panose="02040503050406030204" pitchFamily="18" charset="0"/>
                      </a:rPr>
                      <m:t>𝑇</m:t>
                    </m:r>
                    <m:r>
                      <a:rPr lang="en-US" altLang="zh-CN" sz="1111" i="1" dirty="0">
                        <a:solidFill>
                          <a:prstClr val="black"/>
                        </a:solidFill>
                        <a:latin typeface="Cambria Math" panose="02040503050406030204" pitchFamily="18" charset="0"/>
                      </a:rPr>
                      <m:t>=18</m:t>
                    </m:r>
                  </m:oMath>
                </a14:m>
                <a:endParaRPr lang="en-US" altLang="zh-CN" sz="1111" dirty="0">
                  <a:solidFill>
                    <a:prstClr val="black"/>
                  </a:solidFill>
                </a:endParaRPr>
              </a:p>
            </p:txBody>
          </p:sp>
        </mc:Choice>
        <mc:Fallback xmlns="">
          <p:sp>
            <p:nvSpPr>
              <p:cNvPr id="130" name="!!Group 18">
                <a:extLst>
                  <a:ext uri="{FF2B5EF4-FFF2-40B4-BE49-F238E27FC236}">
                    <a16:creationId xmlns:a16="http://schemas.microsoft.com/office/drawing/2014/main" id="{E050C79E-A026-54C3-09D8-10F7BE1A8223}"/>
                  </a:ext>
                </a:extLst>
              </p:cNvPr>
              <p:cNvSpPr>
                <a:spLocks noRot="1" noChangeAspect="1" noMove="1" noResize="1" noEditPoints="1" noAdjustHandles="1" noChangeArrowheads="1" noChangeShapeType="1" noTextEdit="1"/>
              </p:cNvSpPr>
              <p:nvPr/>
            </p:nvSpPr>
            <p:spPr bwMode="auto">
              <a:xfrm>
                <a:off x="8067428" y="1307649"/>
                <a:ext cx="1123709" cy="266432"/>
              </a:xfrm>
              <a:prstGeom prst="rect">
                <a:avLst/>
              </a:prstGeom>
              <a:blipFill>
                <a:blip r:embed="rId3"/>
                <a:stretch>
                  <a:fillRect b="-8333"/>
                </a:stretch>
              </a:blipFill>
              <a:ln w="28575" algn="ctr">
                <a:solidFill>
                  <a:schemeClr val="tx1"/>
                </a:solidFill>
                <a:prstDash val="solid"/>
                <a:round/>
                <a:headEnd/>
                <a:tailEn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1" name="!!Group 19">
                <a:extLst>
                  <a:ext uri="{FF2B5EF4-FFF2-40B4-BE49-F238E27FC236}">
                    <a16:creationId xmlns:a16="http://schemas.microsoft.com/office/drawing/2014/main" id="{2171FA8E-9009-0A1F-522F-4D486FE45C44}"/>
                  </a:ext>
                </a:extLst>
              </p:cNvPr>
              <p:cNvSpPr>
                <a:spLocks noChangeArrowheads="1"/>
              </p:cNvSpPr>
              <p:nvPr/>
            </p:nvSpPr>
            <p:spPr bwMode="auto">
              <a:xfrm>
                <a:off x="8067427" y="1574080"/>
                <a:ext cx="1123709" cy="268499"/>
              </a:xfrm>
              <a:prstGeom prst="rect">
                <a:avLst/>
              </a:prstGeom>
              <a:solidFill>
                <a:schemeClr val="bg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111" i="1" dirty="0">
                    <a:solidFill>
                      <a:prstClr val="black"/>
                    </a:solidFill>
                    <a:latin typeface="Cambria Math" panose="02040503050406030204" pitchFamily="18" charset="0"/>
                  </a:rPr>
                  <a:t>Item 4  </a:t>
                </a:r>
                <a14:m>
                  <m:oMath xmlns:m="http://schemas.openxmlformats.org/officeDocument/2006/math">
                    <m:r>
                      <a:rPr lang="en-US" altLang="zh-CN" sz="1111" i="1" dirty="0">
                        <a:solidFill>
                          <a:prstClr val="black"/>
                        </a:solidFill>
                        <a:latin typeface="Cambria Math" panose="02040503050406030204" pitchFamily="18" charset="0"/>
                      </a:rPr>
                      <m:t>𝑇</m:t>
                    </m:r>
                    <m:r>
                      <a:rPr lang="en-US" altLang="zh-CN" sz="1111" i="1" dirty="0">
                        <a:solidFill>
                          <a:prstClr val="black"/>
                        </a:solidFill>
                        <a:latin typeface="Cambria Math" panose="02040503050406030204" pitchFamily="18" charset="0"/>
                      </a:rPr>
                      <m:t>=25</m:t>
                    </m:r>
                  </m:oMath>
                </a14:m>
                <a:endParaRPr lang="en-US" altLang="zh-CN" sz="1111" dirty="0">
                  <a:solidFill>
                    <a:prstClr val="black"/>
                  </a:solidFill>
                </a:endParaRPr>
              </a:p>
            </p:txBody>
          </p:sp>
        </mc:Choice>
        <mc:Fallback xmlns="">
          <p:sp>
            <p:nvSpPr>
              <p:cNvPr id="131" name="!!Group 19">
                <a:extLst>
                  <a:ext uri="{FF2B5EF4-FFF2-40B4-BE49-F238E27FC236}">
                    <a16:creationId xmlns:a16="http://schemas.microsoft.com/office/drawing/2014/main" id="{2171FA8E-9009-0A1F-522F-4D486FE45C44}"/>
                  </a:ext>
                </a:extLst>
              </p:cNvPr>
              <p:cNvSpPr>
                <a:spLocks noRot="1" noChangeAspect="1" noMove="1" noResize="1" noEditPoints="1" noAdjustHandles="1" noChangeArrowheads="1" noChangeShapeType="1" noTextEdit="1"/>
              </p:cNvSpPr>
              <p:nvPr/>
            </p:nvSpPr>
            <p:spPr bwMode="auto">
              <a:xfrm>
                <a:off x="8067427" y="1574080"/>
                <a:ext cx="1123709" cy="268499"/>
              </a:xfrm>
              <a:prstGeom prst="rect">
                <a:avLst/>
              </a:prstGeom>
              <a:blipFill>
                <a:blip r:embed="rId4"/>
                <a:stretch>
                  <a:fillRect b="-6122"/>
                </a:stretch>
              </a:blipFill>
              <a:ln w="28575" algn="ctr">
                <a:solidFill>
                  <a:schemeClr val="tx1"/>
                </a:solidFill>
                <a:round/>
                <a:headEnd/>
                <a:tailEn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2" name="!!Group 20">
                <a:extLst>
                  <a:ext uri="{FF2B5EF4-FFF2-40B4-BE49-F238E27FC236}">
                    <a16:creationId xmlns:a16="http://schemas.microsoft.com/office/drawing/2014/main" id="{B4E87CD1-07CD-7431-AA62-6D10E35902EA}"/>
                  </a:ext>
                </a:extLst>
              </p:cNvPr>
              <p:cNvSpPr>
                <a:spLocks noChangeArrowheads="1"/>
              </p:cNvSpPr>
              <p:nvPr/>
            </p:nvSpPr>
            <p:spPr bwMode="auto">
              <a:xfrm>
                <a:off x="8067425" y="1842580"/>
                <a:ext cx="1123709" cy="266432"/>
              </a:xfrm>
              <a:prstGeom prst="rect">
                <a:avLst/>
              </a:prstGeom>
              <a:solidFill>
                <a:schemeClr val="bg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111" i="1" dirty="0">
                    <a:solidFill>
                      <a:prstClr val="black"/>
                    </a:solidFill>
                    <a:latin typeface="Cambria Math" panose="02040503050406030204" pitchFamily="18" charset="0"/>
                  </a:rPr>
                  <a:t>Item 2  </a:t>
                </a:r>
                <a14:m>
                  <m:oMath xmlns:m="http://schemas.openxmlformats.org/officeDocument/2006/math">
                    <m:r>
                      <a:rPr lang="en-US" altLang="zh-CN" sz="1111" i="1" dirty="0">
                        <a:solidFill>
                          <a:prstClr val="black"/>
                        </a:solidFill>
                        <a:latin typeface="Cambria Math" panose="02040503050406030204" pitchFamily="18" charset="0"/>
                      </a:rPr>
                      <m:t>𝑇</m:t>
                    </m:r>
                    <m:r>
                      <a:rPr lang="en-US" altLang="zh-CN" sz="1111" i="1" dirty="0">
                        <a:solidFill>
                          <a:prstClr val="black"/>
                        </a:solidFill>
                        <a:latin typeface="Cambria Math" panose="02040503050406030204" pitchFamily="18" charset="0"/>
                      </a:rPr>
                      <m:t>=37</m:t>
                    </m:r>
                  </m:oMath>
                </a14:m>
                <a:endParaRPr lang="en-US" altLang="zh-CN" sz="1111" dirty="0">
                  <a:solidFill>
                    <a:prstClr val="black"/>
                  </a:solidFill>
                </a:endParaRPr>
              </a:p>
            </p:txBody>
          </p:sp>
        </mc:Choice>
        <mc:Fallback xmlns="">
          <p:sp>
            <p:nvSpPr>
              <p:cNvPr id="132" name="!!Group 20">
                <a:extLst>
                  <a:ext uri="{FF2B5EF4-FFF2-40B4-BE49-F238E27FC236}">
                    <a16:creationId xmlns:a16="http://schemas.microsoft.com/office/drawing/2014/main" id="{B4E87CD1-07CD-7431-AA62-6D10E35902EA}"/>
                  </a:ext>
                </a:extLst>
              </p:cNvPr>
              <p:cNvSpPr>
                <a:spLocks noRot="1" noChangeAspect="1" noMove="1" noResize="1" noEditPoints="1" noAdjustHandles="1" noChangeArrowheads="1" noChangeShapeType="1" noTextEdit="1"/>
              </p:cNvSpPr>
              <p:nvPr/>
            </p:nvSpPr>
            <p:spPr bwMode="auto">
              <a:xfrm>
                <a:off x="8067425" y="1842580"/>
                <a:ext cx="1123709" cy="266432"/>
              </a:xfrm>
              <a:prstGeom prst="rect">
                <a:avLst/>
              </a:prstGeom>
              <a:blipFill>
                <a:blip r:embed="rId5"/>
                <a:stretch>
                  <a:fillRect b="-6122"/>
                </a:stretch>
              </a:blipFill>
              <a:ln w="28575" algn="ctr">
                <a:solidFill>
                  <a:schemeClr val="tx1"/>
                </a:solidFill>
                <a:round/>
                <a:headEnd/>
                <a:tailEnd/>
              </a:ln>
            </p:spPr>
            <p:txBody>
              <a:bodyPr/>
              <a:lstStyle/>
              <a:p>
                <a:r>
                  <a:rPr lang="zh-CN" altLang="en-US">
                    <a:noFill/>
                  </a:rPr>
                  <a:t> </a:t>
                </a:r>
              </a:p>
            </p:txBody>
          </p:sp>
        </mc:Fallback>
      </mc:AlternateContent>
      <p:cxnSp>
        <p:nvCxnSpPr>
          <p:cNvPr id="133" name="直接箭头连接符 78">
            <a:extLst>
              <a:ext uri="{FF2B5EF4-FFF2-40B4-BE49-F238E27FC236}">
                <a16:creationId xmlns:a16="http://schemas.microsoft.com/office/drawing/2014/main" id="{80C1E175-5652-2022-A9A3-08C20076E039}"/>
              </a:ext>
            </a:extLst>
          </p:cNvPr>
          <p:cNvCxnSpPr>
            <a:cxnSpLocks/>
          </p:cNvCxnSpPr>
          <p:nvPr/>
        </p:nvCxnSpPr>
        <p:spPr>
          <a:xfrm>
            <a:off x="9289528" y="1264556"/>
            <a:ext cx="0" cy="1583400"/>
          </a:xfrm>
          <a:prstGeom prst="straightConnector1">
            <a:avLst/>
          </a:prstGeom>
          <a:noFill/>
          <a:ln w="19050" cap="flat" cmpd="sng" algn="ctr">
            <a:solidFill>
              <a:sysClr val="windowText" lastClr="000000"/>
            </a:solidFill>
            <a:prstDash val="solid"/>
            <a:miter lim="800000"/>
            <a:tailEnd type="triangle"/>
          </a:ln>
          <a:effectLst/>
        </p:spPr>
      </p:cxnSp>
      <p:sp>
        <p:nvSpPr>
          <p:cNvPr id="134" name="TextBox 133">
            <a:extLst>
              <a:ext uri="{FF2B5EF4-FFF2-40B4-BE49-F238E27FC236}">
                <a16:creationId xmlns:a16="http://schemas.microsoft.com/office/drawing/2014/main" id="{F5420C20-72EA-0E0D-7806-5E3D3C1BF787}"/>
              </a:ext>
            </a:extLst>
          </p:cNvPr>
          <p:cNvSpPr txBox="1"/>
          <p:nvPr/>
        </p:nvSpPr>
        <p:spPr>
          <a:xfrm>
            <a:off x="9015502" y="2877240"/>
            <a:ext cx="686069" cy="287771"/>
          </a:xfrm>
          <a:prstGeom prst="rect">
            <a:avLst/>
          </a:prstGeom>
          <a:noFill/>
        </p:spPr>
        <p:txBody>
          <a:bodyPr wrap="square" rtlCol="0">
            <a:spAutoFit/>
          </a:bodyPr>
          <a:lstStyle/>
          <a:p>
            <a:pPr defTabSz="914140" eaLnBrk="1" fontAlgn="auto" hangingPunct="1">
              <a:spcBef>
                <a:spcPts val="0"/>
              </a:spcBef>
              <a:spcAft>
                <a:spcPts val="0"/>
              </a:spcAft>
            </a:pPr>
            <a:r>
              <a:rPr lang="en-US" altLang="zh-CN" sz="1270" dirty="0">
                <a:solidFill>
                  <a:prstClr val="black"/>
                </a:solidFill>
                <a:latin typeface="Times New Roman" panose="02020603050405020304" pitchFamily="18" charset="0"/>
                <a:ea typeface="黑体"/>
                <a:cs typeface="Times New Roman" panose="02020603050405020304" pitchFamily="18" charset="0"/>
              </a:rPr>
              <a:t>Time</a:t>
            </a:r>
            <a:endParaRPr lang="zh-CN" altLang="en-US" sz="1270" dirty="0">
              <a:solidFill>
                <a:prstClr val="black"/>
              </a:solidFill>
              <a:latin typeface="Times New Roman" panose="02020603050405020304" pitchFamily="18" charset="0"/>
              <a:ea typeface="黑体"/>
              <a:cs typeface="Times New Roman" panose="02020603050405020304" pitchFamily="18" charset="0"/>
            </a:endParaRPr>
          </a:p>
        </p:txBody>
      </p:sp>
      <p:sp>
        <p:nvSpPr>
          <p:cNvPr id="135" name="矩形 105">
            <a:extLst>
              <a:ext uri="{FF2B5EF4-FFF2-40B4-BE49-F238E27FC236}">
                <a16:creationId xmlns:a16="http://schemas.microsoft.com/office/drawing/2014/main" id="{9BB6CCAF-955F-E8DB-63D9-DE695626BDDE}"/>
              </a:ext>
            </a:extLst>
          </p:cNvPr>
          <p:cNvSpPr/>
          <p:nvPr/>
        </p:nvSpPr>
        <p:spPr>
          <a:xfrm>
            <a:off x="4076516" y="5595363"/>
            <a:ext cx="920283" cy="1726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136" name="文本框 107">
                <a:extLst>
                  <a:ext uri="{FF2B5EF4-FFF2-40B4-BE49-F238E27FC236}">
                    <a16:creationId xmlns:a16="http://schemas.microsoft.com/office/drawing/2014/main" id="{50D361BD-438D-E8DE-2D31-F7DFA17670DA}"/>
                  </a:ext>
                </a:extLst>
              </p:cNvPr>
              <p:cNvSpPr txBox="1"/>
              <p:nvPr/>
            </p:nvSpPr>
            <p:spPr>
              <a:xfrm>
                <a:off x="3344282" y="5448221"/>
                <a:ext cx="565988" cy="400110"/>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zh-CN" sz="2000" i="1">
                              <a:solidFill>
                                <a:prstClr val="black"/>
                              </a:solidFill>
                              <a:latin typeface="Cambria Math" panose="02040503050406030204" pitchFamily="18" charset="0"/>
                            </a:rPr>
                          </m:ctrlPr>
                        </m:sSubPr>
                        <m:e>
                          <m:r>
                            <a:rPr lang="en-US" altLang="zh-CN" sz="2000" b="1" i="1">
                              <a:solidFill>
                                <a:prstClr val="black"/>
                              </a:solidFill>
                              <a:latin typeface="Cambria Math" panose="02040503050406030204" pitchFamily="18" charset="0"/>
                            </a:rPr>
                            <m:t>𝒂</m:t>
                          </m:r>
                        </m:e>
                        <m:sub>
                          <m:r>
                            <a:rPr lang="en-US" altLang="zh-CN" sz="2000" i="1">
                              <a:solidFill>
                                <a:prstClr val="black"/>
                              </a:solidFill>
                              <a:latin typeface="Cambria Math" panose="02040503050406030204" pitchFamily="18" charset="0"/>
                            </a:rPr>
                            <m:t>𝑇</m:t>
                          </m:r>
                        </m:sub>
                      </m:sSub>
                    </m:oMath>
                  </m:oMathPara>
                </a14:m>
                <a:endParaRPr lang="zh-CN" altLang="en-US" sz="2000" dirty="0">
                  <a:solidFill>
                    <a:prstClr val="black"/>
                  </a:solidFill>
                  <a:latin typeface="Lucida Sans"/>
                  <a:ea typeface="黑体"/>
                </a:endParaRPr>
              </a:p>
            </p:txBody>
          </p:sp>
        </mc:Choice>
        <mc:Fallback xmlns="">
          <p:sp>
            <p:nvSpPr>
              <p:cNvPr id="136" name="文本框 107">
                <a:extLst>
                  <a:ext uri="{FF2B5EF4-FFF2-40B4-BE49-F238E27FC236}">
                    <a16:creationId xmlns:a16="http://schemas.microsoft.com/office/drawing/2014/main" id="{50D361BD-438D-E8DE-2D31-F7DFA17670DA}"/>
                  </a:ext>
                </a:extLst>
              </p:cNvPr>
              <p:cNvSpPr txBox="1">
                <a:spLocks noRot="1" noChangeAspect="1" noMove="1" noResize="1" noEditPoints="1" noAdjustHandles="1" noChangeArrowheads="1" noChangeShapeType="1" noTextEdit="1"/>
              </p:cNvSpPr>
              <p:nvPr/>
            </p:nvSpPr>
            <p:spPr>
              <a:xfrm>
                <a:off x="3344282" y="5448221"/>
                <a:ext cx="565988" cy="400110"/>
              </a:xfrm>
              <a:prstGeom prst="rect">
                <a:avLst/>
              </a:prstGeom>
              <a:blipFill>
                <a:blip r:embed="rId6"/>
                <a:stretch>
                  <a:fillRect b="-4615"/>
                </a:stretch>
              </a:blipFill>
            </p:spPr>
            <p:txBody>
              <a:bodyPr/>
              <a:lstStyle/>
              <a:p>
                <a:r>
                  <a:rPr lang="zh-CN" altLang="en-US">
                    <a:noFill/>
                  </a:rPr>
                  <a:t> </a:t>
                </a:r>
              </a:p>
            </p:txBody>
          </p:sp>
        </mc:Fallback>
      </mc:AlternateContent>
      <p:sp>
        <p:nvSpPr>
          <p:cNvPr id="137" name="!!矩形 134">
            <a:extLst>
              <a:ext uri="{FF2B5EF4-FFF2-40B4-BE49-F238E27FC236}">
                <a16:creationId xmlns:a16="http://schemas.microsoft.com/office/drawing/2014/main" id="{BDF566B7-2CA8-C340-7A2C-38B4AAABC87E}"/>
              </a:ext>
            </a:extLst>
          </p:cNvPr>
          <p:cNvSpPr/>
          <p:nvPr/>
        </p:nvSpPr>
        <p:spPr>
          <a:xfrm>
            <a:off x="7541331" y="4864110"/>
            <a:ext cx="920360" cy="1840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grpSp>
        <p:nvGrpSpPr>
          <p:cNvPr id="138" name="组合 114">
            <a:extLst>
              <a:ext uri="{FF2B5EF4-FFF2-40B4-BE49-F238E27FC236}">
                <a16:creationId xmlns:a16="http://schemas.microsoft.com/office/drawing/2014/main" id="{C4082D47-F381-891D-E51C-F496F366A1EA}"/>
              </a:ext>
            </a:extLst>
          </p:cNvPr>
          <p:cNvGrpSpPr/>
          <p:nvPr/>
        </p:nvGrpSpPr>
        <p:grpSpPr>
          <a:xfrm rot="16200000">
            <a:off x="5252813" y="4866587"/>
            <a:ext cx="920363" cy="920368"/>
            <a:chOff x="2385199" y="3712050"/>
            <a:chExt cx="685802" cy="685808"/>
          </a:xfrm>
        </p:grpSpPr>
        <p:sp>
          <p:nvSpPr>
            <p:cNvPr id="139" name="矩形 115">
              <a:extLst>
                <a:ext uri="{FF2B5EF4-FFF2-40B4-BE49-F238E27FC236}">
                  <a16:creationId xmlns:a16="http://schemas.microsoft.com/office/drawing/2014/main" id="{F6542949-ED7E-06BA-3244-F883DDE4A88C}"/>
                </a:ext>
              </a:extLst>
            </p:cNvPr>
            <p:cNvSpPr/>
            <p:nvPr/>
          </p:nvSpPr>
          <p:spPr>
            <a:xfrm>
              <a:off x="2385201" y="3849218"/>
              <a:ext cx="68580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140" name="矩形 116">
              <a:extLst>
                <a:ext uri="{FF2B5EF4-FFF2-40B4-BE49-F238E27FC236}">
                  <a16:creationId xmlns:a16="http://schemas.microsoft.com/office/drawing/2014/main" id="{5ABB2143-8449-7A01-3C4C-B91AA05B8DDF}"/>
                </a:ext>
              </a:extLst>
            </p:cNvPr>
            <p:cNvSpPr/>
            <p:nvPr/>
          </p:nvSpPr>
          <p:spPr>
            <a:xfrm>
              <a:off x="2385200" y="3986378"/>
              <a:ext cx="68580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141" name="矩形 117">
              <a:extLst>
                <a:ext uri="{FF2B5EF4-FFF2-40B4-BE49-F238E27FC236}">
                  <a16:creationId xmlns:a16="http://schemas.microsoft.com/office/drawing/2014/main" id="{CD0D5FB5-C681-856F-8C08-34C25CD7F603}"/>
                </a:ext>
              </a:extLst>
            </p:cNvPr>
            <p:cNvSpPr/>
            <p:nvPr/>
          </p:nvSpPr>
          <p:spPr>
            <a:xfrm>
              <a:off x="2385200" y="4123540"/>
              <a:ext cx="68580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142" name="矩形 118">
              <a:extLst>
                <a:ext uri="{FF2B5EF4-FFF2-40B4-BE49-F238E27FC236}">
                  <a16:creationId xmlns:a16="http://schemas.microsoft.com/office/drawing/2014/main" id="{EE058EB6-395E-B543-B718-D327FFD11745}"/>
                </a:ext>
              </a:extLst>
            </p:cNvPr>
            <p:cNvSpPr/>
            <p:nvPr/>
          </p:nvSpPr>
          <p:spPr>
            <a:xfrm>
              <a:off x="2385200" y="4260698"/>
              <a:ext cx="68580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143" name="矩形 119">
              <a:extLst>
                <a:ext uri="{FF2B5EF4-FFF2-40B4-BE49-F238E27FC236}">
                  <a16:creationId xmlns:a16="http://schemas.microsoft.com/office/drawing/2014/main" id="{E50732BF-D484-0860-47BE-66821966DB11}"/>
                </a:ext>
              </a:extLst>
            </p:cNvPr>
            <p:cNvSpPr/>
            <p:nvPr/>
          </p:nvSpPr>
          <p:spPr>
            <a:xfrm>
              <a:off x="2385199" y="3712050"/>
              <a:ext cx="685800" cy="137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dirty="0">
                <a:solidFill>
                  <a:prstClr val="white"/>
                </a:solidFill>
                <a:latin typeface="Lucida Sans"/>
                <a:ea typeface="黑体"/>
              </a:endParaRPr>
            </a:p>
          </p:txBody>
        </p:sp>
      </p:grpSp>
      <p:grpSp>
        <p:nvGrpSpPr>
          <p:cNvPr id="144" name="!!组合 121">
            <a:extLst>
              <a:ext uri="{FF2B5EF4-FFF2-40B4-BE49-F238E27FC236}">
                <a16:creationId xmlns:a16="http://schemas.microsoft.com/office/drawing/2014/main" id="{58E153E9-9B1B-4749-F9EA-3991D9334FE5}"/>
              </a:ext>
            </a:extLst>
          </p:cNvPr>
          <p:cNvGrpSpPr/>
          <p:nvPr/>
        </p:nvGrpSpPr>
        <p:grpSpPr>
          <a:xfrm>
            <a:off x="6389203" y="4866146"/>
            <a:ext cx="920593" cy="921248"/>
            <a:chOff x="3245952" y="3538737"/>
            <a:chExt cx="685975" cy="686463"/>
          </a:xfrm>
        </p:grpSpPr>
        <p:sp>
          <p:nvSpPr>
            <p:cNvPr id="145" name="矩形 122">
              <a:extLst>
                <a:ext uri="{FF2B5EF4-FFF2-40B4-BE49-F238E27FC236}">
                  <a16:creationId xmlns:a16="http://schemas.microsoft.com/office/drawing/2014/main" id="{6DFEDF49-4949-9C79-914A-0FC6405F2952}"/>
                </a:ext>
              </a:extLst>
            </p:cNvPr>
            <p:cNvSpPr/>
            <p:nvPr/>
          </p:nvSpPr>
          <p:spPr>
            <a:xfrm>
              <a:off x="3246125" y="3538737"/>
              <a:ext cx="685802" cy="6858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146" name="矩形 123">
              <a:extLst>
                <a:ext uri="{FF2B5EF4-FFF2-40B4-BE49-F238E27FC236}">
                  <a16:creationId xmlns:a16="http://schemas.microsoft.com/office/drawing/2014/main" id="{D1C65663-2FCE-7E06-2754-6ACE50952725}"/>
                </a:ext>
              </a:extLst>
            </p:cNvPr>
            <p:cNvSpPr/>
            <p:nvPr/>
          </p:nvSpPr>
          <p:spPr>
            <a:xfrm>
              <a:off x="3383285" y="3676561"/>
              <a:ext cx="13716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147" name="矩形 124">
              <a:extLst>
                <a:ext uri="{FF2B5EF4-FFF2-40B4-BE49-F238E27FC236}">
                  <a16:creationId xmlns:a16="http://schemas.microsoft.com/office/drawing/2014/main" id="{4706B245-1A27-BE1A-1823-A4326F80583F}"/>
                </a:ext>
              </a:extLst>
            </p:cNvPr>
            <p:cNvSpPr/>
            <p:nvPr/>
          </p:nvSpPr>
          <p:spPr>
            <a:xfrm>
              <a:off x="3520446" y="3813721"/>
              <a:ext cx="13716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148" name="矩形 125">
              <a:extLst>
                <a:ext uri="{FF2B5EF4-FFF2-40B4-BE49-F238E27FC236}">
                  <a16:creationId xmlns:a16="http://schemas.microsoft.com/office/drawing/2014/main" id="{9E90E950-95B6-F73E-72E6-F503596C9CBB}"/>
                </a:ext>
              </a:extLst>
            </p:cNvPr>
            <p:cNvSpPr/>
            <p:nvPr/>
          </p:nvSpPr>
          <p:spPr>
            <a:xfrm>
              <a:off x="3657606" y="3950882"/>
              <a:ext cx="13716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149" name="矩形 126">
              <a:extLst>
                <a:ext uri="{FF2B5EF4-FFF2-40B4-BE49-F238E27FC236}">
                  <a16:creationId xmlns:a16="http://schemas.microsoft.com/office/drawing/2014/main" id="{70474517-979D-80E7-A4AD-0624E062216A}"/>
                </a:ext>
              </a:extLst>
            </p:cNvPr>
            <p:cNvSpPr/>
            <p:nvPr/>
          </p:nvSpPr>
          <p:spPr>
            <a:xfrm>
              <a:off x="3794765" y="4088040"/>
              <a:ext cx="137160" cy="137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150" name="矩形 127">
              <a:extLst>
                <a:ext uri="{FF2B5EF4-FFF2-40B4-BE49-F238E27FC236}">
                  <a16:creationId xmlns:a16="http://schemas.microsoft.com/office/drawing/2014/main" id="{BF1B3255-5267-5D15-1EE0-8458344B8ADD}"/>
                </a:ext>
              </a:extLst>
            </p:cNvPr>
            <p:cNvSpPr/>
            <p:nvPr/>
          </p:nvSpPr>
          <p:spPr>
            <a:xfrm>
              <a:off x="3245952" y="3539392"/>
              <a:ext cx="137160" cy="1371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grpSp>
      <p:grpSp>
        <p:nvGrpSpPr>
          <p:cNvPr id="151" name="!!Group 3">
            <a:extLst>
              <a:ext uri="{FF2B5EF4-FFF2-40B4-BE49-F238E27FC236}">
                <a16:creationId xmlns:a16="http://schemas.microsoft.com/office/drawing/2014/main" id="{64A73B51-0B5A-A1AD-38A5-B5196DBA8178}"/>
              </a:ext>
            </a:extLst>
          </p:cNvPr>
          <p:cNvGrpSpPr/>
          <p:nvPr/>
        </p:nvGrpSpPr>
        <p:grpSpPr>
          <a:xfrm>
            <a:off x="7541334" y="5050666"/>
            <a:ext cx="920368" cy="736276"/>
            <a:chOff x="9728977" y="3267062"/>
            <a:chExt cx="685806" cy="548632"/>
          </a:xfrm>
        </p:grpSpPr>
        <p:sp>
          <p:nvSpPr>
            <p:cNvPr id="152" name="矩形 130">
              <a:extLst>
                <a:ext uri="{FF2B5EF4-FFF2-40B4-BE49-F238E27FC236}">
                  <a16:creationId xmlns:a16="http://schemas.microsoft.com/office/drawing/2014/main" id="{FA971D9B-1673-3DC1-316E-0316E6B3C559}"/>
                </a:ext>
              </a:extLst>
            </p:cNvPr>
            <p:cNvSpPr/>
            <p:nvPr/>
          </p:nvSpPr>
          <p:spPr>
            <a:xfrm>
              <a:off x="9728977" y="3267062"/>
              <a:ext cx="68580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153" name="矩形 131">
              <a:extLst>
                <a:ext uri="{FF2B5EF4-FFF2-40B4-BE49-F238E27FC236}">
                  <a16:creationId xmlns:a16="http://schemas.microsoft.com/office/drawing/2014/main" id="{9528C55F-2B29-D624-1F9E-8E2CF04A2A92}"/>
                </a:ext>
              </a:extLst>
            </p:cNvPr>
            <p:cNvSpPr/>
            <p:nvPr/>
          </p:nvSpPr>
          <p:spPr>
            <a:xfrm>
              <a:off x="9728983" y="3404219"/>
              <a:ext cx="68580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154" name="矩形 132">
              <a:extLst>
                <a:ext uri="{FF2B5EF4-FFF2-40B4-BE49-F238E27FC236}">
                  <a16:creationId xmlns:a16="http://schemas.microsoft.com/office/drawing/2014/main" id="{F189432E-F053-8077-3E3B-443047CE8B1B}"/>
                </a:ext>
              </a:extLst>
            </p:cNvPr>
            <p:cNvSpPr/>
            <p:nvPr/>
          </p:nvSpPr>
          <p:spPr>
            <a:xfrm>
              <a:off x="9728981" y="3541383"/>
              <a:ext cx="68580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155" name="矩形 133">
              <a:extLst>
                <a:ext uri="{FF2B5EF4-FFF2-40B4-BE49-F238E27FC236}">
                  <a16:creationId xmlns:a16="http://schemas.microsoft.com/office/drawing/2014/main" id="{C38F1852-26AD-871B-B66F-A75047F5A050}"/>
                </a:ext>
              </a:extLst>
            </p:cNvPr>
            <p:cNvSpPr/>
            <p:nvPr/>
          </p:nvSpPr>
          <p:spPr>
            <a:xfrm>
              <a:off x="9728977" y="3678534"/>
              <a:ext cx="68580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grpSp>
      <p:sp>
        <p:nvSpPr>
          <p:cNvPr id="156" name="!!dump">
            <a:extLst>
              <a:ext uri="{FF2B5EF4-FFF2-40B4-BE49-F238E27FC236}">
                <a16:creationId xmlns:a16="http://schemas.microsoft.com/office/drawing/2014/main" id="{4CA1A8BE-589C-A99A-98B2-25D2AEE47D63}"/>
              </a:ext>
            </a:extLst>
          </p:cNvPr>
          <p:cNvSpPr/>
          <p:nvPr/>
        </p:nvSpPr>
        <p:spPr>
          <a:xfrm>
            <a:off x="8693459" y="6031713"/>
            <a:ext cx="431237" cy="1118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157" name="文本框 136">
                <a:extLst>
                  <a:ext uri="{FF2B5EF4-FFF2-40B4-BE49-F238E27FC236}">
                    <a16:creationId xmlns:a16="http://schemas.microsoft.com/office/drawing/2014/main" id="{4A35674A-D1ED-0238-9C6D-1B1A30F02BF4}"/>
                  </a:ext>
                </a:extLst>
              </p:cNvPr>
              <p:cNvSpPr txBox="1"/>
              <p:nvPr/>
            </p:nvSpPr>
            <p:spPr>
              <a:xfrm>
                <a:off x="6029163" y="5170411"/>
                <a:ext cx="477635" cy="486633"/>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270" i="1">
                          <a:solidFill>
                            <a:prstClr val="black"/>
                          </a:solidFill>
                          <a:latin typeface="Cambria Math" panose="02040503050406030204" pitchFamily="18" charset="0"/>
                        </a:rPr>
                        <m:t>⋅</m:t>
                      </m:r>
                    </m:oMath>
                  </m:oMathPara>
                </a14:m>
                <a:endParaRPr lang="en-US" altLang="zh-CN" sz="1270" dirty="0">
                  <a:solidFill>
                    <a:prstClr val="black"/>
                  </a:solidFill>
                  <a:latin typeface="Lucida Sans"/>
                  <a:ea typeface="黑体"/>
                </a:endParaRPr>
              </a:p>
            </p:txBody>
          </p:sp>
        </mc:Choice>
        <mc:Fallback xmlns="">
          <p:sp>
            <p:nvSpPr>
              <p:cNvPr id="157" name="文本框 136">
                <a:extLst>
                  <a:ext uri="{FF2B5EF4-FFF2-40B4-BE49-F238E27FC236}">
                    <a16:creationId xmlns:a16="http://schemas.microsoft.com/office/drawing/2014/main" id="{4A35674A-D1ED-0238-9C6D-1B1A30F02BF4}"/>
                  </a:ext>
                </a:extLst>
              </p:cNvPr>
              <p:cNvSpPr txBox="1">
                <a:spLocks noRot="1" noChangeAspect="1" noMove="1" noResize="1" noEditPoints="1" noAdjustHandles="1" noChangeArrowheads="1" noChangeShapeType="1" noTextEdit="1"/>
              </p:cNvSpPr>
              <p:nvPr/>
            </p:nvSpPr>
            <p:spPr>
              <a:xfrm>
                <a:off x="6029163" y="5170411"/>
                <a:ext cx="477635" cy="486633"/>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8" name="文本框 137">
                <a:extLst>
                  <a:ext uri="{FF2B5EF4-FFF2-40B4-BE49-F238E27FC236}">
                    <a16:creationId xmlns:a16="http://schemas.microsoft.com/office/drawing/2014/main" id="{67520EF8-2A95-BB66-0FCA-CD2355511DF6}"/>
                  </a:ext>
                </a:extLst>
              </p:cNvPr>
              <p:cNvSpPr txBox="1"/>
              <p:nvPr/>
            </p:nvSpPr>
            <p:spPr>
              <a:xfrm>
                <a:off x="7181291" y="5170411"/>
                <a:ext cx="477635" cy="486633"/>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270" i="1">
                          <a:solidFill>
                            <a:prstClr val="black"/>
                          </a:solidFill>
                          <a:latin typeface="Cambria Math" panose="02040503050406030204" pitchFamily="18" charset="0"/>
                        </a:rPr>
                        <m:t>⋅</m:t>
                      </m:r>
                    </m:oMath>
                  </m:oMathPara>
                </a14:m>
                <a:endParaRPr lang="en-US" altLang="zh-CN" sz="1270" dirty="0">
                  <a:solidFill>
                    <a:prstClr val="black"/>
                  </a:solidFill>
                  <a:latin typeface="Lucida Sans"/>
                  <a:ea typeface="黑体"/>
                </a:endParaRPr>
              </a:p>
            </p:txBody>
          </p:sp>
        </mc:Choice>
        <mc:Fallback xmlns="">
          <p:sp>
            <p:nvSpPr>
              <p:cNvPr id="158" name="文本框 137">
                <a:extLst>
                  <a:ext uri="{FF2B5EF4-FFF2-40B4-BE49-F238E27FC236}">
                    <a16:creationId xmlns:a16="http://schemas.microsoft.com/office/drawing/2014/main" id="{67520EF8-2A95-BB66-0FCA-CD2355511DF6}"/>
                  </a:ext>
                </a:extLst>
              </p:cNvPr>
              <p:cNvSpPr txBox="1">
                <a:spLocks noRot="1" noChangeAspect="1" noMove="1" noResize="1" noEditPoints="1" noAdjustHandles="1" noChangeArrowheads="1" noChangeShapeType="1" noTextEdit="1"/>
              </p:cNvSpPr>
              <p:nvPr/>
            </p:nvSpPr>
            <p:spPr>
              <a:xfrm>
                <a:off x="7181291" y="5170411"/>
                <a:ext cx="477635" cy="486633"/>
              </a:xfrm>
              <a:prstGeom prst="rect">
                <a:avLst/>
              </a:prstGeom>
              <a:blipFill>
                <a:blip r:embed="rId7"/>
                <a:stretch>
                  <a:fillRect/>
                </a:stretch>
              </a:blipFill>
            </p:spPr>
            <p:txBody>
              <a:bodyPr/>
              <a:lstStyle/>
              <a:p>
                <a:r>
                  <a:rPr lang="zh-CN" altLang="en-US">
                    <a:noFill/>
                  </a:rPr>
                  <a:t> </a:t>
                </a:r>
              </a:p>
            </p:txBody>
          </p:sp>
        </mc:Fallback>
      </mc:AlternateContent>
      <p:sp>
        <p:nvSpPr>
          <p:cNvPr id="159" name="文本框 112">
            <a:extLst>
              <a:ext uri="{FF2B5EF4-FFF2-40B4-BE49-F238E27FC236}">
                <a16:creationId xmlns:a16="http://schemas.microsoft.com/office/drawing/2014/main" id="{DDEEDD3B-F2A2-151B-0AB2-7DE238029EE7}"/>
              </a:ext>
            </a:extLst>
          </p:cNvPr>
          <p:cNvSpPr txBox="1"/>
          <p:nvPr/>
        </p:nvSpPr>
        <p:spPr>
          <a:xfrm>
            <a:off x="4967334" y="5170411"/>
            <a:ext cx="485765" cy="486633"/>
          </a:xfrm>
          <a:prstGeom prst="rect">
            <a:avLst/>
          </a:prstGeom>
          <a:noFill/>
        </p:spPr>
        <p:txBody>
          <a:bodyPr wrap="none" rtlCol="0">
            <a:spAutoFit/>
          </a:bodyPr>
          <a:lstStyle/>
          <a:p>
            <a:pPr defTabSz="914140" eaLnBrk="1" fontAlgn="auto" hangingPunct="1">
              <a:spcBef>
                <a:spcPts val="0"/>
              </a:spcBef>
              <a:spcAft>
                <a:spcPts val="0"/>
              </a:spcAft>
            </a:pPr>
            <a:r>
              <a:rPr lang="en-US" altLang="zh-CN" sz="1270" dirty="0">
                <a:solidFill>
                  <a:prstClr val="black"/>
                </a:solidFill>
                <a:latin typeface="Lucida Sans"/>
                <a:ea typeface="黑体"/>
              </a:rPr>
              <a:t>=</a:t>
            </a:r>
            <a:endParaRPr lang="zh-CN" altLang="en-US" sz="1270" dirty="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160" name="!!Rectangle 48">
                <a:extLst>
                  <a:ext uri="{FF2B5EF4-FFF2-40B4-BE49-F238E27FC236}">
                    <a16:creationId xmlns:a16="http://schemas.microsoft.com/office/drawing/2014/main" id="{BDFC79C4-7BD0-DB3F-56D2-DBBC03876A1F}"/>
                  </a:ext>
                </a:extLst>
              </p:cNvPr>
              <p:cNvSpPr>
                <a:spLocks noChangeArrowheads="1"/>
              </p:cNvSpPr>
              <p:nvPr/>
            </p:nvSpPr>
            <p:spPr bwMode="auto">
              <a:xfrm>
                <a:off x="8067425" y="2102931"/>
                <a:ext cx="1123709" cy="266432"/>
              </a:xfrm>
              <a:prstGeom prst="rect">
                <a:avLst/>
              </a:prstGeom>
              <a:solidFill>
                <a:schemeClr val="bg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111" i="1" dirty="0">
                    <a:solidFill>
                      <a:prstClr val="black"/>
                    </a:solidFill>
                    <a:latin typeface="Cambria Math" panose="02040503050406030204" pitchFamily="18" charset="0"/>
                  </a:rPr>
                  <a:t>Item 3  </a:t>
                </a:r>
                <a14:m>
                  <m:oMath xmlns:m="http://schemas.openxmlformats.org/officeDocument/2006/math">
                    <m:r>
                      <a:rPr lang="en-US" altLang="zh-CN" sz="1111" i="1" dirty="0">
                        <a:solidFill>
                          <a:prstClr val="black"/>
                        </a:solidFill>
                        <a:latin typeface="Cambria Math" panose="02040503050406030204" pitchFamily="18" charset="0"/>
                      </a:rPr>
                      <m:t>𝑇</m:t>
                    </m:r>
                    <m:r>
                      <a:rPr lang="en-US" altLang="zh-CN" sz="1111" i="1" dirty="0">
                        <a:solidFill>
                          <a:prstClr val="black"/>
                        </a:solidFill>
                        <a:latin typeface="Cambria Math" panose="02040503050406030204" pitchFamily="18" charset="0"/>
                      </a:rPr>
                      <m:t>=48</m:t>
                    </m:r>
                  </m:oMath>
                </a14:m>
                <a:endParaRPr lang="en-US" altLang="zh-CN" sz="1111" dirty="0">
                  <a:solidFill>
                    <a:prstClr val="black"/>
                  </a:solidFill>
                </a:endParaRPr>
              </a:p>
            </p:txBody>
          </p:sp>
        </mc:Choice>
        <mc:Fallback xmlns="">
          <p:sp>
            <p:nvSpPr>
              <p:cNvPr id="160" name="!!Rectangle 48">
                <a:extLst>
                  <a:ext uri="{FF2B5EF4-FFF2-40B4-BE49-F238E27FC236}">
                    <a16:creationId xmlns:a16="http://schemas.microsoft.com/office/drawing/2014/main" id="{BDFC79C4-7BD0-DB3F-56D2-DBBC03876A1F}"/>
                  </a:ext>
                </a:extLst>
              </p:cNvPr>
              <p:cNvSpPr>
                <a:spLocks noRot="1" noChangeAspect="1" noMove="1" noResize="1" noEditPoints="1" noAdjustHandles="1" noChangeArrowheads="1" noChangeShapeType="1" noTextEdit="1"/>
              </p:cNvSpPr>
              <p:nvPr/>
            </p:nvSpPr>
            <p:spPr bwMode="auto">
              <a:xfrm>
                <a:off x="8067425" y="2102931"/>
                <a:ext cx="1123709" cy="266432"/>
              </a:xfrm>
              <a:prstGeom prst="rect">
                <a:avLst/>
              </a:prstGeom>
              <a:blipFill>
                <a:blip r:embed="rId8"/>
                <a:stretch>
                  <a:fillRect b="-6122"/>
                </a:stretch>
              </a:blipFill>
              <a:ln w="28575" algn="ctr">
                <a:solidFill>
                  <a:schemeClr val="tx1"/>
                </a:solidFill>
                <a:round/>
                <a:headEnd/>
                <a:tailEnd/>
              </a:ln>
            </p:spPr>
            <p:txBody>
              <a:bodyPr/>
              <a:lstStyle/>
              <a:p>
                <a:r>
                  <a:rPr lang="zh-CN" altLang="en-US">
                    <a:noFill/>
                  </a:rPr>
                  <a:t> </a:t>
                </a:r>
              </a:p>
            </p:txBody>
          </p:sp>
        </mc:Fallback>
      </mc:AlternateContent>
      <p:sp>
        <p:nvSpPr>
          <p:cNvPr id="4" name="TextBox 3">
            <a:extLst>
              <a:ext uri="{FF2B5EF4-FFF2-40B4-BE49-F238E27FC236}">
                <a16:creationId xmlns:a16="http://schemas.microsoft.com/office/drawing/2014/main" id="{7ABDCEA1-7F54-E799-61AF-B41C93B47D1B}"/>
              </a:ext>
            </a:extLst>
          </p:cNvPr>
          <p:cNvSpPr txBox="1"/>
          <p:nvPr/>
        </p:nvSpPr>
        <p:spPr>
          <a:xfrm>
            <a:off x="714987" y="6381034"/>
            <a:ext cx="10228712" cy="523220"/>
          </a:xfrm>
          <a:prstGeom prst="rect">
            <a:avLst/>
          </a:prstGeom>
          <a:noFill/>
        </p:spPr>
        <p:txBody>
          <a:bodyPr wrap="square">
            <a:spAutoFit/>
          </a:bodyPr>
          <a:lstStyle/>
          <a:p>
            <a:pPr algn="ctr">
              <a:spcBef>
                <a:spcPts val="0"/>
              </a:spcBef>
              <a:spcAft>
                <a:spcPts val="0"/>
              </a:spcAft>
            </a:pPr>
            <a:r>
              <a:rPr lang="en-US" altLang="zh-CN" sz="1400" dirty="0">
                <a:latin typeface="Times New Roman" panose="02020603050405020304" pitchFamily="18" charset="0"/>
                <a:cs typeface="Times New Roman" panose="02020603050405020304" pitchFamily="18" charset="0"/>
              </a:rPr>
              <a:t>Hanyan Yin, </a:t>
            </a:r>
            <a:r>
              <a:rPr lang="en-US" altLang="zh-CN" sz="1400" dirty="0" err="1">
                <a:latin typeface="Times New Roman" panose="02020603050405020304" pitchFamily="18" charset="0"/>
                <a:cs typeface="Times New Roman" panose="02020603050405020304" pitchFamily="18" charset="0"/>
              </a:rPr>
              <a:t>Dongxie</a:t>
            </a:r>
            <a:r>
              <a:rPr lang="en-US" altLang="zh-CN" sz="1400" dirty="0">
                <a:latin typeface="Times New Roman" panose="02020603050405020304" pitchFamily="18" charset="0"/>
                <a:cs typeface="Times New Roman" panose="02020603050405020304" pitchFamily="18" charset="0"/>
              </a:rPr>
              <a:t> Wen, </a:t>
            </a:r>
            <a:r>
              <a:rPr lang="en-US" altLang="zh-CN" sz="1400" dirty="0" err="1">
                <a:latin typeface="Times New Roman" panose="02020603050405020304" pitchFamily="18" charset="0"/>
                <a:cs typeface="Times New Roman" panose="02020603050405020304" pitchFamily="18" charset="0"/>
              </a:rPr>
              <a:t>Jiajun</a:t>
            </a:r>
            <a:r>
              <a:rPr lang="en-US" altLang="zh-CN" sz="1400" dirty="0">
                <a:latin typeface="Times New Roman" panose="02020603050405020304" pitchFamily="18" charset="0"/>
                <a:cs typeface="Times New Roman" panose="02020603050405020304" pitchFamily="18" charset="0"/>
              </a:rPr>
              <a:t> Li, </a:t>
            </a:r>
            <a:r>
              <a:rPr lang="en-US" altLang="zh-CN" sz="1400" b="1" dirty="0" err="1">
                <a:latin typeface="Times New Roman" panose="02020603050405020304" pitchFamily="18" charset="0"/>
                <a:cs typeface="Times New Roman" panose="02020603050405020304" pitchFamily="18" charset="0"/>
              </a:rPr>
              <a:t>Zhewei</a:t>
            </a:r>
            <a:r>
              <a:rPr lang="en-US" altLang="zh-CN" sz="1400" b="1" dirty="0">
                <a:latin typeface="Times New Roman" panose="02020603050405020304" pitchFamily="18" charset="0"/>
                <a:cs typeface="Times New Roman" panose="02020603050405020304" pitchFamily="18" charset="0"/>
              </a:rPr>
              <a:t> Wei</a:t>
            </a:r>
            <a:r>
              <a:rPr lang="en-US" altLang="zh-CN" sz="1400" dirty="0">
                <a:latin typeface="Times New Roman" panose="02020603050405020304" pitchFamily="18" charset="0"/>
                <a:cs typeface="Times New Roman" panose="02020603050405020304" pitchFamily="18" charset="0"/>
              </a:rPr>
              <a:t>, Xiao Zhang, </a:t>
            </a:r>
            <a:r>
              <a:rPr lang="en-US" altLang="zh-CN" sz="1400" dirty="0" err="1">
                <a:latin typeface="Times New Roman" panose="02020603050405020304" pitchFamily="18" charset="0"/>
                <a:cs typeface="Times New Roman" panose="02020603050405020304" pitchFamily="18" charset="0"/>
              </a:rPr>
              <a:t>Zengfeng</a:t>
            </a:r>
            <a:r>
              <a:rPr lang="en-US" altLang="zh-CN" sz="1400" dirty="0">
                <a:latin typeface="Times New Roman" panose="02020603050405020304" pitchFamily="18" charset="0"/>
                <a:cs typeface="Times New Roman" panose="02020603050405020304" pitchFamily="18" charset="0"/>
              </a:rPr>
              <a:t> Huang, </a:t>
            </a:r>
            <a:r>
              <a:rPr lang="en-US" altLang="zh-CN" sz="1400" dirty="0" err="1">
                <a:latin typeface="Times New Roman" panose="02020603050405020304" pitchFamily="18" charset="0"/>
                <a:cs typeface="Times New Roman" panose="02020603050405020304" pitchFamily="18" charset="0"/>
              </a:rPr>
              <a:t>Feifei</a:t>
            </a:r>
            <a:r>
              <a:rPr lang="en-US" altLang="zh-CN" sz="1400" dirty="0">
                <a:latin typeface="Times New Roman" panose="02020603050405020304" pitchFamily="18" charset="0"/>
                <a:cs typeface="Times New Roman" panose="02020603050405020304" pitchFamily="18" charset="0"/>
              </a:rPr>
              <a:t> Li. Optimal Matrix Sketching over Sliding Windows. VLDB 2024</a:t>
            </a:r>
            <a:endParaRPr lang="en-US" altLang="zh-CN" sz="1400" dirty="0">
              <a:effectLst/>
              <a:latin typeface="Times New Roman" panose="02020603050405020304" pitchFamily="18" charset="0"/>
              <a:cs typeface="Times New Roman" panose="02020603050405020304" pitchFamily="18" charset="0"/>
            </a:endParaRPr>
          </a:p>
        </p:txBody>
      </p:sp>
      <p:sp>
        <p:nvSpPr>
          <p:cNvPr id="7" name="Title 4">
            <a:extLst>
              <a:ext uri="{FF2B5EF4-FFF2-40B4-BE49-F238E27FC236}">
                <a16:creationId xmlns:a16="http://schemas.microsoft.com/office/drawing/2014/main" id="{D354CAA5-388B-BBFE-FBBD-F6B511113881}"/>
              </a:ext>
            </a:extLst>
          </p:cNvPr>
          <p:cNvSpPr>
            <a:spLocks noGrp="1"/>
          </p:cNvSpPr>
          <p:nvPr>
            <p:ph type="title"/>
          </p:nvPr>
        </p:nvSpPr>
        <p:spPr>
          <a:xfrm>
            <a:off x="1619219" y="141288"/>
            <a:ext cx="9810819" cy="1128712"/>
          </a:xfrm>
        </p:spPr>
        <p:txBody>
          <a:bodyPr/>
          <a:lstStyle/>
          <a:p>
            <a:r>
              <a:rPr lang="zh-CN" altLang="en-US" dirty="0"/>
              <a:t>滑动窗口：</a:t>
            </a:r>
            <a:r>
              <a:rPr lang="en-US" altLang="zh-CN" dirty="0"/>
              <a:t>MG </a:t>
            </a:r>
            <a:r>
              <a:rPr lang="en-US" altLang="zh-CN" dirty="0" err="1"/>
              <a:t>v.s</a:t>
            </a:r>
            <a:r>
              <a:rPr lang="en-US" altLang="zh-CN" dirty="0"/>
              <a:t>.  FD</a:t>
            </a:r>
            <a:endParaRPr lang="zh-CN" altLang="en-US" dirty="0"/>
          </a:p>
        </p:txBody>
      </p:sp>
      <p:sp>
        <p:nvSpPr>
          <p:cNvPr id="2" name="!!内容占位符 2">
            <a:extLst>
              <a:ext uri="{FF2B5EF4-FFF2-40B4-BE49-F238E27FC236}">
                <a16:creationId xmlns:a16="http://schemas.microsoft.com/office/drawing/2014/main" id="{E8C30E6B-411F-9635-BA50-C4E28F4F2E4B}"/>
              </a:ext>
            </a:extLst>
          </p:cNvPr>
          <p:cNvSpPr txBox="1">
            <a:spLocks/>
          </p:cNvSpPr>
          <p:nvPr/>
        </p:nvSpPr>
        <p:spPr>
          <a:xfrm>
            <a:off x="718578" y="1194918"/>
            <a:ext cx="3357937" cy="4363402"/>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defTabSz="914140" fontAlgn="auto">
              <a:spcBef>
                <a:spcPts val="635"/>
              </a:spcBef>
              <a:spcAft>
                <a:spcPts val="0"/>
              </a:spcAft>
              <a:buClr>
                <a:srgbClr val="02407B"/>
              </a:buClr>
              <a:buSzPct val="75000"/>
              <a:buFont typeface="Wingdings" panose="05000000000000000000" pitchFamily="2" charset="2"/>
              <a:buChar char="n"/>
            </a:pPr>
            <a:r>
              <a:rPr kumimoji="1" lang="zh-CN" altLang="en-US" sz="2540" dirty="0">
                <a:solidFill>
                  <a:prstClr val="black"/>
                </a:solidFill>
                <a:latin typeface="Lucida Sans"/>
                <a:ea typeface="黑体"/>
              </a:rPr>
              <a:t>频率估计</a:t>
            </a:r>
            <a:endParaRPr kumimoji="1" lang="en-US" altLang="zh-CN" sz="2540" dirty="0">
              <a:solidFill>
                <a:prstClr val="black"/>
              </a:solidFill>
              <a:latin typeface="Lucida Sans"/>
              <a:ea typeface="黑体"/>
            </a:endParaRPr>
          </a:p>
          <a:p>
            <a:pPr marL="847090" lvl="1" indent="-342900" defTabSz="914140">
              <a:spcBef>
                <a:spcPts val="635"/>
              </a:spcBef>
              <a:buClr>
                <a:srgbClr val="02407B"/>
              </a:buClr>
              <a:buSzPct val="75000"/>
              <a:buFont typeface="Wingdings" panose="05000000000000000000" pitchFamily="2" charset="2"/>
              <a:buChar char="n"/>
            </a:pPr>
            <a:r>
              <a:rPr kumimoji="1" lang="en-US" altLang="zh-CN" sz="2000" dirty="0"/>
              <a:t>Sliding Window MG [PODS 2006]</a:t>
            </a:r>
            <a:endParaRPr kumimoji="1" lang="en-US" altLang="zh-CN" sz="1740" dirty="0">
              <a:solidFill>
                <a:prstClr val="black"/>
              </a:solidFill>
              <a:latin typeface="Lucida Sans"/>
              <a:ea typeface="黑体"/>
            </a:endParaRPr>
          </a:p>
          <a:p>
            <a:pPr defTabSz="914140" fontAlgn="auto">
              <a:spcBef>
                <a:spcPts val="635"/>
              </a:spcBef>
              <a:spcAft>
                <a:spcPts val="0"/>
              </a:spcAft>
              <a:buClr>
                <a:srgbClr val="02407B"/>
              </a:buClr>
              <a:buSzPct val="75000"/>
              <a:buFont typeface="Wingdings" panose="05000000000000000000" pitchFamily="2" charset="2"/>
              <a:buChar char="n"/>
            </a:pPr>
            <a:endParaRPr kumimoji="1" lang="en-US" altLang="zh-CN" sz="2540" dirty="0">
              <a:solidFill>
                <a:prstClr val="black"/>
              </a:solidFill>
              <a:latin typeface="Lucida Sans"/>
              <a:ea typeface="黑体"/>
            </a:endParaRPr>
          </a:p>
          <a:p>
            <a:pPr defTabSz="914140" fontAlgn="auto">
              <a:spcBef>
                <a:spcPts val="635"/>
              </a:spcBef>
              <a:spcAft>
                <a:spcPts val="0"/>
              </a:spcAft>
              <a:buClr>
                <a:srgbClr val="02407B"/>
              </a:buClr>
              <a:buSzPct val="75000"/>
              <a:buFont typeface="Wingdings" panose="05000000000000000000" pitchFamily="2" charset="2"/>
              <a:buChar char="n"/>
            </a:pPr>
            <a:endParaRPr kumimoji="1" lang="en-US" altLang="zh-CN" sz="2540" dirty="0">
              <a:solidFill>
                <a:prstClr val="black"/>
              </a:solidFill>
              <a:latin typeface="Lucida Sans"/>
              <a:ea typeface="黑体"/>
            </a:endParaRPr>
          </a:p>
          <a:p>
            <a:pPr defTabSz="914140" fontAlgn="auto">
              <a:spcBef>
                <a:spcPts val="635"/>
              </a:spcBef>
              <a:spcAft>
                <a:spcPts val="0"/>
              </a:spcAft>
              <a:buClr>
                <a:srgbClr val="02407B"/>
              </a:buClr>
              <a:buSzPct val="75000"/>
              <a:buFont typeface="Wingdings" panose="05000000000000000000" pitchFamily="2" charset="2"/>
              <a:buChar char="n"/>
            </a:pPr>
            <a:r>
              <a:rPr kumimoji="1" lang="zh-CN" altLang="en-US" sz="2540" dirty="0">
                <a:solidFill>
                  <a:prstClr val="black"/>
                </a:solidFill>
                <a:latin typeface="Lucida Sans"/>
                <a:ea typeface="黑体"/>
              </a:rPr>
              <a:t>矩阵略图</a:t>
            </a:r>
            <a:endParaRPr kumimoji="1" lang="en-US" altLang="zh-CN" sz="2540" dirty="0">
              <a:solidFill>
                <a:prstClr val="black"/>
              </a:solidFill>
              <a:latin typeface="Lucida Sans"/>
              <a:ea typeface="黑体"/>
            </a:endParaRPr>
          </a:p>
          <a:p>
            <a:pPr marL="847090" lvl="1" indent="-342900" defTabSz="914140">
              <a:spcBef>
                <a:spcPts val="635"/>
              </a:spcBef>
              <a:buClr>
                <a:srgbClr val="02407B"/>
              </a:buClr>
              <a:buSzPct val="75000"/>
              <a:buFont typeface="Wingdings" panose="05000000000000000000" pitchFamily="2" charset="2"/>
              <a:buChar char="n"/>
            </a:pPr>
            <a:r>
              <a:rPr kumimoji="1" lang="en-US" altLang="zh-CN" sz="2000" dirty="0"/>
              <a:t>Our Method </a:t>
            </a:r>
            <a:br>
              <a:rPr kumimoji="1" lang="en-US" altLang="zh-CN" sz="2000" dirty="0"/>
            </a:br>
            <a:r>
              <a:rPr kumimoji="1" lang="en-US" altLang="zh-CN" sz="2000" dirty="0"/>
              <a:t>[VLDB 2024]</a:t>
            </a:r>
          </a:p>
          <a:p>
            <a:pPr defTabSz="914140" fontAlgn="auto">
              <a:spcBef>
                <a:spcPts val="635"/>
              </a:spcBef>
              <a:spcAft>
                <a:spcPts val="0"/>
              </a:spcAft>
              <a:buClr>
                <a:srgbClr val="02407B"/>
              </a:buClr>
              <a:buSzPct val="75000"/>
              <a:buFont typeface="Wingdings" panose="05000000000000000000" pitchFamily="2" charset="2"/>
              <a:buChar char="n"/>
            </a:pPr>
            <a:endParaRPr kumimoji="1" lang="en-US" altLang="zh-CN" sz="2540" dirty="0">
              <a:solidFill>
                <a:prstClr val="black"/>
              </a:solidFill>
              <a:latin typeface="Lucida Sans"/>
              <a:ea typeface="黑体"/>
            </a:endParaRPr>
          </a:p>
        </p:txBody>
      </p:sp>
    </p:spTree>
    <p:extLst>
      <p:ext uri="{BB962C8B-B14F-4D97-AF65-F5344CB8AC3E}">
        <p14:creationId xmlns:p14="http://schemas.microsoft.com/office/powerpoint/2010/main" val="27178288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94">
            <a:extLst>
              <a:ext uri="{FF2B5EF4-FFF2-40B4-BE49-F238E27FC236}">
                <a16:creationId xmlns:a16="http://schemas.microsoft.com/office/drawing/2014/main" id="{5C8863BF-A852-572F-8ACC-22F707F5246C}"/>
              </a:ext>
            </a:extLst>
          </p:cNvPr>
          <p:cNvSpPr/>
          <p:nvPr/>
        </p:nvSpPr>
        <p:spPr>
          <a:xfrm rot="5400000">
            <a:off x="8850824" y="5535644"/>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defRPr/>
            </a:pPr>
            <a:endParaRPr lang="zh-CN" altLang="en-US" sz="1825" kern="0">
              <a:solidFill>
                <a:prstClr val="white"/>
              </a:solidFill>
              <a:latin typeface="Lucida Sans"/>
              <a:ea typeface="黑体"/>
            </a:endParaRPr>
          </a:p>
        </p:txBody>
      </p:sp>
      <p:grpSp>
        <p:nvGrpSpPr>
          <p:cNvPr id="43" name="!!Group 3">
            <a:extLst>
              <a:ext uri="{FF2B5EF4-FFF2-40B4-BE49-F238E27FC236}">
                <a16:creationId xmlns:a16="http://schemas.microsoft.com/office/drawing/2014/main" id="{81E78E0D-326A-6CB0-D20A-5EACE5B60D87}"/>
              </a:ext>
            </a:extLst>
          </p:cNvPr>
          <p:cNvGrpSpPr/>
          <p:nvPr/>
        </p:nvGrpSpPr>
        <p:grpSpPr>
          <a:xfrm>
            <a:off x="4078286" y="4863706"/>
            <a:ext cx="920284" cy="736226"/>
            <a:chOff x="915215" y="3574890"/>
            <a:chExt cx="685801" cy="548640"/>
          </a:xfrm>
        </p:grpSpPr>
        <p:sp>
          <p:nvSpPr>
            <p:cNvPr id="44" name="矩形 108">
              <a:extLst>
                <a:ext uri="{FF2B5EF4-FFF2-40B4-BE49-F238E27FC236}">
                  <a16:creationId xmlns:a16="http://schemas.microsoft.com/office/drawing/2014/main" id="{80758747-5AF4-3941-42EE-01CA3C0A3C63}"/>
                </a:ext>
              </a:extLst>
            </p:cNvPr>
            <p:cNvSpPr/>
            <p:nvPr/>
          </p:nvSpPr>
          <p:spPr>
            <a:xfrm>
              <a:off x="915216" y="3574890"/>
              <a:ext cx="685800"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45" name="矩形 109">
              <a:extLst>
                <a:ext uri="{FF2B5EF4-FFF2-40B4-BE49-F238E27FC236}">
                  <a16:creationId xmlns:a16="http://schemas.microsoft.com/office/drawing/2014/main" id="{C6AD5883-941D-F120-E5A5-4AF66E6D52E3}"/>
                </a:ext>
              </a:extLst>
            </p:cNvPr>
            <p:cNvSpPr/>
            <p:nvPr/>
          </p:nvSpPr>
          <p:spPr>
            <a:xfrm>
              <a:off x="915215" y="3712050"/>
              <a:ext cx="685800" cy="1371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46" name="矩形 110">
              <a:extLst>
                <a:ext uri="{FF2B5EF4-FFF2-40B4-BE49-F238E27FC236}">
                  <a16:creationId xmlns:a16="http://schemas.microsoft.com/office/drawing/2014/main" id="{EF11083A-39C3-4910-1382-9F81829EB766}"/>
                </a:ext>
              </a:extLst>
            </p:cNvPr>
            <p:cNvSpPr/>
            <p:nvPr/>
          </p:nvSpPr>
          <p:spPr>
            <a:xfrm>
              <a:off x="915215" y="3849210"/>
              <a:ext cx="685800" cy="137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p:sp>
          <p:nvSpPr>
            <p:cNvPr id="47" name="矩形 111">
              <a:extLst>
                <a:ext uri="{FF2B5EF4-FFF2-40B4-BE49-F238E27FC236}">
                  <a16:creationId xmlns:a16="http://schemas.microsoft.com/office/drawing/2014/main" id="{9F7E28D4-B0F6-BA50-3C2C-97830B9E5FD3}"/>
                </a:ext>
              </a:extLst>
            </p:cNvPr>
            <p:cNvSpPr/>
            <p:nvPr/>
          </p:nvSpPr>
          <p:spPr>
            <a:xfrm>
              <a:off x="915215" y="3986370"/>
              <a:ext cx="685800" cy="137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dirty="0">
                <a:solidFill>
                  <a:prstClr val="white"/>
                </a:solidFill>
                <a:latin typeface="Lucida Sans"/>
                <a:ea typeface="黑体"/>
              </a:endParaRPr>
            </a:p>
          </p:txBody>
        </p:sp>
      </p:grpSp>
      <mc:AlternateContent xmlns:mc="http://schemas.openxmlformats.org/markup-compatibility/2006" xmlns:a14="http://schemas.microsoft.com/office/drawing/2010/main">
        <mc:Choice Requires="a14">
          <p:sp>
            <p:nvSpPr>
              <p:cNvPr id="48" name="文本框 106">
                <a:extLst>
                  <a:ext uri="{FF2B5EF4-FFF2-40B4-BE49-F238E27FC236}">
                    <a16:creationId xmlns:a16="http://schemas.microsoft.com/office/drawing/2014/main" id="{675242BC-FF5A-DF31-53C1-45020F307F8D}"/>
                  </a:ext>
                </a:extLst>
              </p:cNvPr>
              <p:cNvSpPr txBox="1"/>
              <p:nvPr/>
            </p:nvSpPr>
            <p:spPr>
              <a:xfrm>
                <a:off x="3447117" y="5030587"/>
                <a:ext cx="567591" cy="410433"/>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zh-CN" sz="2000" i="1">
                              <a:solidFill>
                                <a:prstClr val="black"/>
                              </a:solidFill>
                              <a:latin typeface="Cambria Math" panose="02040503050406030204" pitchFamily="18" charset="0"/>
                            </a:rPr>
                          </m:ctrlPr>
                        </m:sSubPr>
                        <m:e>
                          <m:acc>
                            <m:accPr>
                              <m:chr m:val="̂"/>
                              <m:ctrlPr>
                                <a:rPr lang="en-US" altLang="zh-CN" sz="2000" i="1">
                                  <a:solidFill>
                                    <a:prstClr val="black"/>
                                  </a:solidFill>
                                  <a:latin typeface="Cambria Math" panose="02040503050406030204" pitchFamily="18" charset="0"/>
                                </a:rPr>
                              </m:ctrlPr>
                            </m:accPr>
                            <m:e>
                              <m:r>
                                <a:rPr lang="en-US" altLang="zh-CN" sz="2000" b="1" i="1">
                                  <a:solidFill>
                                    <a:prstClr val="black"/>
                                  </a:solidFill>
                                  <a:latin typeface="Cambria Math" panose="02040503050406030204" pitchFamily="18" charset="0"/>
                                </a:rPr>
                                <m:t>𝑪</m:t>
                              </m:r>
                            </m:e>
                          </m:acc>
                        </m:e>
                        <m:sub>
                          <m:r>
                            <a:rPr lang="en-US" altLang="zh-CN" sz="2000" i="1">
                              <a:solidFill>
                                <a:prstClr val="black"/>
                              </a:solidFill>
                              <a:latin typeface="Cambria Math" panose="02040503050406030204" pitchFamily="18" charset="0"/>
                            </a:rPr>
                            <m:t>𝑇</m:t>
                          </m:r>
                        </m:sub>
                      </m:sSub>
                    </m:oMath>
                  </m:oMathPara>
                </a14:m>
                <a:endParaRPr lang="zh-CN" altLang="en-US" sz="3200" dirty="0">
                  <a:solidFill>
                    <a:prstClr val="black"/>
                  </a:solidFill>
                  <a:latin typeface="Lucida Sans"/>
                  <a:ea typeface="黑体"/>
                </a:endParaRPr>
              </a:p>
            </p:txBody>
          </p:sp>
        </mc:Choice>
        <mc:Fallback xmlns="">
          <p:sp>
            <p:nvSpPr>
              <p:cNvPr id="48" name="文本框 106">
                <a:extLst>
                  <a:ext uri="{FF2B5EF4-FFF2-40B4-BE49-F238E27FC236}">
                    <a16:creationId xmlns:a16="http://schemas.microsoft.com/office/drawing/2014/main" id="{675242BC-FF5A-DF31-53C1-45020F307F8D}"/>
                  </a:ext>
                </a:extLst>
              </p:cNvPr>
              <p:cNvSpPr txBox="1">
                <a:spLocks noRot="1" noChangeAspect="1" noMove="1" noResize="1" noEditPoints="1" noAdjustHandles="1" noChangeArrowheads="1" noChangeShapeType="1" noTextEdit="1"/>
              </p:cNvSpPr>
              <p:nvPr/>
            </p:nvSpPr>
            <p:spPr>
              <a:xfrm>
                <a:off x="3447117" y="5030587"/>
                <a:ext cx="567591" cy="410433"/>
              </a:xfrm>
              <a:prstGeom prst="rect">
                <a:avLst/>
              </a:prstGeom>
              <a:blipFill>
                <a:blip r:embed="rId2"/>
                <a:stretch>
                  <a:fillRect t="-7353" r="-8511" b="-1471"/>
                </a:stretch>
              </a:blipFill>
            </p:spPr>
            <p:txBody>
              <a:bodyPr/>
              <a:lstStyle/>
              <a:p>
                <a:r>
                  <a:rPr lang="zh-CN" altLang="en-US">
                    <a:noFill/>
                  </a:rPr>
                  <a:t> </a:t>
                </a:r>
              </a:p>
            </p:txBody>
          </p:sp>
        </mc:Fallback>
      </mc:AlternateContent>
      <p:sp>
        <p:nvSpPr>
          <p:cNvPr id="49" name="矩形 151">
            <a:extLst>
              <a:ext uri="{FF2B5EF4-FFF2-40B4-BE49-F238E27FC236}">
                <a16:creationId xmlns:a16="http://schemas.microsoft.com/office/drawing/2014/main" id="{84633901-FA87-215D-79A6-14573601052F}"/>
              </a:ext>
            </a:extLst>
          </p:cNvPr>
          <p:cNvSpPr/>
          <p:nvPr/>
        </p:nvSpPr>
        <p:spPr>
          <a:xfrm rot="5400000">
            <a:off x="8850824" y="3695079"/>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pPr>
            <a:endParaRPr lang="zh-CN" altLang="en-US" sz="1825" kern="0">
              <a:solidFill>
                <a:prstClr val="white"/>
              </a:solidFill>
              <a:latin typeface="Lucida Sans"/>
              <a:ea typeface="黑体"/>
            </a:endParaRPr>
          </a:p>
        </p:txBody>
      </p:sp>
      <p:sp>
        <p:nvSpPr>
          <p:cNvPr id="50" name="矩形 94">
            <a:extLst>
              <a:ext uri="{FF2B5EF4-FFF2-40B4-BE49-F238E27FC236}">
                <a16:creationId xmlns:a16="http://schemas.microsoft.com/office/drawing/2014/main" id="{6076F21B-C395-4337-042D-31AE8DAC9D47}"/>
              </a:ext>
            </a:extLst>
          </p:cNvPr>
          <p:cNvSpPr/>
          <p:nvPr/>
        </p:nvSpPr>
        <p:spPr>
          <a:xfrm rot="5400000">
            <a:off x="8850824" y="4063192"/>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defRPr/>
            </a:pPr>
            <a:endParaRPr lang="zh-CN" altLang="en-US" sz="1825" kern="0">
              <a:solidFill>
                <a:prstClr val="white"/>
              </a:solidFill>
              <a:latin typeface="Lucida Sans"/>
              <a:ea typeface="黑体"/>
            </a:endParaRPr>
          </a:p>
        </p:txBody>
      </p:sp>
      <p:sp>
        <p:nvSpPr>
          <p:cNvPr id="51" name="矩形 94">
            <a:extLst>
              <a:ext uri="{FF2B5EF4-FFF2-40B4-BE49-F238E27FC236}">
                <a16:creationId xmlns:a16="http://schemas.microsoft.com/office/drawing/2014/main" id="{7173F7A8-F1FF-108F-CCD2-CEC41F4B6322}"/>
              </a:ext>
            </a:extLst>
          </p:cNvPr>
          <p:cNvSpPr/>
          <p:nvPr/>
        </p:nvSpPr>
        <p:spPr>
          <a:xfrm rot="5400000">
            <a:off x="8850824" y="4431305"/>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defRPr/>
            </a:pPr>
            <a:endParaRPr lang="zh-CN" altLang="en-US" sz="1825" kern="0">
              <a:solidFill>
                <a:prstClr val="white"/>
              </a:solidFill>
              <a:latin typeface="Lucida Sans"/>
              <a:ea typeface="黑体"/>
            </a:endParaRPr>
          </a:p>
        </p:txBody>
      </p:sp>
      <p:sp>
        <p:nvSpPr>
          <p:cNvPr id="52" name="矩形 94">
            <a:extLst>
              <a:ext uri="{FF2B5EF4-FFF2-40B4-BE49-F238E27FC236}">
                <a16:creationId xmlns:a16="http://schemas.microsoft.com/office/drawing/2014/main" id="{6710866F-C566-76FA-4BF5-4C76401A0D3A}"/>
              </a:ext>
            </a:extLst>
          </p:cNvPr>
          <p:cNvSpPr/>
          <p:nvPr/>
        </p:nvSpPr>
        <p:spPr>
          <a:xfrm rot="5400000">
            <a:off x="8850824" y="4799418"/>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defRPr/>
            </a:pPr>
            <a:endParaRPr lang="zh-CN" altLang="en-US" sz="1825" kern="0">
              <a:solidFill>
                <a:prstClr val="white"/>
              </a:solidFill>
              <a:latin typeface="Lucida Sans"/>
              <a:ea typeface="黑体"/>
            </a:endParaRPr>
          </a:p>
        </p:txBody>
      </p:sp>
      <p:sp>
        <p:nvSpPr>
          <p:cNvPr id="53" name="矩形 94">
            <a:extLst>
              <a:ext uri="{FF2B5EF4-FFF2-40B4-BE49-F238E27FC236}">
                <a16:creationId xmlns:a16="http://schemas.microsoft.com/office/drawing/2014/main" id="{210FFCB5-F1AF-15F2-9551-DF01040B0687}"/>
              </a:ext>
            </a:extLst>
          </p:cNvPr>
          <p:cNvSpPr/>
          <p:nvPr/>
        </p:nvSpPr>
        <p:spPr>
          <a:xfrm rot="5400000">
            <a:off x="8850824" y="5167531"/>
            <a:ext cx="111875" cy="435405"/>
          </a:xfrm>
          <a:prstGeom prst="rect">
            <a:avLst/>
          </a:prstGeom>
          <a:solidFill>
            <a:schemeClr val="accent1">
              <a:lumMod val="50000"/>
            </a:schemeClr>
          </a:solidFill>
          <a:ln w="12700" cap="flat" cmpd="sng" algn="ctr">
            <a:noFill/>
            <a:prstDash val="solid"/>
            <a:miter lim="800000"/>
          </a:ln>
          <a:effectLst/>
        </p:spPr>
        <p:txBody>
          <a:bodyPr rtlCol="0" anchor="ctr"/>
          <a:lstStyle/>
          <a:p>
            <a:pPr algn="ctr" defTabSz="725702" eaLnBrk="1" fontAlgn="auto" hangingPunct="1">
              <a:spcBef>
                <a:spcPts val="0"/>
              </a:spcBef>
              <a:spcAft>
                <a:spcPts val="0"/>
              </a:spcAft>
              <a:defRPr/>
            </a:pPr>
            <a:endParaRPr lang="zh-CN" altLang="en-US" sz="1825" kern="0">
              <a:solidFill>
                <a:prstClr val="white"/>
              </a:solidFill>
              <a:latin typeface="Lucida Sans"/>
              <a:ea typeface="黑体"/>
            </a:endParaRPr>
          </a:p>
        </p:txBody>
      </p:sp>
      <p:cxnSp>
        <p:nvCxnSpPr>
          <p:cNvPr id="54" name="直接箭头连接符 78">
            <a:extLst>
              <a:ext uri="{FF2B5EF4-FFF2-40B4-BE49-F238E27FC236}">
                <a16:creationId xmlns:a16="http://schemas.microsoft.com/office/drawing/2014/main" id="{00A74D20-AFF6-F97D-1FC7-3CFEEA49A71D}"/>
              </a:ext>
            </a:extLst>
          </p:cNvPr>
          <p:cNvCxnSpPr>
            <a:cxnSpLocks/>
          </p:cNvCxnSpPr>
          <p:nvPr/>
        </p:nvCxnSpPr>
        <p:spPr>
          <a:xfrm>
            <a:off x="9259644" y="3811205"/>
            <a:ext cx="0" cy="2379619"/>
          </a:xfrm>
          <a:prstGeom prst="straightConnector1">
            <a:avLst/>
          </a:prstGeom>
          <a:noFill/>
          <a:ln w="19050" cap="flat" cmpd="sng" algn="ctr">
            <a:solidFill>
              <a:sysClr val="windowText" lastClr="000000"/>
            </a:solidFill>
            <a:prstDash val="solid"/>
            <a:miter lim="800000"/>
            <a:tailEnd type="triangle"/>
          </a:ln>
          <a:effectLst/>
        </p:spPr>
      </p:cxnSp>
      <p:sp>
        <p:nvSpPr>
          <p:cNvPr id="55" name="文本框 101">
            <a:extLst>
              <a:ext uri="{FF2B5EF4-FFF2-40B4-BE49-F238E27FC236}">
                <a16:creationId xmlns:a16="http://schemas.microsoft.com/office/drawing/2014/main" id="{69A8FD06-C64F-F4DA-C29E-0ECF4152D108}"/>
              </a:ext>
            </a:extLst>
          </p:cNvPr>
          <p:cNvSpPr txBox="1"/>
          <p:nvPr/>
        </p:nvSpPr>
        <p:spPr>
          <a:xfrm>
            <a:off x="9290920" y="6041839"/>
            <a:ext cx="484428" cy="263277"/>
          </a:xfrm>
          <a:prstGeom prst="rect">
            <a:avLst/>
          </a:prstGeom>
          <a:noFill/>
        </p:spPr>
        <p:txBody>
          <a:bodyPr wrap="square" rtlCol="0">
            <a:spAutoFit/>
          </a:bodyPr>
          <a:lstStyle/>
          <a:p>
            <a:pPr defTabSz="914140" eaLnBrk="1" fontAlgn="auto" hangingPunct="1">
              <a:spcBef>
                <a:spcPts val="0"/>
              </a:spcBef>
              <a:spcAft>
                <a:spcPts val="0"/>
              </a:spcAft>
            </a:pPr>
            <a:r>
              <a:rPr lang="en-US" altLang="zh-CN" sz="1111" kern="0" dirty="0">
                <a:solidFill>
                  <a:prstClr val="black"/>
                </a:solidFill>
                <a:latin typeface="Times New Roman" panose="02020603050405020304" pitchFamily="18" charset="0"/>
                <a:ea typeface="黑体"/>
                <a:cs typeface="Times New Roman" panose="02020603050405020304" pitchFamily="18" charset="0"/>
              </a:rPr>
              <a:t>Time</a:t>
            </a:r>
            <a:endParaRPr lang="zh-CN" altLang="en-US" sz="1111" kern="0" dirty="0">
              <a:solidFill>
                <a:prstClr val="black"/>
              </a:solidFill>
              <a:latin typeface="Times New Roman" panose="02020603050405020304" pitchFamily="18" charset="0"/>
              <a:ea typeface="黑体"/>
              <a:cs typeface="Times New Roman" panose="02020603050405020304" pitchFamily="18" charset="0"/>
            </a:endParaRPr>
          </a:p>
        </p:txBody>
      </p:sp>
      <p:cxnSp>
        <p:nvCxnSpPr>
          <p:cNvPr id="57" name="Straight Connector 2">
            <a:extLst>
              <a:ext uri="{FF2B5EF4-FFF2-40B4-BE49-F238E27FC236}">
                <a16:creationId xmlns:a16="http://schemas.microsoft.com/office/drawing/2014/main" id="{07691008-1A48-FCA9-11E4-4ABFF417CBC4}"/>
              </a:ext>
            </a:extLst>
          </p:cNvPr>
          <p:cNvCxnSpPr>
            <a:cxnSpLocks noChangeShapeType="1"/>
          </p:cNvCxnSpPr>
          <p:nvPr/>
        </p:nvCxnSpPr>
        <p:spPr bwMode="auto">
          <a:xfrm flipV="1">
            <a:off x="4662780" y="3352489"/>
            <a:ext cx="2670120" cy="7948"/>
          </a:xfrm>
          <a:prstGeom prst="line">
            <a:avLst/>
          </a:prstGeom>
          <a:noFill/>
          <a:ln w="38100" algn="ctr">
            <a:solidFill>
              <a:schemeClr val="tx1"/>
            </a:solidFill>
            <a:round/>
            <a:headEnd/>
            <a:tailEnd/>
          </a:ln>
        </p:spPr>
      </p:cxnSp>
      <p:sp>
        <p:nvSpPr>
          <p:cNvPr id="58" name="Rectangle 23">
            <a:extLst>
              <a:ext uri="{FF2B5EF4-FFF2-40B4-BE49-F238E27FC236}">
                <a16:creationId xmlns:a16="http://schemas.microsoft.com/office/drawing/2014/main" id="{7A2F08C7-AD67-1369-18C0-FB259079F674}"/>
              </a:ext>
            </a:extLst>
          </p:cNvPr>
          <p:cNvSpPr>
            <a:spLocks noChangeArrowheads="1"/>
          </p:cNvSpPr>
          <p:nvPr/>
        </p:nvSpPr>
        <p:spPr bwMode="auto">
          <a:xfrm>
            <a:off x="4836228" y="3118902"/>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59" name="Rectangle 24">
            <a:extLst>
              <a:ext uri="{FF2B5EF4-FFF2-40B4-BE49-F238E27FC236}">
                <a16:creationId xmlns:a16="http://schemas.microsoft.com/office/drawing/2014/main" id="{0ED40AD7-F373-DDA8-D8A6-D3CB5BFF7CD7}"/>
              </a:ext>
            </a:extLst>
          </p:cNvPr>
          <p:cNvSpPr>
            <a:spLocks noChangeArrowheads="1"/>
          </p:cNvSpPr>
          <p:nvPr/>
        </p:nvSpPr>
        <p:spPr bwMode="auto">
          <a:xfrm>
            <a:off x="4836228" y="2890034"/>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60" name="Rectangle 25">
            <a:extLst>
              <a:ext uri="{FF2B5EF4-FFF2-40B4-BE49-F238E27FC236}">
                <a16:creationId xmlns:a16="http://schemas.microsoft.com/office/drawing/2014/main" id="{5BF6CDAF-E3D5-7948-AE7E-127051D530B3}"/>
              </a:ext>
            </a:extLst>
          </p:cNvPr>
          <p:cNvSpPr>
            <a:spLocks noChangeArrowheads="1"/>
          </p:cNvSpPr>
          <p:nvPr/>
        </p:nvSpPr>
        <p:spPr bwMode="auto">
          <a:xfrm>
            <a:off x="4836228" y="2661168"/>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61" name="Rectangle 26">
            <a:extLst>
              <a:ext uri="{FF2B5EF4-FFF2-40B4-BE49-F238E27FC236}">
                <a16:creationId xmlns:a16="http://schemas.microsoft.com/office/drawing/2014/main" id="{C14BD0D0-7BD0-12E7-45A7-CD955962881E}"/>
              </a:ext>
            </a:extLst>
          </p:cNvPr>
          <p:cNvSpPr>
            <a:spLocks noChangeArrowheads="1"/>
          </p:cNvSpPr>
          <p:nvPr/>
        </p:nvSpPr>
        <p:spPr bwMode="auto">
          <a:xfrm>
            <a:off x="4836228" y="2429121"/>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62" name="TextBox 5">
            <a:extLst>
              <a:ext uri="{FF2B5EF4-FFF2-40B4-BE49-F238E27FC236}">
                <a16:creationId xmlns:a16="http://schemas.microsoft.com/office/drawing/2014/main" id="{4D422369-2CF2-0600-4C47-3C56B8551E28}"/>
              </a:ext>
            </a:extLst>
          </p:cNvPr>
          <p:cNvSpPr txBox="1">
            <a:spLocks noChangeArrowheads="1"/>
          </p:cNvSpPr>
          <p:nvPr/>
        </p:nvSpPr>
        <p:spPr bwMode="auto">
          <a:xfrm>
            <a:off x="4784991" y="3356569"/>
            <a:ext cx="2509280" cy="35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r>
              <a:rPr lang="en-US" altLang="zh-CN" sz="1600" dirty="0">
                <a:solidFill>
                  <a:prstClr val="black"/>
                </a:solidFill>
                <a:latin typeface="Courier New" panose="02070309020205020404" pitchFamily="49" charset="0"/>
                <a:cs typeface="Courier New" panose="02070309020205020404" pitchFamily="49" charset="0"/>
              </a:rPr>
              <a:t>1 2 3 4 5 6 7 8 9 </a:t>
            </a:r>
          </a:p>
        </p:txBody>
      </p:sp>
      <p:sp>
        <p:nvSpPr>
          <p:cNvPr id="63" name="Rectangle 44">
            <a:extLst>
              <a:ext uri="{FF2B5EF4-FFF2-40B4-BE49-F238E27FC236}">
                <a16:creationId xmlns:a16="http://schemas.microsoft.com/office/drawing/2014/main" id="{130F25F5-D9B3-AFE9-BA09-57BF086037D9}"/>
              </a:ext>
            </a:extLst>
          </p:cNvPr>
          <p:cNvSpPr>
            <a:spLocks noChangeArrowheads="1"/>
          </p:cNvSpPr>
          <p:nvPr/>
        </p:nvSpPr>
        <p:spPr bwMode="auto">
          <a:xfrm>
            <a:off x="6798875" y="3115724"/>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64" name="Rectangle 45">
            <a:extLst>
              <a:ext uri="{FF2B5EF4-FFF2-40B4-BE49-F238E27FC236}">
                <a16:creationId xmlns:a16="http://schemas.microsoft.com/office/drawing/2014/main" id="{E9C3AB95-E36B-4511-9190-F9675380473D}"/>
              </a:ext>
            </a:extLst>
          </p:cNvPr>
          <p:cNvSpPr>
            <a:spLocks noChangeArrowheads="1"/>
          </p:cNvSpPr>
          <p:nvPr/>
        </p:nvSpPr>
        <p:spPr bwMode="auto">
          <a:xfrm>
            <a:off x="6798875" y="2886857"/>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p:sp>
        <p:nvSpPr>
          <p:cNvPr id="65" name="!!Rectangle 47">
            <a:extLst>
              <a:ext uri="{FF2B5EF4-FFF2-40B4-BE49-F238E27FC236}">
                <a16:creationId xmlns:a16="http://schemas.microsoft.com/office/drawing/2014/main" id="{129FC331-5DE4-B257-94BB-9AF6E8B5DA2B}"/>
              </a:ext>
            </a:extLst>
          </p:cNvPr>
          <p:cNvSpPr>
            <a:spLocks noChangeArrowheads="1"/>
          </p:cNvSpPr>
          <p:nvPr/>
        </p:nvSpPr>
        <p:spPr bwMode="auto">
          <a:xfrm>
            <a:off x="6093061" y="3124545"/>
            <a:ext cx="228868" cy="228868"/>
          </a:xfrm>
          <a:prstGeom prst="rect">
            <a:avLst/>
          </a:prstGeom>
          <a:solidFill>
            <a:schemeClr val="accent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140" eaLnBrk="1" fontAlgn="auto" hangingPunct="1">
              <a:spcBef>
                <a:spcPts val="0"/>
              </a:spcBef>
              <a:spcAft>
                <a:spcPts val="0"/>
              </a:spcAft>
            </a:pPr>
            <a:endParaRPr lang="en-US" altLang="zh-CN" sz="1724">
              <a:solidFill>
                <a:prstClr val="black"/>
              </a:solidFill>
            </a:endParaRPr>
          </a:p>
        </p:txBody>
      </p:sp>
      <mc:AlternateContent xmlns:mc="http://schemas.openxmlformats.org/markup-compatibility/2006" xmlns:a14="http://schemas.microsoft.com/office/drawing/2010/main">
        <mc:Choice Requires="a14">
          <p:sp>
            <p:nvSpPr>
              <p:cNvPr id="66" name="!!Group 18">
                <a:extLst>
                  <a:ext uri="{FF2B5EF4-FFF2-40B4-BE49-F238E27FC236}">
                    <a16:creationId xmlns:a16="http://schemas.microsoft.com/office/drawing/2014/main" id="{3B5C9B0D-E297-742C-B6BA-FDD4A8FE9E44}"/>
                  </a:ext>
                </a:extLst>
              </p:cNvPr>
              <p:cNvSpPr>
                <a:spLocks noChangeArrowheads="1"/>
              </p:cNvSpPr>
              <p:nvPr/>
            </p:nvSpPr>
            <p:spPr bwMode="auto">
              <a:xfrm>
                <a:off x="8069197" y="1307649"/>
                <a:ext cx="1123709" cy="266432"/>
              </a:xfrm>
              <a:prstGeom prst="rect">
                <a:avLst/>
              </a:prstGeom>
              <a:solidFill>
                <a:schemeClr val="bg1"/>
              </a:solidFill>
              <a:ln w="28575" algn="ctr">
                <a:solidFill>
                  <a:schemeClr val="tx1"/>
                </a:solidFill>
                <a:prstDash val="solid"/>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111" b="1" i="1" dirty="0">
                    <a:solidFill>
                      <a:prstClr val="black"/>
                    </a:solidFill>
                    <a:latin typeface="Cambria Math" panose="02040503050406030204" pitchFamily="18" charset="0"/>
                  </a:rPr>
                  <a:t>Item 3  </a:t>
                </a:r>
                <a14:m>
                  <m:oMath xmlns:m="http://schemas.openxmlformats.org/officeDocument/2006/math">
                    <m:r>
                      <a:rPr lang="en-US" altLang="zh-CN" sz="1111" i="1" dirty="0">
                        <a:solidFill>
                          <a:prstClr val="black"/>
                        </a:solidFill>
                        <a:latin typeface="Cambria Math" panose="02040503050406030204" pitchFamily="18" charset="0"/>
                      </a:rPr>
                      <m:t>𝑇</m:t>
                    </m:r>
                    <m:r>
                      <a:rPr lang="en-US" altLang="zh-CN" sz="1111" i="1" dirty="0">
                        <a:solidFill>
                          <a:prstClr val="black"/>
                        </a:solidFill>
                        <a:latin typeface="Cambria Math" panose="02040503050406030204" pitchFamily="18" charset="0"/>
                      </a:rPr>
                      <m:t>=18</m:t>
                    </m:r>
                  </m:oMath>
                </a14:m>
                <a:endParaRPr lang="en-US" altLang="zh-CN" sz="1111" dirty="0">
                  <a:solidFill>
                    <a:prstClr val="black"/>
                  </a:solidFill>
                </a:endParaRPr>
              </a:p>
            </p:txBody>
          </p:sp>
        </mc:Choice>
        <mc:Fallback xmlns="">
          <p:sp>
            <p:nvSpPr>
              <p:cNvPr id="66" name="!!Group 18">
                <a:extLst>
                  <a:ext uri="{FF2B5EF4-FFF2-40B4-BE49-F238E27FC236}">
                    <a16:creationId xmlns:a16="http://schemas.microsoft.com/office/drawing/2014/main" id="{3B5C9B0D-E297-742C-B6BA-FDD4A8FE9E44}"/>
                  </a:ext>
                </a:extLst>
              </p:cNvPr>
              <p:cNvSpPr>
                <a:spLocks noRot="1" noChangeAspect="1" noMove="1" noResize="1" noEditPoints="1" noAdjustHandles="1" noChangeArrowheads="1" noChangeShapeType="1" noTextEdit="1"/>
              </p:cNvSpPr>
              <p:nvPr/>
            </p:nvSpPr>
            <p:spPr bwMode="auto">
              <a:xfrm>
                <a:off x="8069197" y="1307649"/>
                <a:ext cx="1123709" cy="266432"/>
              </a:xfrm>
              <a:prstGeom prst="rect">
                <a:avLst/>
              </a:prstGeom>
              <a:blipFill>
                <a:blip r:embed="rId3"/>
                <a:stretch>
                  <a:fillRect b="-8333"/>
                </a:stretch>
              </a:blipFill>
              <a:ln w="28575" algn="ctr">
                <a:solidFill>
                  <a:schemeClr val="tx1"/>
                </a:solidFill>
                <a:prstDash val="solid"/>
                <a:round/>
                <a:headEnd/>
                <a:tailEn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7" name="!!Group 19">
                <a:extLst>
                  <a:ext uri="{FF2B5EF4-FFF2-40B4-BE49-F238E27FC236}">
                    <a16:creationId xmlns:a16="http://schemas.microsoft.com/office/drawing/2014/main" id="{FB2835D1-9C89-2ED7-3467-8376950214D8}"/>
                  </a:ext>
                </a:extLst>
              </p:cNvPr>
              <p:cNvSpPr>
                <a:spLocks noChangeArrowheads="1"/>
              </p:cNvSpPr>
              <p:nvPr/>
            </p:nvSpPr>
            <p:spPr bwMode="auto">
              <a:xfrm>
                <a:off x="8069196" y="1574080"/>
                <a:ext cx="1123709" cy="268499"/>
              </a:xfrm>
              <a:prstGeom prst="rect">
                <a:avLst/>
              </a:prstGeom>
              <a:solidFill>
                <a:schemeClr val="bg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111" i="1" dirty="0">
                    <a:solidFill>
                      <a:prstClr val="black"/>
                    </a:solidFill>
                    <a:latin typeface="Cambria Math" panose="02040503050406030204" pitchFamily="18" charset="0"/>
                  </a:rPr>
                  <a:t>Item 4  </a:t>
                </a:r>
                <a14:m>
                  <m:oMath xmlns:m="http://schemas.openxmlformats.org/officeDocument/2006/math">
                    <m:r>
                      <a:rPr lang="en-US" altLang="zh-CN" sz="1111" i="1" dirty="0">
                        <a:solidFill>
                          <a:prstClr val="black"/>
                        </a:solidFill>
                        <a:latin typeface="Cambria Math" panose="02040503050406030204" pitchFamily="18" charset="0"/>
                      </a:rPr>
                      <m:t>𝑇</m:t>
                    </m:r>
                    <m:r>
                      <a:rPr lang="en-US" altLang="zh-CN" sz="1111" i="1" dirty="0">
                        <a:solidFill>
                          <a:prstClr val="black"/>
                        </a:solidFill>
                        <a:latin typeface="Cambria Math" panose="02040503050406030204" pitchFamily="18" charset="0"/>
                      </a:rPr>
                      <m:t>=25</m:t>
                    </m:r>
                  </m:oMath>
                </a14:m>
                <a:endParaRPr lang="en-US" altLang="zh-CN" sz="1111" dirty="0">
                  <a:solidFill>
                    <a:prstClr val="black"/>
                  </a:solidFill>
                </a:endParaRPr>
              </a:p>
            </p:txBody>
          </p:sp>
        </mc:Choice>
        <mc:Fallback xmlns="">
          <p:sp>
            <p:nvSpPr>
              <p:cNvPr id="67" name="!!Group 19">
                <a:extLst>
                  <a:ext uri="{FF2B5EF4-FFF2-40B4-BE49-F238E27FC236}">
                    <a16:creationId xmlns:a16="http://schemas.microsoft.com/office/drawing/2014/main" id="{FB2835D1-9C89-2ED7-3467-8376950214D8}"/>
                  </a:ext>
                </a:extLst>
              </p:cNvPr>
              <p:cNvSpPr>
                <a:spLocks noRot="1" noChangeAspect="1" noMove="1" noResize="1" noEditPoints="1" noAdjustHandles="1" noChangeArrowheads="1" noChangeShapeType="1" noTextEdit="1"/>
              </p:cNvSpPr>
              <p:nvPr/>
            </p:nvSpPr>
            <p:spPr bwMode="auto">
              <a:xfrm>
                <a:off x="8069196" y="1574080"/>
                <a:ext cx="1123709" cy="268499"/>
              </a:xfrm>
              <a:prstGeom prst="rect">
                <a:avLst/>
              </a:prstGeom>
              <a:blipFill>
                <a:blip r:embed="rId4"/>
                <a:stretch>
                  <a:fillRect b="-6122"/>
                </a:stretch>
              </a:blipFill>
              <a:ln w="28575" algn="ctr">
                <a:solidFill>
                  <a:schemeClr val="tx1"/>
                </a:solidFill>
                <a:round/>
                <a:headEnd/>
                <a:tailEn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8" name="!!Group 20">
                <a:extLst>
                  <a:ext uri="{FF2B5EF4-FFF2-40B4-BE49-F238E27FC236}">
                    <a16:creationId xmlns:a16="http://schemas.microsoft.com/office/drawing/2014/main" id="{346D4A50-5DDF-80F8-DE82-1BE8A2FA6DE0}"/>
                  </a:ext>
                </a:extLst>
              </p:cNvPr>
              <p:cNvSpPr>
                <a:spLocks noChangeArrowheads="1"/>
              </p:cNvSpPr>
              <p:nvPr/>
            </p:nvSpPr>
            <p:spPr bwMode="auto">
              <a:xfrm>
                <a:off x="8069194" y="1842580"/>
                <a:ext cx="1123709" cy="266432"/>
              </a:xfrm>
              <a:prstGeom prst="rect">
                <a:avLst/>
              </a:prstGeom>
              <a:solidFill>
                <a:schemeClr val="bg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111" i="1" dirty="0">
                    <a:solidFill>
                      <a:prstClr val="black"/>
                    </a:solidFill>
                    <a:latin typeface="Cambria Math" panose="02040503050406030204" pitchFamily="18" charset="0"/>
                  </a:rPr>
                  <a:t>Item 2  </a:t>
                </a:r>
                <a14:m>
                  <m:oMath xmlns:m="http://schemas.openxmlformats.org/officeDocument/2006/math">
                    <m:r>
                      <a:rPr lang="en-US" altLang="zh-CN" sz="1111" i="1" dirty="0">
                        <a:solidFill>
                          <a:prstClr val="black"/>
                        </a:solidFill>
                        <a:latin typeface="Cambria Math" panose="02040503050406030204" pitchFamily="18" charset="0"/>
                      </a:rPr>
                      <m:t>𝑇</m:t>
                    </m:r>
                    <m:r>
                      <a:rPr lang="en-US" altLang="zh-CN" sz="1111" i="1" dirty="0">
                        <a:solidFill>
                          <a:prstClr val="black"/>
                        </a:solidFill>
                        <a:latin typeface="Cambria Math" panose="02040503050406030204" pitchFamily="18" charset="0"/>
                      </a:rPr>
                      <m:t>=37</m:t>
                    </m:r>
                  </m:oMath>
                </a14:m>
                <a:endParaRPr lang="en-US" altLang="zh-CN" sz="1111" dirty="0">
                  <a:solidFill>
                    <a:prstClr val="black"/>
                  </a:solidFill>
                </a:endParaRPr>
              </a:p>
            </p:txBody>
          </p:sp>
        </mc:Choice>
        <mc:Fallback xmlns="">
          <p:sp>
            <p:nvSpPr>
              <p:cNvPr id="68" name="!!Group 20">
                <a:extLst>
                  <a:ext uri="{FF2B5EF4-FFF2-40B4-BE49-F238E27FC236}">
                    <a16:creationId xmlns:a16="http://schemas.microsoft.com/office/drawing/2014/main" id="{346D4A50-5DDF-80F8-DE82-1BE8A2FA6DE0}"/>
                  </a:ext>
                </a:extLst>
              </p:cNvPr>
              <p:cNvSpPr>
                <a:spLocks noRot="1" noChangeAspect="1" noMove="1" noResize="1" noEditPoints="1" noAdjustHandles="1" noChangeArrowheads="1" noChangeShapeType="1" noTextEdit="1"/>
              </p:cNvSpPr>
              <p:nvPr/>
            </p:nvSpPr>
            <p:spPr bwMode="auto">
              <a:xfrm>
                <a:off x="8069194" y="1842580"/>
                <a:ext cx="1123709" cy="266432"/>
              </a:xfrm>
              <a:prstGeom prst="rect">
                <a:avLst/>
              </a:prstGeom>
              <a:blipFill>
                <a:blip r:embed="rId5"/>
                <a:stretch>
                  <a:fillRect b="-6122"/>
                </a:stretch>
              </a:blipFill>
              <a:ln w="28575" algn="ctr">
                <a:solidFill>
                  <a:schemeClr val="tx1"/>
                </a:solidFill>
                <a:round/>
                <a:headEnd/>
                <a:tailEnd/>
              </a:ln>
            </p:spPr>
            <p:txBody>
              <a:bodyPr/>
              <a:lstStyle/>
              <a:p>
                <a:r>
                  <a:rPr lang="zh-CN" altLang="en-US">
                    <a:noFill/>
                  </a:rPr>
                  <a:t> </a:t>
                </a:r>
              </a:p>
            </p:txBody>
          </p:sp>
        </mc:Fallback>
      </mc:AlternateContent>
      <p:cxnSp>
        <p:nvCxnSpPr>
          <p:cNvPr id="69" name="直接箭头连接符 78">
            <a:extLst>
              <a:ext uri="{FF2B5EF4-FFF2-40B4-BE49-F238E27FC236}">
                <a16:creationId xmlns:a16="http://schemas.microsoft.com/office/drawing/2014/main" id="{C35F5EBB-5FD8-A7B4-EA06-D4ABEB7FCF44}"/>
              </a:ext>
            </a:extLst>
          </p:cNvPr>
          <p:cNvCxnSpPr>
            <a:cxnSpLocks/>
          </p:cNvCxnSpPr>
          <p:nvPr/>
        </p:nvCxnSpPr>
        <p:spPr>
          <a:xfrm>
            <a:off x="9291297" y="1264556"/>
            <a:ext cx="0" cy="1583400"/>
          </a:xfrm>
          <a:prstGeom prst="straightConnector1">
            <a:avLst/>
          </a:prstGeom>
          <a:noFill/>
          <a:ln w="19050" cap="flat" cmpd="sng" algn="ctr">
            <a:solidFill>
              <a:sysClr val="windowText" lastClr="000000"/>
            </a:solidFill>
            <a:prstDash val="solid"/>
            <a:miter lim="800000"/>
            <a:tailEnd type="triangle"/>
          </a:ln>
          <a:effectLst/>
        </p:spPr>
      </p:cxnSp>
      <p:sp>
        <p:nvSpPr>
          <p:cNvPr id="70" name="TextBox 69">
            <a:extLst>
              <a:ext uri="{FF2B5EF4-FFF2-40B4-BE49-F238E27FC236}">
                <a16:creationId xmlns:a16="http://schemas.microsoft.com/office/drawing/2014/main" id="{E5829E91-3B5B-5C6C-0E68-5A95DD33AF4B}"/>
              </a:ext>
            </a:extLst>
          </p:cNvPr>
          <p:cNvSpPr txBox="1"/>
          <p:nvPr/>
        </p:nvSpPr>
        <p:spPr>
          <a:xfrm>
            <a:off x="9017271" y="2877240"/>
            <a:ext cx="686069" cy="287771"/>
          </a:xfrm>
          <a:prstGeom prst="rect">
            <a:avLst/>
          </a:prstGeom>
          <a:noFill/>
        </p:spPr>
        <p:txBody>
          <a:bodyPr wrap="square" rtlCol="0">
            <a:spAutoFit/>
          </a:bodyPr>
          <a:lstStyle/>
          <a:p>
            <a:pPr defTabSz="914140" eaLnBrk="1" fontAlgn="auto" hangingPunct="1">
              <a:spcBef>
                <a:spcPts val="0"/>
              </a:spcBef>
              <a:spcAft>
                <a:spcPts val="0"/>
              </a:spcAft>
            </a:pPr>
            <a:r>
              <a:rPr lang="en-US" altLang="zh-CN" sz="1270" dirty="0">
                <a:solidFill>
                  <a:prstClr val="black"/>
                </a:solidFill>
                <a:latin typeface="Times New Roman" panose="02020603050405020304" pitchFamily="18" charset="0"/>
                <a:ea typeface="黑体"/>
                <a:cs typeface="Times New Roman" panose="02020603050405020304" pitchFamily="18" charset="0"/>
              </a:rPr>
              <a:t>Time</a:t>
            </a:r>
            <a:endParaRPr lang="zh-CN" altLang="en-US" sz="1270" dirty="0">
              <a:solidFill>
                <a:prstClr val="black"/>
              </a:solidFill>
              <a:latin typeface="Times New Roman" panose="02020603050405020304" pitchFamily="18" charset="0"/>
              <a:ea typeface="黑体"/>
              <a:cs typeface="Times New Roman" panose="02020603050405020304" pitchFamily="18" charset="0"/>
            </a:endParaRPr>
          </a:p>
        </p:txBody>
      </p:sp>
      <p:sp>
        <p:nvSpPr>
          <p:cNvPr id="71" name="!!dump">
            <a:extLst>
              <a:ext uri="{FF2B5EF4-FFF2-40B4-BE49-F238E27FC236}">
                <a16:creationId xmlns:a16="http://schemas.microsoft.com/office/drawing/2014/main" id="{54700E86-783A-A7A0-CDE0-D8564125194E}"/>
              </a:ext>
            </a:extLst>
          </p:cNvPr>
          <p:cNvSpPr/>
          <p:nvPr/>
        </p:nvSpPr>
        <p:spPr>
          <a:xfrm>
            <a:off x="8695228" y="6031713"/>
            <a:ext cx="431237" cy="1118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eaLnBrk="1" fontAlgn="auto" hangingPunct="1">
              <a:spcBef>
                <a:spcPts val="0"/>
              </a:spcBef>
              <a:spcAft>
                <a:spcPts val="0"/>
              </a:spcAft>
            </a:pPr>
            <a:endParaRPr lang="zh-CN" altLang="en-US" sz="1825">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72" name="!!Rectangle 48">
                <a:extLst>
                  <a:ext uri="{FF2B5EF4-FFF2-40B4-BE49-F238E27FC236}">
                    <a16:creationId xmlns:a16="http://schemas.microsoft.com/office/drawing/2014/main" id="{7BCC9E70-B4A3-8479-E2E2-7E428B72D21D}"/>
                  </a:ext>
                </a:extLst>
              </p:cNvPr>
              <p:cNvSpPr>
                <a:spLocks noChangeArrowheads="1"/>
              </p:cNvSpPr>
              <p:nvPr/>
            </p:nvSpPr>
            <p:spPr bwMode="auto">
              <a:xfrm>
                <a:off x="8069194" y="2102931"/>
                <a:ext cx="1123709" cy="266432"/>
              </a:xfrm>
              <a:prstGeom prst="rect">
                <a:avLst/>
              </a:prstGeom>
              <a:solidFill>
                <a:schemeClr val="bg1"/>
              </a:solidFill>
              <a:ln w="28575" algn="ctr">
                <a:solidFill>
                  <a:schemeClr val="tx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140" eaLnBrk="1" fontAlgn="auto" hangingPunct="1">
                  <a:spcBef>
                    <a:spcPts val="0"/>
                  </a:spcBef>
                  <a:spcAft>
                    <a:spcPts val="0"/>
                  </a:spcAft>
                </a:pPr>
                <a:r>
                  <a:rPr lang="en-US" altLang="zh-CN" sz="1111" i="1" dirty="0">
                    <a:solidFill>
                      <a:prstClr val="black"/>
                    </a:solidFill>
                    <a:latin typeface="Cambria Math" panose="02040503050406030204" pitchFamily="18" charset="0"/>
                  </a:rPr>
                  <a:t>Item 3  </a:t>
                </a:r>
                <a14:m>
                  <m:oMath xmlns:m="http://schemas.openxmlformats.org/officeDocument/2006/math">
                    <m:r>
                      <a:rPr lang="en-US" altLang="zh-CN" sz="1111" i="1" dirty="0">
                        <a:solidFill>
                          <a:prstClr val="black"/>
                        </a:solidFill>
                        <a:latin typeface="Cambria Math" panose="02040503050406030204" pitchFamily="18" charset="0"/>
                      </a:rPr>
                      <m:t>𝑇</m:t>
                    </m:r>
                    <m:r>
                      <a:rPr lang="en-US" altLang="zh-CN" sz="1111" i="1" dirty="0">
                        <a:solidFill>
                          <a:prstClr val="black"/>
                        </a:solidFill>
                        <a:latin typeface="Cambria Math" panose="02040503050406030204" pitchFamily="18" charset="0"/>
                      </a:rPr>
                      <m:t>=48</m:t>
                    </m:r>
                  </m:oMath>
                </a14:m>
                <a:endParaRPr lang="en-US" altLang="zh-CN" sz="1111" dirty="0">
                  <a:solidFill>
                    <a:prstClr val="black"/>
                  </a:solidFill>
                </a:endParaRPr>
              </a:p>
            </p:txBody>
          </p:sp>
        </mc:Choice>
        <mc:Fallback xmlns="">
          <p:sp>
            <p:nvSpPr>
              <p:cNvPr id="72" name="!!Rectangle 48">
                <a:extLst>
                  <a:ext uri="{FF2B5EF4-FFF2-40B4-BE49-F238E27FC236}">
                    <a16:creationId xmlns:a16="http://schemas.microsoft.com/office/drawing/2014/main" id="{7BCC9E70-B4A3-8479-E2E2-7E428B72D21D}"/>
                  </a:ext>
                </a:extLst>
              </p:cNvPr>
              <p:cNvSpPr>
                <a:spLocks noRot="1" noChangeAspect="1" noMove="1" noResize="1" noEditPoints="1" noAdjustHandles="1" noChangeArrowheads="1" noChangeShapeType="1" noTextEdit="1"/>
              </p:cNvSpPr>
              <p:nvPr/>
            </p:nvSpPr>
            <p:spPr bwMode="auto">
              <a:xfrm>
                <a:off x="8069194" y="2102931"/>
                <a:ext cx="1123709" cy="266432"/>
              </a:xfrm>
              <a:prstGeom prst="rect">
                <a:avLst/>
              </a:prstGeom>
              <a:blipFill>
                <a:blip r:embed="rId6"/>
                <a:stretch>
                  <a:fillRect b="-6122"/>
                </a:stretch>
              </a:blipFill>
              <a:ln w="28575" algn="ctr">
                <a:solidFill>
                  <a:schemeClr val="tx1"/>
                </a:solidFill>
                <a:round/>
                <a:headEnd/>
                <a:tailEnd/>
              </a:ln>
            </p:spPr>
            <p:txBody>
              <a:bodyPr/>
              <a:lstStyle/>
              <a:p>
                <a:r>
                  <a:rPr lang="zh-CN" altLang="en-US">
                    <a:noFill/>
                  </a:rPr>
                  <a:t> </a:t>
                </a:r>
              </a:p>
            </p:txBody>
          </p:sp>
        </mc:Fallback>
      </mc:AlternateContent>
      <p:sp>
        <p:nvSpPr>
          <p:cNvPr id="4" name="TextBox 3">
            <a:extLst>
              <a:ext uri="{FF2B5EF4-FFF2-40B4-BE49-F238E27FC236}">
                <a16:creationId xmlns:a16="http://schemas.microsoft.com/office/drawing/2014/main" id="{89806A18-2524-3AC7-F4F9-6ECCD40BFC62}"/>
              </a:ext>
            </a:extLst>
          </p:cNvPr>
          <p:cNvSpPr txBox="1"/>
          <p:nvPr/>
        </p:nvSpPr>
        <p:spPr>
          <a:xfrm>
            <a:off x="714987" y="6381034"/>
            <a:ext cx="10228712" cy="523220"/>
          </a:xfrm>
          <a:prstGeom prst="rect">
            <a:avLst/>
          </a:prstGeom>
          <a:noFill/>
        </p:spPr>
        <p:txBody>
          <a:bodyPr wrap="square">
            <a:spAutoFit/>
          </a:bodyPr>
          <a:lstStyle/>
          <a:p>
            <a:pPr algn="ctr">
              <a:spcBef>
                <a:spcPts val="0"/>
              </a:spcBef>
              <a:spcAft>
                <a:spcPts val="0"/>
              </a:spcAft>
            </a:pPr>
            <a:r>
              <a:rPr lang="en-US" altLang="zh-CN" sz="1400" dirty="0">
                <a:latin typeface="Times New Roman" panose="02020603050405020304" pitchFamily="18" charset="0"/>
                <a:cs typeface="Times New Roman" panose="02020603050405020304" pitchFamily="18" charset="0"/>
              </a:rPr>
              <a:t>Hanyan Yin, </a:t>
            </a:r>
            <a:r>
              <a:rPr lang="en-US" altLang="zh-CN" sz="1400" dirty="0" err="1">
                <a:latin typeface="Times New Roman" panose="02020603050405020304" pitchFamily="18" charset="0"/>
                <a:cs typeface="Times New Roman" panose="02020603050405020304" pitchFamily="18" charset="0"/>
              </a:rPr>
              <a:t>Dongxie</a:t>
            </a:r>
            <a:r>
              <a:rPr lang="en-US" altLang="zh-CN" sz="1400" dirty="0">
                <a:latin typeface="Times New Roman" panose="02020603050405020304" pitchFamily="18" charset="0"/>
                <a:cs typeface="Times New Roman" panose="02020603050405020304" pitchFamily="18" charset="0"/>
              </a:rPr>
              <a:t> Wen, </a:t>
            </a:r>
            <a:r>
              <a:rPr lang="en-US" altLang="zh-CN" sz="1400" dirty="0" err="1">
                <a:latin typeface="Times New Roman" panose="02020603050405020304" pitchFamily="18" charset="0"/>
                <a:cs typeface="Times New Roman" panose="02020603050405020304" pitchFamily="18" charset="0"/>
              </a:rPr>
              <a:t>Jiajun</a:t>
            </a:r>
            <a:r>
              <a:rPr lang="en-US" altLang="zh-CN" sz="1400" dirty="0">
                <a:latin typeface="Times New Roman" panose="02020603050405020304" pitchFamily="18" charset="0"/>
                <a:cs typeface="Times New Roman" panose="02020603050405020304" pitchFamily="18" charset="0"/>
              </a:rPr>
              <a:t> Li, </a:t>
            </a:r>
            <a:r>
              <a:rPr lang="en-US" altLang="zh-CN" sz="1400" b="1" dirty="0" err="1">
                <a:latin typeface="Times New Roman" panose="02020603050405020304" pitchFamily="18" charset="0"/>
                <a:cs typeface="Times New Roman" panose="02020603050405020304" pitchFamily="18" charset="0"/>
              </a:rPr>
              <a:t>Zhewei</a:t>
            </a:r>
            <a:r>
              <a:rPr lang="en-US" altLang="zh-CN" sz="1400" b="1" dirty="0">
                <a:latin typeface="Times New Roman" panose="02020603050405020304" pitchFamily="18" charset="0"/>
                <a:cs typeface="Times New Roman" panose="02020603050405020304" pitchFamily="18" charset="0"/>
              </a:rPr>
              <a:t> Wei</a:t>
            </a:r>
            <a:r>
              <a:rPr lang="en-US" altLang="zh-CN" sz="1400" dirty="0">
                <a:latin typeface="Times New Roman" panose="02020603050405020304" pitchFamily="18" charset="0"/>
                <a:cs typeface="Times New Roman" panose="02020603050405020304" pitchFamily="18" charset="0"/>
              </a:rPr>
              <a:t>, Xiao Zhang, </a:t>
            </a:r>
            <a:r>
              <a:rPr lang="en-US" altLang="zh-CN" sz="1400" dirty="0" err="1">
                <a:latin typeface="Times New Roman" panose="02020603050405020304" pitchFamily="18" charset="0"/>
                <a:cs typeface="Times New Roman" panose="02020603050405020304" pitchFamily="18" charset="0"/>
              </a:rPr>
              <a:t>Zengfeng</a:t>
            </a:r>
            <a:r>
              <a:rPr lang="en-US" altLang="zh-CN" sz="1400" dirty="0">
                <a:latin typeface="Times New Roman" panose="02020603050405020304" pitchFamily="18" charset="0"/>
                <a:cs typeface="Times New Roman" panose="02020603050405020304" pitchFamily="18" charset="0"/>
              </a:rPr>
              <a:t> Huang, </a:t>
            </a:r>
            <a:r>
              <a:rPr lang="en-US" altLang="zh-CN" sz="1400" dirty="0" err="1">
                <a:latin typeface="Times New Roman" panose="02020603050405020304" pitchFamily="18" charset="0"/>
                <a:cs typeface="Times New Roman" panose="02020603050405020304" pitchFamily="18" charset="0"/>
              </a:rPr>
              <a:t>Feifei</a:t>
            </a:r>
            <a:r>
              <a:rPr lang="en-US" altLang="zh-CN" sz="1400" dirty="0">
                <a:latin typeface="Times New Roman" panose="02020603050405020304" pitchFamily="18" charset="0"/>
                <a:cs typeface="Times New Roman" panose="02020603050405020304" pitchFamily="18" charset="0"/>
              </a:rPr>
              <a:t> Li. Optimal Matrix Sketching over Sliding Windows. VLDB 2024</a:t>
            </a:r>
            <a:endParaRPr lang="en-US" altLang="zh-CN" sz="1400" dirty="0">
              <a:effectLst/>
              <a:latin typeface="Times New Roman" panose="02020603050405020304" pitchFamily="18" charset="0"/>
              <a:cs typeface="Times New Roman" panose="02020603050405020304" pitchFamily="18" charset="0"/>
            </a:endParaRPr>
          </a:p>
        </p:txBody>
      </p:sp>
      <p:sp>
        <p:nvSpPr>
          <p:cNvPr id="7" name="Title 4">
            <a:extLst>
              <a:ext uri="{FF2B5EF4-FFF2-40B4-BE49-F238E27FC236}">
                <a16:creationId xmlns:a16="http://schemas.microsoft.com/office/drawing/2014/main" id="{DB234909-D212-31BA-77EB-F09218F042FB}"/>
              </a:ext>
            </a:extLst>
          </p:cNvPr>
          <p:cNvSpPr>
            <a:spLocks noGrp="1"/>
          </p:cNvSpPr>
          <p:nvPr>
            <p:ph type="title"/>
          </p:nvPr>
        </p:nvSpPr>
        <p:spPr>
          <a:xfrm>
            <a:off x="1619219" y="141288"/>
            <a:ext cx="9810819" cy="1128712"/>
          </a:xfrm>
        </p:spPr>
        <p:txBody>
          <a:bodyPr/>
          <a:lstStyle/>
          <a:p>
            <a:r>
              <a:rPr lang="zh-CN" altLang="en-US" dirty="0"/>
              <a:t>滑动窗口：</a:t>
            </a:r>
            <a:r>
              <a:rPr lang="en-US" altLang="zh-CN" dirty="0"/>
              <a:t>MG </a:t>
            </a:r>
            <a:r>
              <a:rPr lang="en-US" altLang="zh-CN" dirty="0" err="1"/>
              <a:t>v.s</a:t>
            </a:r>
            <a:r>
              <a:rPr lang="en-US" altLang="zh-CN" dirty="0"/>
              <a:t>.  FD</a:t>
            </a:r>
            <a:endParaRPr lang="zh-CN" altLang="en-US" dirty="0"/>
          </a:p>
        </p:txBody>
      </p:sp>
      <p:sp>
        <p:nvSpPr>
          <p:cNvPr id="2" name="!!内容占位符 2">
            <a:extLst>
              <a:ext uri="{FF2B5EF4-FFF2-40B4-BE49-F238E27FC236}">
                <a16:creationId xmlns:a16="http://schemas.microsoft.com/office/drawing/2014/main" id="{4476DA42-50BC-1A24-5057-F1211BBBB9FB}"/>
              </a:ext>
            </a:extLst>
          </p:cNvPr>
          <p:cNvSpPr txBox="1">
            <a:spLocks/>
          </p:cNvSpPr>
          <p:nvPr/>
        </p:nvSpPr>
        <p:spPr>
          <a:xfrm>
            <a:off x="718578" y="1194918"/>
            <a:ext cx="3357937" cy="4363402"/>
          </a:xfrm>
          <a:prstGeom prst="rect">
            <a:avLst/>
          </a:prstGeom>
        </p:spPr>
        <p:txBody>
          <a:bodyPr vert="horz" lIns="91435" tIns="45717" rIns="91435" bIns="45717" rtlCol="0">
            <a:normAutofit/>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defTabSz="914140" fontAlgn="auto">
              <a:spcBef>
                <a:spcPts val="635"/>
              </a:spcBef>
              <a:spcAft>
                <a:spcPts val="0"/>
              </a:spcAft>
              <a:buClr>
                <a:srgbClr val="02407B"/>
              </a:buClr>
              <a:buSzPct val="75000"/>
              <a:buFont typeface="Wingdings" panose="05000000000000000000" pitchFamily="2" charset="2"/>
              <a:buChar char="n"/>
            </a:pPr>
            <a:r>
              <a:rPr kumimoji="1" lang="zh-CN" altLang="en-US" sz="2540" dirty="0">
                <a:solidFill>
                  <a:prstClr val="black"/>
                </a:solidFill>
                <a:latin typeface="Lucida Sans"/>
                <a:ea typeface="黑体"/>
              </a:rPr>
              <a:t>频率估计</a:t>
            </a:r>
            <a:endParaRPr kumimoji="1" lang="en-US" altLang="zh-CN" sz="2540" dirty="0">
              <a:solidFill>
                <a:prstClr val="black"/>
              </a:solidFill>
              <a:latin typeface="Lucida Sans"/>
              <a:ea typeface="黑体"/>
            </a:endParaRPr>
          </a:p>
          <a:p>
            <a:pPr marL="847090" lvl="1" indent="-342900" defTabSz="914140">
              <a:spcBef>
                <a:spcPts val="635"/>
              </a:spcBef>
              <a:buClr>
                <a:srgbClr val="02407B"/>
              </a:buClr>
              <a:buSzPct val="75000"/>
              <a:buFont typeface="Wingdings" panose="05000000000000000000" pitchFamily="2" charset="2"/>
              <a:buChar char="n"/>
            </a:pPr>
            <a:r>
              <a:rPr kumimoji="1" lang="en-US" altLang="zh-CN" sz="2000" dirty="0"/>
              <a:t>Sliding Window MG [PODS 2006]</a:t>
            </a:r>
            <a:endParaRPr kumimoji="1" lang="en-US" altLang="zh-CN" sz="1740" dirty="0">
              <a:solidFill>
                <a:prstClr val="black"/>
              </a:solidFill>
              <a:latin typeface="Lucida Sans"/>
              <a:ea typeface="黑体"/>
            </a:endParaRPr>
          </a:p>
          <a:p>
            <a:pPr defTabSz="914140" fontAlgn="auto">
              <a:spcBef>
                <a:spcPts val="635"/>
              </a:spcBef>
              <a:spcAft>
                <a:spcPts val="0"/>
              </a:spcAft>
              <a:buClr>
                <a:srgbClr val="02407B"/>
              </a:buClr>
              <a:buSzPct val="75000"/>
              <a:buFont typeface="Wingdings" panose="05000000000000000000" pitchFamily="2" charset="2"/>
              <a:buChar char="n"/>
            </a:pPr>
            <a:endParaRPr kumimoji="1" lang="en-US" altLang="zh-CN" sz="2540" dirty="0">
              <a:solidFill>
                <a:prstClr val="black"/>
              </a:solidFill>
              <a:latin typeface="Lucida Sans"/>
              <a:ea typeface="黑体"/>
            </a:endParaRPr>
          </a:p>
          <a:p>
            <a:pPr defTabSz="914140" fontAlgn="auto">
              <a:spcBef>
                <a:spcPts val="635"/>
              </a:spcBef>
              <a:spcAft>
                <a:spcPts val="0"/>
              </a:spcAft>
              <a:buClr>
                <a:srgbClr val="02407B"/>
              </a:buClr>
              <a:buSzPct val="75000"/>
              <a:buFont typeface="Wingdings" panose="05000000000000000000" pitchFamily="2" charset="2"/>
              <a:buChar char="n"/>
            </a:pPr>
            <a:endParaRPr kumimoji="1" lang="en-US" altLang="zh-CN" sz="2540" dirty="0">
              <a:solidFill>
                <a:prstClr val="black"/>
              </a:solidFill>
              <a:latin typeface="Lucida Sans"/>
              <a:ea typeface="黑体"/>
            </a:endParaRPr>
          </a:p>
          <a:p>
            <a:pPr defTabSz="914140" fontAlgn="auto">
              <a:spcBef>
                <a:spcPts val="635"/>
              </a:spcBef>
              <a:spcAft>
                <a:spcPts val="0"/>
              </a:spcAft>
              <a:buClr>
                <a:srgbClr val="02407B"/>
              </a:buClr>
              <a:buSzPct val="75000"/>
              <a:buFont typeface="Wingdings" panose="05000000000000000000" pitchFamily="2" charset="2"/>
              <a:buChar char="n"/>
            </a:pPr>
            <a:r>
              <a:rPr kumimoji="1" lang="zh-CN" altLang="en-US" sz="2540" dirty="0">
                <a:solidFill>
                  <a:prstClr val="black"/>
                </a:solidFill>
                <a:latin typeface="Lucida Sans"/>
                <a:ea typeface="黑体"/>
              </a:rPr>
              <a:t>矩阵略图</a:t>
            </a:r>
            <a:endParaRPr kumimoji="1" lang="en-US" altLang="zh-CN" sz="2540" dirty="0">
              <a:solidFill>
                <a:prstClr val="black"/>
              </a:solidFill>
              <a:latin typeface="Lucida Sans"/>
              <a:ea typeface="黑体"/>
            </a:endParaRPr>
          </a:p>
          <a:p>
            <a:pPr marL="847090" lvl="1" indent="-342900" defTabSz="914140">
              <a:spcBef>
                <a:spcPts val="635"/>
              </a:spcBef>
              <a:buClr>
                <a:srgbClr val="02407B"/>
              </a:buClr>
              <a:buSzPct val="75000"/>
              <a:buFont typeface="Wingdings" panose="05000000000000000000" pitchFamily="2" charset="2"/>
              <a:buChar char="n"/>
            </a:pPr>
            <a:r>
              <a:rPr kumimoji="1" lang="en-US" altLang="zh-CN" sz="2000" dirty="0"/>
              <a:t>Our Method </a:t>
            </a:r>
            <a:br>
              <a:rPr kumimoji="1" lang="en-US" altLang="zh-CN" sz="2000" dirty="0"/>
            </a:br>
            <a:r>
              <a:rPr kumimoji="1" lang="en-US" altLang="zh-CN" sz="2000" dirty="0"/>
              <a:t>[VLDB 2024]</a:t>
            </a:r>
          </a:p>
          <a:p>
            <a:pPr defTabSz="914140" fontAlgn="auto">
              <a:spcBef>
                <a:spcPts val="635"/>
              </a:spcBef>
              <a:spcAft>
                <a:spcPts val="0"/>
              </a:spcAft>
              <a:buClr>
                <a:srgbClr val="02407B"/>
              </a:buClr>
              <a:buSzPct val="75000"/>
              <a:buFont typeface="Wingdings" panose="05000000000000000000" pitchFamily="2" charset="2"/>
              <a:buChar char="n"/>
            </a:pPr>
            <a:endParaRPr kumimoji="1" lang="en-US" altLang="zh-CN" sz="2540" dirty="0">
              <a:solidFill>
                <a:prstClr val="black"/>
              </a:solidFill>
              <a:latin typeface="Lucida Sans"/>
              <a:ea typeface="黑体"/>
            </a:endParaRPr>
          </a:p>
        </p:txBody>
      </p:sp>
    </p:spTree>
    <p:extLst>
      <p:ext uri="{BB962C8B-B14F-4D97-AF65-F5344CB8AC3E}">
        <p14:creationId xmlns:p14="http://schemas.microsoft.com/office/powerpoint/2010/main" val="21939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D4BC50-529B-EB6D-2561-F2867DE822E0}"/>
              </a:ext>
            </a:extLst>
          </p:cNvPr>
          <p:cNvSpPr>
            <a:spLocks noGrp="1"/>
          </p:cNvSpPr>
          <p:nvPr>
            <p:ph type="title"/>
          </p:nvPr>
        </p:nvSpPr>
        <p:spPr/>
        <p:txBody>
          <a:bodyPr/>
          <a:lstStyle/>
          <a:p>
            <a:r>
              <a:rPr lang="zh-CN" altLang="en-US" dirty="0"/>
              <a:t>非归一化向量 </a:t>
            </a:r>
            <a:r>
              <a:rPr lang="en-US" altLang="zh-CN" dirty="0"/>
              <a:t>&amp;</a:t>
            </a:r>
            <a:r>
              <a:rPr lang="zh-CN" altLang="en-US" dirty="0"/>
              <a:t> </a:t>
            </a:r>
            <a:r>
              <a:rPr lang="en-US" altLang="zh-CN" dirty="0"/>
              <a:t>Time-based Model</a:t>
            </a:r>
            <a:endParaRPr lang="zh-CN" altLang="en-US" dirty="0"/>
          </a:p>
        </p:txBody>
      </p:sp>
      <mc:AlternateContent xmlns:mc="http://schemas.openxmlformats.org/markup-compatibility/2006" xmlns:a14="http://schemas.microsoft.com/office/drawing/2010/main">
        <mc:Choice Requires="a14">
          <p:sp>
            <p:nvSpPr>
              <p:cNvPr id="7" name="Content Placeholder 3">
                <a:extLst>
                  <a:ext uri="{FF2B5EF4-FFF2-40B4-BE49-F238E27FC236}">
                    <a16:creationId xmlns:a16="http://schemas.microsoft.com/office/drawing/2014/main" id="{79AA4529-B856-B6FF-CDD9-E23C97C41F96}"/>
                  </a:ext>
                </a:extLst>
              </p:cNvPr>
              <p:cNvSpPr txBox="1">
                <a:spLocks/>
              </p:cNvSpPr>
              <p:nvPr/>
            </p:nvSpPr>
            <p:spPr>
              <a:xfrm>
                <a:off x="457201" y="1303920"/>
                <a:ext cx="5792622" cy="4470187"/>
              </a:xfrm>
              <a:prstGeom prst="rect">
                <a:avLst/>
              </a:prstGeom>
            </p:spPr>
            <p:txBody>
              <a:bodyPr vert="horz" lIns="91440" tIns="45720" rIns="91440" bIns="45720" rtlCol="0">
                <a:normAutofit/>
              </a:bodyPr>
              <a:lstStyle>
                <a:lvl1pPr marL="355600" indent="-355600" algn="l" defTabSz="914400" rtl="0" eaLnBrk="1" latinLnBrk="0" hangingPunct="1">
                  <a:lnSpc>
                    <a:spcPct val="125000"/>
                  </a:lnSpc>
                  <a:spcBef>
                    <a:spcPts val="0"/>
                  </a:spcBef>
                  <a:buFont typeface="Wingdings" panose="05000000000000000000" pitchFamily="2" charset="2"/>
                  <a:buChar char="¯"/>
                  <a:defRPr sz="2400" kern="1200">
                    <a:solidFill>
                      <a:schemeClr val="tx2"/>
                    </a:solidFill>
                    <a:latin typeface="Arial" panose="020B0604020202020204" pitchFamily="34" charset="0"/>
                    <a:ea typeface="宋体" panose="02010600030101010101" pitchFamily="2" charset="-122"/>
                    <a:cs typeface="Arial" panose="020B0604020202020204" pitchFamily="34" charset="0"/>
                  </a:defRPr>
                </a:lvl1pPr>
                <a:lvl2pPr marL="685800" indent="-330200" algn="l" defTabSz="914400" rtl="0" eaLnBrk="1" latinLnBrk="0" hangingPunct="1">
                  <a:lnSpc>
                    <a:spcPct val="125000"/>
                  </a:lnSpc>
                  <a:spcBef>
                    <a:spcPts val="0"/>
                  </a:spcBef>
                  <a:buClr>
                    <a:schemeClr val="tx2"/>
                  </a:buClr>
                  <a:buFont typeface="Wingdings" panose="05000000000000000000" pitchFamily="2" charset="2"/>
                  <a:buChar char=""/>
                  <a:defRPr sz="2400" kern="1200">
                    <a:solidFill>
                      <a:schemeClr val="tx2"/>
                    </a:solidFill>
                    <a:latin typeface="Arial" panose="020B0604020202020204" pitchFamily="34" charset="0"/>
                    <a:ea typeface="宋体" panose="02010600030101010101" pitchFamily="2" charset="-122"/>
                    <a:cs typeface="Arial" panose="020B0604020202020204" pitchFamily="34" charset="0"/>
                  </a:defRPr>
                </a:lvl2pPr>
                <a:lvl3pPr marL="987425" indent="-268288" algn="l" defTabSz="914400" rtl="0" eaLnBrk="1" latinLnBrk="0" hangingPunct="1">
                  <a:lnSpc>
                    <a:spcPct val="125000"/>
                  </a:lnSpc>
                  <a:spcBef>
                    <a:spcPts val="0"/>
                  </a:spcBef>
                  <a:buFont typeface="Wingdings" panose="05000000000000000000" pitchFamily="2" charset="2"/>
                  <a:buChar char="Ø"/>
                  <a:defRPr sz="2200" kern="1200">
                    <a:solidFill>
                      <a:schemeClr val="tx2"/>
                    </a:solidFill>
                    <a:latin typeface="Arial" panose="020B0604020202020204" pitchFamily="34" charset="0"/>
                    <a:ea typeface="宋体" panose="02010600030101010101" pitchFamily="2" charset="-122"/>
                    <a:cs typeface="Arial" panose="020B0604020202020204" pitchFamily="34" charset="0"/>
                  </a:defRPr>
                </a:lvl3pPr>
                <a:lvl4pPr marL="1343025" indent="-355600" algn="l" defTabSz="914400" rtl="0" eaLnBrk="1" latinLnBrk="0" hangingPunct="1">
                  <a:lnSpc>
                    <a:spcPct val="125000"/>
                  </a:lnSpc>
                  <a:spcBef>
                    <a:spcPts val="0"/>
                  </a:spcBef>
                  <a:buFont typeface="Wingdings" panose="05000000000000000000" pitchFamily="2" charset="2"/>
                  <a:buChar char="ü"/>
                  <a:defRPr sz="2200" kern="1200">
                    <a:solidFill>
                      <a:schemeClr val="tx2"/>
                    </a:solidFill>
                    <a:latin typeface="Arial" panose="020B0604020202020204" pitchFamily="34" charset="0"/>
                    <a:ea typeface="宋体" panose="02010600030101010101" pitchFamily="2" charset="-122"/>
                    <a:cs typeface="Arial" panose="020B0604020202020204" pitchFamily="34" charset="0"/>
                  </a:defRPr>
                </a:lvl4pPr>
                <a:lvl5pPr marL="1611313" indent="-268288" algn="l" defTabSz="914400" rtl="0" eaLnBrk="1" latinLnBrk="0" hangingPunct="1">
                  <a:lnSpc>
                    <a:spcPct val="125000"/>
                  </a:lnSpc>
                  <a:spcBef>
                    <a:spcPts val="0"/>
                  </a:spcBef>
                  <a:buFont typeface="Wingdings" panose="05000000000000000000" pitchFamily="2" charset="2"/>
                  <a:buChar char="l"/>
                  <a:defRPr sz="2000" kern="1200">
                    <a:solidFill>
                      <a:schemeClr val="tx2"/>
                    </a:solidFill>
                    <a:latin typeface="Arial" panose="020B0604020202020204" pitchFamily="34" charset="0"/>
                    <a:ea typeface="宋体" panose="02010600030101010101" pitchFamily="2" charset="-122"/>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2407B"/>
                  </a:buClr>
                  <a:buFont typeface="Wingdings" panose="05000000000000000000" pitchFamily="2" charset="2"/>
                  <a:buChar char="n"/>
                </a:pPr>
                <a:r>
                  <a:rPr lang="en-US" altLang="zh-CN" sz="2000" dirty="0">
                    <a:solidFill>
                      <a:schemeClr val="tx1"/>
                    </a:solidFill>
                    <a:ea typeface="黑体" panose="02010609060101010101" pitchFamily="49" charset="-122"/>
                  </a:rPr>
                  <a:t>Sequence-based</a:t>
                </a:r>
                <a:r>
                  <a:rPr lang="zh-CN" altLang="en-US" sz="2000" dirty="0">
                    <a:solidFill>
                      <a:schemeClr val="tx1"/>
                    </a:solidFill>
                    <a:ea typeface="黑体" panose="02010609060101010101" pitchFamily="49" charset="-122"/>
                  </a:rPr>
                  <a:t>：每次到来的向量的范数</a:t>
                </a:r>
                <a14:m>
                  <m:oMath xmlns:m="http://schemas.openxmlformats.org/officeDocument/2006/math">
                    <m:r>
                      <a:rPr lang="en-US" altLang="zh-CN" sz="2000" i="1" smtClean="0">
                        <a:solidFill>
                          <a:schemeClr val="tx1"/>
                        </a:solidFill>
                        <a:latin typeface="Cambria Math" panose="02040503050406030204" pitchFamily="18" charset="0"/>
                      </a:rPr>
                      <m:t>‖</m:t>
                    </m:r>
                    <m:r>
                      <a:rPr lang="en-US" altLang="zh-CN" sz="2000" b="1" i="1" smtClean="0">
                        <a:solidFill>
                          <a:schemeClr val="tx1"/>
                        </a:solidFill>
                        <a:latin typeface="Cambria Math" panose="02040503050406030204" pitchFamily="18" charset="0"/>
                      </a:rPr>
                      <m:t>𝒂</m:t>
                    </m:r>
                    <m:r>
                      <a:rPr lang="en-US" altLang="zh-CN" sz="2000" b="0" i="1" smtClean="0">
                        <a:solidFill>
                          <a:schemeClr val="tx1"/>
                        </a:solidFill>
                        <a:latin typeface="Cambria Math" panose="02040503050406030204" pitchFamily="18" charset="0"/>
                      </a:rPr>
                      <m:t>‖</m:t>
                    </m:r>
                    <m:r>
                      <a:rPr lang="en-US" altLang="zh-CN" sz="2000" i="1" smtClean="0">
                        <a:solidFill>
                          <a:schemeClr val="tx1"/>
                        </a:solidFill>
                        <a:latin typeface="Cambria Math" panose="02040503050406030204" pitchFamily="18" charset="0"/>
                      </a:rPr>
                      <m:t>∈[1,</m:t>
                    </m:r>
                    <m:r>
                      <a:rPr lang="en-US" altLang="zh-CN" sz="2000" i="1" smtClean="0">
                        <a:solidFill>
                          <a:schemeClr val="tx1"/>
                        </a:solidFill>
                        <a:latin typeface="Cambria Math" panose="02040503050406030204" pitchFamily="18" charset="0"/>
                      </a:rPr>
                      <m:t>𝑅</m:t>
                    </m:r>
                    <m:r>
                      <a:rPr lang="en-US" altLang="zh-CN" sz="2000" i="1" smtClean="0">
                        <a:solidFill>
                          <a:schemeClr val="tx1"/>
                        </a:solidFill>
                        <a:latin typeface="Cambria Math" panose="02040503050406030204" pitchFamily="18" charset="0"/>
                      </a:rPr>
                      <m:t>]</m:t>
                    </m:r>
                  </m:oMath>
                </a14:m>
                <a:endParaRPr lang="en-US" altLang="zh-CN" sz="2000" dirty="0">
                  <a:solidFill>
                    <a:schemeClr val="tx1"/>
                  </a:solidFill>
                  <a:ea typeface="黑体" panose="02010609060101010101" pitchFamily="49" charset="-122"/>
                </a:endParaRPr>
              </a:p>
              <a:p>
                <a:pPr>
                  <a:buClr>
                    <a:srgbClr val="02407B"/>
                  </a:buClr>
                  <a:buFont typeface="Wingdings" panose="05000000000000000000" pitchFamily="2" charset="2"/>
                  <a:buChar char="n"/>
                </a:pPr>
                <a:r>
                  <a:rPr lang="en-US" altLang="zh-CN" sz="2000" dirty="0">
                    <a:solidFill>
                      <a:schemeClr val="tx1"/>
                    </a:solidFill>
                    <a:ea typeface="黑体" panose="02010609060101010101" pitchFamily="49" charset="-122"/>
                  </a:rPr>
                  <a:t>Time-based</a:t>
                </a:r>
                <a:r>
                  <a:rPr lang="zh-CN" altLang="en-US" sz="2000" dirty="0">
                    <a:solidFill>
                      <a:schemeClr val="tx1"/>
                    </a:solidFill>
                    <a:ea typeface="黑体" panose="02010609060101010101" pitchFamily="49" charset="-122"/>
                  </a:rPr>
                  <a:t>：真实时间定义的窗口（如过去</a:t>
                </a:r>
                <a:r>
                  <a:rPr lang="en-US" altLang="zh-CN" sz="2000" dirty="0">
                    <a:solidFill>
                      <a:schemeClr val="tx1"/>
                    </a:solidFill>
                    <a:ea typeface="黑体" panose="02010609060101010101" pitchFamily="49" charset="-122"/>
                  </a:rPr>
                  <a:t>1</a:t>
                </a:r>
                <a:r>
                  <a:rPr lang="zh-CN" altLang="en-US" sz="2000" dirty="0">
                    <a:solidFill>
                      <a:schemeClr val="tx1"/>
                    </a:solidFill>
                    <a:ea typeface="黑体" panose="02010609060101010101" pitchFamily="49" charset="-122"/>
                  </a:rPr>
                  <a:t>小时、一天），即每次到来的向量的范数</a:t>
                </a:r>
                <a14:m>
                  <m:oMath xmlns:m="http://schemas.openxmlformats.org/officeDocument/2006/math">
                    <m:r>
                      <a:rPr lang="en-US" altLang="zh-CN" sz="2000" i="1">
                        <a:solidFill>
                          <a:schemeClr val="tx1"/>
                        </a:solidFill>
                        <a:latin typeface="Cambria Math" panose="02040503050406030204" pitchFamily="18" charset="0"/>
                      </a:rPr>
                      <m:t>‖</m:t>
                    </m:r>
                    <m:r>
                      <a:rPr lang="en-US" altLang="zh-CN" sz="2000" b="1" i="1">
                        <a:solidFill>
                          <a:schemeClr val="tx1"/>
                        </a:solidFill>
                        <a:latin typeface="Cambria Math" panose="02040503050406030204" pitchFamily="18" charset="0"/>
                      </a:rPr>
                      <m:t>𝒂</m:t>
                    </m:r>
                    <m:r>
                      <a:rPr lang="en-US" altLang="zh-CN" sz="2000" i="1">
                        <a:solidFill>
                          <a:schemeClr val="tx1"/>
                        </a:solidFill>
                        <a:latin typeface="Cambria Math" panose="02040503050406030204" pitchFamily="18" charset="0"/>
                      </a:rPr>
                      <m:t>‖</m:t>
                    </m:r>
                    <m:r>
                      <a:rPr lang="en-US" altLang="zh-CN" sz="2000" i="1" smtClean="0">
                        <a:solidFill>
                          <a:schemeClr val="tx1"/>
                        </a:solidFill>
                        <a:latin typeface="Cambria Math" panose="02040503050406030204" pitchFamily="18" charset="0"/>
                      </a:rPr>
                      <m:t>∈</m:t>
                    </m:r>
                    <m:d>
                      <m:dPr>
                        <m:begChr m:val="{"/>
                        <m:endChr m:val="}"/>
                        <m:ctrlPr>
                          <a:rPr lang="en-US" altLang="zh-CN" sz="2000" i="1" smtClean="0">
                            <a:solidFill>
                              <a:schemeClr val="tx1"/>
                            </a:solidFill>
                            <a:latin typeface="Cambria Math" panose="02040503050406030204" pitchFamily="18" charset="0"/>
                          </a:rPr>
                        </m:ctrlPr>
                      </m:dPr>
                      <m:e>
                        <m:r>
                          <a:rPr lang="en-US" altLang="zh-CN" sz="2000" i="1" smtClean="0">
                            <a:solidFill>
                              <a:schemeClr val="tx1"/>
                            </a:solidFill>
                            <a:latin typeface="Cambria Math" panose="02040503050406030204" pitchFamily="18" charset="0"/>
                          </a:rPr>
                          <m:t>0</m:t>
                        </m:r>
                      </m:e>
                    </m:d>
                    <m:r>
                      <a:rPr lang="en-US" altLang="zh-CN" sz="2000" i="1" smtClean="0">
                        <a:solidFill>
                          <a:schemeClr val="tx1"/>
                        </a:solidFill>
                        <a:latin typeface="Cambria Math" panose="02040503050406030204" pitchFamily="18" charset="0"/>
                      </a:rPr>
                      <m:t>∪</m:t>
                    </m:r>
                    <m:d>
                      <m:dPr>
                        <m:begChr m:val="["/>
                        <m:endChr m:val="]"/>
                        <m:ctrlPr>
                          <a:rPr lang="en-US" altLang="zh-CN" sz="2000" i="1" smtClean="0">
                            <a:solidFill>
                              <a:schemeClr val="tx1"/>
                            </a:solidFill>
                            <a:latin typeface="Cambria Math" panose="02040503050406030204" pitchFamily="18" charset="0"/>
                          </a:rPr>
                        </m:ctrlPr>
                      </m:dPr>
                      <m:e>
                        <m:r>
                          <a:rPr lang="en-US" altLang="zh-CN" sz="2000" i="1" smtClean="0">
                            <a:solidFill>
                              <a:schemeClr val="tx1"/>
                            </a:solidFill>
                            <a:latin typeface="Cambria Math" panose="02040503050406030204" pitchFamily="18" charset="0"/>
                          </a:rPr>
                          <m:t>1,</m:t>
                        </m:r>
                        <m:r>
                          <a:rPr lang="en-US" altLang="zh-CN" sz="2000" i="1" smtClean="0">
                            <a:solidFill>
                              <a:schemeClr val="tx1"/>
                            </a:solidFill>
                            <a:latin typeface="Cambria Math" panose="02040503050406030204" pitchFamily="18" charset="0"/>
                          </a:rPr>
                          <m:t>𝑅</m:t>
                        </m:r>
                      </m:e>
                    </m:d>
                  </m:oMath>
                </a14:m>
                <a:endParaRPr lang="en-US" altLang="zh-CN" sz="2000" dirty="0">
                  <a:solidFill>
                    <a:schemeClr val="tx1"/>
                  </a:solidFill>
                  <a:ea typeface="黑体" panose="02010609060101010101" pitchFamily="49" charset="-122"/>
                </a:endParaRPr>
              </a:p>
              <a:p>
                <a:pPr>
                  <a:buClr>
                    <a:srgbClr val="02407B"/>
                  </a:buClr>
                  <a:buFont typeface="Wingdings" panose="05000000000000000000" pitchFamily="2" charset="2"/>
                  <a:buChar char="n"/>
                </a:pPr>
                <a:r>
                  <a:rPr lang="zh-CN" altLang="en-US" sz="2000" dirty="0">
                    <a:solidFill>
                      <a:schemeClr val="tx1"/>
                    </a:solidFill>
                    <a:ea typeface="黑体" panose="02010609060101010101" pitchFamily="49" charset="-122"/>
                  </a:rPr>
                  <a:t>算法：维护</a:t>
                </a:r>
                <a:r>
                  <a:rPr lang="zh-CN" altLang="en-US" sz="2000" b="1" dirty="0">
                    <a:solidFill>
                      <a:schemeClr val="tx1"/>
                    </a:solidFill>
                    <a:ea typeface="黑体" panose="02010609060101010101" pitchFamily="49" charset="-122"/>
                  </a:rPr>
                  <a:t>多层</a:t>
                </a:r>
                <a:r>
                  <a:rPr lang="en-US" altLang="zh-CN" sz="2000" dirty="0">
                    <a:solidFill>
                      <a:schemeClr val="tx1"/>
                    </a:solidFill>
                    <a:ea typeface="黑体" panose="02010609060101010101" pitchFamily="49" charset="-122"/>
                  </a:rPr>
                  <a:t>sliding window matrix sketch</a:t>
                </a:r>
                <a:r>
                  <a:rPr lang="zh-CN" altLang="en-US" sz="2000" dirty="0">
                    <a:solidFill>
                      <a:schemeClr val="tx1"/>
                    </a:solidFill>
                    <a:ea typeface="黑体" panose="02010609060101010101" pitchFamily="49" charset="-122"/>
                  </a:rPr>
                  <a:t>，设置</a:t>
                </a:r>
                <a:r>
                  <a:rPr lang="zh-CN" altLang="en-US" sz="2000" b="1" dirty="0">
                    <a:solidFill>
                      <a:schemeClr val="tx1"/>
                    </a:solidFill>
                    <a:ea typeface="黑体" panose="02010609060101010101" pitchFamily="49" charset="-122"/>
                  </a:rPr>
                  <a:t>倍增的</a:t>
                </a:r>
                <a:r>
                  <a:rPr lang="en-US" altLang="zh-CN" sz="2000" b="1" dirty="0">
                    <a:solidFill>
                      <a:schemeClr val="tx1"/>
                    </a:solidFill>
                    <a:ea typeface="黑体" panose="02010609060101010101" pitchFamily="49" charset="-122"/>
                  </a:rPr>
                  <a:t>dump</a:t>
                </a:r>
                <a:r>
                  <a:rPr lang="zh-CN" altLang="en-US" sz="2000" b="1" dirty="0">
                    <a:solidFill>
                      <a:schemeClr val="tx1"/>
                    </a:solidFill>
                    <a:ea typeface="黑体" panose="02010609060101010101" pitchFamily="49" charset="-122"/>
                  </a:rPr>
                  <a:t>阈值</a:t>
                </a:r>
                <a:endParaRPr lang="en-US" altLang="zh-CN" sz="2000" b="1" dirty="0">
                  <a:solidFill>
                    <a:schemeClr val="tx1"/>
                  </a:solidFill>
                  <a:ea typeface="黑体" panose="02010609060101010101" pitchFamily="49" charset="-122"/>
                </a:endParaRPr>
              </a:p>
              <a:p>
                <a:pPr lvl="1">
                  <a:buClr>
                    <a:srgbClr val="02407B"/>
                  </a:buClr>
                  <a:buFont typeface="Wingdings" panose="05000000000000000000" pitchFamily="2" charset="2"/>
                  <a:buChar char="n"/>
                </a:pPr>
                <a:r>
                  <a:rPr lang="zh-CN" altLang="en-US" sz="2000" spc="476" dirty="0">
                    <a:solidFill>
                      <a:schemeClr val="tx1"/>
                    </a:solidFill>
                    <a:ea typeface="黑体" panose="02010609060101010101" pitchFamily="49" charset="-122"/>
                  </a:rPr>
                  <a:t>空间开销</a:t>
                </a:r>
                <a:r>
                  <a:rPr lang="zh-CN" altLang="en-US" sz="2000" dirty="0">
                    <a:solidFill>
                      <a:schemeClr val="tx1"/>
                    </a:solidFill>
                    <a:ea typeface="黑体" panose="02010609060101010101" pitchFamily="49" charset="-122"/>
                  </a:rPr>
                  <a:t>：  </a:t>
                </a:r>
                <a14:m>
                  <m:oMath xmlns:m="http://schemas.openxmlformats.org/officeDocument/2006/math">
                    <m:r>
                      <a:rPr lang="en-US" altLang="zh-CN" sz="2000" i="1" smtClean="0">
                        <a:solidFill>
                          <a:schemeClr val="tx1"/>
                        </a:solidFill>
                        <a:latin typeface="Cambria Math" panose="02040503050406030204" pitchFamily="18" charset="0"/>
                      </a:rPr>
                      <m:t>𝑂</m:t>
                    </m:r>
                    <m:d>
                      <m:dPr>
                        <m:ctrlPr>
                          <a:rPr lang="en-US" altLang="zh-CN" sz="2000" i="1" smtClean="0">
                            <a:solidFill>
                              <a:schemeClr val="tx1"/>
                            </a:solidFill>
                            <a:latin typeface="Cambria Math" panose="02040503050406030204" pitchFamily="18" charset="0"/>
                          </a:rPr>
                        </m:ctrlPr>
                      </m:dPr>
                      <m:e>
                        <m:r>
                          <a:rPr lang="en-US" altLang="zh-CN" sz="2000" b="0" i="1" smtClean="0">
                            <a:solidFill>
                              <a:schemeClr val="tx1"/>
                            </a:solidFill>
                            <a:latin typeface="Cambria Math" panose="02040503050406030204" pitchFamily="18" charset="0"/>
                          </a:rPr>
                          <m:t>𝑑</m:t>
                        </m:r>
                        <m:r>
                          <a:rPr lang="en-US" altLang="zh-CN" sz="2000" b="1" i="1" smtClean="0">
                            <a:solidFill>
                              <a:schemeClr val="tx1"/>
                            </a:solidFill>
                            <a:latin typeface="Cambria Math" panose="02040503050406030204" pitchFamily="18" charset="0"/>
                          </a:rPr>
                          <m:t>ℓ</m:t>
                        </m:r>
                        <m:func>
                          <m:funcPr>
                            <m:ctrlPr>
                              <a:rPr lang="en-US" altLang="zh-CN" sz="2000" i="1" smtClean="0">
                                <a:solidFill>
                                  <a:schemeClr val="tx1"/>
                                </a:solidFill>
                                <a:latin typeface="Cambria Math" panose="02040503050406030204" pitchFamily="18" charset="0"/>
                              </a:rPr>
                            </m:ctrlPr>
                          </m:funcPr>
                          <m:fName>
                            <m:r>
                              <m:rPr>
                                <m:sty m:val="p"/>
                              </m:rPr>
                              <a:rPr lang="en-US" altLang="zh-CN" sz="2000" smtClean="0">
                                <a:solidFill>
                                  <a:schemeClr val="tx1"/>
                                </a:solidFill>
                                <a:latin typeface="Cambria Math" panose="02040503050406030204" pitchFamily="18" charset="0"/>
                              </a:rPr>
                              <m:t>log</m:t>
                            </m:r>
                          </m:fName>
                          <m:e>
                            <m:r>
                              <a:rPr lang="en-US" altLang="zh-CN" sz="2000" i="1" smtClean="0">
                                <a:solidFill>
                                  <a:schemeClr val="tx1"/>
                                </a:solidFill>
                                <a:latin typeface="Cambria Math" panose="02040503050406030204" pitchFamily="18" charset="0"/>
                              </a:rPr>
                              <m:t>𝑅</m:t>
                            </m:r>
                          </m:e>
                        </m:func>
                      </m:e>
                    </m:d>
                  </m:oMath>
                </a14:m>
                <a:r>
                  <a:rPr lang="zh-CN" altLang="en-US" sz="2000" dirty="0">
                    <a:solidFill>
                      <a:schemeClr val="tx1"/>
                    </a:solidFill>
                    <a:ea typeface="黑体" panose="02010609060101010101" pitchFamily="49" charset="-122"/>
                  </a:rPr>
                  <a:t> </a:t>
                </a:r>
                <a:r>
                  <a:rPr lang="en-US" altLang="zh-CN" sz="2000" dirty="0">
                    <a:solidFill>
                      <a:schemeClr val="tx1"/>
                    </a:solidFill>
                    <a:ea typeface="黑体" panose="02010609060101010101" pitchFamily="49" charset="-122"/>
                  </a:rPr>
                  <a:t>&amp;</a:t>
                </a:r>
                <a:r>
                  <a:rPr lang="zh-CN" altLang="en-US" sz="2000" dirty="0">
                    <a:solidFill>
                      <a:schemeClr val="tx1"/>
                    </a:solidFill>
                    <a:ea typeface="黑体" panose="02010609060101010101" pitchFamily="49" charset="-122"/>
                  </a:rPr>
                  <a:t> </a:t>
                </a:r>
                <a14:m>
                  <m:oMath xmlns:m="http://schemas.openxmlformats.org/officeDocument/2006/math">
                    <m:r>
                      <a:rPr lang="en-US" altLang="zh-CN" sz="2000" i="1">
                        <a:solidFill>
                          <a:schemeClr val="tx1"/>
                        </a:solidFill>
                        <a:latin typeface="Cambria Math" panose="02040503050406030204" pitchFamily="18" charset="0"/>
                      </a:rPr>
                      <m:t>𝑂</m:t>
                    </m:r>
                    <m:d>
                      <m:dPr>
                        <m:ctrlPr>
                          <a:rPr lang="en-US" altLang="zh-CN" sz="2000" i="1">
                            <a:solidFill>
                              <a:schemeClr val="tx1"/>
                            </a:solidFill>
                            <a:latin typeface="Cambria Math" panose="02040503050406030204" pitchFamily="18" charset="0"/>
                          </a:rPr>
                        </m:ctrlPr>
                      </m:dPr>
                      <m:e>
                        <m:r>
                          <a:rPr lang="en-US" altLang="zh-CN" sz="2000" b="0" i="1" smtClean="0">
                            <a:solidFill>
                              <a:schemeClr val="tx1"/>
                            </a:solidFill>
                            <a:latin typeface="Cambria Math" panose="02040503050406030204" pitchFamily="18" charset="0"/>
                          </a:rPr>
                          <m:t>𝑑</m:t>
                        </m:r>
                        <m:r>
                          <a:rPr lang="en-US" altLang="zh-CN" sz="2000" b="1" i="1" smtClean="0">
                            <a:solidFill>
                              <a:schemeClr val="tx1"/>
                            </a:solidFill>
                            <a:latin typeface="Cambria Math" panose="02040503050406030204" pitchFamily="18" charset="0"/>
                          </a:rPr>
                          <m:t>ℓ</m:t>
                        </m:r>
                        <m:func>
                          <m:funcPr>
                            <m:ctrlPr>
                              <a:rPr lang="en-US" altLang="zh-CN" sz="2000" i="1">
                                <a:solidFill>
                                  <a:schemeClr val="tx1"/>
                                </a:solidFill>
                                <a:latin typeface="Cambria Math" panose="02040503050406030204" pitchFamily="18" charset="0"/>
                              </a:rPr>
                            </m:ctrlPr>
                          </m:funcPr>
                          <m:fName>
                            <m:r>
                              <m:rPr>
                                <m:sty m:val="p"/>
                              </m:rPr>
                              <a:rPr lang="en-US" altLang="zh-CN" sz="2000">
                                <a:solidFill>
                                  <a:schemeClr val="tx1"/>
                                </a:solidFill>
                                <a:latin typeface="Cambria Math" panose="02040503050406030204" pitchFamily="18" charset="0"/>
                              </a:rPr>
                              <m:t>log</m:t>
                            </m:r>
                          </m:fName>
                          <m:e>
                            <m:f>
                              <m:fPr>
                                <m:ctrlPr>
                                  <a:rPr lang="en-US" altLang="zh-CN" sz="2000" b="1" i="1" smtClean="0">
                                    <a:solidFill>
                                      <a:schemeClr val="tx1"/>
                                    </a:solidFill>
                                    <a:latin typeface="Cambria Math" panose="02040503050406030204" pitchFamily="18" charset="0"/>
                                  </a:rPr>
                                </m:ctrlPr>
                              </m:fPr>
                              <m:num>
                                <m:r>
                                  <a:rPr lang="en-US" altLang="zh-CN" sz="2000" i="1" smtClean="0">
                                    <a:solidFill>
                                      <a:schemeClr val="tx1"/>
                                    </a:solidFill>
                                    <a:latin typeface="Cambria Math" panose="02040503050406030204" pitchFamily="18" charset="0"/>
                                  </a:rPr>
                                  <m:t>𝑁𝑅</m:t>
                                </m:r>
                              </m:num>
                              <m:den>
                                <m:r>
                                  <a:rPr lang="en-US" altLang="zh-CN" sz="2000" b="1" i="1" smtClean="0">
                                    <a:solidFill>
                                      <a:schemeClr val="tx1"/>
                                    </a:solidFill>
                                    <a:latin typeface="Cambria Math" panose="02040503050406030204" pitchFamily="18" charset="0"/>
                                  </a:rPr>
                                  <m:t>ℓ</m:t>
                                </m:r>
                              </m:den>
                            </m:f>
                          </m:e>
                        </m:func>
                      </m:e>
                    </m:d>
                  </m:oMath>
                </a14:m>
                <a:endParaRPr lang="en-US" altLang="zh-CN" sz="2000" dirty="0">
                  <a:solidFill>
                    <a:schemeClr val="tx1"/>
                  </a:solidFill>
                  <a:ea typeface="黑体" panose="02010609060101010101" pitchFamily="49" charset="-122"/>
                </a:endParaRPr>
              </a:p>
              <a:p>
                <a:pPr lvl="1">
                  <a:buClr>
                    <a:srgbClr val="02407B"/>
                  </a:buClr>
                  <a:buFont typeface="Wingdings" panose="05000000000000000000" pitchFamily="2" charset="2"/>
                  <a:buChar char="n"/>
                </a:pPr>
                <a:r>
                  <a:rPr lang="en-US" altLang="zh-CN" sz="2000" spc="-119" dirty="0">
                    <a:solidFill>
                      <a:schemeClr val="tx1"/>
                    </a:solidFill>
                    <a:ea typeface="黑体" panose="02010609060101010101" pitchFamily="49" charset="-122"/>
                  </a:rPr>
                  <a:t>Lower bound</a:t>
                </a:r>
                <a:r>
                  <a:rPr lang="zh-CN" altLang="en-US" sz="2000" dirty="0">
                    <a:solidFill>
                      <a:schemeClr val="tx1"/>
                    </a:solidFill>
                    <a:ea typeface="黑体" panose="02010609060101010101" pitchFamily="49" charset="-122"/>
                  </a:rPr>
                  <a:t>：</a:t>
                </a:r>
                <a14:m>
                  <m:oMath xmlns:m="http://schemas.openxmlformats.org/officeDocument/2006/math">
                    <m:r>
                      <m:rPr>
                        <m:sty m:val="p"/>
                      </m:rPr>
                      <a:rPr lang="en-US" altLang="zh-CN" sz="2000" smtClean="0">
                        <a:solidFill>
                          <a:schemeClr val="tx1"/>
                        </a:solidFill>
                        <a:latin typeface="Cambria Math" panose="02040503050406030204" pitchFamily="18" charset="0"/>
                      </a:rPr>
                      <m:t>Ω</m:t>
                    </m:r>
                    <m:d>
                      <m:dPr>
                        <m:ctrlPr>
                          <a:rPr lang="en-US" altLang="zh-CN" sz="2000" i="1" smtClean="0">
                            <a:solidFill>
                              <a:schemeClr val="tx1"/>
                            </a:solidFill>
                            <a:latin typeface="Cambria Math" panose="02040503050406030204" pitchFamily="18" charset="0"/>
                          </a:rPr>
                        </m:ctrlPr>
                      </m:dPr>
                      <m:e>
                        <m:r>
                          <a:rPr lang="en-US" altLang="zh-CN" sz="2000" b="0" i="1" smtClean="0">
                            <a:solidFill>
                              <a:schemeClr val="tx1"/>
                            </a:solidFill>
                            <a:latin typeface="Cambria Math" panose="02040503050406030204" pitchFamily="18" charset="0"/>
                          </a:rPr>
                          <m:t>𝑑</m:t>
                        </m:r>
                        <m:r>
                          <a:rPr lang="en-US" altLang="zh-CN" sz="2000" b="1" i="1" smtClean="0">
                            <a:solidFill>
                              <a:schemeClr val="tx1"/>
                            </a:solidFill>
                            <a:latin typeface="Cambria Math" panose="02040503050406030204" pitchFamily="18" charset="0"/>
                          </a:rPr>
                          <m:t>ℓ</m:t>
                        </m:r>
                        <m:func>
                          <m:funcPr>
                            <m:ctrlPr>
                              <a:rPr lang="en-US" altLang="zh-CN" sz="2000" i="1" smtClean="0">
                                <a:solidFill>
                                  <a:schemeClr val="tx1"/>
                                </a:solidFill>
                                <a:latin typeface="Cambria Math" panose="02040503050406030204" pitchFamily="18" charset="0"/>
                              </a:rPr>
                            </m:ctrlPr>
                          </m:funcPr>
                          <m:fName>
                            <m:r>
                              <m:rPr>
                                <m:sty m:val="p"/>
                              </m:rPr>
                              <a:rPr lang="en-US" altLang="zh-CN" sz="2000" smtClean="0">
                                <a:solidFill>
                                  <a:schemeClr val="tx1"/>
                                </a:solidFill>
                                <a:latin typeface="Cambria Math" panose="02040503050406030204" pitchFamily="18" charset="0"/>
                              </a:rPr>
                              <m:t>log</m:t>
                            </m:r>
                          </m:fName>
                          <m:e>
                            <m:r>
                              <a:rPr lang="en-US" altLang="zh-CN" sz="2000" i="1" smtClean="0">
                                <a:solidFill>
                                  <a:schemeClr val="tx1"/>
                                </a:solidFill>
                                <a:latin typeface="Cambria Math" panose="02040503050406030204" pitchFamily="18" charset="0"/>
                              </a:rPr>
                              <m:t>𝑅</m:t>
                            </m:r>
                          </m:e>
                        </m:func>
                      </m:e>
                    </m:d>
                  </m:oMath>
                </a14:m>
                <a:r>
                  <a:rPr lang="zh-CN" altLang="en-US" sz="2000" dirty="0">
                    <a:solidFill>
                      <a:schemeClr val="tx1"/>
                    </a:solidFill>
                    <a:ea typeface="黑体" panose="02010609060101010101" pitchFamily="49" charset="-122"/>
                  </a:rPr>
                  <a:t> </a:t>
                </a:r>
                <a:r>
                  <a:rPr lang="en-US" altLang="zh-CN" sz="2000" dirty="0">
                    <a:solidFill>
                      <a:schemeClr val="tx1"/>
                    </a:solidFill>
                    <a:ea typeface="黑体" panose="02010609060101010101" pitchFamily="49" charset="-122"/>
                  </a:rPr>
                  <a:t>&amp;</a:t>
                </a:r>
                <a:r>
                  <a:rPr lang="zh-CN" altLang="en-US" sz="2000" dirty="0">
                    <a:solidFill>
                      <a:schemeClr val="tx1"/>
                    </a:solidFill>
                    <a:ea typeface="黑体" panose="02010609060101010101" pitchFamily="49" charset="-122"/>
                  </a:rPr>
                  <a:t> </a:t>
                </a:r>
                <a14:m>
                  <m:oMath xmlns:m="http://schemas.openxmlformats.org/officeDocument/2006/math">
                    <m:r>
                      <m:rPr>
                        <m:sty m:val="p"/>
                      </m:rPr>
                      <a:rPr lang="en-US" altLang="zh-CN" sz="2000" smtClean="0">
                        <a:solidFill>
                          <a:schemeClr val="tx1"/>
                        </a:solidFill>
                        <a:latin typeface="Cambria Math" panose="02040503050406030204" pitchFamily="18" charset="0"/>
                      </a:rPr>
                      <m:t>Ω</m:t>
                    </m:r>
                    <m:d>
                      <m:dPr>
                        <m:ctrlPr>
                          <a:rPr lang="en-US" altLang="zh-CN" sz="2000" i="1">
                            <a:solidFill>
                              <a:schemeClr val="tx1"/>
                            </a:solidFill>
                            <a:latin typeface="Cambria Math" panose="02040503050406030204" pitchFamily="18" charset="0"/>
                          </a:rPr>
                        </m:ctrlPr>
                      </m:dPr>
                      <m:e>
                        <m:r>
                          <a:rPr lang="en-US" altLang="zh-CN" sz="2000" b="0" i="1" smtClean="0">
                            <a:solidFill>
                              <a:schemeClr val="tx1"/>
                            </a:solidFill>
                            <a:latin typeface="Cambria Math" panose="02040503050406030204" pitchFamily="18" charset="0"/>
                          </a:rPr>
                          <m:t>𝑑</m:t>
                        </m:r>
                        <m:r>
                          <a:rPr lang="en-US" altLang="zh-CN" sz="2000" b="1" i="1" smtClean="0">
                            <a:solidFill>
                              <a:schemeClr val="tx1"/>
                            </a:solidFill>
                            <a:latin typeface="Cambria Math" panose="02040503050406030204" pitchFamily="18" charset="0"/>
                          </a:rPr>
                          <m:t>ℓ</m:t>
                        </m:r>
                        <m:func>
                          <m:funcPr>
                            <m:ctrlPr>
                              <a:rPr lang="en-US" altLang="zh-CN" sz="2000" i="1">
                                <a:solidFill>
                                  <a:schemeClr val="tx1"/>
                                </a:solidFill>
                                <a:latin typeface="Cambria Math" panose="02040503050406030204" pitchFamily="18" charset="0"/>
                              </a:rPr>
                            </m:ctrlPr>
                          </m:funcPr>
                          <m:fName>
                            <m:r>
                              <m:rPr>
                                <m:sty m:val="p"/>
                              </m:rPr>
                              <a:rPr lang="en-US" altLang="zh-CN" sz="2000">
                                <a:solidFill>
                                  <a:schemeClr val="tx1"/>
                                </a:solidFill>
                                <a:latin typeface="Cambria Math" panose="02040503050406030204" pitchFamily="18" charset="0"/>
                              </a:rPr>
                              <m:t>log</m:t>
                            </m:r>
                          </m:fName>
                          <m:e>
                            <m:f>
                              <m:fPr>
                                <m:ctrlPr>
                                  <a:rPr lang="en-US" altLang="zh-CN" sz="2000" b="1" i="1" smtClean="0">
                                    <a:solidFill>
                                      <a:schemeClr val="tx1"/>
                                    </a:solidFill>
                                    <a:latin typeface="Cambria Math" panose="02040503050406030204" pitchFamily="18" charset="0"/>
                                  </a:rPr>
                                </m:ctrlPr>
                              </m:fPr>
                              <m:num>
                                <m:r>
                                  <a:rPr lang="en-US" altLang="zh-CN" sz="2000" i="1" smtClean="0">
                                    <a:solidFill>
                                      <a:schemeClr val="tx1"/>
                                    </a:solidFill>
                                    <a:latin typeface="Cambria Math" panose="02040503050406030204" pitchFamily="18" charset="0"/>
                                  </a:rPr>
                                  <m:t>𝑁𝑅</m:t>
                                </m:r>
                              </m:num>
                              <m:den>
                                <m:r>
                                  <a:rPr lang="en-US" altLang="zh-CN" sz="2000" b="1" i="1" smtClean="0">
                                    <a:solidFill>
                                      <a:schemeClr val="tx1"/>
                                    </a:solidFill>
                                    <a:latin typeface="Cambria Math" panose="02040503050406030204" pitchFamily="18" charset="0"/>
                                  </a:rPr>
                                  <m:t>ℓ</m:t>
                                </m:r>
                              </m:den>
                            </m:f>
                          </m:e>
                        </m:func>
                      </m:e>
                    </m:d>
                  </m:oMath>
                </a14:m>
                <a:endParaRPr lang="zh-CN" altLang="en-US" sz="2000" dirty="0">
                  <a:solidFill>
                    <a:schemeClr val="tx1"/>
                  </a:solidFill>
                  <a:ea typeface="黑体" panose="02010609060101010101" pitchFamily="49" charset="-122"/>
                </a:endParaRPr>
              </a:p>
            </p:txBody>
          </p:sp>
        </mc:Choice>
        <mc:Fallback xmlns="">
          <p:sp>
            <p:nvSpPr>
              <p:cNvPr id="7" name="Content Placeholder 3">
                <a:extLst>
                  <a:ext uri="{FF2B5EF4-FFF2-40B4-BE49-F238E27FC236}">
                    <a16:creationId xmlns:a16="http://schemas.microsoft.com/office/drawing/2014/main" id="{79AA4529-B856-B6FF-CDD9-E23C97C41F96}"/>
                  </a:ext>
                </a:extLst>
              </p:cNvPr>
              <p:cNvSpPr txBox="1">
                <a:spLocks noRot="1" noChangeAspect="1" noMove="1" noResize="1" noEditPoints="1" noAdjustHandles="1" noChangeArrowheads="1" noChangeShapeType="1" noTextEdit="1"/>
              </p:cNvSpPr>
              <p:nvPr/>
            </p:nvSpPr>
            <p:spPr>
              <a:xfrm>
                <a:off x="457201" y="1303920"/>
                <a:ext cx="5792622" cy="4470187"/>
              </a:xfrm>
              <a:prstGeom prst="rect">
                <a:avLst/>
              </a:prstGeom>
              <a:blipFill>
                <a:blip r:embed="rId2"/>
                <a:stretch>
                  <a:fillRect l="-947" t="-273"/>
                </a:stretch>
              </a:blipFill>
            </p:spPr>
            <p:txBody>
              <a:bodyPr/>
              <a:lstStyle/>
              <a:p>
                <a:r>
                  <a:rPr lang="zh-CN" altLang="en-US">
                    <a:noFill/>
                  </a:rPr>
                  <a:t> </a:t>
                </a:r>
              </a:p>
            </p:txBody>
          </p:sp>
        </mc:Fallback>
      </mc:AlternateContent>
      <p:grpSp>
        <p:nvGrpSpPr>
          <p:cNvPr id="8" name="Group 7">
            <a:extLst>
              <a:ext uri="{FF2B5EF4-FFF2-40B4-BE49-F238E27FC236}">
                <a16:creationId xmlns:a16="http://schemas.microsoft.com/office/drawing/2014/main" id="{2577C5E0-317B-3BAB-9CB1-BF648B6D4F7D}"/>
              </a:ext>
            </a:extLst>
          </p:cNvPr>
          <p:cNvGrpSpPr/>
          <p:nvPr/>
        </p:nvGrpSpPr>
        <p:grpSpPr>
          <a:xfrm>
            <a:off x="6403689" y="2282241"/>
            <a:ext cx="5425760" cy="2875069"/>
            <a:chOff x="3315857" y="2496809"/>
            <a:chExt cx="6414945" cy="3323625"/>
          </a:xfrm>
        </p:grpSpPr>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A3174175-87F5-5570-8F3D-E89540C6D20F}"/>
                    </a:ext>
                  </a:extLst>
                </p:cNvPr>
                <p:cNvSpPr txBox="1"/>
                <p:nvPr/>
              </p:nvSpPr>
              <p:spPr>
                <a:xfrm>
                  <a:off x="4465937" y="5164974"/>
                  <a:ext cx="832319" cy="35579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400" i="1">
                            <a:solidFill>
                              <a:prstClr val="black"/>
                            </a:solidFill>
                            <a:latin typeface="Cambria Math" panose="02040503050406030204" pitchFamily="18" charset="0"/>
                          </a:rPr>
                          <m:t>𝑇</m:t>
                        </m:r>
                        <m:r>
                          <a:rPr lang="en-US" altLang="zh-CN" sz="1400" i="1">
                            <a:solidFill>
                              <a:prstClr val="black"/>
                            </a:solidFill>
                            <a:latin typeface="Cambria Math" panose="02040503050406030204" pitchFamily="18" charset="0"/>
                          </a:rPr>
                          <m:t>−</m:t>
                        </m:r>
                        <m:r>
                          <a:rPr lang="en-US" altLang="zh-CN" sz="1400" i="1">
                            <a:solidFill>
                              <a:prstClr val="black"/>
                            </a:solidFill>
                            <a:latin typeface="Cambria Math" panose="02040503050406030204" pitchFamily="18" charset="0"/>
                          </a:rPr>
                          <m:t>𝑁</m:t>
                        </m:r>
                      </m:oMath>
                    </m:oMathPara>
                  </a14:m>
                  <a:endParaRPr lang="zh-CN" altLang="en-US" sz="1400" dirty="0">
                    <a:solidFill>
                      <a:srgbClr val="9BBB59"/>
                    </a:solidFill>
                    <a:latin typeface="Lucida Sans"/>
                    <a:ea typeface="黑体"/>
                  </a:endParaRPr>
                </a:p>
              </p:txBody>
            </p:sp>
          </mc:Choice>
          <mc:Fallback xmlns="">
            <p:sp>
              <p:nvSpPr>
                <p:cNvPr id="9" name="文本框 8">
                  <a:extLst>
                    <a:ext uri="{FF2B5EF4-FFF2-40B4-BE49-F238E27FC236}">
                      <a16:creationId xmlns:a16="http://schemas.microsoft.com/office/drawing/2014/main" id="{A3174175-87F5-5570-8F3D-E89540C6D20F}"/>
                    </a:ext>
                  </a:extLst>
                </p:cNvPr>
                <p:cNvSpPr txBox="1">
                  <a:spLocks noRot="1" noChangeAspect="1" noMove="1" noResize="1" noEditPoints="1" noAdjustHandles="1" noChangeArrowheads="1" noChangeShapeType="1" noTextEdit="1"/>
                </p:cNvSpPr>
                <p:nvPr/>
              </p:nvSpPr>
              <p:spPr>
                <a:xfrm>
                  <a:off x="4465937" y="5164974"/>
                  <a:ext cx="832319" cy="355795"/>
                </a:xfrm>
                <a:prstGeom prst="rect">
                  <a:avLst/>
                </a:prstGeom>
                <a:blipFill>
                  <a:blip r:embed="rId3"/>
                  <a:stretch>
                    <a:fillRect/>
                  </a:stretch>
                </a:blipFill>
              </p:spPr>
              <p:txBody>
                <a:bodyPr/>
                <a:lstStyle/>
                <a:p>
                  <a:r>
                    <a:rPr lang="zh-CN" altLang="en-US">
                      <a:noFill/>
                    </a:rPr>
                    <a:t> </a:t>
                  </a:r>
                </a:p>
              </p:txBody>
            </p:sp>
          </mc:Fallback>
        </mc:AlternateContent>
        <p:sp>
          <p:nvSpPr>
            <p:cNvPr id="10" name="文本框 27">
              <a:extLst>
                <a:ext uri="{FF2B5EF4-FFF2-40B4-BE49-F238E27FC236}">
                  <a16:creationId xmlns:a16="http://schemas.microsoft.com/office/drawing/2014/main" id="{9E4104F7-F130-AF69-F954-40A24EDBCE47}"/>
                </a:ext>
              </a:extLst>
            </p:cNvPr>
            <p:cNvSpPr txBox="1"/>
            <p:nvPr/>
          </p:nvSpPr>
          <p:spPr>
            <a:xfrm>
              <a:off x="3315857" y="4548093"/>
              <a:ext cx="874090" cy="355795"/>
            </a:xfrm>
            <a:prstGeom prst="rect">
              <a:avLst/>
            </a:prstGeom>
            <a:noFill/>
          </p:spPr>
          <p:txBody>
            <a:bodyPr wrap="none" rtlCol="0">
              <a:spAutoFit/>
            </a:bodyPr>
            <a:lstStyle/>
            <a:p>
              <a:pPr defTabSz="914140" eaLnBrk="1" fontAlgn="auto" hangingPunct="1">
                <a:spcBef>
                  <a:spcPts val="0"/>
                </a:spcBef>
                <a:spcAft>
                  <a:spcPts val="0"/>
                </a:spcAft>
              </a:pPr>
              <a:r>
                <a:rPr lang="en-US" altLang="zh-CN" sz="1400" dirty="0">
                  <a:solidFill>
                    <a:prstClr val="black"/>
                  </a:solidFill>
                  <a:latin typeface="Times New Roman" panose="02020603050405020304" pitchFamily="18" charset="0"/>
                  <a:ea typeface="黑体"/>
                  <a:cs typeface="Times New Roman" panose="02020603050405020304" pitchFamily="18" charset="0"/>
                </a:rPr>
                <a:t>Level 0</a:t>
              </a:r>
              <a:endParaRPr lang="zh-CN" altLang="en-US" sz="1400" dirty="0">
                <a:solidFill>
                  <a:prstClr val="black"/>
                </a:solidFill>
                <a:latin typeface="Times New Roman" panose="02020603050405020304" pitchFamily="18" charset="0"/>
                <a:ea typeface="黑体"/>
                <a:cs typeface="Times New Roman" panose="02020603050405020304" pitchFamily="18" charset="0"/>
              </a:endParaRPr>
            </a:p>
          </p:txBody>
        </p:sp>
        <p:sp>
          <p:nvSpPr>
            <p:cNvPr id="11" name="文本框 29">
              <a:extLst>
                <a:ext uri="{FF2B5EF4-FFF2-40B4-BE49-F238E27FC236}">
                  <a16:creationId xmlns:a16="http://schemas.microsoft.com/office/drawing/2014/main" id="{6266EF99-7A5F-BBC5-7699-70D8DF61B4DB}"/>
                </a:ext>
              </a:extLst>
            </p:cNvPr>
            <p:cNvSpPr txBox="1"/>
            <p:nvPr/>
          </p:nvSpPr>
          <p:spPr>
            <a:xfrm>
              <a:off x="3315857" y="4075021"/>
              <a:ext cx="874090" cy="355795"/>
            </a:xfrm>
            <a:prstGeom prst="rect">
              <a:avLst/>
            </a:prstGeom>
            <a:noFill/>
          </p:spPr>
          <p:txBody>
            <a:bodyPr wrap="none" rtlCol="0">
              <a:spAutoFit/>
            </a:bodyPr>
            <a:lstStyle/>
            <a:p>
              <a:pPr defTabSz="914140" eaLnBrk="1" fontAlgn="auto" hangingPunct="1">
                <a:spcBef>
                  <a:spcPts val="0"/>
                </a:spcBef>
                <a:spcAft>
                  <a:spcPts val="0"/>
                </a:spcAft>
              </a:pPr>
              <a:r>
                <a:rPr lang="en-US" altLang="zh-CN" sz="1400" dirty="0">
                  <a:solidFill>
                    <a:prstClr val="black"/>
                  </a:solidFill>
                  <a:latin typeface="Times New Roman" panose="02020603050405020304" pitchFamily="18" charset="0"/>
                  <a:ea typeface="黑体"/>
                  <a:cs typeface="Times New Roman" panose="02020603050405020304" pitchFamily="18" charset="0"/>
                </a:rPr>
                <a:t>Level 1</a:t>
              </a:r>
              <a:endParaRPr lang="zh-CN" altLang="en-US" sz="1400" dirty="0">
                <a:solidFill>
                  <a:prstClr val="black"/>
                </a:solidFill>
                <a:latin typeface="Times New Roman" panose="02020603050405020304" pitchFamily="18" charset="0"/>
                <a:ea typeface="黑体"/>
                <a:cs typeface="Times New Roman" panose="02020603050405020304" pitchFamily="18" charset="0"/>
              </a:endParaRPr>
            </a:p>
          </p:txBody>
        </p:sp>
        <p:sp>
          <p:nvSpPr>
            <p:cNvPr id="12" name="文本框 30">
              <a:extLst>
                <a:ext uri="{FF2B5EF4-FFF2-40B4-BE49-F238E27FC236}">
                  <a16:creationId xmlns:a16="http://schemas.microsoft.com/office/drawing/2014/main" id="{7F2B6D5C-8F1F-5771-39E3-8A0CD8235E47}"/>
                </a:ext>
              </a:extLst>
            </p:cNvPr>
            <p:cNvSpPr txBox="1"/>
            <p:nvPr/>
          </p:nvSpPr>
          <p:spPr>
            <a:xfrm>
              <a:off x="3315857" y="3620741"/>
              <a:ext cx="874090" cy="355795"/>
            </a:xfrm>
            <a:prstGeom prst="rect">
              <a:avLst/>
            </a:prstGeom>
            <a:noFill/>
          </p:spPr>
          <p:txBody>
            <a:bodyPr wrap="none" rtlCol="0">
              <a:spAutoFit/>
            </a:bodyPr>
            <a:lstStyle/>
            <a:p>
              <a:pPr defTabSz="914140" eaLnBrk="1" fontAlgn="auto" hangingPunct="1">
                <a:spcBef>
                  <a:spcPts val="0"/>
                </a:spcBef>
                <a:spcAft>
                  <a:spcPts val="0"/>
                </a:spcAft>
              </a:pPr>
              <a:r>
                <a:rPr lang="en-US" altLang="zh-CN" sz="1400" b="1" dirty="0">
                  <a:solidFill>
                    <a:prstClr val="black"/>
                  </a:solidFill>
                  <a:latin typeface="Times New Roman" panose="02020603050405020304" pitchFamily="18" charset="0"/>
                  <a:ea typeface="黑体"/>
                  <a:cs typeface="Times New Roman" panose="02020603050405020304" pitchFamily="18" charset="0"/>
                </a:rPr>
                <a:t>Level 2</a:t>
              </a:r>
              <a:endParaRPr lang="zh-CN" altLang="en-US" sz="1400" b="1" dirty="0">
                <a:solidFill>
                  <a:prstClr val="black"/>
                </a:solidFill>
                <a:latin typeface="Times New Roman" panose="02020603050405020304" pitchFamily="18" charset="0"/>
                <a:ea typeface="黑体"/>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文本框 32">
                  <a:extLst>
                    <a:ext uri="{FF2B5EF4-FFF2-40B4-BE49-F238E27FC236}">
                      <a16:creationId xmlns:a16="http://schemas.microsoft.com/office/drawing/2014/main" id="{929E7418-D795-CE1F-6256-C0502FA23E1C}"/>
                    </a:ext>
                  </a:extLst>
                </p:cNvPr>
                <p:cNvSpPr txBox="1"/>
                <p:nvPr/>
              </p:nvSpPr>
              <p:spPr>
                <a:xfrm>
                  <a:off x="3315857" y="2587696"/>
                  <a:ext cx="1217054" cy="355795"/>
                </a:xfrm>
                <a:prstGeom prst="rect">
                  <a:avLst/>
                </a:prstGeom>
                <a:noFill/>
              </p:spPr>
              <p:txBody>
                <a:bodyPr wrap="none" rtlCol="0">
                  <a:spAutoFit/>
                </a:bodyPr>
                <a:lstStyle/>
                <a:p>
                  <a:pPr defTabSz="914140" eaLnBrk="1" fontAlgn="auto" hangingPunct="1">
                    <a:spcBef>
                      <a:spcPts val="0"/>
                    </a:spcBef>
                    <a:spcAft>
                      <a:spcPts val="0"/>
                    </a:spcAft>
                  </a:pPr>
                  <a:r>
                    <a:rPr lang="en-US" altLang="zh-CN" sz="1400" dirty="0">
                      <a:solidFill>
                        <a:prstClr val="black"/>
                      </a:solidFill>
                      <a:latin typeface="Times New Roman" panose="02020603050405020304" pitchFamily="18" charset="0"/>
                      <a:ea typeface="黑体"/>
                      <a:cs typeface="Times New Roman" panose="02020603050405020304" pitchFamily="18" charset="0"/>
                    </a:rPr>
                    <a:t>Level </a:t>
                  </a:r>
                  <a14:m>
                    <m:oMath xmlns:m="http://schemas.openxmlformats.org/officeDocument/2006/math">
                      <m:func>
                        <m:funcPr>
                          <m:ctrlPr>
                            <a:rPr lang="en-US" altLang="zh-CN" sz="1400" i="1">
                              <a:solidFill>
                                <a:prstClr val="black"/>
                              </a:solidFill>
                              <a:latin typeface="Cambria Math" panose="02040503050406030204" pitchFamily="18" charset="0"/>
                              <a:cs typeface="Times New Roman" panose="02020603050405020304" pitchFamily="18" charset="0"/>
                            </a:rPr>
                          </m:ctrlPr>
                        </m:funcPr>
                        <m:fName>
                          <m:r>
                            <m:rPr>
                              <m:sty m:val="p"/>
                            </m:rPr>
                            <a:rPr lang="en-US" altLang="zh-CN" sz="1400">
                              <a:solidFill>
                                <a:prstClr val="black"/>
                              </a:solidFill>
                              <a:latin typeface="Cambria Math" panose="02040503050406030204" pitchFamily="18" charset="0"/>
                              <a:cs typeface="Times New Roman" panose="02020603050405020304" pitchFamily="18" charset="0"/>
                            </a:rPr>
                            <m:t>log</m:t>
                          </m:r>
                        </m:fName>
                        <m:e>
                          <m:r>
                            <a:rPr lang="en-US" altLang="zh-CN" sz="1400" i="1">
                              <a:solidFill>
                                <a:prstClr val="black"/>
                              </a:solidFill>
                              <a:latin typeface="Cambria Math" panose="02040503050406030204" pitchFamily="18" charset="0"/>
                              <a:cs typeface="Times New Roman" panose="02020603050405020304" pitchFamily="18" charset="0"/>
                            </a:rPr>
                            <m:t>𝑅</m:t>
                          </m:r>
                        </m:e>
                      </m:func>
                    </m:oMath>
                  </a14:m>
                  <a:endParaRPr lang="zh-CN" altLang="en-US" sz="1400" dirty="0">
                    <a:solidFill>
                      <a:prstClr val="black"/>
                    </a:solidFill>
                    <a:latin typeface="Times New Roman" panose="02020603050405020304" pitchFamily="18" charset="0"/>
                    <a:ea typeface="黑体"/>
                    <a:cs typeface="Times New Roman" panose="02020603050405020304" pitchFamily="18" charset="0"/>
                  </a:endParaRPr>
                </a:p>
              </p:txBody>
            </p:sp>
          </mc:Choice>
          <mc:Fallback xmlns="">
            <p:sp>
              <p:nvSpPr>
                <p:cNvPr id="13" name="文本框 32">
                  <a:extLst>
                    <a:ext uri="{FF2B5EF4-FFF2-40B4-BE49-F238E27FC236}">
                      <a16:creationId xmlns:a16="http://schemas.microsoft.com/office/drawing/2014/main" id="{929E7418-D795-CE1F-6256-C0502FA23E1C}"/>
                    </a:ext>
                  </a:extLst>
                </p:cNvPr>
                <p:cNvSpPr txBox="1">
                  <a:spLocks noRot="1" noChangeAspect="1" noMove="1" noResize="1" noEditPoints="1" noAdjustHandles="1" noChangeArrowheads="1" noChangeShapeType="1" noTextEdit="1"/>
                </p:cNvSpPr>
                <p:nvPr/>
              </p:nvSpPr>
              <p:spPr>
                <a:xfrm>
                  <a:off x="3315857" y="2587696"/>
                  <a:ext cx="1217054" cy="355795"/>
                </a:xfrm>
                <a:prstGeom prst="rect">
                  <a:avLst/>
                </a:prstGeom>
                <a:blipFill>
                  <a:blip r:embed="rId4"/>
                  <a:stretch>
                    <a:fillRect l="-1775" t="-1961" b="-19608"/>
                  </a:stretch>
                </a:blipFill>
              </p:spPr>
              <p:txBody>
                <a:bodyPr/>
                <a:lstStyle/>
                <a:p>
                  <a:r>
                    <a:rPr lang="zh-CN" altLang="en-US">
                      <a:noFill/>
                    </a:rPr>
                    <a:t> </a:t>
                  </a:r>
                </a:p>
              </p:txBody>
            </p:sp>
          </mc:Fallback>
        </mc:AlternateContent>
        <p:cxnSp>
          <p:nvCxnSpPr>
            <p:cNvPr id="14" name="直接箭头连接符 33">
              <a:extLst>
                <a:ext uri="{FF2B5EF4-FFF2-40B4-BE49-F238E27FC236}">
                  <a16:creationId xmlns:a16="http://schemas.microsoft.com/office/drawing/2014/main" id="{D199F61B-3D5B-ECA4-185E-E61EE3B96B8D}"/>
                </a:ext>
              </a:extLst>
            </p:cNvPr>
            <p:cNvCxnSpPr>
              <a:cxnSpLocks/>
            </p:cNvCxnSpPr>
            <p:nvPr/>
          </p:nvCxnSpPr>
          <p:spPr>
            <a:xfrm>
              <a:off x="4615683" y="5171654"/>
              <a:ext cx="4702938" cy="0"/>
            </a:xfrm>
            <a:prstGeom prst="straightConnector1">
              <a:avLst/>
            </a:prstGeom>
            <a:noFill/>
            <a:ln w="19050" cap="flat" cmpd="sng" algn="ctr">
              <a:solidFill>
                <a:sysClr val="windowText" lastClr="000000"/>
              </a:solidFill>
              <a:prstDash val="solid"/>
              <a:miter lim="800000"/>
              <a:tailEnd type="triangle"/>
            </a:ln>
            <a:effectLst/>
          </p:spPr>
        </p:cxnSp>
        <p:cxnSp>
          <p:nvCxnSpPr>
            <p:cNvPr id="15" name="直接连接符 34">
              <a:extLst>
                <a:ext uri="{FF2B5EF4-FFF2-40B4-BE49-F238E27FC236}">
                  <a16:creationId xmlns:a16="http://schemas.microsoft.com/office/drawing/2014/main" id="{EF691EBA-2B19-53AC-37E6-50988B4F6407}"/>
                </a:ext>
              </a:extLst>
            </p:cNvPr>
            <p:cNvCxnSpPr>
              <a:cxnSpLocks/>
            </p:cNvCxnSpPr>
            <p:nvPr/>
          </p:nvCxnSpPr>
          <p:spPr>
            <a:xfrm>
              <a:off x="4845046" y="5005027"/>
              <a:ext cx="0" cy="166627"/>
            </a:xfrm>
            <a:prstGeom prst="line">
              <a:avLst/>
            </a:prstGeom>
            <a:noFill/>
            <a:ln w="19050" cap="flat" cmpd="sng" algn="ctr">
              <a:solidFill>
                <a:sysClr val="windowText" lastClr="000000"/>
              </a:solidFill>
              <a:prstDash val="solid"/>
              <a:miter lim="800000"/>
            </a:ln>
            <a:effectLst/>
          </p:spPr>
        </p:cxnSp>
        <p:cxnSp>
          <p:nvCxnSpPr>
            <p:cNvPr id="16" name="直接连接符 35">
              <a:extLst>
                <a:ext uri="{FF2B5EF4-FFF2-40B4-BE49-F238E27FC236}">
                  <a16:creationId xmlns:a16="http://schemas.microsoft.com/office/drawing/2014/main" id="{41902FA6-9E49-BC5A-B669-A60BA3D7A7E0}"/>
                </a:ext>
              </a:extLst>
            </p:cNvPr>
            <p:cNvCxnSpPr>
              <a:cxnSpLocks/>
            </p:cNvCxnSpPr>
            <p:nvPr/>
          </p:nvCxnSpPr>
          <p:spPr>
            <a:xfrm flipH="1">
              <a:off x="3322251" y="5171654"/>
              <a:ext cx="1387412" cy="0"/>
            </a:xfrm>
            <a:prstGeom prst="line">
              <a:avLst/>
            </a:prstGeom>
            <a:noFill/>
            <a:ln w="19050" cap="flat" cmpd="sng" algn="ctr">
              <a:solidFill>
                <a:sysClr val="windowText" lastClr="000000"/>
              </a:solidFill>
              <a:prstDash val="dash"/>
              <a:miter lim="800000"/>
            </a:ln>
            <a:effectLst/>
          </p:spPr>
        </p:cxnSp>
        <mc:AlternateContent xmlns:mc="http://schemas.openxmlformats.org/markup-compatibility/2006" xmlns:a14="http://schemas.microsoft.com/office/drawing/2010/main">
          <mc:Choice Requires="a14">
            <p:sp>
              <p:nvSpPr>
                <p:cNvPr id="17" name="文本框 40">
                  <a:extLst>
                    <a:ext uri="{FF2B5EF4-FFF2-40B4-BE49-F238E27FC236}">
                      <a16:creationId xmlns:a16="http://schemas.microsoft.com/office/drawing/2014/main" id="{F4313181-EE12-11DF-DAE4-EC1E44D8FE78}"/>
                    </a:ext>
                  </a:extLst>
                </p:cNvPr>
                <p:cNvSpPr txBox="1"/>
                <p:nvPr/>
              </p:nvSpPr>
              <p:spPr>
                <a:xfrm>
                  <a:off x="8416635" y="5178335"/>
                  <a:ext cx="418243" cy="355795"/>
                </a:xfrm>
                <a:prstGeom prst="rect">
                  <a:avLst/>
                </a:prstGeom>
                <a:noFill/>
              </p:spPr>
              <p:txBody>
                <a:bodyPr wrap="none" rtlCol="0">
                  <a:spAutoFit/>
                </a:bodyPr>
                <a:lstStyle/>
                <a:p>
                  <a:pPr defTabSz="725668"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a:rPr lang="en-US" altLang="zh-CN" sz="1400" i="1" kern="0">
                            <a:solidFill>
                              <a:prstClr val="black"/>
                            </a:solidFill>
                            <a:latin typeface="Cambria Math" panose="02040503050406030204" pitchFamily="18" charset="0"/>
                          </a:rPr>
                          <m:t>𝑇</m:t>
                        </m:r>
                      </m:oMath>
                    </m:oMathPara>
                  </a14:m>
                  <a:endParaRPr lang="zh-CN" altLang="en-US" sz="1400" kern="0" dirty="0">
                    <a:solidFill>
                      <a:srgbClr val="A5A5A5"/>
                    </a:solidFill>
                    <a:latin typeface="Lucida Sans"/>
                    <a:ea typeface="黑体"/>
                  </a:endParaRPr>
                </a:p>
              </p:txBody>
            </p:sp>
          </mc:Choice>
          <mc:Fallback xmlns="">
            <p:sp>
              <p:nvSpPr>
                <p:cNvPr id="17" name="文本框 40">
                  <a:extLst>
                    <a:ext uri="{FF2B5EF4-FFF2-40B4-BE49-F238E27FC236}">
                      <a16:creationId xmlns:a16="http://schemas.microsoft.com/office/drawing/2014/main" id="{F4313181-EE12-11DF-DAE4-EC1E44D8FE78}"/>
                    </a:ext>
                  </a:extLst>
                </p:cNvPr>
                <p:cNvSpPr txBox="1">
                  <a:spLocks noRot="1" noChangeAspect="1" noMove="1" noResize="1" noEditPoints="1" noAdjustHandles="1" noChangeArrowheads="1" noChangeShapeType="1" noTextEdit="1"/>
                </p:cNvSpPr>
                <p:nvPr/>
              </p:nvSpPr>
              <p:spPr>
                <a:xfrm>
                  <a:off x="8416635" y="5178335"/>
                  <a:ext cx="418243" cy="355795"/>
                </a:xfrm>
                <a:prstGeom prst="rect">
                  <a:avLst/>
                </a:prstGeom>
                <a:blipFill>
                  <a:blip r:embed="rId5"/>
                  <a:stretch>
                    <a:fillRect/>
                  </a:stretch>
                </a:blipFill>
              </p:spPr>
              <p:txBody>
                <a:bodyPr/>
                <a:lstStyle/>
                <a:p>
                  <a:r>
                    <a:rPr lang="zh-CN" altLang="en-US">
                      <a:noFill/>
                    </a:rPr>
                    <a:t> </a:t>
                  </a:r>
                </a:p>
              </p:txBody>
            </p:sp>
          </mc:Fallback>
        </mc:AlternateContent>
        <p:cxnSp>
          <p:nvCxnSpPr>
            <p:cNvPr id="18" name="直接连接符 41">
              <a:extLst>
                <a:ext uri="{FF2B5EF4-FFF2-40B4-BE49-F238E27FC236}">
                  <a16:creationId xmlns:a16="http://schemas.microsoft.com/office/drawing/2014/main" id="{4B6ABE4A-A34A-D325-70F6-114A1B2F3D2C}"/>
                </a:ext>
              </a:extLst>
            </p:cNvPr>
            <p:cNvCxnSpPr>
              <a:cxnSpLocks/>
            </p:cNvCxnSpPr>
            <p:nvPr/>
          </p:nvCxnSpPr>
          <p:spPr>
            <a:xfrm>
              <a:off x="8460749" y="4998349"/>
              <a:ext cx="0" cy="166627"/>
            </a:xfrm>
            <a:prstGeom prst="line">
              <a:avLst/>
            </a:prstGeom>
            <a:noFill/>
            <a:ln w="19050" cap="flat" cmpd="sng" algn="ctr">
              <a:solidFill>
                <a:sysClr val="windowText" lastClr="000000"/>
              </a:solidFill>
              <a:prstDash val="solid"/>
              <a:miter lim="800000"/>
            </a:ln>
            <a:effectLst/>
          </p:spPr>
        </p:cxnSp>
        <p:sp>
          <p:nvSpPr>
            <p:cNvPr id="19" name="文本框 42">
              <a:extLst>
                <a:ext uri="{FF2B5EF4-FFF2-40B4-BE49-F238E27FC236}">
                  <a16:creationId xmlns:a16="http://schemas.microsoft.com/office/drawing/2014/main" id="{F660CE52-1FFE-0B3B-D728-E68A567EAABC}"/>
                </a:ext>
              </a:extLst>
            </p:cNvPr>
            <p:cNvSpPr txBox="1"/>
            <p:nvPr/>
          </p:nvSpPr>
          <p:spPr>
            <a:xfrm>
              <a:off x="8986529" y="4837782"/>
              <a:ext cx="570849" cy="293531"/>
            </a:xfrm>
            <a:prstGeom prst="rect">
              <a:avLst/>
            </a:prstGeom>
            <a:noFill/>
          </p:spPr>
          <p:txBody>
            <a:bodyPr wrap="none" rtlCol="0">
              <a:spAutoFit/>
            </a:bodyPr>
            <a:lstStyle/>
            <a:p>
              <a:pPr defTabSz="914140" eaLnBrk="1" fontAlgn="auto" hangingPunct="1">
                <a:spcBef>
                  <a:spcPts val="0"/>
                </a:spcBef>
                <a:spcAft>
                  <a:spcPts val="0"/>
                </a:spcAft>
              </a:pPr>
              <a:r>
                <a:rPr lang="en-US" altLang="zh-CN" sz="1050" kern="0" dirty="0">
                  <a:solidFill>
                    <a:prstClr val="black"/>
                  </a:solidFill>
                  <a:latin typeface="Times New Roman" panose="02020603050405020304" pitchFamily="18" charset="0"/>
                  <a:ea typeface="黑体"/>
                  <a:cs typeface="Times New Roman" panose="02020603050405020304" pitchFamily="18" charset="0"/>
                </a:rPr>
                <a:t>Time</a:t>
              </a:r>
              <a:endParaRPr lang="zh-CN" altLang="en-US" sz="1050" kern="0" dirty="0">
                <a:solidFill>
                  <a:prstClr val="black"/>
                </a:solidFill>
                <a:latin typeface="Times New Roman" panose="02020603050405020304" pitchFamily="18" charset="0"/>
                <a:ea typeface="黑体"/>
                <a:cs typeface="Times New Roman" panose="02020603050405020304" pitchFamily="18" charset="0"/>
              </a:endParaRPr>
            </a:p>
          </p:txBody>
        </p:sp>
        <p:sp>
          <p:nvSpPr>
            <p:cNvPr id="20" name="文本框 43">
              <a:extLst>
                <a:ext uri="{FF2B5EF4-FFF2-40B4-BE49-F238E27FC236}">
                  <a16:creationId xmlns:a16="http://schemas.microsoft.com/office/drawing/2014/main" id="{2C9B5E1A-5999-F453-F38C-63AC7EB8584B}"/>
                </a:ext>
              </a:extLst>
            </p:cNvPr>
            <p:cNvSpPr txBox="1"/>
            <p:nvPr/>
          </p:nvSpPr>
          <p:spPr>
            <a:xfrm>
              <a:off x="3639701" y="3008037"/>
              <a:ext cx="177786" cy="533692"/>
            </a:xfrm>
            <a:prstGeom prst="rect">
              <a:avLst/>
            </a:prstGeom>
            <a:noFill/>
          </p:spPr>
          <p:txBody>
            <a:bodyPr wrap="square" rtlCol="0">
              <a:spAutoFit/>
            </a:bodyPr>
            <a:lstStyle/>
            <a:p>
              <a:pPr defTabSz="914140" eaLnBrk="1" fontAlgn="auto" hangingPunct="1">
                <a:spcBef>
                  <a:spcPts val="0"/>
                </a:spcBef>
                <a:spcAft>
                  <a:spcPts val="0"/>
                </a:spcAft>
              </a:pPr>
              <a:r>
                <a:rPr lang="en-US" altLang="zh-CN" sz="800" b="1" dirty="0">
                  <a:solidFill>
                    <a:prstClr val="black"/>
                  </a:solidFill>
                  <a:latin typeface="Lucida Sans"/>
                  <a:ea typeface="黑体"/>
                </a:rPr>
                <a:t>.</a:t>
              </a:r>
            </a:p>
            <a:p>
              <a:pPr defTabSz="914140" eaLnBrk="1" fontAlgn="auto" hangingPunct="1">
                <a:spcBef>
                  <a:spcPts val="0"/>
                </a:spcBef>
                <a:spcAft>
                  <a:spcPts val="0"/>
                </a:spcAft>
              </a:pPr>
              <a:r>
                <a:rPr lang="en-US" altLang="zh-CN" sz="800" b="1" dirty="0">
                  <a:solidFill>
                    <a:prstClr val="black"/>
                  </a:solidFill>
                  <a:latin typeface="Lucida Sans"/>
                  <a:ea typeface="黑体"/>
                </a:rPr>
                <a:t>.</a:t>
              </a:r>
            </a:p>
            <a:p>
              <a:pPr defTabSz="914140" eaLnBrk="1" fontAlgn="auto" hangingPunct="1">
                <a:spcBef>
                  <a:spcPts val="0"/>
                </a:spcBef>
                <a:spcAft>
                  <a:spcPts val="0"/>
                </a:spcAft>
              </a:pPr>
              <a:r>
                <a:rPr lang="en-US" altLang="zh-CN" sz="800" b="1" dirty="0">
                  <a:solidFill>
                    <a:prstClr val="black"/>
                  </a:solidFill>
                  <a:latin typeface="Lucida Sans"/>
                  <a:ea typeface="黑体"/>
                </a:rPr>
                <a:t>.</a:t>
              </a:r>
            </a:p>
          </p:txBody>
        </p:sp>
        <p:sp>
          <p:nvSpPr>
            <p:cNvPr id="21" name="矩形 44">
              <a:extLst>
                <a:ext uri="{FF2B5EF4-FFF2-40B4-BE49-F238E27FC236}">
                  <a16:creationId xmlns:a16="http://schemas.microsoft.com/office/drawing/2014/main" id="{21FA9636-8DA1-9672-9325-B9195CE43B5C}"/>
                </a:ext>
              </a:extLst>
            </p:cNvPr>
            <p:cNvSpPr/>
            <p:nvPr/>
          </p:nvSpPr>
          <p:spPr>
            <a:xfrm>
              <a:off x="4412314" y="4503196"/>
              <a:ext cx="111760" cy="428357"/>
            </a:xfrm>
            <a:prstGeom prst="rect">
              <a:avLst/>
            </a:prstGeom>
            <a:noFill/>
            <a:ln w="12700" cap="flat" cmpd="sng" algn="ctr">
              <a:solidFill>
                <a:schemeClr val="tx1"/>
              </a:solidFill>
              <a:prstDash val="dash"/>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22" name="矩形 45">
              <a:extLst>
                <a:ext uri="{FF2B5EF4-FFF2-40B4-BE49-F238E27FC236}">
                  <a16:creationId xmlns:a16="http://schemas.microsoft.com/office/drawing/2014/main" id="{132E803A-8C58-4786-48BB-B7CF0993D09F}"/>
                </a:ext>
              </a:extLst>
            </p:cNvPr>
            <p:cNvSpPr/>
            <p:nvPr/>
          </p:nvSpPr>
          <p:spPr>
            <a:xfrm>
              <a:off x="4562350" y="4503196"/>
              <a:ext cx="111760" cy="428357"/>
            </a:xfrm>
            <a:prstGeom prst="rect">
              <a:avLst/>
            </a:prstGeom>
            <a:noFill/>
            <a:ln w="12700" cap="flat" cmpd="sng" algn="ctr">
              <a:solidFill>
                <a:schemeClr val="tx1"/>
              </a:solidFill>
              <a:prstDash val="dash"/>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23" name="矩形 46">
              <a:extLst>
                <a:ext uri="{FF2B5EF4-FFF2-40B4-BE49-F238E27FC236}">
                  <a16:creationId xmlns:a16="http://schemas.microsoft.com/office/drawing/2014/main" id="{26A418FC-B6DF-ED01-86D0-AA132B9728A1}"/>
                </a:ext>
              </a:extLst>
            </p:cNvPr>
            <p:cNvSpPr/>
            <p:nvPr/>
          </p:nvSpPr>
          <p:spPr>
            <a:xfrm>
              <a:off x="4712386" y="4503196"/>
              <a:ext cx="111760" cy="428357"/>
            </a:xfrm>
            <a:prstGeom prst="rect">
              <a:avLst/>
            </a:prstGeom>
            <a:noFill/>
            <a:ln w="12700" cap="flat" cmpd="sng" algn="ctr">
              <a:solidFill>
                <a:schemeClr val="tx1"/>
              </a:solidFill>
              <a:prstDash val="dash"/>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24" name="矩形 47">
              <a:extLst>
                <a:ext uri="{FF2B5EF4-FFF2-40B4-BE49-F238E27FC236}">
                  <a16:creationId xmlns:a16="http://schemas.microsoft.com/office/drawing/2014/main" id="{F54D166A-4C13-32A2-200B-30B3A8D8E5FF}"/>
                </a:ext>
              </a:extLst>
            </p:cNvPr>
            <p:cNvSpPr/>
            <p:nvPr/>
          </p:nvSpPr>
          <p:spPr>
            <a:xfrm>
              <a:off x="4862422" y="4503196"/>
              <a:ext cx="111760" cy="428357"/>
            </a:xfrm>
            <a:prstGeom prst="rect">
              <a:avLst/>
            </a:prstGeom>
            <a:solidFill>
              <a:schemeClr val="accent1">
                <a:lumMod val="20000"/>
                <a:lumOff val="80000"/>
              </a:schemeClr>
            </a:solidFill>
            <a:ln w="12700" cap="flat" cmpd="sng" algn="ctr">
              <a:solidFill>
                <a:schemeClr val="tx1"/>
              </a:solidFill>
              <a:prstDash val="dash"/>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25" name="矩形 48">
              <a:extLst>
                <a:ext uri="{FF2B5EF4-FFF2-40B4-BE49-F238E27FC236}">
                  <a16:creationId xmlns:a16="http://schemas.microsoft.com/office/drawing/2014/main" id="{E9D5868F-1588-6745-14C0-13214F7F47C8}"/>
                </a:ext>
              </a:extLst>
            </p:cNvPr>
            <p:cNvSpPr/>
            <p:nvPr/>
          </p:nvSpPr>
          <p:spPr>
            <a:xfrm>
              <a:off x="5012458" y="4503196"/>
              <a:ext cx="111760" cy="428357"/>
            </a:xfrm>
            <a:prstGeom prst="rect">
              <a:avLst/>
            </a:prstGeom>
            <a:solidFill>
              <a:schemeClr val="accent1">
                <a:lumMod val="20000"/>
                <a:lumOff val="80000"/>
              </a:schemeClr>
            </a:solidFill>
            <a:ln w="12700" cap="flat" cmpd="sng" algn="ctr">
              <a:solidFill>
                <a:schemeClr val="tx1"/>
              </a:solidFill>
              <a:prstDash val="dash"/>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26" name="矩形 49">
              <a:extLst>
                <a:ext uri="{FF2B5EF4-FFF2-40B4-BE49-F238E27FC236}">
                  <a16:creationId xmlns:a16="http://schemas.microsoft.com/office/drawing/2014/main" id="{0A028A12-DB9C-67B3-7A3B-05C402CC3AD5}"/>
                </a:ext>
              </a:extLst>
            </p:cNvPr>
            <p:cNvSpPr/>
            <p:nvPr/>
          </p:nvSpPr>
          <p:spPr>
            <a:xfrm>
              <a:off x="5162494" y="4503196"/>
              <a:ext cx="111760" cy="428357"/>
            </a:xfrm>
            <a:prstGeom prst="rect">
              <a:avLst/>
            </a:prstGeom>
            <a:solidFill>
              <a:schemeClr val="accent1">
                <a:lumMod val="20000"/>
                <a:lumOff val="80000"/>
              </a:schemeClr>
            </a:solidFill>
            <a:ln w="12700" cap="flat" cmpd="sng" algn="ctr">
              <a:solidFill>
                <a:schemeClr val="tx1"/>
              </a:solidFill>
              <a:prstDash val="dash"/>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27" name="矩形 50">
              <a:extLst>
                <a:ext uri="{FF2B5EF4-FFF2-40B4-BE49-F238E27FC236}">
                  <a16:creationId xmlns:a16="http://schemas.microsoft.com/office/drawing/2014/main" id="{030DE5E9-3FE9-E80D-5A2F-85E1BE7BC972}"/>
                </a:ext>
              </a:extLst>
            </p:cNvPr>
            <p:cNvSpPr/>
            <p:nvPr/>
          </p:nvSpPr>
          <p:spPr>
            <a:xfrm>
              <a:off x="5312530" y="4503196"/>
              <a:ext cx="111760" cy="428357"/>
            </a:xfrm>
            <a:prstGeom prst="rect">
              <a:avLst/>
            </a:prstGeom>
            <a:solidFill>
              <a:schemeClr val="accent1">
                <a:lumMod val="20000"/>
                <a:lumOff val="80000"/>
              </a:schemeClr>
            </a:solidFill>
            <a:ln w="12700" cap="flat" cmpd="sng" algn="ctr">
              <a:solidFill>
                <a:schemeClr val="tx1"/>
              </a:solidFill>
              <a:prstDash val="dash"/>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28" name="矩形 51">
              <a:extLst>
                <a:ext uri="{FF2B5EF4-FFF2-40B4-BE49-F238E27FC236}">
                  <a16:creationId xmlns:a16="http://schemas.microsoft.com/office/drawing/2014/main" id="{7AED522A-4132-36A7-E90D-5761E3DC3439}"/>
                </a:ext>
              </a:extLst>
            </p:cNvPr>
            <p:cNvSpPr/>
            <p:nvPr/>
          </p:nvSpPr>
          <p:spPr>
            <a:xfrm>
              <a:off x="5462566" y="4503196"/>
              <a:ext cx="111760" cy="428357"/>
            </a:xfrm>
            <a:prstGeom prst="rect">
              <a:avLst/>
            </a:prstGeom>
            <a:solidFill>
              <a:schemeClr val="accent1">
                <a:lumMod val="20000"/>
                <a:lumOff val="80000"/>
              </a:schemeClr>
            </a:solidFill>
            <a:ln w="12700" cap="flat" cmpd="sng" algn="ctr">
              <a:solidFill>
                <a:schemeClr val="tx1"/>
              </a:solidFill>
              <a:prstDash val="dash"/>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29" name="矩形 52">
              <a:extLst>
                <a:ext uri="{FF2B5EF4-FFF2-40B4-BE49-F238E27FC236}">
                  <a16:creationId xmlns:a16="http://schemas.microsoft.com/office/drawing/2014/main" id="{FF65DFF4-F35C-24F4-2D9E-09A839BC76C3}"/>
                </a:ext>
              </a:extLst>
            </p:cNvPr>
            <p:cNvSpPr/>
            <p:nvPr/>
          </p:nvSpPr>
          <p:spPr>
            <a:xfrm>
              <a:off x="5612602" y="4503196"/>
              <a:ext cx="111760" cy="428357"/>
            </a:xfrm>
            <a:prstGeom prst="rect">
              <a:avLst/>
            </a:prstGeom>
            <a:solidFill>
              <a:schemeClr val="accent1">
                <a:lumMod val="20000"/>
                <a:lumOff val="80000"/>
              </a:schemeClr>
            </a:solidFill>
            <a:ln w="12700" cap="flat" cmpd="sng" algn="ctr">
              <a:solidFill>
                <a:schemeClr val="tx1"/>
              </a:solidFill>
              <a:prstDash val="dash"/>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30" name="矩形 53">
              <a:extLst>
                <a:ext uri="{FF2B5EF4-FFF2-40B4-BE49-F238E27FC236}">
                  <a16:creationId xmlns:a16="http://schemas.microsoft.com/office/drawing/2014/main" id="{C70F7F2C-CBB8-010C-DF3D-B08105F14238}"/>
                </a:ext>
              </a:extLst>
            </p:cNvPr>
            <p:cNvSpPr/>
            <p:nvPr/>
          </p:nvSpPr>
          <p:spPr>
            <a:xfrm>
              <a:off x="5762638" y="4503196"/>
              <a:ext cx="111760" cy="428357"/>
            </a:xfrm>
            <a:prstGeom prst="rect">
              <a:avLst/>
            </a:prstGeom>
            <a:solidFill>
              <a:schemeClr val="accent1">
                <a:lumMod val="20000"/>
                <a:lumOff val="80000"/>
              </a:schemeClr>
            </a:solidFill>
            <a:ln w="12700" cap="flat" cmpd="sng" algn="ctr">
              <a:solidFill>
                <a:schemeClr val="tx1"/>
              </a:solidFill>
              <a:prstDash val="dash"/>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31" name="矩形 54">
              <a:extLst>
                <a:ext uri="{FF2B5EF4-FFF2-40B4-BE49-F238E27FC236}">
                  <a16:creationId xmlns:a16="http://schemas.microsoft.com/office/drawing/2014/main" id="{FE027F94-167F-D823-4004-8FAB77A42E59}"/>
                </a:ext>
              </a:extLst>
            </p:cNvPr>
            <p:cNvSpPr/>
            <p:nvPr/>
          </p:nvSpPr>
          <p:spPr>
            <a:xfrm>
              <a:off x="5912674" y="4503196"/>
              <a:ext cx="111760" cy="428357"/>
            </a:xfrm>
            <a:prstGeom prst="rect">
              <a:avLst/>
            </a:prstGeom>
            <a:solidFill>
              <a:schemeClr val="accent1">
                <a:lumMod val="20000"/>
                <a:lumOff val="80000"/>
              </a:schemeClr>
            </a:solidFill>
            <a:ln w="12700" cap="flat" cmpd="sng" algn="ctr">
              <a:solidFill>
                <a:schemeClr val="tx1"/>
              </a:solidFill>
              <a:prstDash val="dash"/>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32" name="矩形 55">
              <a:extLst>
                <a:ext uri="{FF2B5EF4-FFF2-40B4-BE49-F238E27FC236}">
                  <a16:creationId xmlns:a16="http://schemas.microsoft.com/office/drawing/2014/main" id="{21ACEED8-2D09-489F-75A1-D8E7A44B8756}"/>
                </a:ext>
              </a:extLst>
            </p:cNvPr>
            <p:cNvSpPr/>
            <p:nvPr/>
          </p:nvSpPr>
          <p:spPr>
            <a:xfrm>
              <a:off x="6062710" y="4503196"/>
              <a:ext cx="111760" cy="428357"/>
            </a:xfrm>
            <a:prstGeom prst="rect">
              <a:avLst/>
            </a:prstGeom>
            <a:solidFill>
              <a:schemeClr val="accent1">
                <a:lumMod val="20000"/>
                <a:lumOff val="80000"/>
              </a:schemeClr>
            </a:solidFill>
            <a:ln w="12700" cap="flat" cmpd="sng" algn="ctr">
              <a:solidFill>
                <a:schemeClr val="tx1"/>
              </a:solidFill>
              <a:prstDash val="dash"/>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33" name="矩形 56">
              <a:extLst>
                <a:ext uri="{FF2B5EF4-FFF2-40B4-BE49-F238E27FC236}">
                  <a16:creationId xmlns:a16="http://schemas.microsoft.com/office/drawing/2014/main" id="{3FB3EC9A-ECA8-0386-7172-51562E59E234}"/>
                </a:ext>
              </a:extLst>
            </p:cNvPr>
            <p:cNvSpPr/>
            <p:nvPr/>
          </p:nvSpPr>
          <p:spPr>
            <a:xfrm>
              <a:off x="6212746" y="4503196"/>
              <a:ext cx="111760" cy="428357"/>
            </a:xfrm>
            <a:prstGeom prst="rect">
              <a:avLst/>
            </a:prstGeom>
            <a:solidFill>
              <a:schemeClr val="accent1">
                <a:lumMod val="20000"/>
                <a:lumOff val="80000"/>
              </a:schemeClr>
            </a:solidFill>
            <a:ln w="12700" cap="flat" cmpd="sng" algn="ctr">
              <a:solidFill>
                <a:schemeClr val="tx1"/>
              </a:solidFill>
              <a:prstDash val="dash"/>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34" name="矩形 57">
              <a:extLst>
                <a:ext uri="{FF2B5EF4-FFF2-40B4-BE49-F238E27FC236}">
                  <a16:creationId xmlns:a16="http://schemas.microsoft.com/office/drawing/2014/main" id="{6F22A389-B4EB-A272-480B-314E23CB51A6}"/>
                </a:ext>
              </a:extLst>
            </p:cNvPr>
            <p:cNvSpPr/>
            <p:nvPr/>
          </p:nvSpPr>
          <p:spPr>
            <a:xfrm>
              <a:off x="6362782" y="4503196"/>
              <a:ext cx="111760" cy="428357"/>
            </a:xfrm>
            <a:prstGeom prst="rect">
              <a:avLst/>
            </a:prstGeom>
            <a:solidFill>
              <a:schemeClr val="accent1">
                <a:lumMod val="20000"/>
                <a:lumOff val="80000"/>
              </a:schemeClr>
            </a:solidFill>
            <a:ln w="12700" cap="flat" cmpd="sng" algn="ctr">
              <a:solidFill>
                <a:schemeClr val="tx1"/>
              </a:solidFill>
              <a:prstDash val="dash"/>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35" name="矩形 58">
              <a:extLst>
                <a:ext uri="{FF2B5EF4-FFF2-40B4-BE49-F238E27FC236}">
                  <a16:creationId xmlns:a16="http://schemas.microsoft.com/office/drawing/2014/main" id="{DE209D19-873F-8F1D-945B-6E7189389A8B}"/>
                </a:ext>
              </a:extLst>
            </p:cNvPr>
            <p:cNvSpPr/>
            <p:nvPr/>
          </p:nvSpPr>
          <p:spPr>
            <a:xfrm>
              <a:off x="6512818" y="4503196"/>
              <a:ext cx="111760" cy="428357"/>
            </a:xfrm>
            <a:prstGeom prst="rect">
              <a:avLst/>
            </a:prstGeom>
            <a:solidFill>
              <a:schemeClr val="accent1">
                <a:lumMod val="20000"/>
                <a:lumOff val="80000"/>
              </a:schemeClr>
            </a:solidFill>
            <a:ln w="12700" cap="flat" cmpd="sng" algn="ctr">
              <a:solidFill>
                <a:schemeClr val="tx1"/>
              </a:solidFill>
              <a:prstDash val="dash"/>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36" name="矩形 59">
              <a:extLst>
                <a:ext uri="{FF2B5EF4-FFF2-40B4-BE49-F238E27FC236}">
                  <a16:creationId xmlns:a16="http://schemas.microsoft.com/office/drawing/2014/main" id="{F64D199E-F3CB-1B32-2EAD-F5D6AFA0A690}"/>
                </a:ext>
              </a:extLst>
            </p:cNvPr>
            <p:cNvSpPr/>
            <p:nvPr/>
          </p:nvSpPr>
          <p:spPr>
            <a:xfrm>
              <a:off x="6662854" y="4503196"/>
              <a:ext cx="111760" cy="428357"/>
            </a:xfrm>
            <a:prstGeom prst="rect">
              <a:avLst/>
            </a:prstGeom>
            <a:solidFill>
              <a:schemeClr val="accent1">
                <a:lumMod val="20000"/>
                <a:lumOff val="80000"/>
              </a:schemeClr>
            </a:solidFill>
            <a:ln w="12700" cap="flat" cmpd="sng" algn="ctr">
              <a:solidFill>
                <a:schemeClr val="tx1"/>
              </a:solidFill>
              <a:prstDash val="dash"/>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37" name="矩形 60">
              <a:extLst>
                <a:ext uri="{FF2B5EF4-FFF2-40B4-BE49-F238E27FC236}">
                  <a16:creationId xmlns:a16="http://schemas.microsoft.com/office/drawing/2014/main" id="{D8B0BA1A-E4F4-3E99-98DB-2BCFCE2563EA}"/>
                </a:ext>
              </a:extLst>
            </p:cNvPr>
            <p:cNvSpPr/>
            <p:nvPr/>
          </p:nvSpPr>
          <p:spPr>
            <a:xfrm>
              <a:off x="6812890" y="4503196"/>
              <a:ext cx="111760" cy="428357"/>
            </a:xfrm>
            <a:prstGeom prst="rect">
              <a:avLst/>
            </a:prstGeom>
            <a:solidFill>
              <a:schemeClr val="accent1">
                <a:lumMod val="20000"/>
                <a:lumOff val="80000"/>
              </a:schemeClr>
            </a:solidFill>
            <a:ln w="12700" cap="flat" cmpd="sng" algn="ctr">
              <a:solidFill>
                <a:schemeClr val="tx1"/>
              </a:solidFill>
              <a:prstDash val="dash"/>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38" name="矩形 61">
              <a:extLst>
                <a:ext uri="{FF2B5EF4-FFF2-40B4-BE49-F238E27FC236}">
                  <a16:creationId xmlns:a16="http://schemas.microsoft.com/office/drawing/2014/main" id="{72067F5F-4090-4954-6C50-E04F708E6854}"/>
                </a:ext>
              </a:extLst>
            </p:cNvPr>
            <p:cNvSpPr/>
            <p:nvPr/>
          </p:nvSpPr>
          <p:spPr>
            <a:xfrm>
              <a:off x="6962926" y="4503196"/>
              <a:ext cx="111760" cy="428357"/>
            </a:xfrm>
            <a:prstGeom prst="rect">
              <a:avLst/>
            </a:prstGeom>
            <a:solidFill>
              <a:schemeClr val="accent1">
                <a:lumMod val="20000"/>
                <a:lumOff val="80000"/>
              </a:schemeClr>
            </a:solidFill>
            <a:ln w="12700" cap="flat" cmpd="sng" algn="ctr">
              <a:solidFill>
                <a:schemeClr val="tx1"/>
              </a:solidFill>
              <a:prstDash val="dash"/>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39" name="矩形 62">
              <a:extLst>
                <a:ext uri="{FF2B5EF4-FFF2-40B4-BE49-F238E27FC236}">
                  <a16:creationId xmlns:a16="http://schemas.microsoft.com/office/drawing/2014/main" id="{B4DA4022-088E-5760-A41F-A232DFEE1661}"/>
                </a:ext>
              </a:extLst>
            </p:cNvPr>
            <p:cNvSpPr/>
            <p:nvPr/>
          </p:nvSpPr>
          <p:spPr>
            <a:xfrm>
              <a:off x="7112962" y="4503196"/>
              <a:ext cx="111760" cy="428357"/>
            </a:xfrm>
            <a:prstGeom prst="rect">
              <a:avLst/>
            </a:prstGeom>
            <a:solidFill>
              <a:schemeClr val="accent1">
                <a:lumMod val="20000"/>
                <a:lumOff val="80000"/>
              </a:schemeClr>
            </a:solidFill>
            <a:ln w="12700" cap="flat" cmpd="sng" algn="ctr">
              <a:solidFill>
                <a:schemeClr val="tx1"/>
              </a:solidFill>
              <a:prstDash val="dash"/>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40" name="矩形 63">
              <a:extLst>
                <a:ext uri="{FF2B5EF4-FFF2-40B4-BE49-F238E27FC236}">
                  <a16:creationId xmlns:a16="http://schemas.microsoft.com/office/drawing/2014/main" id="{0ADFCA37-D09E-3FF6-7AA5-86650D0B1F1E}"/>
                </a:ext>
              </a:extLst>
            </p:cNvPr>
            <p:cNvSpPr/>
            <p:nvPr/>
          </p:nvSpPr>
          <p:spPr>
            <a:xfrm>
              <a:off x="7262998" y="4503196"/>
              <a:ext cx="111760" cy="428357"/>
            </a:xfrm>
            <a:prstGeom prst="rect">
              <a:avLst/>
            </a:prstGeom>
            <a:solidFill>
              <a:schemeClr val="accent1">
                <a:lumMod val="20000"/>
                <a:lumOff val="80000"/>
              </a:schemeClr>
            </a:solidFill>
            <a:ln w="12700" cap="flat" cmpd="sng" algn="ctr">
              <a:solidFill>
                <a:schemeClr val="tx1"/>
              </a:solidFill>
              <a:prstDash val="dash"/>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41" name="矩形 64">
              <a:extLst>
                <a:ext uri="{FF2B5EF4-FFF2-40B4-BE49-F238E27FC236}">
                  <a16:creationId xmlns:a16="http://schemas.microsoft.com/office/drawing/2014/main" id="{9777ABF8-3F26-EF81-0329-87479148E071}"/>
                </a:ext>
              </a:extLst>
            </p:cNvPr>
            <p:cNvSpPr/>
            <p:nvPr/>
          </p:nvSpPr>
          <p:spPr>
            <a:xfrm>
              <a:off x="7413034" y="4503196"/>
              <a:ext cx="111760" cy="428357"/>
            </a:xfrm>
            <a:prstGeom prst="rect">
              <a:avLst/>
            </a:prstGeom>
            <a:solidFill>
              <a:schemeClr val="accent1">
                <a:lumMod val="20000"/>
                <a:lumOff val="80000"/>
              </a:schemeClr>
            </a:solidFill>
            <a:ln w="12700" cap="flat" cmpd="sng" algn="ctr">
              <a:solidFill>
                <a:schemeClr val="tx1"/>
              </a:solidFill>
              <a:prstDash val="dash"/>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42" name="矩形 65">
              <a:extLst>
                <a:ext uri="{FF2B5EF4-FFF2-40B4-BE49-F238E27FC236}">
                  <a16:creationId xmlns:a16="http://schemas.microsoft.com/office/drawing/2014/main" id="{0E88690B-1CF4-082F-FA83-BF1C3585A8BE}"/>
                </a:ext>
              </a:extLst>
            </p:cNvPr>
            <p:cNvSpPr/>
            <p:nvPr/>
          </p:nvSpPr>
          <p:spPr>
            <a:xfrm>
              <a:off x="7563070" y="4503196"/>
              <a:ext cx="111760" cy="428357"/>
            </a:xfrm>
            <a:prstGeom prst="rect">
              <a:avLst/>
            </a:prstGeom>
            <a:solidFill>
              <a:schemeClr val="accent1">
                <a:lumMod val="20000"/>
                <a:lumOff val="80000"/>
              </a:schemeClr>
            </a:solidFill>
            <a:ln w="12700" cap="flat" cmpd="sng" algn="ctr">
              <a:solidFill>
                <a:schemeClr val="tx1"/>
              </a:solidFill>
              <a:prstDash val="solid"/>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43" name="矩形 66">
              <a:extLst>
                <a:ext uri="{FF2B5EF4-FFF2-40B4-BE49-F238E27FC236}">
                  <a16:creationId xmlns:a16="http://schemas.microsoft.com/office/drawing/2014/main" id="{F0CA81E4-8DAF-1906-6345-7FFD155ADE0B}"/>
                </a:ext>
              </a:extLst>
            </p:cNvPr>
            <p:cNvSpPr/>
            <p:nvPr/>
          </p:nvSpPr>
          <p:spPr>
            <a:xfrm>
              <a:off x="7713106" y="4503196"/>
              <a:ext cx="111760" cy="428357"/>
            </a:xfrm>
            <a:prstGeom prst="rect">
              <a:avLst/>
            </a:prstGeom>
            <a:solidFill>
              <a:schemeClr val="accent1">
                <a:lumMod val="20000"/>
                <a:lumOff val="80000"/>
              </a:schemeClr>
            </a:solidFill>
            <a:ln w="12700" cap="flat" cmpd="sng" algn="ctr">
              <a:solidFill>
                <a:schemeClr val="tx1"/>
              </a:solidFill>
              <a:prstDash val="solid"/>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44" name="矩形 67">
              <a:extLst>
                <a:ext uri="{FF2B5EF4-FFF2-40B4-BE49-F238E27FC236}">
                  <a16:creationId xmlns:a16="http://schemas.microsoft.com/office/drawing/2014/main" id="{85224E02-AA6D-7AAB-0E9F-190CA3821456}"/>
                </a:ext>
              </a:extLst>
            </p:cNvPr>
            <p:cNvSpPr/>
            <p:nvPr/>
          </p:nvSpPr>
          <p:spPr>
            <a:xfrm>
              <a:off x="7863142" y="4503196"/>
              <a:ext cx="111760" cy="428357"/>
            </a:xfrm>
            <a:prstGeom prst="rect">
              <a:avLst/>
            </a:prstGeom>
            <a:solidFill>
              <a:schemeClr val="accent1">
                <a:lumMod val="20000"/>
                <a:lumOff val="80000"/>
              </a:schemeClr>
            </a:solidFill>
            <a:ln w="12700" cap="flat" cmpd="sng" algn="ctr">
              <a:solidFill>
                <a:schemeClr val="tx1"/>
              </a:solidFill>
              <a:prstDash val="solid"/>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45" name="矩形 68">
              <a:extLst>
                <a:ext uri="{FF2B5EF4-FFF2-40B4-BE49-F238E27FC236}">
                  <a16:creationId xmlns:a16="http://schemas.microsoft.com/office/drawing/2014/main" id="{8987CC81-E240-352F-8FC1-96BA1232E286}"/>
                </a:ext>
              </a:extLst>
            </p:cNvPr>
            <p:cNvSpPr/>
            <p:nvPr/>
          </p:nvSpPr>
          <p:spPr>
            <a:xfrm>
              <a:off x="8013178" y="4503196"/>
              <a:ext cx="111760" cy="428357"/>
            </a:xfrm>
            <a:prstGeom prst="rect">
              <a:avLst/>
            </a:prstGeom>
            <a:solidFill>
              <a:schemeClr val="accent1">
                <a:lumMod val="20000"/>
                <a:lumOff val="80000"/>
              </a:schemeClr>
            </a:solidFill>
            <a:ln w="12700" cap="flat" cmpd="sng" algn="ctr">
              <a:solidFill>
                <a:schemeClr val="tx1"/>
              </a:solidFill>
              <a:prstDash val="solid"/>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46" name="矩形 69">
              <a:extLst>
                <a:ext uri="{FF2B5EF4-FFF2-40B4-BE49-F238E27FC236}">
                  <a16:creationId xmlns:a16="http://schemas.microsoft.com/office/drawing/2014/main" id="{ECF92FA8-FBB6-6687-8890-BF20FCF747F3}"/>
                </a:ext>
              </a:extLst>
            </p:cNvPr>
            <p:cNvSpPr/>
            <p:nvPr/>
          </p:nvSpPr>
          <p:spPr>
            <a:xfrm>
              <a:off x="8163214" y="4503196"/>
              <a:ext cx="111760" cy="428357"/>
            </a:xfrm>
            <a:prstGeom prst="rect">
              <a:avLst/>
            </a:prstGeom>
            <a:solidFill>
              <a:schemeClr val="accent1">
                <a:lumMod val="20000"/>
                <a:lumOff val="80000"/>
              </a:schemeClr>
            </a:solidFill>
            <a:ln w="12700" cap="flat" cmpd="sng" algn="ctr">
              <a:solidFill>
                <a:schemeClr val="tx1"/>
              </a:solidFill>
              <a:prstDash val="solid"/>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47" name="矩形 70">
              <a:extLst>
                <a:ext uri="{FF2B5EF4-FFF2-40B4-BE49-F238E27FC236}">
                  <a16:creationId xmlns:a16="http://schemas.microsoft.com/office/drawing/2014/main" id="{BE2533F3-DFE5-2454-72F3-7E2E4DD9AAD3}"/>
                </a:ext>
              </a:extLst>
            </p:cNvPr>
            <p:cNvSpPr/>
            <p:nvPr/>
          </p:nvSpPr>
          <p:spPr>
            <a:xfrm>
              <a:off x="8313250" y="4503196"/>
              <a:ext cx="111760" cy="428357"/>
            </a:xfrm>
            <a:prstGeom prst="rect">
              <a:avLst/>
            </a:prstGeom>
            <a:solidFill>
              <a:schemeClr val="accent1">
                <a:lumMod val="20000"/>
                <a:lumOff val="80000"/>
              </a:schemeClr>
            </a:solidFill>
            <a:ln w="12700" cap="flat" cmpd="sng" algn="ctr">
              <a:solidFill>
                <a:schemeClr val="tx1"/>
              </a:solidFill>
              <a:prstDash val="solid"/>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48" name="矩形 72">
              <a:extLst>
                <a:ext uri="{FF2B5EF4-FFF2-40B4-BE49-F238E27FC236}">
                  <a16:creationId xmlns:a16="http://schemas.microsoft.com/office/drawing/2014/main" id="{8C8B465B-DBE2-FD00-60F0-B8AE7776C4C7}"/>
                </a:ext>
              </a:extLst>
            </p:cNvPr>
            <p:cNvSpPr/>
            <p:nvPr/>
          </p:nvSpPr>
          <p:spPr>
            <a:xfrm>
              <a:off x="4262278" y="4503195"/>
              <a:ext cx="111760" cy="428357"/>
            </a:xfrm>
            <a:prstGeom prst="rect">
              <a:avLst/>
            </a:prstGeom>
            <a:noFill/>
            <a:ln w="12700" cap="flat" cmpd="sng" algn="ctr">
              <a:solidFill>
                <a:schemeClr val="tx1"/>
              </a:solidFill>
              <a:prstDash val="dash"/>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49" name="矩形 73">
              <a:extLst>
                <a:ext uri="{FF2B5EF4-FFF2-40B4-BE49-F238E27FC236}">
                  <a16:creationId xmlns:a16="http://schemas.microsoft.com/office/drawing/2014/main" id="{38A9196B-756B-3D72-7D03-8E5CE0054C50}"/>
                </a:ext>
              </a:extLst>
            </p:cNvPr>
            <p:cNvSpPr/>
            <p:nvPr/>
          </p:nvSpPr>
          <p:spPr>
            <a:xfrm>
              <a:off x="4414115" y="4038290"/>
              <a:ext cx="111760" cy="428357"/>
            </a:xfrm>
            <a:prstGeom prst="rect">
              <a:avLst/>
            </a:prstGeom>
            <a:noFill/>
            <a:ln w="12700" cap="flat" cmpd="sng" algn="ctr">
              <a:solidFill>
                <a:schemeClr val="tx1"/>
              </a:solidFill>
              <a:prstDash val="dash"/>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50" name="矩形 75">
              <a:extLst>
                <a:ext uri="{FF2B5EF4-FFF2-40B4-BE49-F238E27FC236}">
                  <a16:creationId xmlns:a16="http://schemas.microsoft.com/office/drawing/2014/main" id="{EE91ADFB-6B35-697F-9FBD-9BB36160A62A}"/>
                </a:ext>
              </a:extLst>
            </p:cNvPr>
            <p:cNvSpPr/>
            <p:nvPr/>
          </p:nvSpPr>
          <p:spPr>
            <a:xfrm>
              <a:off x="4714187" y="4038290"/>
              <a:ext cx="111760" cy="428357"/>
            </a:xfrm>
            <a:prstGeom prst="rect">
              <a:avLst/>
            </a:prstGeom>
            <a:noFill/>
            <a:ln w="12700" cap="flat" cmpd="sng" algn="ctr">
              <a:solidFill>
                <a:schemeClr val="tx1"/>
              </a:solidFill>
              <a:prstDash val="dash"/>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51" name="矩形 79">
              <a:extLst>
                <a:ext uri="{FF2B5EF4-FFF2-40B4-BE49-F238E27FC236}">
                  <a16:creationId xmlns:a16="http://schemas.microsoft.com/office/drawing/2014/main" id="{4CDEF0D3-26BF-28BA-1E3D-5A05F6C6C299}"/>
                </a:ext>
              </a:extLst>
            </p:cNvPr>
            <p:cNvSpPr/>
            <p:nvPr/>
          </p:nvSpPr>
          <p:spPr>
            <a:xfrm>
              <a:off x="5314331" y="4038290"/>
              <a:ext cx="111760" cy="428357"/>
            </a:xfrm>
            <a:prstGeom prst="rect">
              <a:avLst/>
            </a:prstGeom>
            <a:solidFill>
              <a:schemeClr val="accent1">
                <a:lumMod val="60000"/>
                <a:lumOff val="40000"/>
              </a:schemeClr>
            </a:solidFill>
            <a:ln w="12700" cap="flat" cmpd="sng" algn="ctr">
              <a:solidFill>
                <a:schemeClr val="tx1"/>
              </a:solidFill>
              <a:prstDash val="dash"/>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52" name="矩形 81">
              <a:extLst>
                <a:ext uri="{FF2B5EF4-FFF2-40B4-BE49-F238E27FC236}">
                  <a16:creationId xmlns:a16="http://schemas.microsoft.com/office/drawing/2014/main" id="{F6FC1143-D0FD-3B79-E084-5ACA31BB19D1}"/>
                </a:ext>
              </a:extLst>
            </p:cNvPr>
            <p:cNvSpPr/>
            <p:nvPr/>
          </p:nvSpPr>
          <p:spPr>
            <a:xfrm>
              <a:off x="5614403" y="4038290"/>
              <a:ext cx="111760" cy="428357"/>
            </a:xfrm>
            <a:prstGeom prst="rect">
              <a:avLst/>
            </a:prstGeom>
            <a:solidFill>
              <a:schemeClr val="accent1">
                <a:lumMod val="60000"/>
                <a:lumOff val="40000"/>
              </a:schemeClr>
            </a:solidFill>
            <a:ln w="12700" cap="flat" cmpd="sng" algn="ctr">
              <a:solidFill>
                <a:schemeClr val="tx1"/>
              </a:solidFill>
              <a:prstDash val="dash"/>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53" name="矩形 83">
              <a:extLst>
                <a:ext uri="{FF2B5EF4-FFF2-40B4-BE49-F238E27FC236}">
                  <a16:creationId xmlns:a16="http://schemas.microsoft.com/office/drawing/2014/main" id="{1BC73B0C-F45F-E8AB-ACA9-4F996962ACEC}"/>
                </a:ext>
              </a:extLst>
            </p:cNvPr>
            <p:cNvSpPr/>
            <p:nvPr/>
          </p:nvSpPr>
          <p:spPr>
            <a:xfrm>
              <a:off x="5914475" y="4038290"/>
              <a:ext cx="111760" cy="428357"/>
            </a:xfrm>
            <a:prstGeom prst="rect">
              <a:avLst/>
            </a:prstGeom>
            <a:solidFill>
              <a:schemeClr val="accent1">
                <a:lumMod val="60000"/>
                <a:lumOff val="40000"/>
              </a:schemeClr>
            </a:solidFill>
            <a:ln w="12700" cap="flat" cmpd="sng" algn="ctr">
              <a:solidFill>
                <a:schemeClr val="tx1"/>
              </a:solidFill>
              <a:prstDash val="dash"/>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54" name="矩形 85">
              <a:extLst>
                <a:ext uri="{FF2B5EF4-FFF2-40B4-BE49-F238E27FC236}">
                  <a16:creationId xmlns:a16="http://schemas.microsoft.com/office/drawing/2014/main" id="{9B08162E-1AC0-89F0-874A-D6BCC67FB35E}"/>
                </a:ext>
              </a:extLst>
            </p:cNvPr>
            <p:cNvSpPr/>
            <p:nvPr/>
          </p:nvSpPr>
          <p:spPr>
            <a:xfrm>
              <a:off x="6214547" y="4038290"/>
              <a:ext cx="111760" cy="428357"/>
            </a:xfrm>
            <a:prstGeom prst="rect">
              <a:avLst/>
            </a:prstGeom>
            <a:solidFill>
              <a:schemeClr val="accent1">
                <a:lumMod val="60000"/>
                <a:lumOff val="40000"/>
              </a:schemeClr>
            </a:solidFill>
            <a:ln w="12700" cap="flat" cmpd="sng" algn="ctr">
              <a:solidFill>
                <a:schemeClr val="tx1"/>
              </a:solidFill>
              <a:prstDash val="dash"/>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55" name="矩形 87">
              <a:extLst>
                <a:ext uri="{FF2B5EF4-FFF2-40B4-BE49-F238E27FC236}">
                  <a16:creationId xmlns:a16="http://schemas.microsoft.com/office/drawing/2014/main" id="{679FBAA9-B813-F3D8-B32C-78AF5EDF6EFF}"/>
                </a:ext>
              </a:extLst>
            </p:cNvPr>
            <p:cNvSpPr/>
            <p:nvPr/>
          </p:nvSpPr>
          <p:spPr>
            <a:xfrm>
              <a:off x="6514619" y="4038290"/>
              <a:ext cx="111760" cy="428357"/>
            </a:xfrm>
            <a:prstGeom prst="rect">
              <a:avLst/>
            </a:prstGeom>
            <a:solidFill>
              <a:schemeClr val="accent1">
                <a:lumMod val="60000"/>
                <a:lumOff val="40000"/>
              </a:schemeClr>
            </a:solidFill>
            <a:ln w="12700" cap="flat" cmpd="sng" algn="ctr">
              <a:solidFill>
                <a:schemeClr val="tx1"/>
              </a:solidFill>
              <a:prstDash val="dash"/>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56" name="矩形 89">
              <a:extLst>
                <a:ext uri="{FF2B5EF4-FFF2-40B4-BE49-F238E27FC236}">
                  <a16:creationId xmlns:a16="http://schemas.microsoft.com/office/drawing/2014/main" id="{282674F5-FDF4-CF3D-D975-57E7F58B192D}"/>
                </a:ext>
              </a:extLst>
            </p:cNvPr>
            <p:cNvSpPr/>
            <p:nvPr/>
          </p:nvSpPr>
          <p:spPr>
            <a:xfrm>
              <a:off x="6814691" y="4038290"/>
              <a:ext cx="111760" cy="428357"/>
            </a:xfrm>
            <a:prstGeom prst="rect">
              <a:avLst/>
            </a:prstGeom>
            <a:solidFill>
              <a:schemeClr val="accent1">
                <a:lumMod val="60000"/>
                <a:lumOff val="40000"/>
              </a:schemeClr>
            </a:solidFill>
            <a:ln w="12700" cap="flat" cmpd="sng" algn="ctr">
              <a:solidFill>
                <a:schemeClr val="tx1"/>
              </a:solidFill>
              <a:prstDash val="solid"/>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57" name="矩形 91">
              <a:extLst>
                <a:ext uri="{FF2B5EF4-FFF2-40B4-BE49-F238E27FC236}">
                  <a16:creationId xmlns:a16="http://schemas.microsoft.com/office/drawing/2014/main" id="{9D7F8D6E-A623-6416-FE40-8E11E71C8DD5}"/>
                </a:ext>
              </a:extLst>
            </p:cNvPr>
            <p:cNvSpPr/>
            <p:nvPr/>
          </p:nvSpPr>
          <p:spPr>
            <a:xfrm>
              <a:off x="7114763" y="4038290"/>
              <a:ext cx="111760" cy="428357"/>
            </a:xfrm>
            <a:prstGeom prst="rect">
              <a:avLst/>
            </a:prstGeom>
            <a:solidFill>
              <a:schemeClr val="accent1">
                <a:lumMod val="60000"/>
                <a:lumOff val="40000"/>
              </a:schemeClr>
            </a:solidFill>
            <a:ln w="12700" cap="flat" cmpd="sng" algn="ctr">
              <a:solidFill>
                <a:schemeClr val="tx1"/>
              </a:solidFill>
              <a:prstDash val="solid"/>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58" name="矩形 93">
              <a:extLst>
                <a:ext uri="{FF2B5EF4-FFF2-40B4-BE49-F238E27FC236}">
                  <a16:creationId xmlns:a16="http://schemas.microsoft.com/office/drawing/2014/main" id="{C416DE9F-3B5F-FCCE-688E-070F06B564A8}"/>
                </a:ext>
              </a:extLst>
            </p:cNvPr>
            <p:cNvSpPr/>
            <p:nvPr/>
          </p:nvSpPr>
          <p:spPr>
            <a:xfrm>
              <a:off x="7414835" y="4038290"/>
              <a:ext cx="111760" cy="428357"/>
            </a:xfrm>
            <a:prstGeom prst="rect">
              <a:avLst/>
            </a:prstGeom>
            <a:solidFill>
              <a:schemeClr val="accent1">
                <a:lumMod val="60000"/>
                <a:lumOff val="40000"/>
              </a:schemeClr>
            </a:solidFill>
            <a:ln w="12700" cap="flat" cmpd="sng" algn="ctr">
              <a:solidFill>
                <a:schemeClr val="tx1"/>
              </a:solidFill>
              <a:prstDash val="solid"/>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59" name="矩形 95">
              <a:extLst>
                <a:ext uri="{FF2B5EF4-FFF2-40B4-BE49-F238E27FC236}">
                  <a16:creationId xmlns:a16="http://schemas.microsoft.com/office/drawing/2014/main" id="{9A6953C1-D7A3-97DD-1312-52419BBF3876}"/>
                </a:ext>
              </a:extLst>
            </p:cNvPr>
            <p:cNvSpPr/>
            <p:nvPr/>
          </p:nvSpPr>
          <p:spPr>
            <a:xfrm>
              <a:off x="7714907" y="4038290"/>
              <a:ext cx="111760" cy="428357"/>
            </a:xfrm>
            <a:prstGeom prst="rect">
              <a:avLst/>
            </a:prstGeom>
            <a:solidFill>
              <a:schemeClr val="accent1">
                <a:lumMod val="60000"/>
                <a:lumOff val="40000"/>
              </a:schemeClr>
            </a:solidFill>
            <a:ln w="12700" cap="flat" cmpd="sng" algn="ctr">
              <a:solidFill>
                <a:schemeClr val="tx1"/>
              </a:solidFill>
              <a:prstDash val="solid"/>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60" name="矩形 97">
              <a:extLst>
                <a:ext uri="{FF2B5EF4-FFF2-40B4-BE49-F238E27FC236}">
                  <a16:creationId xmlns:a16="http://schemas.microsoft.com/office/drawing/2014/main" id="{5A96246F-3958-E17C-EBDC-33E0CAB7A62E}"/>
                </a:ext>
              </a:extLst>
            </p:cNvPr>
            <p:cNvSpPr/>
            <p:nvPr/>
          </p:nvSpPr>
          <p:spPr>
            <a:xfrm>
              <a:off x="8014979" y="4038290"/>
              <a:ext cx="111760" cy="428357"/>
            </a:xfrm>
            <a:prstGeom prst="rect">
              <a:avLst/>
            </a:prstGeom>
            <a:solidFill>
              <a:schemeClr val="accent1">
                <a:lumMod val="60000"/>
                <a:lumOff val="40000"/>
              </a:schemeClr>
            </a:solidFill>
            <a:ln w="12700" cap="flat" cmpd="sng" algn="ctr">
              <a:solidFill>
                <a:schemeClr val="tx1"/>
              </a:solidFill>
              <a:prstDash val="solid"/>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61" name="矩形 99">
              <a:extLst>
                <a:ext uri="{FF2B5EF4-FFF2-40B4-BE49-F238E27FC236}">
                  <a16:creationId xmlns:a16="http://schemas.microsoft.com/office/drawing/2014/main" id="{D5E18C55-7845-DBEC-5556-504FE2474814}"/>
                </a:ext>
              </a:extLst>
            </p:cNvPr>
            <p:cNvSpPr/>
            <p:nvPr/>
          </p:nvSpPr>
          <p:spPr>
            <a:xfrm>
              <a:off x="8315051" y="4038290"/>
              <a:ext cx="111760" cy="428357"/>
            </a:xfrm>
            <a:prstGeom prst="rect">
              <a:avLst/>
            </a:prstGeom>
            <a:solidFill>
              <a:schemeClr val="accent1">
                <a:lumMod val="60000"/>
                <a:lumOff val="40000"/>
              </a:schemeClr>
            </a:solidFill>
            <a:ln w="12700" cap="flat" cmpd="sng" algn="ctr">
              <a:solidFill>
                <a:schemeClr val="tx1"/>
              </a:solidFill>
              <a:prstDash val="solid"/>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62" name="矩形 103">
              <a:extLst>
                <a:ext uri="{FF2B5EF4-FFF2-40B4-BE49-F238E27FC236}">
                  <a16:creationId xmlns:a16="http://schemas.microsoft.com/office/drawing/2014/main" id="{554CB1B0-A6AA-9BF2-7186-0C57408BFDF0}"/>
                </a:ext>
              </a:extLst>
            </p:cNvPr>
            <p:cNvSpPr/>
            <p:nvPr/>
          </p:nvSpPr>
          <p:spPr>
            <a:xfrm>
              <a:off x="4714187" y="3577331"/>
              <a:ext cx="111760" cy="428357"/>
            </a:xfrm>
            <a:prstGeom prst="rect">
              <a:avLst/>
            </a:prstGeom>
            <a:noFill/>
            <a:ln w="12700" cap="flat" cmpd="sng" algn="ctr">
              <a:solidFill>
                <a:schemeClr val="tx1"/>
              </a:solidFill>
              <a:prstDash val="dash"/>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63" name="矩形 105">
              <a:extLst>
                <a:ext uri="{FF2B5EF4-FFF2-40B4-BE49-F238E27FC236}">
                  <a16:creationId xmlns:a16="http://schemas.microsoft.com/office/drawing/2014/main" id="{29356AAC-EE39-2EA0-3616-C7594B3DFC51}"/>
                </a:ext>
              </a:extLst>
            </p:cNvPr>
            <p:cNvSpPr/>
            <p:nvPr/>
          </p:nvSpPr>
          <p:spPr>
            <a:xfrm>
              <a:off x="5314331" y="3577331"/>
              <a:ext cx="111760" cy="428357"/>
            </a:xfrm>
            <a:prstGeom prst="rect">
              <a:avLst/>
            </a:prstGeom>
            <a:solidFill>
              <a:schemeClr val="accent1">
                <a:lumMod val="75000"/>
              </a:schemeClr>
            </a:solidFill>
            <a:ln w="12700" cap="flat" cmpd="sng" algn="ctr">
              <a:solidFill>
                <a:schemeClr val="tx1"/>
              </a:solidFill>
              <a:prstDash val="solid"/>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64" name="矩形 107">
              <a:extLst>
                <a:ext uri="{FF2B5EF4-FFF2-40B4-BE49-F238E27FC236}">
                  <a16:creationId xmlns:a16="http://schemas.microsoft.com/office/drawing/2014/main" id="{E806A8C7-5BAD-DFDA-2A9F-CF63707535FC}"/>
                </a:ext>
              </a:extLst>
            </p:cNvPr>
            <p:cNvSpPr/>
            <p:nvPr/>
          </p:nvSpPr>
          <p:spPr>
            <a:xfrm>
              <a:off x="5914475" y="3577331"/>
              <a:ext cx="111760" cy="428357"/>
            </a:xfrm>
            <a:prstGeom prst="rect">
              <a:avLst/>
            </a:prstGeom>
            <a:solidFill>
              <a:schemeClr val="accent1">
                <a:lumMod val="75000"/>
              </a:schemeClr>
            </a:solidFill>
            <a:ln w="12700" cap="flat" cmpd="sng" algn="ctr">
              <a:solidFill>
                <a:schemeClr val="tx1"/>
              </a:solidFill>
              <a:prstDash val="solid"/>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65" name="矩形 109">
              <a:extLst>
                <a:ext uri="{FF2B5EF4-FFF2-40B4-BE49-F238E27FC236}">
                  <a16:creationId xmlns:a16="http://schemas.microsoft.com/office/drawing/2014/main" id="{355390F3-20BC-D8EB-B83E-D05CC96AD9E8}"/>
                </a:ext>
              </a:extLst>
            </p:cNvPr>
            <p:cNvSpPr/>
            <p:nvPr/>
          </p:nvSpPr>
          <p:spPr>
            <a:xfrm>
              <a:off x="6514619" y="3577331"/>
              <a:ext cx="111760" cy="428357"/>
            </a:xfrm>
            <a:prstGeom prst="rect">
              <a:avLst/>
            </a:prstGeom>
            <a:solidFill>
              <a:schemeClr val="accent1">
                <a:lumMod val="75000"/>
              </a:schemeClr>
            </a:solidFill>
            <a:ln w="12700" cap="flat" cmpd="sng" algn="ctr">
              <a:solidFill>
                <a:schemeClr val="tx1"/>
              </a:solidFill>
              <a:prstDash val="solid"/>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66" name="矩形 111">
              <a:extLst>
                <a:ext uri="{FF2B5EF4-FFF2-40B4-BE49-F238E27FC236}">
                  <a16:creationId xmlns:a16="http://schemas.microsoft.com/office/drawing/2014/main" id="{9C4607A1-EAB3-729F-9170-39EAB394D666}"/>
                </a:ext>
              </a:extLst>
            </p:cNvPr>
            <p:cNvSpPr/>
            <p:nvPr/>
          </p:nvSpPr>
          <p:spPr>
            <a:xfrm>
              <a:off x="7114763" y="3577331"/>
              <a:ext cx="111760" cy="428357"/>
            </a:xfrm>
            <a:prstGeom prst="rect">
              <a:avLst/>
            </a:prstGeom>
            <a:solidFill>
              <a:schemeClr val="accent1">
                <a:lumMod val="75000"/>
              </a:schemeClr>
            </a:solidFill>
            <a:ln w="12700" cap="flat" cmpd="sng" algn="ctr">
              <a:solidFill>
                <a:schemeClr val="tx1"/>
              </a:solidFill>
              <a:prstDash val="solid"/>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67" name="矩形 113">
              <a:extLst>
                <a:ext uri="{FF2B5EF4-FFF2-40B4-BE49-F238E27FC236}">
                  <a16:creationId xmlns:a16="http://schemas.microsoft.com/office/drawing/2014/main" id="{2D5E4DE9-39C4-16DE-0055-8BC7CD5CA8B5}"/>
                </a:ext>
              </a:extLst>
            </p:cNvPr>
            <p:cNvSpPr/>
            <p:nvPr/>
          </p:nvSpPr>
          <p:spPr>
            <a:xfrm>
              <a:off x="7714907" y="3577331"/>
              <a:ext cx="111760" cy="428357"/>
            </a:xfrm>
            <a:prstGeom prst="rect">
              <a:avLst/>
            </a:prstGeom>
            <a:solidFill>
              <a:schemeClr val="accent1">
                <a:lumMod val="75000"/>
              </a:schemeClr>
            </a:solidFill>
            <a:ln w="12700" cap="flat" cmpd="sng" algn="ctr">
              <a:solidFill>
                <a:schemeClr val="tx1"/>
              </a:solidFill>
              <a:prstDash val="solid"/>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68" name="矩形 115">
              <a:extLst>
                <a:ext uri="{FF2B5EF4-FFF2-40B4-BE49-F238E27FC236}">
                  <a16:creationId xmlns:a16="http://schemas.microsoft.com/office/drawing/2014/main" id="{2796A782-F593-2422-E7CF-3E6302ACDC0F}"/>
                </a:ext>
              </a:extLst>
            </p:cNvPr>
            <p:cNvSpPr/>
            <p:nvPr/>
          </p:nvSpPr>
          <p:spPr>
            <a:xfrm>
              <a:off x="8315051" y="3577331"/>
              <a:ext cx="111760" cy="428357"/>
            </a:xfrm>
            <a:prstGeom prst="rect">
              <a:avLst/>
            </a:prstGeom>
            <a:solidFill>
              <a:schemeClr val="accent1">
                <a:lumMod val="75000"/>
              </a:schemeClr>
            </a:solidFill>
            <a:ln w="12700" cap="flat" cmpd="sng" algn="ctr">
              <a:solidFill>
                <a:schemeClr val="tx1"/>
              </a:solidFill>
              <a:prstDash val="solid"/>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69" name="矩形 116">
              <a:extLst>
                <a:ext uri="{FF2B5EF4-FFF2-40B4-BE49-F238E27FC236}">
                  <a16:creationId xmlns:a16="http://schemas.microsoft.com/office/drawing/2014/main" id="{9A383B31-02A8-23B0-3C24-EEFF205FB9C1}"/>
                </a:ext>
              </a:extLst>
            </p:cNvPr>
            <p:cNvSpPr/>
            <p:nvPr/>
          </p:nvSpPr>
          <p:spPr>
            <a:xfrm>
              <a:off x="8317022" y="2542795"/>
              <a:ext cx="111760" cy="428357"/>
            </a:xfrm>
            <a:prstGeom prst="rect">
              <a:avLst/>
            </a:prstGeom>
            <a:solidFill>
              <a:schemeClr val="tx1"/>
            </a:solidFill>
            <a:ln w="12700" cap="flat" cmpd="sng" algn="ctr">
              <a:solidFill>
                <a:schemeClr val="tx1"/>
              </a:solidFill>
              <a:prstDash val="solid"/>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70" name="矩形 117">
              <a:extLst>
                <a:ext uri="{FF2B5EF4-FFF2-40B4-BE49-F238E27FC236}">
                  <a16:creationId xmlns:a16="http://schemas.microsoft.com/office/drawing/2014/main" id="{276F324A-7B4E-B93B-E26A-103FA56A926F}"/>
                </a:ext>
              </a:extLst>
            </p:cNvPr>
            <p:cNvSpPr/>
            <p:nvPr/>
          </p:nvSpPr>
          <p:spPr>
            <a:xfrm>
              <a:off x="4712386" y="2542795"/>
              <a:ext cx="111760" cy="428357"/>
            </a:xfrm>
            <a:prstGeom prst="rect">
              <a:avLst/>
            </a:prstGeom>
            <a:noFill/>
            <a:ln w="12700" cap="flat" cmpd="sng" algn="ctr">
              <a:solidFill>
                <a:schemeClr val="tx1"/>
              </a:solidFill>
              <a:prstDash val="dash"/>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71" name="文本框 118">
              <a:extLst>
                <a:ext uri="{FF2B5EF4-FFF2-40B4-BE49-F238E27FC236}">
                  <a16:creationId xmlns:a16="http://schemas.microsoft.com/office/drawing/2014/main" id="{58496113-4BA4-7CA3-038A-0122ED6FC5DE}"/>
                </a:ext>
              </a:extLst>
            </p:cNvPr>
            <p:cNvSpPr txBox="1"/>
            <p:nvPr/>
          </p:nvSpPr>
          <p:spPr>
            <a:xfrm>
              <a:off x="6485416" y="3007979"/>
              <a:ext cx="177786" cy="533692"/>
            </a:xfrm>
            <a:prstGeom prst="rect">
              <a:avLst/>
            </a:prstGeom>
            <a:noFill/>
          </p:spPr>
          <p:txBody>
            <a:bodyPr wrap="square" rtlCol="0">
              <a:spAutoFit/>
            </a:bodyPr>
            <a:lstStyle/>
            <a:p>
              <a:pPr defTabSz="914140" eaLnBrk="1" fontAlgn="auto" hangingPunct="1">
                <a:spcBef>
                  <a:spcPts val="0"/>
                </a:spcBef>
                <a:spcAft>
                  <a:spcPts val="0"/>
                </a:spcAft>
              </a:pPr>
              <a:r>
                <a:rPr lang="en-US" altLang="zh-CN" sz="800" b="1" dirty="0">
                  <a:solidFill>
                    <a:prstClr val="black"/>
                  </a:solidFill>
                  <a:latin typeface="Lucida Sans"/>
                  <a:ea typeface="黑体"/>
                </a:rPr>
                <a:t>.</a:t>
              </a:r>
            </a:p>
            <a:p>
              <a:pPr defTabSz="914140" eaLnBrk="1" fontAlgn="auto" hangingPunct="1">
                <a:spcBef>
                  <a:spcPts val="0"/>
                </a:spcBef>
                <a:spcAft>
                  <a:spcPts val="0"/>
                </a:spcAft>
              </a:pPr>
              <a:r>
                <a:rPr lang="en-US" altLang="zh-CN" sz="800" b="1" dirty="0">
                  <a:solidFill>
                    <a:prstClr val="black"/>
                  </a:solidFill>
                  <a:latin typeface="Lucida Sans"/>
                  <a:ea typeface="黑体"/>
                </a:rPr>
                <a:t>.</a:t>
              </a:r>
            </a:p>
            <a:p>
              <a:pPr defTabSz="914140" eaLnBrk="1" fontAlgn="auto" hangingPunct="1">
                <a:spcBef>
                  <a:spcPts val="0"/>
                </a:spcBef>
                <a:spcAft>
                  <a:spcPts val="0"/>
                </a:spcAft>
              </a:pPr>
              <a:r>
                <a:rPr lang="en-US" altLang="zh-CN" sz="800" b="1" dirty="0">
                  <a:solidFill>
                    <a:prstClr val="black"/>
                  </a:solidFill>
                  <a:latin typeface="Lucida Sans"/>
                  <a:ea typeface="黑体"/>
                </a:rPr>
                <a:t>.</a:t>
              </a:r>
            </a:p>
          </p:txBody>
        </p:sp>
        <mc:AlternateContent xmlns:mc="http://schemas.openxmlformats.org/markup-compatibility/2006" xmlns:a14="http://schemas.microsoft.com/office/drawing/2010/main">
          <mc:Choice Requires="a14">
            <p:sp>
              <p:nvSpPr>
                <p:cNvPr id="72" name="文本框 119">
                  <a:extLst>
                    <a:ext uri="{FF2B5EF4-FFF2-40B4-BE49-F238E27FC236}">
                      <a16:creationId xmlns:a16="http://schemas.microsoft.com/office/drawing/2014/main" id="{7BA7526B-1E33-F44F-52C6-F30F9155CC26}"/>
                    </a:ext>
                  </a:extLst>
                </p:cNvPr>
                <p:cNvSpPr txBox="1"/>
                <p:nvPr/>
              </p:nvSpPr>
              <p:spPr>
                <a:xfrm>
                  <a:off x="8546327" y="4548093"/>
                  <a:ext cx="1048908" cy="35579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400" i="1" smtClean="0">
                            <a:solidFill>
                              <a:prstClr val="black"/>
                            </a:solidFill>
                            <a:latin typeface="Cambria Math" panose="02040503050406030204" pitchFamily="18" charset="0"/>
                            <a:cs typeface="Times New Roman" panose="02020603050405020304" pitchFamily="18" charset="0"/>
                          </a:rPr>
                          <m:t>𝜃</m:t>
                        </m:r>
                        <m:r>
                          <a:rPr lang="en-US" altLang="zh-CN" sz="1400" i="1" smtClean="0">
                            <a:solidFill>
                              <a:prstClr val="black"/>
                            </a:solidFill>
                            <a:latin typeface="Cambria Math" panose="02040503050406030204" pitchFamily="18" charset="0"/>
                            <a:cs typeface="Times New Roman" panose="02020603050405020304" pitchFamily="18" charset="0"/>
                          </a:rPr>
                          <m:t>=</m:t>
                        </m:r>
                        <m:r>
                          <a:rPr lang="en-US" altLang="zh-CN" sz="1400" i="1" smtClean="0">
                            <a:solidFill>
                              <a:prstClr val="black"/>
                            </a:solidFill>
                            <a:latin typeface="Cambria Math" panose="02040503050406030204" pitchFamily="18" charset="0"/>
                            <a:cs typeface="Times New Roman" panose="02020603050405020304" pitchFamily="18" charset="0"/>
                          </a:rPr>
                          <m:t>𝑁</m:t>
                        </m:r>
                        <m:r>
                          <a:rPr lang="en-US" altLang="zh-CN" sz="1400" b="1" i="0" smtClean="0">
                            <a:solidFill>
                              <a:prstClr val="black"/>
                            </a:solidFill>
                            <a:latin typeface="Cambria Math" panose="02040503050406030204" pitchFamily="18" charset="0"/>
                            <a:cs typeface="Times New Roman" panose="02020603050405020304" pitchFamily="18" charset="0"/>
                          </a:rPr>
                          <m:t>/</m:t>
                        </m:r>
                        <m:r>
                          <a:rPr lang="en-US" altLang="zh-CN" sz="1400" b="1" i="1" smtClean="0">
                            <a:solidFill>
                              <a:prstClr val="black"/>
                            </a:solidFill>
                            <a:latin typeface="Cambria Math" panose="02040503050406030204" pitchFamily="18" charset="0"/>
                            <a:cs typeface="Times New Roman" panose="02020603050405020304" pitchFamily="18" charset="0"/>
                          </a:rPr>
                          <m:t>ℓ</m:t>
                        </m:r>
                      </m:oMath>
                    </m:oMathPara>
                  </a14:m>
                  <a:endParaRPr lang="zh-CN" altLang="en-US" sz="1400" dirty="0">
                    <a:solidFill>
                      <a:prstClr val="black"/>
                    </a:solidFill>
                    <a:latin typeface="Times New Roman" panose="02020603050405020304" pitchFamily="18" charset="0"/>
                    <a:ea typeface="黑体"/>
                    <a:cs typeface="Times New Roman" panose="02020603050405020304" pitchFamily="18" charset="0"/>
                  </a:endParaRPr>
                </a:p>
              </p:txBody>
            </p:sp>
          </mc:Choice>
          <mc:Fallback xmlns="">
            <p:sp>
              <p:nvSpPr>
                <p:cNvPr id="72" name="文本框 119">
                  <a:extLst>
                    <a:ext uri="{FF2B5EF4-FFF2-40B4-BE49-F238E27FC236}">
                      <a16:creationId xmlns:a16="http://schemas.microsoft.com/office/drawing/2014/main" id="{7BA7526B-1E33-F44F-52C6-F30F9155CC26}"/>
                    </a:ext>
                  </a:extLst>
                </p:cNvPr>
                <p:cNvSpPr txBox="1">
                  <a:spLocks noRot="1" noChangeAspect="1" noMove="1" noResize="1" noEditPoints="1" noAdjustHandles="1" noChangeArrowheads="1" noChangeShapeType="1" noTextEdit="1"/>
                </p:cNvSpPr>
                <p:nvPr/>
              </p:nvSpPr>
              <p:spPr>
                <a:xfrm>
                  <a:off x="8546327" y="4548093"/>
                  <a:ext cx="1048908" cy="355795"/>
                </a:xfrm>
                <a:prstGeom prst="rect">
                  <a:avLst/>
                </a:prstGeom>
                <a:blipFill>
                  <a:blip r:embed="rId6"/>
                  <a:stretch>
                    <a:fillRect b="-78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3" name="文本框 120">
                  <a:extLst>
                    <a:ext uri="{FF2B5EF4-FFF2-40B4-BE49-F238E27FC236}">
                      <a16:creationId xmlns:a16="http://schemas.microsoft.com/office/drawing/2014/main" id="{865BA76E-E692-A2A8-0EF3-E57D62A6285D}"/>
                    </a:ext>
                  </a:extLst>
                </p:cNvPr>
                <p:cNvSpPr txBox="1"/>
                <p:nvPr/>
              </p:nvSpPr>
              <p:spPr>
                <a:xfrm>
                  <a:off x="8546327" y="4075021"/>
                  <a:ext cx="1166413" cy="35579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400" i="1" smtClean="0">
                            <a:solidFill>
                              <a:prstClr val="black"/>
                            </a:solidFill>
                            <a:latin typeface="Cambria Math" panose="02040503050406030204" pitchFamily="18" charset="0"/>
                            <a:cs typeface="Times New Roman" panose="02020603050405020304" pitchFamily="18" charset="0"/>
                          </a:rPr>
                          <m:t>𝜃</m:t>
                        </m:r>
                        <m:r>
                          <a:rPr lang="en-US" altLang="zh-CN" sz="1400" i="1" smtClean="0">
                            <a:solidFill>
                              <a:prstClr val="black"/>
                            </a:solidFill>
                            <a:latin typeface="Cambria Math" panose="02040503050406030204" pitchFamily="18" charset="0"/>
                            <a:cs typeface="Times New Roman" panose="02020603050405020304" pitchFamily="18" charset="0"/>
                          </a:rPr>
                          <m:t>=2</m:t>
                        </m:r>
                        <m:r>
                          <a:rPr lang="en-US" altLang="zh-CN" sz="1400" i="1" smtClean="0">
                            <a:solidFill>
                              <a:prstClr val="black"/>
                            </a:solidFill>
                            <a:latin typeface="Cambria Math" panose="02040503050406030204" pitchFamily="18" charset="0"/>
                            <a:cs typeface="Times New Roman" panose="02020603050405020304" pitchFamily="18" charset="0"/>
                          </a:rPr>
                          <m:t>𝑁</m:t>
                        </m:r>
                        <m:r>
                          <a:rPr lang="en-US" altLang="zh-CN" sz="1400" b="1" i="1" smtClean="0">
                            <a:solidFill>
                              <a:prstClr val="black"/>
                            </a:solidFill>
                            <a:latin typeface="Cambria Math" panose="02040503050406030204" pitchFamily="18" charset="0"/>
                            <a:cs typeface="Times New Roman" panose="02020603050405020304" pitchFamily="18" charset="0"/>
                          </a:rPr>
                          <m:t>/ℓ</m:t>
                        </m:r>
                      </m:oMath>
                    </m:oMathPara>
                  </a14:m>
                  <a:endParaRPr lang="zh-CN" altLang="en-US" sz="1400" dirty="0">
                    <a:solidFill>
                      <a:prstClr val="black"/>
                    </a:solidFill>
                    <a:latin typeface="Times New Roman" panose="02020603050405020304" pitchFamily="18" charset="0"/>
                    <a:ea typeface="黑体"/>
                    <a:cs typeface="Times New Roman" panose="02020603050405020304" pitchFamily="18" charset="0"/>
                  </a:endParaRPr>
                </a:p>
              </p:txBody>
            </p:sp>
          </mc:Choice>
          <mc:Fallback xmlns="">
            <p:sp>
              <p:nvSpPr>
                <p:cNvPr id="73" name="文本框 120">
                  <a:extLst>
                    <a:ext uri="{FF2B5EF4-FFF2-40B4-BE49-F238E27FC236}">
                      <a16:creationId xmlns:a16="http://schemas.microsoft.com/office/drawing/2014/main" id="{865BA76E-E692-A2A8-0EF3-E57D62A6285D}"/>
                    </a:ext>
                  </a:extLst>
                </p:cNvPr>
                <p:cNvSpPr txBox="1">
                  <a:spLocks noRot="1" noChangeAspect="1" noMove="1" noResize="1" noEditPoints="1" noAdjustHandles="1" noChangeArrowheads="1" noChangeShapeType="1" noTextEdit="1"/>
                </p:cNvSpPr>
                <p:nvPr/>
              </p:nvSpPr>
              <p:spPr>
                <a:xfrm>
                  <a:off x="8546327" y="4075021"/>
                  <a:ext cx="1166413" cy="355795"/>
                </a:xfrm>
                <a:prstGeom prst="rect">
                  <a:avLst/>
                </a:prstGeom>
                <a:blipFill>
                  <a:blip r:embed="rId7"/>
                  <a:stretch>
                    <a:fillRect b="-78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4" name="文本框 121">
                  <a:extLst>
                    <a:ext uri="{FF2B5EF4-FFF2-40B4-BE49-F238E27FC236}">
                      <a16:creationId xmlns:a16="http://schemas.microsoft.com/office/drawing/2014/main" id="{517DE9DC-CACF-C7F0-033B-9F5D80F45F77}"/>
                    </a:ext>
                  </a:extLst>
                </p:cNvPr>
                <p:cNvSpPr txBox="1"/>
                <p:nvPr/>
              </p:nvSpPr>
              <p:spPr>
                <a:xfrm>
                  <a:off x="8546327" y="3620741"/>
                  <a:ext cx="1166413" cy="35579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400" i="1" smtClean="0">
                            <a:solidFill>
                              <a:prstClr val="black"/>
                            </a:solidFill>
                            <a:latin typeface="Cambria Math" panose="02040503050406030204" pitchFamily="18" charset="0"/>
                            <a:cs typeface="Times New Roman" panose="02020603050405020304" pitchFamily="18" charset="0"/>
                          </a:rPr>
                          <m:t>𝜃</m:t>
                        </m:r>
                        <m:r>
                          <a:rPr lang="en-US" altLang="zh-CN" sz="1400" i="1" smtClean="0">
                            <a:solidFill>
                              <a:prstClr val="black"/>
                            </a:solidFill>
                            <a:latin typeface="Cambria Math" panose="02040503050406030204" pitchFamily="18" charset="0"/>
                            <a:cs typeface="Times New Roman" panose="02020603050405020304" pitchFamily="18" charset="0"/>
                          </a:rPr>
                          <m:t>=4</m:t>
                        </m:r>
                        <m:r>
                          <a:rPr lang="en-US" altLang="zh-CN" sz="1400" i="1" smtClean="0">
                            <a:solidFill>
                              <a:prstClr val="black"/>
                            </a:solidFill>
                            <a:latin typeface="Cambria Math" panose="02040503050406030204" pitchFamily="18" charset="0"/>
                            <a:cs typeface="Times New Roman" panose="02020603050405020304" pitchFamily="18" charset="0"/>
                          </a:rPr>
                          <m:t>𝑁</m:t>
                        </m:r>
                        <m:r>
                          <a:rPr lang="en-US" altLang="zh-CN" sz="1400" b="1" i="1" smtClean="0">
                            <a:solidFill>
                              <a:prstClr val="black"/>
                            </a:solidFill>
                            <a:latin typeface="Cambria Math" panose="02040503050406030204" pitchFamily="18" charset="0"/>
                            <a:cs typeface="Times New Roman" panose="02020603050405020304" pitchFamily="18" charset="0"/>
                          </a:rPr>
                          <m:t>/ℓ</m:t>
                        </m:r>
                      </m:oMath>
                    </m:oMathPara>
                  </a14:m>
                  <a:endParaRPr lang="zh-CN" altLang="en-US" sz="1400" dirty="0">
                    <a:solidFill>
                      <a:prstClr val="black"/>
                    </a:solidFill>
                    <a:latin typeface="Times New Roman" panose="02020603050405020304" pitchFamily="18" charset="0"/>
                    <a:ea typeface="黑体"/>
                    <a:cs typeface="Times New Roman" panose="02020603050405020304" pitchFamily="18" charset="0"/>
                  </a:endParaRPr>
                </a:p>
              </p:txBody>
            </p:sp>
          </mc:Choice>
          <mc:Fallback xmlns="">
            <p:sp>
              <p:nvSpPr>
                <p:cNvPr id="74" name="文本框 121">
                  <a:extLst>
                    <a:ext uri="{FF2B5EF4-FFF2-40B4-BE49-F238E27FC236}">
                      <a16:creationId xmlns:a16="http://schemas.microsoft.com/office/drawing/2014/main" id="{517DE9DC-CACF-C7F0-033B-9F5D80F45F77}"/>
                    </a:ext>
                  </a:extLst>
                </p:cNvPr>
                <p:cNvSpPr txBox="1">
                  <a:spLocks noRot="1" noChangeAspect="1" noMove="1" noResize="1" noEditPoints="1" noAdjustHandles="1" noChangeArrowheads="1" noChangeShapeType="1" noTextEdit="1"/>
                </p:cNvSpPr>
                <p:nvPr/>
              </p:nvSpPr>
              <p:spPr>
                <a:xfrm>
                  <a:off x="8546327" y="3620741"/>
                  <a:ext cx="1166413" cy="355795"/>
                </a:xfrm>
                <a:prstGeom prst="rect">
                  <a:avLst/>
                </a:prstGeom>
                <a:blipFill>
                  <a:blip r:embed="rId8"/>
                  <a:stretch>
                    <a:fillRect b="-1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5" name="文本框 122">
                  <a:extLst>
                    <a:ext uri="{FF2B5EF4-FFF2-40B4-BE49-F238E27FC236}">
                      <a16:creationId xmlns:a16="http://schemas.microsoft.com/office/drawing/2014/main" id="{8B185C66-1265-3C59-F7F1-BB3D8C638548}"/>
                    </a:ext>
                  </a:extLst>
                </p:cNvPr>
                <p:cNvSpPr txBox="1"/>
                <p:nvPr/>
              </p:nvSpPr>
              <p:spPr>
                <a:xfrm>
                  <a:off x="8546327" y="2587696"/>
                  <a:ext cx="1183471" cy="355795"/>
                </a:xfrm>
                <a:prstGeom prst="rect">
                  <a:avLst/>
                </a:prstGeom>
                <a:noFill/>
              </p:spPr>
              <p:txBody>
                <a:bodyPr wrap="none" rtlCol="0">
                  <a:spAutoFit/>
                </a:bodyPr>
                <a:lstStyle/>
                <a:p>
                  <a:pPr defTabSz="91414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400" i="1" smtClean="0">
                            <a:solidFill>
                              <a:prstClr val="black"/>
                            </a:solidFill>
                            <a:latin typeface="Cambria Math" panose="02040503050406030204" pitchFamily="18" charset="0"/>
                            <a:cs typeface="Times New Roman" panose="02020603050405020304" pitchFamily="18" charset="0"/>
                          </a:rPr>
                          <m:t>𝜃</m:t>
                        </m:r>
                        <m:r>
                          <a:rPr lang="en-US" altLang="zh-CN" sz="1400" i="1" smtClean="0">
                            <a:solidFill>
                              <a:prstClr val="black"/>
                            </a:solidFill>
                            <a:latin typeface="Cambria Math" panose="02040503050406030204" pitchFamily="18" charset="0"/>
                            <a:cs typeface="Times New Roman" panose="02020603050405020304" pitchFamily="18" charset="0"/>
                          </a:rPr>
                          <m:t>=</m:t>
                        </m:r>
                        <m:r>
                          <a:rPr lang="en-US" altLang="zh-CN" sz="1400" i="1" smtClean="0">
                            <a:solidFill>
                              <a:prstClr val="black"/>
                            </a:solidFill>
                            <a:latin typeface="Cambria Math" panose="02040503050406030204" pitchFamily="18" charset="0"/>
                            <a:cs typeface="Times New Roman" panose="02020603050405020304" pitchFamily="18" charset="0"/>
                          </a:rPr>
                          <m:t>𝑅𝑁</m:t>
                        </m:r>
                        <m:r>
                          <a:rPr lang="en-US" altLang="zh-CN" sz="1400" b="1" i="1" smtClean="0">
                            <a:solidFill>
                              <a:prstClr val="black"/>
                            </a:solidFill>
                            <a:latin typeface="Cambria Math" panose="02040503050406030204" pitchFamily="18" charset="0"/>
                            <a:cs typeface="Times New Roman" panose="02020603050405020304" pitchFamily="18" charset="0"/>
                          </a:rPr>
                          <m:t>/ℓ</m:t>
                        </m:r>
                      </m:oMath>
                    </m:oMathPara>
                  </a14:m>
                  <a:endParaRPr lang="zh-CN" altLang="en-US" sz="1400" dirty="0">
                    <a:solidFill>
                      <a:prstClr val="black"/>
                    </a:solidFill>
                    <a:latin typeface="Times New Roman" panose="02020603050405020304" pitchFamily="18" charset="0"/>
                    <a:ea typeface="黑体"/>
                    <a:cs typeface="Times New Roman" panose="02020603050405020304" pitchFamily="18" charset="0"/>
                  </a:endParaRPr>
                </a:p>
              </p:txBody>
            </p:sp>
          </mc:Choice>
          <mc:Fallback xmlns="">
            <p:sp>
              <p:nvSpPr>
                <p:cNvPr id="75" name="文本框 122">
                  <a:extLst>
                    <a:ext uri="{FF2B5EF4-FFF2-40B4-BE49-F238E27FC236}">
                      <a16:creationId xmlns:a16="http://schemas.microsoft.com/office/drawing/2014/main" id="{8B185C66-1265-3C59-F7F1-BB3D8C638548}"/>
                    </a:ext>
                  </a:extLst>
                </p:cNvPr>
                <p:cNvSpPr txBox="1">
                  <a:spLocks noRot="1" noChangeAspect="1" noMove="1" noResize="1" noEditPoints="1" noAdjustHandles="1" noChangeArrowheads="1" noChangeShapeType="1" noTextEdit="1"/>
                </p:cNvSpPr>
                <p:nvPr/>
              </p:nvSpPr>
              <p:spPr>
                <a:xfrm>
                  <a:off x="8546327" y="2587696"/>
                  <a:ext cx="1183471" cy="355795"/>
                </a:xfrm>
                <a:prstGeom prst="rect">
                  <a:avLst/>
                </a:prstGeom>
                <a:blipFill>
                  <a:blip r:embed="rId9"/>
                  <a:stretch>
                    <a:fillRect b="-7843"/>
                  </a:stretch>
                </a:blipFill>
              </p:spPr>
              <p:txBody>
                <a:bodyPr/>
                <a:lstStyle/>
                <a:p>
                  <a:r>
                    <a:rPr lang="zh-CN" altLang="en-US">
                      <a:noFill/>
                    </a:rPr>
                    <a:t> </a:t>
                  </a:r>
                </a:p>
              </p:txBody>
            </p:sp>
          </mc:Fallback>
        </mc:AlternateContent>
        <p:sp>
          <p:nvSpPr>
            <p:cNvPr id="76" name="文本框 123">
              <a:extLst>
                <a:ext uri="{FF2B5EF4-FFF2-40B4-BE49-F238E27FC236}">
                  <a16:creationId xmlns:a16="http://schemas.microsoft.com/office/drawing/2014/main" id="{F819C310-B1EF-BC69-FF2E-C9FDA2C09B46}"/>
                </a:ext>
              </a:extLst>
            </p:cNvPr>
            <p:cNvSpPr txBox="1"/>
            <p:nvPr/>
          </p:nvSpPr>
          <p:spPr>
            <a:xfrm>
              <a:off x="8870171" y="3008037"/>
              <a:ext cx="177786" cy="533692"/>
            </a:xfrm>
            <a:prstGeom prst="rect">
              <a:avLst/>
            </a:prstGeom>
            <a:noFill/>
          </p:spPr>
          <p:txBody>
            <a:bodyPr wrap="square" rtlCol="0">
              <a:spAutoFit/>
            </a:bodyPr>
            <a:lstStyle/>
            <a:p>
              <a:pPr defTabSz="914140" eaLnBrk="1" fontAlgn="auto" hangingPunct="1">
                <a:spcBef>
                  <a:spcPts val="0"/>
                </a:spcBef>
                <a:spcAft>
                  <a:spcPts val="0"/>
                </a:spcAft>
              </a:pPr>
              <a:r>
                <a:rPr lang="en-US" altLang="zh-CN" sz="800" b="1" dirty="0">
                  <a:solidFill>
                    <a:prstClr val="black"/>
                  </a:solidFill>
                  <a:latin typeface="Lucida Sans"/>
                  <a:ea typeface="黑体"/>
                </a:rPr>
                <a:t>.</a:t>
              </a:r>
            </a:p>
            <a:p>
              <a:pPr defTabSz="914140" eaLnBrk="1" fontAlgn="auto" hangingPunct="1">
                <a:spcBef>
                  <a:spcPts val="0"/>
                </a:spcBef>
                <a:spcAft>
                  <a:spcPts val="0"/>
                </a:spcAft>
              </a:pPr>
              <a:r>
                <a:rPr lang="en-US" altLang="zh-CN" sz="800" b="1" dirty="0">
                  <a:solidFill>
                    <a:prstClr val="black"/>
                  </a:solidFill>
                  <a:latin typeface="Lucida Sans"/>
                  <a:ea typeface="黑体"/>
                </a:rPr>
                <a:t>.</a:t>
              </a:r>
            </a:p>
            <a:p>
              <a:pPr defTabSz="914140" eaLnBrk="1" fontAlgn="auto" hangingPunct="1">
                <a:spcBef>
                  <a:spcPts val="0"/>
                </a:spcBef>
                <a:spcAft>
                  <a:spcPts val="0"/>
                </a:spcAft>
              </a:pPr>
              <a:r>
                <a:rPr lang="en-US" altLang="zh-CN" sz="800" b="1" dirty="0">
                  <a:solidFill>
                    <a:prstClr val="black"/>
                  </a:solidFill>
                  <a:latin typeface="Lucida Sans"/>
                  <a:ea typeface="黑体"/>
                </a:rPr>
                <a:t>.</a:t>
              </a:r>
            </a:p>
          </p:txBody>
        </p:sp>
        <p:sp>
          <p:nvSpPr>
            <p:cNvPr id="77" name="文本框 124">
              <a:extLst>
                <a:ext uri="{FF2B5EF4-FFF2-40B4-BE49-F238E27FC236}">
                  <a16:creationId xmlns:a16="http://schemas.microsoft.com/office/drawing/2014/main" id="{49E1182A-E8AC-1651-BFF8-580F6F2576ED}"/>
                </a:ext>
              </a:extLst>
            </p:cNvPr>
            <p:cNvSpPr txBox="1"/>
            <p:nvPr/>
          </p:nvSpPr>
          <p:spPr>
            <a:xfrm>
              <a:off x="5819355" y="2496809"/>
              <a:ext cx="1780019" cy="355795"/>
            </a:xfrm>
            <a:prstGeom prst="rect">
              <a:avLst/>
            </a:prstGeom>
            <a:noFill/>
          </p:spPr>
          <p:txBody>
            <a:bodyPr wrap="none" rtlCol="0">
              <a:spAutoFit/>
            </a:bodyPr>
            <a:lstStyle/>
            <a:p>
              <a:pPr defTabSz="914140" eaLnBrk="1" fontAlgn="auto" hangingPunct="1">
                <a:spcBef>
                  <a:spcPts val="0"/>
                </a:spcBef>
                <a:spcAft>
                  <a:spcPts val="0"/>
                </a:spcAft>
              </a:pPr>
              <a:r>
                <a:rPr lang="en-US" altLang="zh-CN" sz="1400" kern="0" dirty="0">
                  <a:solidFill>
                    <a:prstClr val="black"/>
                  </a:solidFill>
                  <a:latin typeface="Times New Roman" panose="02020603050405020304" pitchFamily="18" charset="0"/>
                  <a:ea typeface="黑体"/>
                  <a:cs typeface="Times New Roman" panose="02020603050405020304" pitchFamily="18" charset="0"/>
                </a:rPr>
                <a:t>Current Window</a:t>
              </a:r>
              <a:endParaRPr lang="zh-CN" altLang="en-US" sz="1400" kern="0" dirty="0">
                <a:solidFill>
                  <a:prstClr val="black"/>
                </a:solidFill>
                <a:latin typeface="Times New Roman" panose="02020603050405020304" pitchFamily="18" charset="0"/>
                <a:ea typeface="黑体"/>
                <a:cs typeface="Times New Roman" panose="02020603050405020304" pitchFamily="18" charset="0"/>
              </a:endParaRPr>
            </a:p>
          </p:txBody>
        </p:sp>
        <p:sp>
          <p:nvSpPr>
            <p:cNvPr id="78" name="矩形 125">
              <a:extLst>
                <a:ext uri="{FF2B5EF4-FFF2-40B4-BE49-F238E27FC236}">
                  <a16:creationId xmlns:a16="http://schemas.microsoft.com/office/drawing/2014/main" id="{60EDFEC4-E3F9-124E-AD33-0F039C0FCE57}"/>
                </a:ext>
              </a:extLst>
            </p:cNvPr>
            <p:cNvSpPr/>
            <p:nvPr/>
          </p:nvSpPr>
          <p:spPr>
            <a:xfrm>
              <a:off x="4841743" y="2511524"/>
              <a:ext cx="3617294" cy="2660130"/>
            </a:xfrm>
            <a:prstGeom prst="rect">
              <a:avLst/>
            </a:prstGeom>
            <a:noFill/>
            <a:ln w="12700" cap="flat" cmpd="sng" algn="ctr">
              <a:solidFill>
                <a:sysClr val="windowText" lastClr="000000"/>
              </a:solidFill>
              <a:prstDash val="sysDot"/>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79" name="矩形 127">
              <a:extLst>
                <a:ext uri="{FF2B5EF4-FFF2-40B4-BE49-F238E27FC236}">
                  <a16:creationId xmlns:a16="http://schemas.microsoft.com/office/drawing/2014/main" id="{20418644-6E78-A0BD-E1ED-BA0C1B6D7E3B}"/>
                </a:ext>
              </a:extLst>
            </p:cNvPr>
            <p:cNvSpPr/>
            <p:nvPr/>
          </p:nvSpPr>
          <p:spPr>
            <a:xfrm>
              <a:off x="3520598" y="5500074"/>
              <a:ext cx="79085" cy="303119"/>
            </a:xfrm>
            <a:prstGeom prst="rect">
              <a:avLst/>
            </a:prstGeom>
            <a:noFill/>
            <a:ln w="12700" cap="flat" cmpd="sng" algn="ctr">
              <a:solidFill>
                <a:schemeClr val="tx1"/>
              </a:solidFill>
              <a:prstDash val="dash"/>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80" name="文本框 19">
              <a:extLst>
                <a:ext uri="{FF2B5EF4-FFF2-40B4-BE49-F238E27FC236}">
                  <a16:creationId xmlns:a16="http://schemas.microsoft.com/office/drawing/2014/main" id="{606C895E-16CB-5B4E-967E-DD68D236C270}"/>
                </a:ext>
              </a:extLst>
            </p:cNvPr>
            <p:cNvSpPr txBox="1"/>
            <p:nvPr/>
          </p:nvSpPr>
          <p:spPr>
            <a:xfrm>
              <a:off x="3616014" y="5464639"/>
              <a:ext cx="2122937" cy="355795"/>
            </a:xfrm>
            <a:prstGeom prst="rect">
              <a:avLst/>
            </a:prstGeom>
            <a:noFill/>
          </p:spPr>
          <p:txBody>
            <a:bodyPr wrap="square" rtlCol="0">
              <a:spAutoFit/>
            </a:bodyPr>
            <a:lstStyle/>
            <a:p>
              <a:pPr defTabSz="914140" eaLnBrk="1" fontAlgn="auto" hangingPunct="1">
                <a:spcBef>
                  <a:spcPts val="0"/>
                </a:spcBef>
                <a:spcAft>
                  <a:spcPts val="0"/>
                </a:spcAft>
              </a:pPr>
              <a:r>
                <a:rPr lang="en-US" altLang="zh-CN" sz="1400" dirty="0">
                  <a:solidFill>
                    <a:prstClr val="black"/>
                  </a:solidFill>
                  <a:latin typeface="Times New Roman" panose="02020603050405020304" pitchFamily="18" charset="0"/>
                  <a:ea typeface="黑体"/>
                  <a:cs typeface="Times New Roman" panose="02020603050405020304" pitchFamily="18" charset="0"/>
                </a:rPr>
                <a:t>Expired Snapshot</a:t>
              </a:r>
              <a:endParaRPr lang="zh-CN" altLang="en-US" sz="1400" dirty="0">
                <a:solidFill>
                  <a:prstClr val="black"/>
                </a:solidFill>
                <a:latin typeface="Times New Roman" panose="02020603050405020304" pitchFamily="18" charset="0"/>
                <a:ea typeface="黑体"/>
                <a:cs typeface="Times New Roman" panose="02020603050405020304" pitchFamily="18" charset="0"/>
              </a:endParaRPr>
            </a:p>
          </p:txBody>
        </p:sp>
        <p:sp>
          <p:nvSpPr>
            <p:cNvPr id="81" name="矩形 129">
              <a:extLst>
                <a:ext uri="{FF2B5EF4-FFF2-40B4-BE49-F238E27FC236}">
                  <a16:creationId xmlns:a16="http://schemas.microsoft.com/office/drawing/2014/main" id="{54B1D3DD-709B-2C6A-26D6-1BFE1D1CC7E6}"/>
                </a:ext>
              </a:extLst>
            </p:cNvPr>
            <p:cNvSpPr/>
            <p:nvPr/>
          </p:nvSpPr>
          <p:spPr>
            <a:xfrm>
              <a:off x="5521604" y="5500074"/>
              <a:ext cx="79085" cy="303119"/>
            </a:xfrm>
            <a:prstGeom prst="rect">
              <a:avLst/>
            </a:prstGeom>
            <a:solidFill>
              <a:schemeClr val="accent1">
                <a:lumMod val="60000"/>
                <a:lumOff val="40000"/>
              </a:schemeClr>
            </a:solidFill>
            <a:ln w="12700" cap="flat" cmpd="sng" algn="ctr">
              <a:solidFill>
                <a:schemeClr val="tx1"/>
              </a:solidFill>
              <a:prstDash val="dash"/>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82" name="文本框 130">
              <a:extLst>
                <a:ext uri="{FF2B5EF4-FFF2-40B4-BE49-F238E27FC236}">
                  <a16:creationId xmlns:a16="http://schemas.microsoft.com/office/drawing/2014/main" id="{9CB84A3E-364F-61C4-B2FE-D10902224B33}"/>
                </a:ext>
              </a:extLst>
            </p:cNvPr>
            <p:cNvSpPr txBox="1"/>
            <p:nvPr/>
          </p:nvSpPr>
          <p:spPr>
            <a:xfrm>
              <a:off x="5617022" y="5464639"/>
              <a:ext cx="2122937" cy="355795"/>
            </a:xfrm>
            <a:prstGeom prst="rect">
              <a:avLst/>
            </a:prstGeom>
            <a:noFill/>
          </p:spPr>
          <p:txBody>
            <a:bodyPr wrap="square" rtlCol="0">
              <a:spAutoFit/>
            </a:bodyPr>
            <a:lstStyle/>
            <a:p>
              <a:pPr defTabSz="914140" eaLnBrk="1" fontAlgn="auto" hangingPunct="1">
                <a:spcBef>
                  <a:spcPts val="0"/>
                </a:spcBef>
                <a:spcAft>
                  <a:spcPts val="0"/>
                </a:spcAft>
              </a:pPr>
              <a:r>
                <a:rPr lang="en-US" altLang="zh-CN" sz="1400" dirty="0">
                  <a:solidFill>
                    <a:prstClr val="black"/>
                  </a:solidFill>
                  <a:latin typeface="Times New Roman" panose="02020603050405020304" pitchFamily="18" charset="0"/>
                  <a:ea typeface="黑体"/>
                  <a:cs typeface="Times New Roman" panose="02020603050405020304" pitchFamily="18" charset="0"/>
                </a:rPr>
                <a:t>Dropped Snapshot</a:t>
              </a:r>
              <a:endParaRPr lang="zh-CN" altLang="en-US" sz="1400" dirty="0">
                <a:solidFill>
                  <a:prstClr val="black"/>
                </a:solidFill>
                <a:latin typeface="Times New Roman" panose="02020603050405020304" pitchFamily="18" charset="0"/>
                <a:ea typeface="黑体"/>
                <a:cs typeface="Times New Roman" panose="02020603050405020304" pitchFamily="18" charset="0"/>
              </a:endParaRPr>
            </a:p>
          </p:txBody>
        </p:sp>
        <p:sp>
          <p:nvSpPr>
            <p:cNvPr id="83" name="矩形 131">
              <a:extLst>
                <a:ext uri="{FF2B5EF4-FFF2-40B4-BE49-F238E27FC236}">
                  <a16:creationId xmlns:a16="http://schemas.microsoft.com/office/drawing/2014/main" id="{14520D60-7243-ACFF-57E5-73915C975F7E}"/>
                </a:ext>
              </a:extLst>
            </p:cNvPr>
            <p:cNvSpPr/>
            <p:nvPr/>
          </p:nvSpPr>
          <p:spPr>
            <a:xfrm>
              <a:off x="7522610" y="5500074"/>
              <a:ext cx="79085" cy="303119"/>
            </a:xfrm>
            <a:prstGeom prst="rect">
              <a:avLst/>
            </a:prstGeom>
            <a:solidFill>
              <a:schemeClr val="accent1">
                <a:lumMod val="60000"/>
                <a:lumOff val="40000"/>
              </a:schemeClr>
            </a:solidFill>
            <a:ln w="12700" cap="flat" cmpd="sng" algn="ctr">
              <a:solidFill>
                <a:schemeClr val="tx1"/>
              </a:solidFill>
              <a:prstDash val="solid"/>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sp>
          <p:nvSpPr>
            <p:cNvPr id="84" name="文本框 132">
              <a:extLst>
                <a:ext uri="{FF2B5EF4-FFF2-40B4-BE49-F238E27FC236}">
                  <a16:creationId xmlns:a16="http://schemas.microsoft.com/office/drawing/2014/main" id="{303FAC71-31A3-E9E6-859D-7B08B6544AB8}"/>
                </a:ext>
              </a:extLst>
            </p:cNvPr>
            <p:cNvSpPr txBox="1"/>
            <p:nvPr/>
          </p:nvSpPr>
          <p:spPr>
            <a:xfrm>
              <a:off x="7607865" y="5464639"/>
              <a:ext cx="2122937" cy="355795"/>
            </a:xfrm>
            <a:prstGeom prst="rect">
              <a:avLst/>
            </a:prstGeom>
            <a:noFill/>
          </p:spPr>
          <p:txBody>
            <a:bodyPr wrap="square" rtlCol="0">
              <a:spAutoFit/>
            </a:bodyPr>
            <a:lstStyle/>
            <a:p>
              <a:pPr defTabSz="914140" eaLnBrk="1" fontAlgn="auto" hangingPunct="1">
                <a:spcBef>
                  <a:spcPts val="0"/>
                </a:spcBef>
                <a:spcAft>
                  <a:spcPts val="0"/>
                </a:spcAft>
              </a:pPr>
              <a:r>
                <a:rPr lang="en-US" altLang="zh-CN" sz="1400" dirty="0">
                  <a:solidFill>
                    <a:prstClr val="black"/>
                  </a:solidFill>
                  <a:latin typeface="Times New Roman" panose="02020603050405020304" pitchFamily="18" charset="0"/>
                  <a:ea typeface="黑体"/>
                  <a:cs typeface="Times New Roman" panose="02020603050405020304" pitchFamily="18" charset="0"/>
                </a:rPr>
                <a:t>Saved Snapshot</a:t>
              </a:r>
              <a:endParaRPr lang="zh-CN" altLang="en-US" sz="1400" dirty="0">
                <a:solidFill>
                  <a:prstClr val="black"/>
                </a:solidFill>
                <a:latin typeface="Times New Roman" panose="02020603050405020304" pitchFamily="18" charset="0"/>
                <a:ea typeface="黑体"/>
                <a:cs typeface="Times New Roman" panose="02020603050405020304" pitchFamily="18" charset="0"/>
              </a:endParaRPr>
            </a:p>
          </p:txBody>
        </p:sp>
        <p:sp>
          <p:nvSpPr>
            <p:cNvPr id="85" name="矩形 133">
              <a:extLst>
                <a:ext uri="{FF2B5EF4-FFF2-40B4-BE49-F238E27FC236}">
                  <a16:creationId xmlns:a16="http://schemas.microsoft.com/office/drawing/2014/main" id="{7C46C4B0-190F-5E56-8C1F-19362564BA5B}"/>
                </a:ext>
              </a:extLst>
            </p:cNvPr>
            <p:cNvSpPr/>
            <p:nvPr/>
          </p:nvSpPr>
          <p:spPr>
            <a:xfrm>
              <a:off x="5012458" y="4031942"/>
              <a:ext cx="111760" cy="428357"/>
            </a:xfrm>
            <a:prstGeom prst="rect">
              <a:avLst/>
            </a:prstGeom>
            <a:solidFill>
              <a:schemeClr val="accent1">
                <a:lumMod val="60000"/>
                <a:lumOff val="40000"/>
              </a:schemeClr>
            </a:solidFill>
            <a:ln w="12700" cap="flat" cmpd="sng" algn="ctr">
              <a:solidFill>
                <a:schemeClr val="tx1"/>
              </a:solidFill>
              <a:prstDash val="dash"/>
              <a:miter lim="800000"/>
            </a:ln>
            <a:effectLst/>
          </p:spPr>
          <p:txBody>
            <a:bodyPr rtlCol="0" anchor="ctr"/>
            <a:lstStyle/>
            <a:p>
              <a:pPr algn="ctr" defTabSz="725668" eaLnBrk="1" fontAlgn="auto" hangingPunct="1">
                <a:spcBef>
                  <a:spcPts val="0"/>
                </a:spcBef>
                <a:spcAft>
                  <a:spcPts val="0"/>
                </a:spcAft>
                <a:defRPr/>
              </a:pPr>
              <a:endParaRPr lang="zh-CN" altLang="en-US" sz="2800" kern="0">
                <a:solidFill>
                  <a:prstClr val="white"/>
                </a:solidFill>
                <a:latin typeface="Lucida Sans"/>
                <a:ea typeface="黑体"/>
              </a:endParaRPr>
            </a:p>
          </p:txBody>
        </p:sp>
      </p:grpSp>
      <p:sp>
        <p:nvSpPr>
          <p:cNvPr id="86" name="Rectangle 85">
            <a:extLst>
              <a:ext uri="{FF2B5EF4-FFF2-40B4-BE49-F238E27FC236}">
                <a16:creationId xmlns:a16="http://schemas.microsoft.com/office/drawing/2014/main" id="{012800C2-E49B-C3BA-C199-1D537E4524C0}"/>
              </a:ext>
            </a:extLst>
          </p:cNvPr>
          <p:cNvSpPr/>
          <p:nvPr/>
        </p:nvSpPr>
        <p:spPr>
          <a:xfrm>
            <a:off x="2846322" y="4088200"/>
            <a:ext cx="1337993" cy="1053742"/>
          </a:xfrm>
          <a:prstGeom prst="rect">
            <a:avLst/>
          </a:prstGeom>
          <a:noFill/>
          <a:ln w="222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defTabSz="914140" eaLnBrk="1" fontAlgn="auto" hangingPunct="1">
              <a:spcBef>
                <a:spcPts val="0"/>
              </a:spcBef>
              <a:spcAft>
                <a:spcPts val="0"/>
              </a:spcAft>
            </a:pPr>
            <a:endParaRPr lang="zh-CN" altLang="en-US" sz="2800">
              <a:solidFill>
                <a:prstClr val="black"/>
              </a:solidFill>
              <a:latin typeface="Lucida Sans"/>
              <a:ea typeface="黑体"/>
            </a:endParaRPr>
          </a:p>
        </p:txBody>
      </p:sp>
      <p:sp>
        <p:nvSpPr>
          <p:cNvPr id="87" name="Rectangle 86">
            <a:extLst>
              <a:ext uri="{FF2B5EF4-FFF2-40B4-BE49-F238E27FC236}">
                <a16:creationId xmlns:a16="http://schemas.microsoft.com/office/drawing/2014/main" id="{620D6BB7-583D-DB5C-F29C-4B58A0074FE5}"/>
              </a:ext>
            </a:extLst>
          </p:cNvPr>
          <p:cNvSpPr/>
          <p:nvPr/>
        </p:nvSpPr>
        <p:spPr>
          <a:xfrm>
            <a:off x="4452999" y="4088199"/>
            <a:ext cx="1477526" cy="1053742"/>
          </a:xfrm>
          <a:prstGeom prst="rect">
            <a:avLst/>
          </a:prstGeom>
          <a:noFill/>
          <a:ln w="222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defTabSz="914140" eaLnBrk="1" fontAlgn="auto" hangingPunct="1">
              <a:spcBef>
                <a:spcPts val="0"/>
              </a:spcBef>
              <a:spcAft>
                <a:spcPts val="0"/>
              </a:spcAft>
            </a:pPr>
            <a:endParaRPr lang="zh-CN" altLang="en-US" sz="2800">
              <a:solidFill>
                <a:prstClr val="black"/>
              </a:solidFill>
              <a:latin typeface="Lucida Sans"/>
              <a:ea typeface="黑体"/>
            </a:endParaRPr>
          </a:p>
        </p:txBody>
      </p:sp>
      <p:sp>
        <p:nvSpPr>
          <p:cNvPr id="88" name="TextBox 87">
            <a:extLst>
              <a:ext uri="{FF2B5EF4-FFF2-40B4-BE49-F238E27FC236}">
                <a16:creationId xmlns:a16="http://schemas.microsoft.com/office/drawing/2014/main" id="{F13DF67A-9EF2-73C4-E44A-BF2A9CED8283}"/>
              </a:ext>
            </a:extLst>
          </p:cNvPr>
          <p:cNvSpPr txBox="1"/>
          <p:nvPr/>
        </p:nvSpPr>
        <p:spPr>
          <a:xfrm>
            <a:off x="3428206" y="5240728"/>
            <a:ext cx="1566454" cy="523219"/>
          </a:xfrm>
          <a:prstGeom prst="rect">
            <a:avLst/>
          </a:prstGeom>
          <a:noFill/>
        </p:spPr>
        <p:txBody>
          <a:bodyPr wrap="none" rtlCol="0">
            <a:spAutoFit/>
          </a:bodyPr>
          <a:lstStyle/>
          <a:p>
            <a:pPr defTabSz="914140" eaLnBrk="1" fontAlgn="auto" hangingPunct="1">
              <a:spcBef>
                <a:spcPts val="0"/>
              </a:spcBef>
              <a:spcAft>
                <a:spcPts val="0"/>
              </a:spcAft>
            </a:pPr>
            <a:r>
              <a:rPr lang="en-US" altLang="zh-CN" sz="2800" dirty="0">
                <a:solidFill>
                  <a:srgbClr val="FF0000"/>
                </a:solidFill>
                <a:latin typeface="Lucida Sans"/>
                <a:ea typeface="黑体"/>
              </a:rPr>
              <a:t>Optimal</a:t>
            </a:r>
            <a:endParaRPr lang="zh-CN" altLang="en-US" sz="2800" dirty="0">
              <a:solidFill>
                <a:srgbClr val="FF0000"/>
              </a:solidFill>
              <a:latin typeface="Lucida Sans"/>
              <a:ea typeface="黑体"/>
            </a:endParaRPr>
          </a:p>
        </p:txBody>
      </p:sp>
      <p:sp>
        <p:nvSpPr>
          <p:cNvPr id="2" name="TextBox 1">
            <a:extLst>
              <a:ext uri="{FF2B5EF4-FFF2-40B4-BE49-F238E27FC236}">
                <a16:creationId xmlns:a16="http://schemas.microsoft.com/office/drawing/2014/main" id="{2384F56B-2749-5EA8-A50A-E7C256035F76}"/>
              </a:ext>
            </a:extLst>
          </p:cNvPr>
          <p:cNvSpPr txBox="1"/>
          <p:nvPr/>
        </p:nvSpPr>
        <p:spPr>
          <a:xfrm>
            <a:off x="714987" y="6381034"/>
            <a:ext cx="10228712" cy="523220"/>
          </a:xfrm>
          <a:prstGeom prst="rect">
            <a:avLst/>
          </a:prstGeom>
          <a:noFill/>
        </p:spPr>
        <p:txBody>
          <a:bodyPr wrap="square">
            <a:spAutoFit/>
          </a:bodyPr>
          <a:lstStyle/>
          <a:p>
            <a:pPr algn="ctr">
              <a:spcBef>
                <a:spcPts val="0"/>
              </a:spcBef>
              <a:spcAft>
                <a:spcPts val="0"/>
              </a:spcAft>
            </a:pPr>
            <a:r>
              <a:rPr lang="en-US" altLang="zh-CN" sz="1400" dirty="0">
                <a:latin typeface="Times New Roman" panose="02020603050405020304" pitchFamily="18" charset="0"/>
                <a:cs typeface="Times New Roman" panose="02020603050405020304" pitchFamily="18" charset="0"/>
              </a:rPr>
              <a:t>Hanyan Yin, </a:t>
            </a:r>
            <a:r>
              <a:rPr lang="en-US" altLang="zh-CN" sz="1400" dirty="0" err="1">
                <a:latin typeface="Times New Roman" panose="02020603050405020304" pitchFamily="18" charset="0"/>
                <a:cs typeface="Times New Roman" panose="02020603050405020304" pitchFamily="18" charset="0"/>
              </a:rPr>
              <a:t>Dongxie</a:t>
            </a:r>
            <a:r>
              <a:rPr lang="en-US" altLang="zh-CN" sz="1400" dirty="0">
                <a:latin typeface="Times New Roman" panose="02020603050405020304" pitchFamily="18" charset="0"/>
                <a:cs typeface="Times New Roman" panose="02020603050405020304" pitchFamily="18" charset="0"/>
              </a:rPr>
              <a:t> Wen, </a:t>
            </a:r>
            <a:r>
              <a:rPr lang="en-US" altLang="zh-CN" sz="1400" dirty="0" err="1">
                <a:latin typeface="Times New Roman" panose="02020603050405020304" pitchFamily="18" charset="0"/>
                <a:cs typeface="Times New Roman" panose="02020603050405020304" pitchFamily="18" charset="0"/>
              </a:rPr>
              <a:t>Jiajun</a:t>
            </a:r>
            <a:r>
              <a:rPr lang="en-US" altLang="zh-CN" sz="1400" dirty="0">
                <a:latin typeface="Times New Roman" panose="02020603050405020304" pitchFamily="18" charset="0"/>
                <a:cs typeface="Times New Roman" panose="02020603050405020304" pitchFamily="18" charset="0"/>
              </a:rPr>
              <a:t> Li, </a:t>
            </a:r>
            <a:r>
              <a:rPr lang="en-US" altLang="zh-CN" sz="1400" b="1" dirty="0" err="1">
                <a:latin typeface="Times New Roman" panose="02020603050405020304" pitchFamily="18" charset="0"/>
                <a:cs typeface="Times New Roman" panose="02020603050405020304" pitchFamily="18" charset="0"/>
              </a:rPr>
              <a:t>Zhewei</a:t>
            </a:r>
            <a:r>
              <a:rPr lang="en-US" altLang="zh-CN" sz="1400" b="1" dirty="0">
                <a:latin typeface="Times New Roman" panose="02020603050405020304" pitchFamily="18" charset="0"/>
                <a:cs typeface="Times New Roman" panose="02020603050405020304" pitchFamily="18" charset="0"/>
              </a:rPr>
              <a:t> Wei</a:t>
            </a:r>
            <a:r>
              <a:rPr lang="en-US" altLang="zh-CN" sz="1400" dirty="0">
                <a:latin typeface="Times New Roman" panose="02020603050405020304" pitchFamily="18" charset="0"/>
                <a:cs typeface="Times New Roman" panose="02020603050405020304" pitchFamily="18" charset="0"/>
              </a:rPr>
              <a:t>, Xiao Zhang, </a:t>
            </a:r>
            <a:r>
              <a:rPr lang="en-US" altLang="zh-CN" sz="1400" dirty="0" err="1">
                <a:latin typeface="Times New Roman" panose="02020603050405020304" pitchFamily="18" charset="0"/>
                <a:cs typeface="Times New Roman" panose="02020603050405020304" pitchFamily="18" charset="0"/>
              </a:rPr>
              <a:t>Zengfeng</a:t>
            </a:r>
            <a:r>
              <a:rPr lang="en-US" altLang="zh-CN" sz="1400" dirty="0">
                <a:latin typeface="Times New Roman" panose="02020603050405020304" pitchFamily="18" charset="0"/>
                <a:cs typeface="Times New Roman" panose="02020603050405020304" pitchFamily="18" charset="0"/>
              </a:rPr>
              <a:t> Huang, </a:t>
            </a:r>
            <a:r>
              <a:rPr lang="en-US" altLang="zh-CN" sz="1400" dirty="0" err="1">
                <a:latin typeface="Times New Roman" panose="02020603050405020304" pitchFamily="18" charset="0"/>
                <a:cs typeface="Times New Roman" panose="02020603050405020304" pitchFamily="18" charset="0"/>
              </a:rPr>
              <a:t>Feifei</a:t>
            </a:r>
            <a:r>
              <a:rPr lang="en-US" altLang="zh-CN" sz="1400" dirty="0">
                <a:latin typeface="Times New Roman" panose="02020603050405020304" pitchFamily="18" charset="0"/>
                <a:cs typeface="Times New Roman" panose="02020603050405020304" pitchFamily="18" charset="0"/>
              </a:rPr>
              <a:t> Li. Optimal Matrix Sketching over Sliding Windows. VLDB 2024</a:t>
            </a:r>
            <a:endParaRPr lang="en-US" altLang="zh-CN" sz="1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20378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1F5F6F-2447-3248-0A5E-161E0B2BD12C}"/>
              </a:ext>
            </a:extLst>
          </p:cNvPr>
          <p:cNvSpPr>
            <a:spLocks noGrp="1"/>
          </p:cNvSpPr>
          <p:nvPr>
            <p:ph type="title"/>
          </p:nvPr>
        </p:nvSpPr>
        <p:spPr/>
        <p:txBody>
          <a:bodyPr/>
          <a:lstStyle/>
          <a:p>
            <a:r>
              <a:rPr lang="zh-CN" altLang="en-CN" dirty="0">
                <a:latin typeface="黑体" panose="02010609060101010101" pitchFamily="49" charset="-122"/>
                <a:ea typeface="黑体" panose="02010609060101010101" pitchFamily="49" charset="-122"/>
              </a:rPr>
              <a:t>最优性</a:t>
            </a:r>
            <a:r>
              <a:rPr lang="zh-CN" altLang="en-US" dirty="0">
                <a:latin typeface="黑体" panose="02010609060101010101" pitchFamily="49" charset="-122"/>
                <a:ea typeface="黑体" panose="02010609060101010101" pitchFamily="49" charset="-122"/>
              </a:rPr>
              <a:t>证明</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126A88C1-85C7-D5C3-69C8-1C464ED0430D}"/>
                  </a:ext>
                </a:extLst>
              </p:cNvPr>
              <p:cNvSpPr>
                <a:spLocks noGrp="1"/>
              </p:cNvSpPr>
              <p:nvPr>
                <p:ph idx="1"/>
              </p:nvPr>
            </p:nvSpPr>
            <p:spPr/>
            <p:txBody>
              <a:bodyPr/>
              <a:lstStyle/>
              <a:p>
                <a:r>
                  <a:rPr lang="zh-CN" altLang="en-US" sz="2800" dirty="0"/>
                  <a:t>证明：若</a:t>
                </a:r>
                <a14:m>
                  <m:oMath xmlns:m="http://schemas.openxmlformats.org/officeDocument/2006/math">
                    <m:d>
                      <m:dPr>
                        <m:begChr m:val="‖"/>
                        <m:endChr m:val="‖"/>
                        <m:ctrlPr>
                          <a:rPr lang="en-US" altLang="zh-CN" sz="2800" b="0" i="1" smtClean="0">
                            <a:latin typeface="Cambria Math" panose="02040503050406030204" pitchFamily="18" charset="0"/>
                          </a:rPr>
                        </m:ctrlPr>
                      </m:dPr>
                      <m:e>
                        <m:sSub>
                          <m:sSubPr>
                            <m:ctrlPr>
                              <a:rPr lang="en-US" altLang="zh-CN" sz="2800" b="0" i="1" smtClean="0">
                                <a:latin typeface="Cambria Math" panose="02040503050406030204" pitchFamily="18" charset="0"/>
                              </a:rPr>
                            </m:ctrlPr>
                          </m:sSubPr>
                          <m:e>
                            <m:r>
                              <a:rPr lang="en-US" altLang="zh-CN" sz="2800" b="1" i="1" smtClean="0">
                                <a:latin typeface="Cambria Math" panose="02040503050406030204" pitchFamily="18" charset="0"/>
                              </a:rPr>
                              <m:t>𝒂</m:t>
                            </m:r>
                          </m:e>
                          <m:sub>
                            <m:r>
                              <a:rPr lang="en-US" altLang="zh-CN" sz="2800" b="0" i="1" smtClean="0">
                                <a:latin typeface="Cambria Math" panose="02040503050406030204" pitchFamily="18" charset="0"/>
                              </a:rPr>
                              <m:t>𝑖</m:t>
                            </m:r>
                          </m:sub>
                        </m:sSub>
                      </m:e>
                    </m:d>
                    <m:r>
                      <a:rPr lang="en-US" altLang="zh-CN" sz="2800" b="0" i="1" smtClean="0">
                        <a:latin typeface="Cambria Math" panose="02040503050406030204" pitchFamily="18" charset="0"/>
                      </a:rPr>
                      <m:t>∈[1,</m:t>
                    </m:r>
                    <m:r>
                      <a:rPr lang="en-US" altLang="zh-CN" sz="2800" b="0" i="1" smtClean="0">
                        <a:latin typeface="Cambria Math" panose="02040503050406030204" pitchFamily="18" charset="0"/>
                      </a:rPr>
                      <m:t>𝑅</m:t>
                    </m:r>
                    <m:r>
                      <a:rPr lang="en-US" altLang="zh-CN" sz="2800" b="0" i="1" smtClean="0">
                        <a:latin typeface="Cambria Math" panose="02040503050406030204" pitchFamily="18" charset="0"/>
                      </a:rPr>
                      <m:t>]</m:t>
                    </m:r>
                  </m:oMath>
                </a14:m>
                <a:r>
                  <a:rPr lang="zh-CN" altLang="en-US" sz="2800" dirty="0"/>
                  <a:t>，则任何解决滑动窗口矩阵略图问题的确定性算法都需要</a:t>
                </a:r>
                <a14:m>
                  <m:oMath xmlns:m="http://schemas.openxmlformats.org/officeDocument/2006/math">
                    <m:r>
                      <m:rPr>
                        <m:sty m:val="p"/>
                      </m:rPr>
                      <a:rPr lang="en-US" altLang="zh-CN" sz="2800" b="0" i="0" smtClean="0">
                        <a:latin typeface="Cambria Math" panose="02040503050406030204" pitchFamily="18" charset="0"/>
                      </a:rPr>
                      <m:t>Ω</m:t>
                    </m:r>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𝑑</m:t>
                        </m:r>
                        <m:r>
                          <a:rPr lang="en-US" altLang="zh-CN" sz="2800" b="0" i="1" smtClean="0">
                            <a:latin typeface="Cambria Math" panose="02040503050406030204" pitchFamily="18" charset="0"/>
                          </a:rPr>
                          <m:t>ℓ</m:t>
                        </m:r>
                        <m:func>
                          <m:funcPr>
                            <m:ctrlPr>
                              <a:rPr lang="en-US" altLang="zh-CN" sz="2800" b="0" i="1" smtClean="0">
                                <a:latin typeface="Cambria Math" panose="02040503050406030204" pitchFamily="18" charset="0"/>
                              </a:rPr>
                            </m:ctrlPr>
                          </m:funcPr>
                          <m:fName>
                            <m:r>
                              <m:rPr>
                                <m:sty m:val="p"/>
                              </m:rPr>
                              <a:rPr lang="en-US" altLang="zh-CN" sz="2800" b="0" i="0" smtClean="0">
                                <a:latin typeface="Cambria Math" panose="02040503050406030204" pitchFamily="18" charset="0"/>
                              </a:rPr>
                              <m:t>log</m:t>
                            </m:r>
                          </m:fName>
                          <m:e>
                            <m:r>
                              <a:rPr lang="en-US" altLang="zh-CN" sz="2800" b="0" i="1" smtClean="0">
                                <a:latin typeface="Cambria Math" panose="02040503050406030204" pitchFamily="18" charset="0"/>
                              </a:rPr>
                              <m:t>𝑅</m:t>
                            </m:r>
                          </m:e>
                        </m:func>
                      </m:e>
                    </m:d>
                    <m:r>
                      <a:rPr lang="zh-CN" altLang="en-US" sz="2800" i="1">
                        <a:latin typeface="Cambria Math" panose="02040503050406030204" pitchFamily="18" charset="0"/>
                      </a:rPr>
                      <m:t>比特</m:t>
                    </m:r>
                  </m:oMath>
                </a14:m>
                <a:r>
                  <a:rPr lang="zh-CN" altLang="en-US" sz="2800" dirty="0"/>
                  <a:t>。</a:t>
                </a:r>
              </a:p>
            </p:txBody>
          </p:sp>
        </mc:Choice>
        <mc:Fallback xmlns="">
          <p:sp>
            <p:nvSpPr>
              <p:cNvPr id="6" name="Content Placeholder 5">
                <a:extLst>
                  <a:ext uri="{FF2B5EF4-FFF2-40B4-BE49-F238E27FC236}">
                    <a16:creationId xmlns:a16="http://schemas.microsoft.com/office/drawing/2014/main" id="{126A88C1-85C7-D5C3-69C8-1C464ED0430D}"/>
                  </a:ext>
                </a:extLst>
              </p:cNvPr>
              <p:cNvSpPr>
                <a:spLocks noGrp="1" noRot="1" noChangeAspect="1" noMove="1" noResize="1" noEditPoints="1" noAdjustHandles="1" noChangeArrowheads="1" noChangeShapeType="1" noTextEdit="1"/>
              </p:cNvSpPr>
              <p:nvPr>
                <p:ph idx="1"/>
              </p:nvPr>
            </p:nvSpPr>
            <p:spPr>
              <a:blipFill>
                <a:blip r:embed="rId2"/>
                <a:stretch>
                  <a:fillRect l="-556" t="-1487"/>
                </a:stretch>
              </a:blipFill>
            </p:spPr>
            <p:txBody>
              <a:bodyPr/>
              <a:lstStyle/>
              <a:p>
                <a:r>
                  <a:rPr lang="zh-CN" altLang="en-US">
                    <a:noFill/>
                  </a:rPr>
                  <a:t> </a:t>
                </a:r>
              </a:p>
            </p:txBody>
          </p:sp>
        </mc:Fallback>
      </mc:AlternateContent>
      <p:grpSp>
        <p:nvGrpSpPr>
          <p:cNvPr id="64" name="Group 63">
            <a:extLst>
              <a:ext uri="{FF2B5EF4-FFF2-40B4-BE49-F238E27FC236}">
                <a16:creationId xmlns:a16="http://schemas.microsoft.com/office/drawing/2014/main" id="{A3B6D89C-86C7-36CD-7E5E-FD36F46DE7BE}"/>
              </a:ext>
            </a:extLst>
          </p:cNvPr>
          <p:cNvGrpSpPr/>
          <p:nvPr/>
        </p:nvGrpSpPr>
        <p:grpSpPr>
          <a:xfrm>
            <a:off x="1371600" y="2531635"/>
            <a:ext cx="9590747" cy="3003040"/>
            <a:chOff x="1548767" y="1250788"/>
            <a:chExt cx="6525214" cy="2032956"/>
          </a:xfrm>
        </p:grpSpPr>
        <p:cxnSp>
          <p:nvCxnSpPr>
            <p:cNvPr id="7" name="直接箭头连接符 49">
              <a:extLst>
                <a:ext uri="{FF2B5EF4-FFF2-40B4-BE49-F238E27FC236}">
                  <a16:creationId xmlns:a16="http://schemas.microsoft.com/office/drawing/2014/main" id="{4FDA8E4E-5B31-B073-D794-E0210F26C15B}"/>
                </a:ext>
              </a:extLst>
            </p:cNvPr>
            <p:cNvCxnSpPr>
              <a:cxnSpLocks/>
            </p:cNvCxnSpPr>
            <p:nvPr/>
          </p:nvCxnSpPr>
          <p:spPr>
            <a:xfrm>
              <a:off x="1949563" y="2664035"/>
              <a:ext cx="4917025" cy="0"/>
            </a:xfrm>
            <a:prstGeom prst="straightConnector1">
              <a:avLst/>
            </a:prstGeom>
            <a:noFill/>
            <a:ln w="12700" cap="flat" cmpd="sng" algn="ctr">
              <a:solidFill>
                <a:sysClr val="windowText" lastClr="000000"/>
              </a:solidFill>
              <a:prstDash val="solid"/>
              <a:miter lim="800000"/>
              <a:tailEnd type="triangle"/>
            </a:ln>
            <a:effectLst/>
          </p:spPr>
        </p:cxnSp>
        <p:cxnSp>
          <p:nvCxnSpPr>
            <p:cNvPr id="8" name="直接连接符 50">
              <a:extLst>
                <a:ext uri="{FF2B5EF4-FFF2-40B4-BE49-F238E27FC236}">
                  <a16:creationId xmlns:a16="http://schemas.microsoft.com/office/drawing/2014/main" id="{BDCDA388-8990-A5DC-A0FF-2168A5024DD0}"/>
                </a:ext>
              </a:extLst>
            </p:cNvPr>
            <p:cNvCxnSpPr/>
            <p:nvPr/>
          </p:nvCxnSpPr>
          <p:spPr>
            <a:xfrm>
              <a:off x="1949563" y="2574476"/>
              <a:ext cx="0" cy="89559"/>
            </a:xfrm>
            <a:prstGeom prst="line">
              <a:avLst/>
            </a:prstGeom>
            <a:noFill/>
            <a:ln w="12700" cap="flat" cmpd="sng" algn="ctr">
              <a:solidFill>
                <a:sysClr val="windowText" lastClr="000000"/>
              </a:solidFill>
              <a:prstDash val="solid"/>
              <a:miter lim="800000"/>
            </a:ln>
            <a:effectLst/>
          </p:spPr>
        </p:cxnSp>
        <mc:AlternateContent xmlns:mc="http://schemas.openxmlformats.org/markup-compatibility/2006" xmlns:a14="http://schemas.microsoft.com/office/drawing/2010/main">
          <mc:Choice Requires="a14">
            <p:sp>
              <p:nvSpPr>
                <p:cNvPr id="9" name="文本框 51">
                  <a:extLst>
                    <a:ext uri="{FF2B5EF4-FFF2-40B4-BE49-F238E27FC236}">
                      <a16:creationId xmlns:a16="http://schemas.microsoft.com/office/drawing/2014/main" id="{EC09DCF8-D404-01A4-01C9-B1541AB46B42}"/>
                    </a:ext>
                  </a:extLst>
                </p:cNvPr>
                <p:cNvSpPr txBox="1"/>
                <p:nvPr/>
              </p:nvSpPr>
              <p:spPr>
                <a:xfrm>
                  <a:off x="1548767" y="2659196"/>
                  <a:ext cx="797911" cy="261610"/>
                </a:xfrm>
                <a:prstGeom prst="rect">
                  <a:avLst/>
                </a:prstGeom>
                <a:noFill/>
              </p:spPr>
              <p:txBody>
                <a:bodyPr wrap="none" rtlCol="0">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050" i="1">
                            <a:solidFill>
                              <a:prstClr val="black"/>
                            </a:solidFill>
                            <a:latin typeface="Cambria Math" panose="02040503050406030204" pitchFamily="18" charset="0"/>
                          </a:rPr>
                          <m:t>𝑡</m:t>
                        </m:r>
                        <m:r>
                          <a:rPr lang="en-US" altLang="zh-CN" sz="1050" i="1">
                            <a:solidFill>
                              <a:prstClr val="black"/>
                            </a:solidFill>
                            <a:latin typeface="Cambria Math" panose="02040503050406030204" pitchFamily="18" charset="0"/>
                          </a:rPr>
                          <m:t>−</m:t>
                        </m:r>
                        <m:r>
                          <a:rPr lang="en-US" altLang="zh-CN" sz="1050" i="1">
                            <a:solidFill>
                              <a:prstClr val="black"/>
                            </a:solidFill>
                            <a:latin typeface="Cambria Math" panose="02040503050406030204" pitchFamily="18" charset="0"/>
                          </a:rPr>
                          <m:t>𝑁</m:t>
                        </m:r>
                        <m:r>
                          <a:rPr lang="en-US" altLang="zh-CN" sz="1050" i="1">
                            <a:solidFill>
                              <a:prstClr val="black"/>
                            </a:solidFill>
                            <a:latin typeface="Cambria Math" panose="02040503050406030204" pitchFamily="18" charset="0"/>
                          </a:rPr>
                          <m:t>+1</m:t>
                        </m:r>
                      </m:oMath>
                    </m:oMathPara>
                  </a14:m>
                  <a:endParaRPr lang="zh-CN" altLang="en-US" sz="1050" dirty="0">
                    <a:solidFill>
                      <a:prstClr val="black"/>
                    </a:solidFill>
                    <a:latin typeface="Calibri" panose="020F0502020204030204"/>
                    <a:ea typeface="等线" panose="02010600030101010101" pitchFamily="2" charset="-122"/>
                  </a:endParaRPr>
                </a:p>
              </p:txBody>
            </p:sp>
          </mc:Choice>
          <mc:Fallback xmlns="">
            <p:sp>
              <p:nvSpPr>
                <p:cNvPr id="9" name="文本框 51">
                  <a:extLst>
                    <a:ext uri="{FF2B5EF4-FFF2-40B4-BE49-F238E27FC236}">
                      <a16:creationId xmlns:a16="http://schemas.microsoft.com/office/drawing/2014/main" id="{EC09DCF8-D404-01A4-01C9-B1541AB46B42}"/>
                    </a:ext>
                  </a:extLst>
                </p:cNvPr>
                <p:cNvSpPr txBox="1">
                  <a:spLocks noRot="1" noChangeAspect="1" noMove="1" noResize="1" noEditPoints="1" noAdjustHandles="1" noChangeArrowheads="1" noChangeShapeType="1" noTextEdit="1"/>
                </p:cNvSpPr>
                <p:nvPr/>
              </p:nvSpPr>
              <p:spPr>
                <a:xfrm>
                  <a:off x="1548767" y="2659196"/>
                  <a:ext cx="797911" cy="261610"/>
                </a:xfrm>
                <a:prstGeom prst="rect">
                  <a:avLst/>
                </a:prstGeom>
                <a:blipFill>
                  <a:blip r:embed="rId3"/>
                  <a:stretch>
                    <a:fillRect/>
                  </a:stretch>
                </a:blipFill>
              </p:spPr>
              <p:txBody>
                <a:bodyPr/>
                <a:lstStyle/>
                <a:p>
                  <a:r>
                    <a:rPr lang="zh-CN" altLang="en-US">
                      <a:noFill/>
                    </a:rPr>
                    <a:t> </a:t>
                  </a:r>
                </a:p>
              </p:txBody>
            </p:sp>
          </mc:Fallback>
        </mc:AlternateContent>
        <p:sp>
          <p:nvSpPr>
            <p:cNvPr id="10" name="左大括号 52">
              <a:extLst>
                <a:ext uri="{FF2B5EF4-FFF2-40B4-BE49-F238E27FC236}">
                  <a16:creationId xmlns:a16="http://schemas.microsoft.com/office/drawing/2014/main" id="{34553CD6-3A95-F777-9DAF-1589B473D43C}"/>
                </a:ext>
              </a:extLst>
            </p:cNvPr>
            <p:cNvSpPr/>
            <p:nvPr/>
          </p:nvSpPr>
          <p:spPr>
            <a:xfrm rot="5400000">
              <a:off x="2341217" y="1305842"/>
              <a:ext cx="94992" cy="856185"/>
            </a:xfrm>
            <a:prstGeom prst="leftBrace">
              <a:avLst>
                <a:gd name="adj1" fmla="val 42397"/>
                <a:gd name="adj2" fmla="val 50000"/>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11" name="文本框 53">
                  <a:extLst>
                    <a:ext uri="{FF2B5EF4-FFF2-40B4-BE49-F238E27FC236}">
                      <a16:creationId xmlns:a16="http://schemas.microsoft.com/office/drawing/2014/main" id="{FB9DE5EC-AB51-4150-8D2A-F779CF412F62}"/>
                    </a:ext>
                  </a:extLst>
                </p:cNvPr>
                <p:cNvSpPr txBox="1"/>
                <p:nvPr/>
              </p:nvSpPr>
              <p:spPr>
                <a:xfrm>
                  <a:off x="1965402" y="1250788"/>
                  <a:ext cx="859915" cy="430887"/>
                </a:xfrm>
                <a:prstGeom prst="rect">
                  <a:avLst/>
                </a:prstGeom>
                <a:noFill/>
              </p:spPr>
              <p:txBody>
                <a:bodyPr wrap="none" rtlCol="0">
                  <a:spAutoFit/>
                </a:bodyPr>
                <a:lstStyle/>
                <a:p>
                  <a:pPr algn="ctr" defTabSz="457200" eaLnBrk="1" fontAlgn="auto" hangingPunct="1">
                    <a:spcBef>
                      <a:spcPts val="0"/>
                    </a:spcBef>
                    <a:spcAft>
                      <a:spcPts val="0"/>
                    </a:spcAft>
                  </a:pPr>
                  <a:r>
                    <a:rPr lang="en-US" altLang="zh-CN" sz="105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Block</a:t>
                  </a:r>
                  <a:r>
                    <a:rPr lang="en-US" altLang="zh-CN" sz="1050" i="1" dirty="0">
                      <a:solidFill>
                        <a:prstClr val="black"/>
                      </a:solidFill>
                      <a:latin typeface="Cambria Math" panose="02040503050406030204" pitchFamily="18" charset="0"/>
                      <a:ea typeface="等线" panose="02010600030101010101" pitchFamily="2" charset="-122"/>
                    </a:rPr>
                    <a:t> </a:t>
                  </a:r>
                  <a14:m>
                    <m:oMath xmlns:m="http://schemas.openxmlformats.org/officeDocument/2006/math">
                      <m:func>
                        <m:funcPr>
                          <m:ctrlPr>
                            <a:rPr lang="en-US" altLang="zh-CN" sz="1050" i="1">
                              <a:solidFill>
                                <a:prstClr val="black"/>
                              </a:solidFill>
                              <a:latin typeface="Cambria Math" panose="02040503050406030204" pitchFamily="18" charset="0"/>
                            </a:rPr>
                          </m:ctrlPr>
                        </m:funcPr>
                        <m:fName>
                          <m:r>
                            <m:rPr>
                              <m:sty m:val="p"/>
                            </m:rPr>
                            <a:rPr lang="en-US" altLang="zh-CN" sz="1050">
                              <a:solidFill>
                                <a:prstClr val="black"/>
                              </a:solidFill>
                              <a:latin typeface="Cambria Math" panose="02040503050406030204" pitchFamily="18" charset="0"/>
                            </a:rPr>
                            <m:t>log</m:t>
                          </m:r>
                        </m:fName>
                        <m:e>
                          <m:r>
                            <a:rPr lang="en-US" altLang="zh-CN" sz="1050" i="1">
                              <a:solidFill>
                                <a:prstClr val="black"/>
                              </a:solidFill>
                              <a:latin typeface="Cambria Math" panose="02040503050406030204" pitchFamily="18" charset="0"/>
                            </a:rPr>
                            <m:t>𝑅</m:t>
                          </m:r>
                        </m:e>
                      </m:func>
                    </m:oMath>
                  </a14:m>
                  <a:endParaRPr lang="en-US" altLang="zh-CN" sz="1050" i="1" dirty="0">
                    <a:solidFill>
                      <a:prstClr val="black"/>
                    </a:solidFill>
                    <a:latin typeface="Cambria Math" panose="02040503050406030204" pitchFamily="18" charset="0"/>
                    <a:ea typeface="等线" panose="02010600030101010101" pitchFamily="2" charset="-122"/>
                  </a:endParaRPr>
                </a:p>
                <a:p>
                  <a:pPr algn="ctr" defTabSz="457200" eaLnBrk="1" fontAlgn="auto" hangingPunct="1">
                    <a:spcBef>
                      <a:spcPts val="0"/>
                    </a:spcBef>
                    <a:spcAft>
                      <a:spcPts val="0"/>
                    </a:spcAft>
                  </a:pPr>
                  <a14:m>
                    <m:oMath xmlns:m="http://schemas.openxmlformats.org/officeDocument/2006/math">
                      <m:r>
                        <a:rPr lang="en-US" altLang="zh-CN" sz="1050" i="1">
                          <a:solidFill>
                            <a:prstClr val="black"/>
                          </a:solidFill>
                          <a:latin typeface="Cambria Math" panose="02040503050406030204" pitchFamily="18" charset="0"/>
                        </a:rPr>
                        <m:t>𝑁</m:t>
                      </m:r>
                      <m:r>
                        <a:rPr lang="en-US" altLang="zh-CN" sz="1050" i="1">
                          <a:solidFill>
                            <a:prstClr val="black"/>
                          </a:solidFill>
                          <a:latin typeface="Cambria Math" panose="02040503050406030204" pitchFamily="18" charset="0"/>
                        </a:rPr>
                        <m:t>/4</m:t>
                      </m:r>
                    </m:oMath>
                  </a14:m>
                  <a:r>
                    <a:rPr lang="zh-CN" altLang="en-US" sz="1050" dirty="0">
                      <a:solidFill>
                        <a:prstClr val="black"/>
                      </a:solidFill>
                      <a:latin typeface="Calibri" panose="020F0502020204030204"/>
                      <a:ea typeface="等线" panose="02010600030101010101" pitchFamily="2" charset="-122"/>
                    </a:rPr>
                    <a:t> </a:t>
                  </a:r>
                  <a:endParaRPr lang="zh-CN" altLang="en-US" sz="105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11" name="文本框 53">
                  <a:extLst>
                    <a:ext uri="{FF2B5EF4-FFF2-40B4-BE49-F238E27FC236}">
                      <a16:creationId xmlns:a16="http://schemas.microsoft.com/office/drawing/2014/main" id="{FB9DE5EC-AB51-4150-8D2A-F779CF412F62}"/>
                    </a:ext>
                  </a:extLst>
                </p:cNvPr>
                <p:cNvSpPr txBox="1">
                  <a:spLocks noRot="1" noChangeAspect="1" noMove="1" noResize="1" noEditPoints="1" noAdjustHandles="1" noChangeArrowheads="1" noChangeShapeType="1" noTextEdit="1"/>
                </p:cNvSpPr>
                <p:nvPr/>
              </p:nvSpPr>
              <p:spPr>
                <a:xfrm>
                  <a:off x="1965402" y="1250788"/>
                  <a:ext cx="859915" cy="4308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54">
                  <a:extLst>
                    <a:ext uri="{FF2B5EF4-FFF2-40B4-BE49-F238E27FC236}">
                      <a16:creationId xmlns:a16="http://schemas.microsoft.com/office/drawing/2014/main" id="{CAAA3ACE-F198-CA7E-7CF6-FBCE2428DC67}"/>
                    </a:ext>
                  </a:extLst>
                </p:cNvPr>
                <p:cNvSpPr txBox="1"/>
                <p:nvPr/>
              </p:nvSpPr>
              <p:spPr>
                <a:xfrm>
                  <a:off x="2964088" y="1404677"/>
                  <a:ext cx="473463" cy="261610"/>
                </a:xfrm>
                <a:prstGeom prst="rect">
                  <a:avLst/>
                </a:prstGeom>
                <a:noFill/>
              </p:spPr>
              <p:txBody>
                <a:bodyPr wrap="none" rtlCol="0">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050" i="1">
                            <a:solidFill>
                              <a:prstClr val="black"/>
                            </a:solidFill>
                            <a:latin typeface="Cambria Math" panose="02040503050406030204" pitchFamily="18" charset="0"/>
                          </a:rPr>
                          <m:t>𝑁</m:t>
                        </m:r>
                        <m:r>
                          <a:rPr lang="en-US" altLang="zh-CN" sz="1050" i="1">
                            <a:solidFill>
                              <a:prstClr val="black"/>
                            </a:solidFill>
                            <a:latin typeface="Cambria Math" panose="02040503050406030204" pitchFamily="18" charset="0"/>
                          </a:rPr>
                          <m:t>/8</m:t>
                        </m:r>
                      </m:oMath>
                    </m:oMathPara>
                  </a14:m>
                  <a:endParaRPr lang="zh-CN" altLang="en-US" sz="105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12" name="文本框 54">
                  <a:extLst>
                    <a:ext uri="{FF2B5EF4-FFF2-40B4-BE49-F238E27FC236}">
                      <a16:creationId xmlns:a16="http://schemas.microsoft.com/office/drawing/2014/main" id="{CAAA3ACE-F198-CA7E-7CF6-FBCE2428DC67}"/>
                    </a:ext>
                  </a:extLst>
                </p:cNvPr>
                <p:cNvSpPr txBox="1">
                  <a:spLocks noRot="1" noChangeAspect="1" noMove="1" noResize="1" noEditPoints="1" noAdjustHandles="1" noChangeArrowheads="1" noChangeShapeType="1" noTextEdit="1"/>
                </p:cNvSpPr>
                <p:nvPr/>
              </p:nvSpPr>
              <p:spPr>
                <a:xfrm>
                  <a:off x="2964088" y="1404677"/>
                  <a:ext cx="473463" cy="261610"/>
                </a:xfrm>
                <a:prstGeom prst="rect">
                  <a:avLst/>
                </a:prstGeom>
                <a:blipFill>
                  <a:blip r:embed="rId5"/>
                  <a:stretch>
                    <a:fillRect b="-46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55">
                  <a:extLst>
                    <a:ext uri="{FF2B5EF4-FFF2-40B4-BE49-F238E27FC236}">
                      <a16:creationId xmlns:a16="http://schemas.microsoft.com/office/drawing/2014/main" id="{97D9A6FA-A55F-228D-FD8F-357B43950B93}"/>
                    </a:ext>
                  </a:extLst>
                </p:cNvPr>
                <p:cNvSpPr txBox="1"/>
                <p:nvPr/>
              </p:nvSpPr>
              <p:spPr>
                <a:xfrm>
                  <a:off x="3930292" y="1404677"/>
                  <a:ext cx="441146" cy="261610"/>
                </a:xfrm>
                <a:prstGeom prst="rect">
                  <a:avLst/>
                </a:prstGeom>
                <a:noFill/>
              </p:spPr>
              <p:txBody>
                <a:bodyPr wrap="none" rtlCol="0">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050" i="1">
                            <a:solidFill>
                              <a:prstClr val="black"/>
                            </a:solidFill>
                            <a:latin typeface="Cambria Math" panose="02040503050406030204" pitchFamily="18" charset="0"/>
                            <a:cs typeface="Times New Roman" panose="02020603050405020304" pitchFamily="18" charset="0"/>
                          </a:rPr>
                          <m:t>ℓ/2</m:t>
                        </m:r>
                      </m:oMath>
                    </m:oMathPara>
                  </a14:m>
                  <a:endParaRPr lang="zh-CN" altLang="en-US" sz="105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13" name="文本框 55">
                  <a:extLst>
                    <a:ext uri="{FF2B5EF4-FFF2-40B4-BE49-F238E27FC236}">
                      <a16:creationId xmlns:a16="http://schemas.microsoft.com/office/drawing/2014/main" id="{97D9A6FA-A55F-228D-FD8F-357B43950B93}"/>
                    </a:ext>
                  </a:extLst>
                </p:cNvPr>
                <p:cNvSpPr txBox="1">
                  <a:spLocks noRot="1" noChangeAspect="1" noMove="1" noResize="1" noEditPoints="1" noAdjustHandles="1" noChangeArrowheads="1" noChangeShapeType="1" noTextEdit="1"/>
                </p:cNvSpPr>
                <p:nvPr/>
              </p:nvSpPr>
              <p:spPr>
                <a:xfrm>
                  <a:off x="3930292" y="1404677"/>
                  <a:ext cx="441146" cy="261610"/>
                </a:xfrm>
                <a:prstGeom prst="rect">
                  <a:avLst/>
                </a:prstGeom>
                <a:blipFill>
                  <a:blip r:embed="rId6"/>
                  <a:stretch>
                    <a:fillRect b="-46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56">
                  <a:extLst>
                    <a:ext uri="{FF2B5EF4-FFF2-40B4-BE49-F238E27FC236}">
                      <a16:creationId xmlns:a16="http://schemas.microsoft.com/office/drawing/2014/main" id="{EA957B85-6EF1-6E80-A58F-2D57A9450D75}"/>
                    </a:ext>
                  </a:extLst>
                </p:cNvPr>
                <p:cNvSpPr txBox="1"/>
                <p:nvPr/>
              </p:nvSpPr>
              <p:spPr>
                <a:xfrm>
                  <a:off x="6698141" y="2659196"/>
                  <a:ext cx="276293" cy="261610"/>
                </a:xfrm>
                <a:prstGeom prst="rect">
                  <a:avLst/>
                </a:prstGeom>
                <a:noFill/>
              </p:spPr>
              <p:txBody>
                <a:bodyPr wrap="none" rtlCol="0">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050" i="1">
                            <a:solidFill>
                              <a:prstClr val="black"/>
                            </a:solidFill>
                            <a:latin typeface="Cambria Math" panose="02040503050406030204" pitchFamily="18" charset="0"/>
                          </a:rPr>
                          <m:t>𝑡</m:t>
                        </m:r>
                      </m:oMath>
                    </m:oMathPara>
                  </a14:m>
                  <a:endParaRPr lang="zh-CN" altLang="en-US" sz="1050" dirty="0">
                    <a:solidFill>
                      <a:prstClr val="black"/>
                    </a:solidFill>
                    <a:latin typeface="Calibri" panose="020F0502020204030204"/>
                    <a:ea typeface="等线" panose="02010600030101010101" pitchFamily="2" charset="-122"/>
                  </a:endParaRPr>
                </a:p>
              </p:txBody>
            </p:sp>
          </mc:Choice>
          <mc:Fallback xmlns="">
            <p:sp>
              <p:nvSpPr>
                <p:cNvPr id="14" name="文本框 56">
                  <a:extLst>
                    <a:ext uri="{FF2B5EF4-FFF2-40B4-BE49-F238E27FC236}">
                      <a16:creationId xmlns:a16="http://schemas.microsoft.com/office/drawing/2014/main" id="{EA957B85-6EF1-6E80-A58F-2D57A9450D75}"/>
                    </a:ext>
                  </a:extLst>
                </p:cNvPr>
                <p:cNvSpPr txBox="1">
                  <a:spLocks noRot="1" noChangeAspect="1" noMove="1" noResize="1" noEditPoints="1" noAdjustHandles="1" noChangeArrowheads="1" noChangeShapeType="1" noTextEdit="1"/>
                </p:cNvSpPr>
                <p:nvPr/>
              </p:nvSpPr>
              <p:spPr>
                <a:xfrm>
                  <a:off x="6698141" y="2659196"/>
                  <a:ext cx="276293" cy="261610"/>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57">
                  <a:extLst>
                    <a:ext uri="{FF2B5EF4-FFF2-40B4-BE49-F238E27FC236}">
                      <a16:creationId xmlns:a16="http://schemas.microsoft.com/office/drawing/2014/main" id="{7BAD6653-471A-414F-0F2C-7888FE5DCB9A}"/>
                    </a:ext>
                  </a:extLst>
                </p:cNvPr>
                <p:cNvSpPr/>
                <p:nvPr/>
              </p:nvSpPr>
              <p:spPr>
                <a:xfrm>
                  <a:off x="6837555" y="1911082"/>
                  <a:ext cx="870934" cy="497510"/>
                </a:xfrm>
                <a:prstGeom prst="rect">
                  <a:avLst/>
                </a:prstGeom>
                <a:solidFill>
                  <a:sysClr val="window" lastClr="FFFFFF"/>
                </a:solidFill>
                <a:ln w="12700" cap="flat" cmpd="sng" algn="ctr">
                  <a:solidFill>
                    <a:sysClr val="windowText" lastClr="000000"/>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mn-cs"/>
                          </a:rPr>
                          <m:t>𝟎</m:t>
                        </m:r>
                      </m:oMath>
                    </m:oMathPara>
                  </a14:m>
                  <a:endParaRPr kumimoji="0" lang="zh-CN" altLang="en-US" sz="10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15" name="矩形 57">
                  <a:extLst>
                    <a:ext uri="{FF2B5EF4-FFF2-40B4-BE49-F238E27FC236}">
                      <a16:creationId xmlns:a16="http://schemas.microsoft.com/office/drawing/2014/main" id="{7BAD6653-471A-414F-0F2C-7888FE5DCB9A}"/>
                    </a:ext>
                  </a:extLst>
                </p:cNvPr>
                <p:cNvSpPr>
                  <a:spLocks noRot="1" noChangeAspect="1" noMove="1" noResize="1" noEditPoints="1" noAdjustHandles="1" noChangeArrowheads="1" noChangeShapeType="1" noTextEdit="1"/>
                </p:cNvSpPr>
                <p:nvPr/>
              </p:nvSpPr>
              <p:spPr>
                <a:xfrm>
                  <a:off x="6837555" y="1911082"/>
                  <a:ext cx="870934" cy="497510"/>
                </a:xfrm>
                <a:prstGeom prst="rect">
                  <a:avLst/>
                </a:prstGeom>
                <a:blipFill>
                  <a:blip r:embed="rId8"/>
                  <a:stretch>
                    <a:fillRect/>
                  </a:stretch>
                </a:blipFill>
                <a:ln w="12700" cap="flat" cmpd="sng" algn="ctr">
                  <a:solidFill>
                    <a:sysClr val="windowText" lastClr="000000"/>
                  </a:solidFill>
                  <a:prstDash val="dash"/>
                  <a:miter lim="800000"/>
                </a:ln>
                <a:effectLst/>
              </p:spPr>
              <p:txBody>
                <a:bodyPr/>
                <a:lstStyle/>
                <a:p>
                  <a:r>
                    <a:rPr lang="zh-CN" altLang="en-US">
                      <a:noFill/>
                    </a:rPr>
                    <a:t> </a:t>
                  </a:r>
                </a:p>
              </p:txBody>
            </p:sp>
          </mc:Fallback>
        </mc:AlternateContent>
        <p:cxnSp>
          <p:nvCxnSpPr>
            <p:cNvPr id="16" name="直接箭头连接符 58">
              <a:extLst>
                <a:ext uri="{FF2B5EF4-FFF2-40B4-BE49-F238E27FC236}">
                  <a16:creationId xmlns:a16="http://schemas.microsoft.com/office/drawing/2014/main" id="{842B3D34-BFA3-5C80-037B-07453FE40285}"/>
                </a:ext>
              </a:extLst>
            </p:cNvPr>
            <p:cNvCxnSpPr>
              <a:cxnSpLocks/>
            </p:cNvCxnSpPr>
            <p:nvPr/>
          </p:nvCxnSpPr>
          <p:spPr>
            <a:xfrm>
              <a:off x="6836289" y="2664035"/>
              <a:ext cx="931820" cy="0"/>
            </a:xfrm>
            <a:prstGeom prst="straightConnector1">
              <a:avLst/>
            </a:prstGeom>
            <a:noFill/>
            <a:ln w="12700" cap="flat" cmpd="sng" algn="ctr">
              <a:solidFill>
                <a:sysClr val="windowText" lastClr="000000"/>
              </a:solidFill>
              <a:prstDash val="dash"/>
              <a:miter lim="800000"/>
              <a:tailEnd type="triangle"/>
            </a:ln>
            <a:effectLst/>
          </p:spPr>
        </p:cxnSp>
        <mc:AlternateContent xmlns:mc="http://schemas.openxmlformats.org/markup-compatibility/2006" xmlns:a14="http://schemas.microsoft.com/office/drawing/2010/main">
          <mc:Choice Requires="a14">
            <p:sp>
              <p:nvSpPr>
                <p:cNvPr id="17" name="文本框 59">
                  <a:extLst>
                    <a:ext uri="{FF2B5EF4-FFF2-40B4-BE49-F238E27FC236}">
                      <a16:creationId xmlns:a16="http://schemas.microsoft.com/office/drawing/2014/main" id="{226247A2-CF0E-829A-5905-5F05DFD89BD9}"/>
                    </a:ext>
                  </a:extLst>
                </p:cNvPr>
                <p:cNvSpPr txBox="1"/>
                <p:nvPr/>
              </p:nvSpPr>
              <p:spPr>
                <a:xfrm>
                  <a:off x="7375649" y="2659196"/>
                  <a:ext cx="698332" cy="261610"/>
                </a:xfrm>
                <a:prstGeom prst="rect">
                  <a:avLst/>
                </a:prstGeom>
                <a:noFill/>
              </p:spPr>
              <p:txBody>
                <a:bodyPr wrap="none" rtlCol="0">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050" i="1">
                            <a:solidFill>
                              <a:prstClr val="black"/>
                            </a:solidFill>
                            <a:latin typeface="Cambria Math" panose="02040503050406030204" pitchFamily="18" charset="0"/>
                          </a:rPr>
                          <m:t>𝑡</m:t>
                        </m:r>
                        <m:r>
                          <a:rPr lang="en-US" altLang="zh-CN" sz="1050" i="1">
                            <a:solidFill>
                              <a:prstClr val="black"/>
                            </a:solidFill>
                            <a:latin typeface="Cambria Math" panose="02040503050406030204" pitchFamily="18" charset="0"/>
                          </a:rPr>
                          <m:t>+</m:t>
                        </m:r>
                        <m:r>
                          <a:rPr lang="en-US" altLang="zh-CN" sz="1050" i="1">
                            <a:solidFill>
                              <a:prstClr val="black"/>
                            </a:solidFill>
                            <a:latin typeface="Cambria Math" panose="02040503050406030204" pitchFamily="18" charset="0"/>
                          </a:rPr>
                          <m:t>𝑁</m:t>
                        </m:r>
                        <m:r>
                          <a:rPr lang="en-US" altLang="zh-CN" sz="1050" i="1">
                            <a:solidFill>
                              <a:prstClr val="black"/>
                            </a:solidFill>
                            <a:latin typeface="Cambria Math" panose="02040503050406030204" pitchFamily="18" charset="0"/>
                          </a:rPr>
                          <m:t>/4</m:t>
                        </m:r>
                      </m:oMath>
                    </m:oMathPara>
                  </a14:m>
                  <a:endParaRPr lang="zh-CN" altLang="en-US" sz="1050" dirty="0">
                    <a:solidFill>
                      <a:prstClr val="black"/>
                    </a:solidFill>
                    <a:latin typeface="Calibri" panose="020F0502020204030204"/>
                    <a:ea typeface="等线" panose="02010600030101010101" pitchFamily="2" charset="-122"/>
                  </a:endParaRPr>
                </a:p>
              </p:txBody>
            </p:sp>
          </mc:Choice>
          <mc:Fallback xmlns="">
            <p:sp>
              <p:nvSpPr>
                <p:cNvPr id="17" name="文本框 59">
                  <a:extLst>
                    <a:ext uri="{FF2B5EF4-FFF2-40B4-BE49-F238E27FC236}">
                      <a16:creationId xmlns:a16="http://schemas.microsoft.com/office/drawing/2014/main" id="{226247A2-CF0E-829A-5905-5F05DFD89BD9}"/>
                    </a:ext>
                  </a:extLst>
                </p:cNvPr>
                <p:cNvSpPr txBox="1">
                  <a:spLocks noRot="1" noChangeAspect="1" noMove="1" noResize="1" noEditPoints="1" noAdjustHandles="1" noChangeArrowheads="1" noChangeShapeType="1" noTextEdit="1"/>
                </p:cNvSpPr>
                <p:nvPr/>
              </p:nvSpPr>
              <p:spPr>
                <a:xfrm>
                  <a:off x="7375649" y="2659196"/>
                  <a:ext cx="698332" cy="261610"/>
                </a:xfrm>
                <a:prstGeom prst="rect">
                  <a:avLst/>
                </a:prstGeom>
                <a:blipFill>
                  <a:blip r:embed="rId9"/>
                  <a:stretch>
                    <a:fillRect b="-2326"/>
                  </a:stretch>
                </a:blipFill>
              </p:spPr>
              <p:txBody>
                <a:bodyPr/>
                <a:lstStyle/>
                <a:p>
                  <a:r>
                    <a:rPr lang="zh-CN" altLang="en-US">
                      <a:noFill/>
                    </a:rPr>
                    <a:t> </a:t>
                  </a:r>
                </a:p>
              </p:txBody>
            </p:sp>
          </mc:Fallback>
        </mc:AlternateContent>
        <p:sp>
          <p:nvSpPr>
            <p:cNvPr id="18" name="左大括号 60">
              <a:extLst>
                <a:ext uri="{FF2B5EF4-FFF2-40B4-BE49-F238E27FC236}">
                  <a16:creationId xmlns:a16="http://schemas.microsoft.com/office/drawing/2014/main" id="{6E637157-3D8D-A47A-FE64-254C1BF173F8}"/>
                </a:ext>
              </a:extLst>
            </p:cNvPr>
            <p:cNvSpPr/>
            <p:nvPr/>
          </p:nvSpPr>
          <p:spPr>
            <a:xfrm>
              <a:off x="1851073" y="1913021"/>
              <a:ext cx="73916" cy="491244"/>
            </a:xfrm>
            <a:prstGeom prst="leftBrace">
              <a:avLst>
                <a:gd name="adj1" fmla="val 80244"/>
                <a:gd name="adj2" fmla="val 47042"/>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19" name="文本框 61">
                  <a:extLst>
                    <a:ext uri="{FF2B5EF4-FFF2-40B4-BE49-F238E27FC236}">
                      <a16:creationId xmlns:a16="http://schemas.microsoft.com/office/drawing/2014/main" id="{5D1B5267-E484-F30E-44A4-448FA44C1A6A}"/>
                    </a:ext>
                  </a:extLst>
                </p:cNvPr>
                <p:cNvSpPr txBox="1"/>
                <p:nvPr/>
              </p:nvSpPr>
              <p:spPr>
                <a:xfrm rot="16200000">
                  <a:off x="1466323" y="2016063"/>
                  <a:ext cx="535403" cy="261610"/>
                </a:xfrm>
                <a:prstGeom prst="rect">
                  <a:avLst/>
                </a:prstGeom>
                <a:noFill/>
              </p:spPr>
              <p:txBody>
                <a:bodyPr wrap="none" rtlCol="0">
                  <a:spAutoFit/>
                </a:bodyPr>
                <a:lstStyle/>
                <a:p>
                  <a:pPr defTabSz="457200" eaLnBrk="1" fontAlgn="auto" hangingPunct="1">
                    <a:spcBef>
                      <a:spcPts val="0"/>
                    </a:spcBef>
                    <a:spcAft>
                      <a:spcPts val="0"/>
                    </a:spcAft>
                  </a:pPr>
                  <a14:m>
                    <m:oMath xmlns:m="http://schemas.openxmlformats.org/officeDocument/2006/math">
                      <m:r>
                        <a:rPr lang="en-US" altLang="zh-CN" sz="1050" i="1">
                          <a:solidFill>
                            <a:prstClr val="black"/>
                          </a:solidFill>
                          <a:latin typeface="Cambria Math" panose="02040503050406030204" pitchFamily="18" charset="0"/>
                        </a:rPr>
                        <m:t>𝑑</m:t>
                      </m:r>
                    </m:oMath>
                  </a14:m>
                  <a:r>
                    <a:rPr lang="en-US" altLang="zh-CN" sz="105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-dim</a:t>
                  </a:r>
                  <a:endParaRPr lang="zh-CN" altLang="en-US" sz="105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19" name="文本框 61">
                  <a:extLst>
                    <a:ext uri="{FF2B5EF4-FFF2-40B4-BE49-F238E27FC236}">
                      <a16:creationId xmlns:a16="http://schemas.microsoft.com/office/drawing/2014/main" id="{5D1B5267-E484-F30E-44A4-448FA44C1A6A}"/>
                    </a:ext>
                  </a:extLst>
                </p:cNvPr>
                <p:cNvSpPr txBox="1">
                  <a:spLocks noRot="1" noChangeAspect="1" noMove="1" noResize="1" noEditPoints="1" noAdjustHandles="1" noChangeArrowheads="1" noChangeShapeType="1" noTextEdit="1"/>
                </p:cNvSpPr>
                <p:nvPr/>
              </p:nvSpPr>
              <p:spPr>
                <a:xfrm rot="16200000">
                  <a:off x="1466323" y="2016063"/>
                  <a:ext cx="535403" cy="261610"/>
                </a:xfrm>
                <a:prstGeom prst="rect">
                  <a:avLst/>
                </a:prstGeom>
                <a:blipFill>
                  <a:blip r:embed="rId10"/>
                  <a:stretch>
                    <a:fillRect r="-930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矩形 62">
                  <a:extLst>
                    <a:ext uri="{FF2B5EF4-FFF2-40B4-BE49-F238E27FC236}">
                      <a16:creationId xmlns:a16="http://schemas.microsoft.com/office/drawing/2014/main" id="{8FFFF5FF-DDA5-9063-2D92-3B6B3A81CD41}"/>
                    </a:ext>
                  </a:extLst>
                </p:cNvPr>
                <p:cNvSpPr/>
                <p:nvPr/>
              </p:nvSpPr>
              <p:spPr>
                <a:xfrm>
                  <a:off x="1960620" y="2438924"/>
                  <a:ext cx="856187" cy="94996"/>
                </a:xfrm>
                <a:prstGeom prst="rect">
                  <a:avLst/>
                </a:prstGeom>
                <a:solidFill>
                  <a:srgbClr val="F3F6FB"/>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800" b="0" i="1" u="none" strike="noStrike" kern="0" cap="none" spc="0" normalizeH="0" baseline="0" noProof="0" smtClean="0">
                            <a:ln>
                              <a:noFill/>
                            </a:ln>
                            <a:solidFill>
                              <a:prstClr val="black"/>
                            </a:solidFill>
                            <a:effectLst/>
                            <a:uLnTx/>
                            <a:uFillTx/>
                            <a:latin typeface="Cambria Math" panose="02040503050406030204" pitchFamily="18" charset="0"/>
                            <a:cs typeface="+mn-cs"/>
                          </a:rPr>
                          <m:t>1</m:t>
                        </m:r>
                      </m:oMath>
                    </m:oMathPara>
                  </a14:m>
                  <a:endParaRPr kumimoji="0" lang="zh-CN" altLang="en-US" sz="8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20" name="矩形 62">
                  <a:extLst>
                    <a:ext uri="{FF2B5EF4-FFF2-40B4-BE49-F238E27FC236}">
                      <a16:creationId xmlns:a16="http://schemas.microsoft.com/office/drawing/2014/main" id="{8FFFF5FF-DDA5-9063-2D92-3B6B3A81CD41}"/>
                    </a:ext>
                  </a:extLst>
                </p:cNvPr>
                <p:cNvSpPr>
                  <a:spLocks noRot="1" noChangeAspect="1" noMove="1" noResize="1" noEditPoints="1" noAdjustHandles="1" noChangeArrowheads="1" noChangeShapeType="1" noTextEdit="1"/>
                </p:cNvSpPr>
                <p:nvPr/>
              </p:nvSpPr>
              <p:spPr>
                <a:xfrm>
                  <a:off x="1960620" y="2438924"/>
                  <a:ext cx="856187" cy="94996"/>
                </a:xfrm>
                <a:prstGeom prst="rect">
                  <a:avLst/>
                </a:prstGeom>
                <a:blipFill>
                  <a:blip r:embed="rId11"/>
                  <a:stretch>
                    <a:fillRect b="-23529"/>
                  </a:stretch>
                </a:blipFill>
                <a:ln w="12700" cap="flat" cmpd="sng" algn="ctr">
                  <a:solidFill>
                    <a:sysClr val="windowText" lastClr="000000"/>
                  </a:solidFill>
                  <a:prstDash val="solid"/>
                  <a:miter lim="800000"/>
                </a:ln>
                <a:effectLst/>
              </p:spPr>
              <p:txBody>
                <a:bodyPr/>
                <a:lstStyle/>
                <a:p>
                  <a:r>
                    <a:rPr lang="zh-CN" altLang="en-US">
                      <a:noFill/>
                    </a:rPr>
                    <a:t> </a:t>
                  </a:r>
                </a:p>
              </p:txBody>
            </p:sp>
          </mc:Fallback>
        </mc:AlternateContent>
        <p:sp>
          <p:nvSpPr>
            <p:cNvPr id="21" name="左大括号 63">
              <a:extLst>
                <a:ext uri="{FF2B5EF4-FFF2-40B4-BE49-F238E27FC236}">
                  <a16:creationId xmlns:a16="http://schemas.microsoft.com/office/drawing/2014/main" id="{6FBC977D-169F-9663-5FE7-D13A79256230}"/>
                </a:ext>
              </a:extLst>
            </p:cNvPr>
            <p:cNvSpPr/>
            <p:nvPr/>
          </p:nvSpPr>
          <p:spPr>
            <a:xfrm rot="5400000">
              <a:off x="3172888" y="1391153"/>
              <a:ext cx="94993" cy="685562"/>
            </a:xfrm>
            <a:prstGeom prst="leftBrace">
              <a:avLst>
                <a:gd name="adj1" fmla="val 42397"/>
                <a:gd name="adj2" fmla="val 50000"/>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22" name="矩形 64">
                  <a:extLst>
                    <a:ext uri="{FF2B5EF4-FFF2-40B4-BE49-F238E27FC236}">
                      <a16:creationId xmlns:a16="http://schemas.microsoft.com/office/drawing/2014/main" id="{6533B615-00F9-92FF-09FC-2F6FE9C0A94D}"/>
                    </a:ext>
                  </a:extLst>
                </p:cNvPr>
                <p:cNvSpPr/>
                <p:nvPr/>
              </p:nvSpPr>
              <p:spPr>
                <a:xfrm>
                  <a:off x="2867426" y="2438924"/>
                  <a:ext cx="685562" cy="94996"/>
                </a:xfrm>
                <a:prstGeom prst="rect">
                  <a:avLst/>
                </a:prstGeom>
                <a:solidFill>
                  <a:srgbClr val="F3F6FB"/>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800" b="0" i="1" u="none" strike="noStrike" kern="0" cap="none" spc="0" normalizeH="0" baseline="0" noProof="0" smtClean="0">
                            <a:ln>
                              <a:noFill/>
                            </a:ln>
                            <a:solidFill>
                              <a:prstClr val="black"/>
                            </a:solidFill>
                            <a:effectLst/>
                            <a:uLnTx/>
                            <a:uFillTx/>
                            <a:latin typeface="Cambria Math" panose="02040503050406030204" pitchFamily="18" charset="0"/>
                            <a:cs typeface="+mn-cs"/>
                          </a:rPr>
                          <m:t>1</m:t>
                        </m:r>
                      </m:oMath>
                    </m:oMathPara>
                  </a14:m>
                  <a:endParaRPr kumimoji="0" lang="zh-CN" altLang="en-US" sz="8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22" name="矩形 64">
                  <a:extLst>
                    <a:ext uri="{FF2B5EF4-FFF2-40B4-BE49-F238E27FC236}">
                      <a16:creationId xmlns:a16="http://schemas.microsoft.com/office/drawing/2014/main" id="{6533B615-00F9-92FF-09FC-2F6FE9C0A94D}"/>
                    </a:ext>
                  </a:extLst>
                </p:cNvPr>
                <p:cNvSpPr>
                  <a:spLocks noRot="1" noChangeAspect="1" noMove="1" noResize="1" noEditPoints="1" noAdjustHandles="1" noChangeArrowheads="1" noChangeShapeType="1" noTextEdit="1"/>
                </p:cNvSpPr>
                <p:nvPr/>
              </p:nvSpPr>
              <p:spPr>
                <a:xfrm>
                  <a:off x="2867426" y="2438924"/>
                  <a:ext cx="685562" cy="94996"/>
                </a:xfrm>
                <a:prstGeom prst="rect">
                  <a:avLst/>
                </a:prstGeom>
                <a:blipFill>
                  <a:blip r:embed="rId12"/>
                  <a:stretch>
                    <a:fillRect b="-23529"/>
                  </a:stretch>
                </a:blipFill>
                <a:ln w="12700" cap="flat" cmpd="sng" algn="ctr">
                  <a:solidFill>
                    <a:sysClr val="windowText" lastClr="000000"/>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矩形 65">
                  <a:extLst>
                    <a:ext uri="{FF2B5EF4-FFF2-40B4-BE49-F238E27FC236}">
                      <a16:creationId xmlns:a16="http://schemas.microsoft.com/office/drawing/2014/main" id="{9864595C-BA61-E1C3-1ADF-AC4DEB061343}"/>
                    </a:ext>
                  </a:extLst>
                </p:cNvPr>
                <p:cNvSpPr/>
                <p:nvPr/>
              </p:nvSpPr>
              <p:spPr>
                <a:xfrm>
                  <a:off x="3941103" y="2438924"/>
                  <a:ext cx="447726" cy="94996"/>
                </a:xfrm>
                <a:prstGeom prst="rect">
                  <a:avLst/>
                </a:prstGeom>
                <a:solidFill>
                  <a:srgbClr val="F3F6FB"/>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800" b="0" i="1" u="none" strike="noStrike" kern="0" cap="none" spc="0" normalizeH="0" baseline="0" noProof="0" smtClean="0">
                            <a:ln>
                              <a:noFill/>
                            </a:ln>
                            <a:solidFill>
                              <a:prstClr val="black"/>
                            </a:solidFill>
                            <a:effectLst/>
                            <a:uLnTx/>
                            <a:uFillTx/>
                            <a:latin typeface="Cambria Math" panose="02040503050406030204" pitchFamily="18" charset="0"/>
                            <a:cs typeface="+mn-cs"/>
                          </a:rPr>
                          <m:t>1</m:t>
                        </m:r>
                      </m:oMath>
                    </m:oMathPara>
                  </a14:m>
                  <a:endParaRPr kumimoji="0" lang="zh-CN" altLang="en-US" sz="8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23" name="矩形 65">
                  <a:extLst>
                    <a:ext uri="{FF2B5EF4-FFF2-40B4-BE49-F238E27FC236}">
                      <a16:creationId xmlns:a16="http://schemas.microsoft.com/office/drawing/2014/main" id="{9864595C-BA61-E1C3-1ADF-AC4DEB061343}"/>
                    </a:ext>
                  </a:extLst>
                </p:cNvPr>
                <p:cNvSpPr>
                  <a:spLocks noRot="1" noChangeAspect="1" noMove="1" noResize="1" noEditPoints="1" noAdjustHandles="1" noChangeArrowheads="1" noChangeShapeType="1" noTextEdit="1"/>
                </p:cNvSpPr>
                <p:nvPr/>
              </p:nvSpPr>
              <p:spPr>
                <a:xfrm>
                  <a:off x="3941103" y="2438924"/>
                  <a:ext cx="447726" cy="94996"/>
                </a:xfrm>
                <a:prstGeom prst="rect">
                  <a:avLst/>
                </a:prstGeom>
                <a:blipFill>
                  <a:blip r:embed="rId13"/>
                  <a:stretch>
                    <a:fillRect b="-23529"/>
                  </a:stretch>
                </a:blipFill>
                <a:ln w="12700" cap="flat" cmpd="sng" algn="ctr">
                  <a:solidFill>
                    <a:sysClr val="windowText" lastClr="000000"/>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矩形 66">
                  <a:extLst>
                    <a:ext uri="{FF2B5EF4-FFF2-40B4-BE49-F238E27FC236}">
                      <a16:creationId xmlns:a16="http://schemas.microsoft.com/office/drawing/2014/main" id="{01FCD55A-07DC-4768-5FF7-98C462CD29EA}"/>
                    </a:ext>
                  </a:extLst>
                </p:cNvPr>
                <p:cNvSpPr/>
                <p:nvPr/>
              </p:nvSpPr>
              <p:spPr>
                <a:xfrm>
                  <a:off x="4435890" y="2438924"/>
                  <a:ext cx="337161" cy="94996"/>
                </a:xfrm>
                <a:prstGeom prst="rect">
                  <a:avLst/>
                </a:prstGeom>
                <a:solidFill>
                  <a:srgbClr val="F3F6FB"/>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800" b="0" i="1" u="none" strike="noStrike" kern="0" cap="none" spc="0" normalizeH="0" baseline="0" noProof="0" smtClean="0">
                            <a:ln>
                              <a:noFill/>
                            </a:ln>
                            <a:solidFill>
                              <a:prstClr val="black"/>
                            </a:solidFill>
                            <a:effectLst/>
                            <a:uLnTx/>
                            <a:uFillTx/>
                            <a:latin typeface="Cambria Math" panose="02040503050406030204" pitchFamily="18" charset="0"/>
                            <a:cs typeface="+mn-cs"/>
                          </a:rPr>
                          <m:t>1</m:t>
                        </m:r>
                      </m:oMath>
                    </m:oMathPara>
                  </a14:m>
                  <a:endParaRPr kumimoji="0" lang="zh-CN" altLang="en-US" sz="8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24" name="矩形 66">
                  <a:extLst>
                    <a:ext uri="{FF2B5EF4-FFF2-40B4-BE49-F238E27FC236}">
                      <a16:creationId xmlns:a16="http://schemas.microsoft.com/office/drawing/2014/main" id="{01FCD55A-07DC-4768-5FF7-98C462CD29EA}"/>
                    </a:ext>
                  </a:extLst>
                </p:cNvPr>
                <p:cNvSpPr>
                  <a:spLocks noRot="1" noChangeAspect="1" noMove="1" noResize="1" noEditPoints="1" noAdjustHandles="1" noChangeArrowheads="1" noChangeShapeType="1" noTextEdit="1"/>
                </p:cNvSpPr>
                <p:nvPr/>
              </p:nvSpPr>
              <p:spPr>
                <a:xfrm>
                  <a:off x="4435890" y="2438924"/>
                  <a:ext cx="337161" cy="94996"/>
                </a:xfrm>
                <a:prstGeom prst="rect">
                  <a:avLst/>
                </a:prstGeom>
                <a:blipFill>
                  <a:blip r:embed="rId14"/>
                  <a:stretch>
                    <a:fillRect b="-23529"/>
                  </a:stretch>
                </a:blipFill>
                <a:ln w="12700" cap="flat" cmpd="sng" algn="ctr">
                  <a:solidFill>
                    <a:sysClr val="windowText" lastClr="000000"/>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矩形 67">
                  <a:extLst>
                    <a:ext uri="{FF2B5EF4-FFF2-40B4-BE49-F238E27FC236}">
                      <a16:creationId xmlns:a16="http://schemas.microsoft.com/office/drawing/2014/main" id="{FB4781E3-CDF2-A903-C1EB-6337C0D481B3}"/>
                    </a:ext>
                  </a:extLst>
                </p:cNvPr>
                <p:cNvSpPr/>
                <p:nvPr/>
              </p:nvSpPr>
              <p:spPr>
                <a:xfrm>
                  <a:off x="4825962" y="2438924"/>
                  <a:ext cx="337161" cy="94996"/>
                </a:xfrm>
                <a:prstGeom prst="rect">
                  <a:avLst/>
                </a:prstGeom>
                <a:solidFill>
                  <a:srgbClr val="F3F6FB"/>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800" b="0" i="1" u="none" strike="noStrike" kern="0" cap="none" spc="0" normalizeH="0" baseline="0" noProof="0" smtClean="0">
                            <a:ln>
                              <a:noFill/>
                            </a:ln>
                            <a:solidFill>
                              <a:prstClr val="black"/>
                            </a:solidFill>
                            <a:effectLst/>
                            <a:uLnTx/>
                            <a:uFillTx/>
                            <a:latin typeface="Cambria Math" panose="02040503050406030204" pitchFamily="18" charset="0"/>
                            <a:cs typeface="+mn-cs"/>
                          </a:rPr>
                          <m:t>1</m:t>
                        </m:r>
                      </m:oMath>
                    </m:oMathPara>
                  </a14:m>
                  <a:endParaRPr kumimoji="0" lang="zh-CN" altLang="en-US" sz="8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25" name="矩形 67">
                  <a:extLst>
                    <a:ext uri="{FF2B5EF4-FFF2-40B4-BE49-F238E27FC236}">
                      <a16:creationId xmlns:a16="http://schemas.microsoft.com/office/drawing/2014/main" id="{FB4781E3-CDF2-A903-C1EB-6337C0D481B3}"/>
                    </a:ext>
                  </a:extLst>
                </p:cNvPr>
                <p:cNvSpPr>
                  <a:spLocks noRot="1" noChangeAspect="1" noMove="1" noResize="1" noEditPoints="1" noAdjustHandles="1" noChangeArrowheads="1" noChangeShapeType="1" noTextEdit="1"/>
                </p:cNvSpPr>
                <p:nvPr/>
              </p:nvSpPr>
              <p:spPr>
                <a:xfrm>
                  <a:off x="4825962" y="2438924"/>
                  <a:ext cx="337161" cy="94996"/>
                </a:xfrm>
                <a:prstGeom prst="rect">
                  <a:avLst/>
                </a:prstGeom>
                <a:blipFill>
                  <a:blip r:embed="rId14"/>
                  <a:stretch>
                    <a:fillRect b="-23529"/>
                  </a:stretch>
                </a:blipFill>
                <a:ln w="12700" cap="flat" cmpd="sng" algn="ctr">
                  <a:solidFill>
                    <a:sysClr val="windowText" lastClr="000000"/>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矩形 68">
                  <a:extLst>
                    <a:ext uri="{FF2B5EF4-FFF2-40B4-BE49-F238E27FC236}">
                      <a16:creationId xmlns:a16="http://schemas.microsoft.com/office/drawing/2014/main" id="{10FB545A-1210-8C70-0B8B-3A9E00362945}"/>
                    </a:ext>
                  </a:extLst>
                </p:cNvPr>
                <p:cNvSpPr/>
                <p:nvPr/>
              </p:nvSpPr>
              <p:spPr>
                <a:xfrm>
                  <a:off x="5535809" y="2438924"/>
                  <a:ext cx="337161" cy="94996"/>
                </a:xfrm>
                <a:prstGeom prst="rect">
                  <a:avLst/>
                </a:prstGeom>
                <a:solidFill>
                  <a:srgbClr val="F3F6FB"/>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800" b="0" i="1" u="none" strike="noStrike" kern="0" cap="none" spc="0" normalizeH="0" baseline="0" noProof="0" smtClean="0">
                            <a:ln>
                              <a:noFill/>
                            </a:ln>
                            <a:solidFill>
                              <a:prstClr val="black"/>
                            </a:solidFill>
                            <a:effectLst/>
                            <a:uLnTx/>
                            <a:uFillTx/>
                            <a:latin typeface="Cambria Math" panose="02040503050406030204" pitchFamily="18" charset="0"/>
                            <a:cs typeface="+mn-cs"/>
                          </a:rPr>
                          <m:t>1</m:t>
                        </m:r>
                      </m:oMath>
                    </m:oMathPara>
                  </a14:m>
                  <a:endParaRPr kumimoji="0" lang="zh-CN" altLang="en-US" sz="8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26" name="矩形 68">
                  <a:extLst>
                    <a:ext uri="{FF2B5EF4-FFF2-40B4-BE49-F238E27FC236}">
                      <a16:creationId xmlns:a16="http://schemas.microsoft.com/office/drawing/2014/main" id="{10FB545A-1210-8C70-0B8B-3A9E00362945}"/>
                    </a:ext>
                  </a:extLst>
                </p:cNvPr>
                <p:cNvSpPr>
                  <a:spLocks noRot="1" noChangeAspect="1" noMove="1" noResize="1" noEditPoints="1" noAdjustHandles="1" noChangeArrowheads="1" noChangeShapeType="1" noTextEdit="1"/>
                </p:cNvSpPr>
                <p:nvPr/>
              </p:nvSpPr>
              <p:spPr>
                <a:xfrm>
                  <a:off x="5535809" y="2438924"/>
                  <a:ext cx="337161" cy="94996"/>
                </a:xfrm>
                <a:prstGeom prst="rect">
                  <a:avLst/>
                </a:prstGeom>
                <a:blipFill>
                  <a:blip r:embed="rId15"/>
                  <a:stretch>
                    <a:fillRect b="-23529"/>
                  </a:stretch>
                </a:blipFill>
                <a:ln w="12700" cap="flat" cmpd="sng" algn="ctr">
                  <a:solidFill>
                    <a:sysClr val="windowText" lastClr="000000"/>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矩形 69">
                  <a:extLst>
                    <a:ext uri="{FF2B5EF4-FFF2-40B4-BE49-F238E27FC236}">
                      <a16:creationId xmlns:a16="http://schemas.microsoft.com/office/drawing/2014/main" id="{3041694A-CE06-65ED-2966-610C06CBAA85}"/>
                    </a:ext>
                  </a:extLst>
                </p:cNvPr>
                <p:cNvSpPr/>
                <p:nvPr/>
              </p:nvSpPr>
              <p:spPr>
                <a:xfrm>
                  <a:off x="5925731" y="2438924"/>
                  <a:ext cx="337161" cy="94996"/>
                </a:xfrm>
                <a:prstGeom prst="rect">
                  <a:avLst/>
                </a:prstGeom>
                <a:solidFill>
                  <a:srgbClr val="F3F6FB"/>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800" b="0" i="1" u="none" strike="noStrike" kern="0" cap="none" spc="0" normalizeH="0" baseline="0" noProof="0" smtClean="0">
                            <a:ln>
                              <a:noFill/>
                            </a:ln>
                            <a:solidFill>
                              <a:prstClr val="black"/>
                            </a:solidFill>
                            <a:effectLst/>
                            <a:uLnTx/>
                            <a:uFillTx/>
                            <a:latin typeface="Cambria Math" panose="02040503050406030204" pitchFamily="18" charset="0"/>
                            <a:cs typeface="+mn-cs"/>
                          </a:rPr>
                          <m:t>1</m:t>
                        </m:r>
                      </m:oMath>
                    </m:oMathPara>
                  </a14:m>
                  <a:endParaRPr kumimoji="0" lang="zh-CN" altLang="en-US" sz="8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27" name="矩形 69">
                  <a:extLst>
                    <a:ext uri="{FF2B5EF4-FFF2-40B4-BE49-F238E27FC236}">
                      <a16:creationId xmlns:a16="http://schemas.microsoft.com/office/drawing/2014/main" id="{3041694A-CE06-65ED-2966-610C06CBAA85}"/>
                    </a:ext>
                  </a:extLst>
                </p:cNvPr>
                <p:cNvSpPr>
                  <a:spLocks noRot="1" noChangeAspect="1" noMove="1" noResize="1" noEditPoints="1" noAdjustHandles="1" noChangeArrowheads="1" noChangeShapeType="1" noTextEdit="1"/>
                </p:cNvSpPr>
                <p:nvPr/>
              </p:nvSpPr>
              <p:spPr>
                <a:xfrm>
                  <a:off x="5925731" y="2438924"/>
                  <a:ext cx="337161" cy="94996"/>
                </a:xfrm>
                <a:prstGeom prst="rect">
                  <a:avLst/>
                </a:prstGeom>
                <a:blipFill>
                  <a:blip r:embed="rId15"/>
                  <a:stretch>
                    <a:fillRect b="-23529"/>
                  </a:stretch>
                </a:blipFill>
                <a:ln w="12700" cap="flat" cmpd="sng" algn="ctr">
                  <a:solidFill>
                    <a:sysClr val="windowText" lastClr="000000"/>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矩形 70">
                  <a:extLst>
                    <a:ext uri="{FF2B5EF4-FFF2-40B4-BE49-F238E27FC236}">
                      <a16:creationId xmlns:a16="http://schemas.microsoft.com/office/drawing/2014/main" id="{FE263960-66FC-BEEE-D1AF-5B7A0E395395}"/>
                    </a:ext>
                  </a:extLst>
                </p:cNvPr>
                <p:cNvSpPr/>
                <p:nvPr/>
              </p:nvSpPr>
              <p:spPr>
                <a:xfrm>
                  <a:off x="6315654" y="2438924"/>
                  <a:ext cx="483313" cy="94996"/>
                </a:xfrm>
                <a:prstGeom prst="rect">
                  <a:avLst/>
                </a:prstGeom>
                <a:solidFill>
                  <a:srgbClr val="F3F6FB"/>
                </a:solidFill>
                <a:ln w="12700" cap="flat" cmpd="sng" algn="ctr">
                  <a:solidFill>
                    <a:sysClr val="windowText" lastClr="000000"/>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800" b="0" i="1" u="none" strike="noStrike" kern="0" cap="none" spc="0" normalizeH="0" baseline="0" noProof="0" smtClean="0">
                            <a:ln>
                              <a:noFill/>
                            </a:ln>
                            <a:solidFill>
                              <a:prstClr val="black"/>
                            </a:solidFill>
                            <a:effectLst/>
                            <a:uLnTx/>
                            <a:uFillTx/>
                            <a:latin typeface="Cambria Math" panose="02040503050406030204" pitchFamily="18" charset="0"/>
                            <a:cs typeface="+mn-cs"/>
                          </a:rPr>
                          <m:t>1</m:t>
                        </m:r>
                      </m:oMath>
                    </m:oMathPara>
                  </a14:m>
                  <a:endParaRPr kumimoji="0" lang="zh-CN" altLang="en-US" sz="8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28" name="矩形 70">
                  <a:extLst>
                    <a:ext uri="{FF2B5EF4-FFF2-40B4-BE49-F238E27FC236}">
                      <a16:creationId xmlns:a16="http://schemas.microsoft.com/office/drawing/2014/main" id="{FE263960-66FC-BEEE-D1AF-5B7A0E395395}"/>
                    </a:ext>
                  </a:extLst>
                </p:cNvPr>
                <p:cNvSpPr>
                  <a:spLocks noRot="1" noChangeAspect="1" noMove="1" noResize="1" noEditPoints="1" noAdjustHandles="1" noChangeArrowheads="1" noChangeShapeType="1" noTextEdit="1"/>
                </p:cNvSpPr>
                <p:nvPr/>
              </p:nvSpPr>
              <p:spPr>
                <a:xfrm>
                  <a:off x="6315654" y="2438924"/>
                  <a:ext cx="483313" cy="94996"/>
                </a:xfrm>
                <a:prstGeom prst="rect">
                  <a:avLst/>
                </a:prstGeom>
                <a:blipFill>
                  <a:blip r:embed="rId16"/>
                  <a:stretch>
                    <a:fillRect b="-23529"/>
                  </a:stretch>
                </a:blipFill>
                <a:ln w="12700" cap="flat" cmpd="sng" algn="ctr">
                  <a:solidFill>
                    <a:sysClr val="windowText" lastClr="000000"/>
                  </a:solidFill>
                  <a:prstDash val="dash"/>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矩形 71">
                  <a:extLst>
                    <a:ext uri="{FF2B5EF4-FFF2-40B4-BE49-F238E27FC236}">
                      <a16:creationId xmlns:a16="http://schemas.microsoft.com/office/drawing/2014/main" id="{D60893D0-E2B8-4718-DD67-E6DE2384B343}"/>
                    </a:ext>
                  </a:extLst>
                </p:cNvPr>
                <p:cNvSpPr/>
                <p:nvPr/>
              </p:nvSpPr>
              <p:spPr>
                <a:xfrm>
                  <a:off x="6837404" y="2438924"/>
                  <a:ext cx="870934" cy="94996"/>
                </a:xfrm>
                <a:prstGeom prst="rect">
                  <a:avLst/>
                </a:prstGeom>
                <a:solidFill>
                  <a:srgbClr val="F3F6FB"/>
                </a:solidFill>
                <a:ln w="12700" cap="flat" cmpd="sng" algn="ctr">
                  <a:solidFill>
                    <a:sysClr val="windowText" lastClr="000000"/>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800" b="0" i="1" u="none" strike="noStrike" kern="0" cap="none" spc="0" normalizeH="0" baseline="0" noProof="0" smtClean="0">
                            <a:ln>
                              <a:noFill/>
                            </a:ln>
                            <a:solidFill>
                              <a:prstClr val="black"/>
                            </a:solidFill>
                            <a:effectLst/>
                            <a:uLnTx/>
                            <a:uFillTx/>
                            <a:latin typeface="Cambria Math" panose="02040503050406030204" pitchFamily="18" charset="0"/>
                            <a:cs typeface="+mn-cs"/>
                          </a:rPr>
                          <m:t>1</m:t>
                        </m:r>
                      </m:oMath>
                    </m:oMathPara>
                  </a14:m>
                  <a:endParaRPr kumimoji="0" lang="zh-CN" altLang="en-US" sz="8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29" name="矩形 71">
                  <a:extLst>
                    <a:ext uri="{FF2B5EF4-FFF2-40B4-BE49-F238E27FC236}">
                      <a16:creationId xmlns:a16="http://schemas.microsoft.com/office/drawing/2014/main" id="{D60893D0-E2B8-4718-DD67-E6DE2384B343}"/>
                    </a:ext>
                  </a:extLst>
                </p:cNvPr>
                <p:cNvSpPr>
                  <a:spLocks noRot="1" noChangeAspect="1" noMove="1" noResize="1" noEditPoints="1" noAdjustHandles="1" noChangeArrowheads="1" noChangeShapeType="1" noTextEdit="1"/>
                </p:cNvSpPr>
                <p:nvPr/>
              </p:nvSpPr>
              <p:spPr>
                <a:xfrm>
                  <a:off x="6837404" y="2438924"/>
                  <a:ext cx="870934" cy="94996"/>
                </a:xfrm>
                <a:prstGeom prst="rect">
                  <a:avLst/>
                </a:prstGeom>
                <a:blipFill>
                  <a:blip r:embed="rId17"/>
                  <a:stretch>
                    <a:fillRect b="-23529"/>
                  </a:stretch>
                </a:blipFill>
                <a:ln w="12700" cap="flat" cmpd="sng" algn="ctr">
                  <a:solidFill>
                    <a:sysClr val="windowText" lastClr="000000"/>
                  </a:solidFill>
                  <a:prstDash val="dash"/>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矩形 72">
                  <a:extLst>
                    <a:ext uri="{FF2B5EF4-FFF2-40B4-BE49-F238E27FC236}">
                      <a16:creationId xmlns:a16="http://schemas.microsoft.com/office/drawing/2014/main" id="{5538DF46-316F-0AFC-C037-B1858404B820}"/>
                    </a:ext>
                  </a:extLst>
                </p:cNvPr>
                <p:cNvSpPr/>
                <p:nvPr/>
              </p:nvSpPr>
              <p:spPr>
                <a:xfrm>
                  <a:off x="6315821" y="1911082"/>
                  <a:ext cx="483313" cy="497510"/>
                </a:xfrm>
                <a:prstGeom prst="rect">
                  <a:avLst/>
                </a:prstGeom>
                <a:solidFill>
                  <a:sysClr val="window" lastClr="FFFFFF"/>
                </a:solidFill>
                <a:ln w="12700" cap="flat" cmpd="sng" algn="ctr">
                  <a:solidFill>
                    <a:sysClr val="windowText" lastClr="000000"/>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mn-cs"/>
                          </a:rPr>
                          <m:t>𝟎</m:t>
                        </m:r>
                      </m:oMath>
                    </m:oMathPara>
                  </a14:m>
                  <a:endParaRPr kumimoji="0" lang="zh-CN" altLang="en-US" sz="10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30" name="矩形 72">
                  <a:extLst>
                    <a:ext uri="{FF2B5EF4-FFF2-40B4-BE49-F238E27FC236}">
                      <a16:creationId xmlns:a16="http://schemas.microsoft.com/office/drawing/2014/main" id="{5538DF46-316F-0AFC-C037-B1858404B820}"/>
                    </a:ext>
                  </a:extLst>
                </p:cNvPr>
                <p:cNvSpPr>
                  <a:spLocks noRot="1" noChangeAspect="1" noMove="1" noResize="1" noEditPoints="1" noAdjustHandles="1" noChangeArrowheads="1" noChangeShapeType="1" noTextEdit="1"/>
                </p:cNvSpPr>
                <p:nvPr/>
              </p:nvSpPr>
              <p:spPr>
                <a:xfrm>
                  <a:off x="6315821" y="1911082"/>
                  <a:ext cx="483313" cy="497510"/>
                </a:xfrm>
                <a:prstGeom prst="rect">
                  <a:avLst/>
                </a:prstGeom>
                <a:blipFill>
                  <a:blip r:embed="rId18"/>
                  <a:stretch>
                    <a:fillRect/>
                  </a:stretch>
                </a:blipFill>
                <a:ln w="12700" cap="flat" cmpd="sng" algn="ctr">
                  <a:solidFill>
                    <a:sysClr val="windowText" lastClr="000000"/>
                  </a:solidFill>
                  <a:prstDash val="dash"/>
                  <a:miter lim="800000"/>
                </a:ln>
                <a:effectLst/>
              </p:spPr>
              <p:txBody>
                <a:bodyPr/>
                <a:lstStyle/>
                <a:p>
                  <a:r>
                    <a:rPr lang="zh-CN" altLang="en-US">
                      <a:noFill/>
                    </a:rPr>
                    <a:t> </a:t>
                  </a:r>
                </a:p>
              </p:txBody>
            </p:sp>
          </mc:Fallback>
        </mc:AlternateContent>
        <p:sp>
          <p:nvSpPr>
            <p:cNvPr id="31" name="文本框 73">
              <a:extLst>
                <a:ext uri="{FF2B5EF4-FFF2-40B4-BE49-F238E27FC236}">
                  <a16:creationId xmlns:a16="http://schemas.microsoft.com/office/drawing/2014/main" id="{5A3DF6EF-A71A-7A58-9D74-C2C81F62B230}"/>
                </a:ext>
              </a:extLst>
            </p:cNvPr>
            <p:cNvSpPr txBox="1"/>
            <p:nvPr/>
          </p:nvSpPr>
          <p:spPr>
            <a:xfrm>
              <a:off x="3583371" y="2020143"/>
              <a:ext cx="162435" cy="276999"/>
            </a:xfrm>
            <a:prstGeom prst="rect">
              <a:avLst/>
            </a:prstGeom>
            <a:noFill/>
          </p:spPr>
          <p:txBody>
            <a:bodyPr wrap="square" rtlCol="0">
              <a:spAutoFit/>
            </a:bodyPr>
            <a:lstStyle/>
            <a:p>
              <a:pPr defTabSz="457200" eaLnBrk="1" fontAlgn="auto" hangingPunct="1">
                <a:spcBef>
                  <a:spcPts val="0"/>
                </a:spcBef>
                <a:spcAft>
                  <a:spcPts val="0"/>
                </a:spcAft>
              </a:pPr>
              <a:r>
                <a:rPr lang="en-US" altLang="zh-CN"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a:t>
              </a:r>
              <a:endParaRPr lang="zh-CN" altLang="en-US"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32" name="左大括号 74">
              <a:extLst>
                <a:ext uri="{FF2B5EF4-FFF2-40B4-BE49-F238E27FC236}">
                  <a16:creationId xmlns:a16="http://schemas.microsoft.com/office/drawing/2014/main" id="{26F7CA9B-5B83-1537-3E74-43F90FF079F0}"/>
                </a:ext>
              </a:extLst>
            </p:cNvPr>
            <p:cNvSpPr/>
            <p:nvPr/>
          </p:nvSpPr>
          <p:spPr>
            <a:xfrm rot="5400000">
              <a:off x="4116744" y="1510071"/>
              <a:ext cx="94994" cy="447726"/>
            </a:xfrm>
            <a:prstGeom prst="leftBrace">
              <a:avLst>
                <a:gd name="adj1" fmla="val 42397"/>
                <a:gd name="adj2" fmla="val 50000"/>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 name="左大括号 75">
              <a:extLst>
                <a:ext uri="{FF2B5EF4-FFF2-40B4-BE49-F238E27FC236}">
                  <a16:creationId xmlns:a16="http://schemas.microsoft.com/office/drawing/2014/main" id="{281E98F9-AB44-FDF7-8766-585F43D9B4D6}"/>
                </a:ext>
              </a:extLst>
            </p:cNvPr>
            <p:cNvSpPr/>
            <p:nvPr/>
          </p:nvSpPr>
          <p:spPr>
            <a:xfrm rot="5400000">
              <a:off x="4555868" y="1566459"/>
              <a:ext cx="94994" cy="334951"/>
            </a:xfrm>
            <a:prstGeom prst="leftBrace">
              <a:avLst>
                <a:gd name="adj1" fmla="val 42397"/>
                <a:gd name="adj2" fmla="val 50000"/>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 name="左大括号 76">
              <a:extLst>
                <a:ext uri="{FF2B5EF4-FFF2-40B4-BE49-F238E27FC236}">
                  <a16:creationId xmlns:a16="http://schemas.microsoft.com/office/drawing/2014/main" id="{322B30B8-133E-010E-9A46-BF47E60C2DEF}"/>
                </a:ext>
              </a:extLst>
            </p:cNvPr>
            <p:cNvSpPr/>
            <p:nvPr/>
          </p:nvSpPr>
          <p:spPr>
            <a:xfrm rot="5400000">
              <a:off x="4947046" y="1566461"/>
              <a:ext cx="94993" cy="334950"/>
            </a:xfrm>
            <a:prstGeom prst="leftBrace">
              <a:avLst>
                <a:gd name="adj1" fmla="val 42397"/>
                <a:gd name="adj2" fmla="val 50000"/>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 name="左大括号 77">
              <a:extLst>
                <a:ext uri="{FF2B5EF4-FFF2-40B4-BE49-F238E27FC236}">
                  <a16:creationId xmlns:a16="http://schemas.microsoft.com/office/drawing/2014/main" id="{FCBAFCD7-1CC2-FADB-C9F5-60CC91B657B3}"/>
                </a:ext>
              </a:extLst>
            </p:cNvPr>
            <p:cNvSpPr/>
            <p:nvPr/>
          </p:nvSpPr>
          <p:spPr>
            <a:xfrm rot="5400000">
              <a:off x="5652820" y="1561283"/>
              <a:ext cx="94994" cy="345304"/>
            </a:xfrm>
            <a:prstGeom prst="leftBrace">
              <a:avLst>
                <a:gd name="adj1" fmla="val 42397"/>
                <a:gd name="adj2" fmla="val 50000"/>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 name="左大括号 78">
              <a:extLst>
                <a:ext uri="{FF2B5EF4-FFF2-40B4-BE49-F238E27FC236}">
                  <a16:creationId xmlns:a16="http://schemas.microsoft.com/office/drawing/2014/main" id="{2272FED7-7186-3220-15DA-3F0EFD8C7868}"/>
                </a:ext>
              </a:extLst>
            </p:cNvPr>
            <p:cNvSpPr/>
            <p:nvPr/>
          </p:nvSpPr>
          <p:spPr>
            <a:xfrm rot="5400000">
              <a:off x="6047331" y="1561284"/>
              <a:ext cx="94991" cy="345302"/>
            </a:xfrm>
            <a:prstGeom prst="leftBrace">
              <a:avLst>
                <a:gd name="adj1" fmla="val 42397"/>
                <a:gd name="adj2" fmla="val 50000"/>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 name="左大括号 79">
              <a:extLst>
                <a:ext uri="{FF2B5EF4-FFF2-40B4-BE49-F238E27FC236}">
                  <a16:creationId xmlns:a16="http://schemas.microsoft.com/office/drawing/2014/main" id="{08C24AB3-A322-D055-9D3D-9448819D9CCF}"/>
                </a:ext>
              </a:extLst>
            </p:cNvPr>
            <p:cNvSpPr/>
            <p:nvPr/>
          </p:nvSpPr>
          <p:spPr>
            <a:xfrm rot="5400000">
              <a:off x="7224258" y="1298469"/>
              <a:ext cx="94993" cy="870933"/>
            </a:xfrm>
            <a:prstGeom prst="leftBrace">
              <a:avLst>
                <a:gd name="adj1" fmla="val 42397"/>
                <a:gd name="adj2" fmla="val 50000"/>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7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mc:AlternateContent xmlns:mc="http://schemas.openxmlformats.org/markup-compatibility/2006" xmlns:a14="http://schemas.microsoft.com/office/drawing/2010/main">
          <mc:Choice Requires="a14">
            <p:sp>
              <p:nvSpPr>
                <p:cNvPr id="38" name="矩形 80">
                  <a:extLst>
                    <a:ext uri="{FF2B5EF4-FFF2-40B4-BE49-F238E27FC236}">
                      <a16:creationId xmlns:a16="http://schemas.microsoft.com/office/drawing/2014/main" id="{C3D431C4-1631-519C-5AA3-E815B04EFF17}"/>
                    </a:ext>
                  </a:extLst>
                </p:cNvPr>
                <p:cNvSpPr/>
                <p:nvPr/>
              </p:nvSpPr>
              <p:spPr>
                <a:xfrm>
                  <a:off x="1962664" y="1911082"/>
                  <a:ext cx="854142" cy="497510"/>
                </a:xfrm>
                <a:prstGeom prst="rect">
                  <a:avLst/>
                </a:prstGeom>
                <a:solidFill>
                  <a:srgbClr val="4472C4">
                    <a:lumMod val="5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1000" b="1" i="1" u="none" strike="noStrike" kern="0" cap="none" spc="0" normalizeH="0" baseline="0" noProof="0" smtClean="0">
                                <a:ln>
                                  <a:noFill/>
                                </a:ln>
                                <a:solidFill>
                                  <a:prstClr val="white"/>
                                </a:solidFill>
                                <a:effectLst/>
                                <a:uLnTx/>
                                <a:uFillTx/>
                                <a:latin typeface="Cambria Math" panose="02040503050406030204" pitchFamily="18" charset="0"/>
                                <a:cs typeface="+mn-cs"/>
                              </a:rPr>
                            </m:ctrlPr>
                          </m:fPr>
                          <m:num>
                            <m:r>
                              <a:rPr kumimoji="0" lang="en-US" altLang="zh-CN" sz="1000" b="0" i="1" u="none" strike="noStrike" kern="0" cap="none" spc="0" normalizeH="0" baseline="0" noProof="0" smtClean="0">
                                <a:ln>
                                  <a:noFill/>
                                </a:ln>
                                <a:solidFill>
                                  <a:prstClr val="white"/>
                                </a:solidFill>
                                <a:effectLst/>
                                <a:uLnTx/>
                                <a:uFillTx/>
                                <a:latin typeface="Cambria Math" panose="02040503050406030204" pitchFamily="18" charset="0"/>
                                <a:cs typeface="+mn-cs"/>
                              </a:rPr>
                              <m:t>𝑁𝑅</m:t>
                            </m:r>
                          </m:num>
                          <m:den>
                            <m:r>
                              <a:rPr kumimoji="0" lang="en-US" altLang="zh-CN" sz="1000" b="1" i="1" u="none" strike="noStrike" kern="0" cap="none" spc="0" normalizeH="0" baseline="0" noProof="0" smtClean="0">
                                <a:ln>
                                  <a:noFill/>
                                </a:ln>
                                <a:solidFill>
                                  <a:prstClr val="white"/>
                                </a:solidFill>
                                <a:effectLst/>
                                <a:uLnTx/>
                                <a:uFillTx/>
                                <a:latin typeface="Cambria Math" panose="02040503050406030204" pitchFamily="18" charset="0"/>
                                <a:cs typeface="+mn-cs"/>
                              </a:rPr>
                              <m:t>ℓ</m:t>
                            </m:r>
                          </m:den>
                        </m:f>
                        <m:r>
                          <a:rPr kumimoji="0" lang="en-US" altLang="zh-CN" sz="1000" b="1" i="1" u="none" strike="noStrike" kern="0" cap="none" spc="0" normalizeH="0" baseline="0" noProof="0" smtClean="0">
                            <a:ln>
                              <a:noFill/>
                            </a:ln>
                            <a:solidFill>
                              <a:prstClr val="white"/>
                            </a:solidFill>
                            <a:effectLst/>
                            <a:uLnTx/>
                            <a:uFillTx/>
                            <a:latin typeface="Cambria Math" panose="02040503050406030204" pitchFamily="18" charset="0"/>
                            <a:cs typeface="+mn-cs"/>
                          </a:rPr>
                          <m:t>𝑨</m:t>
                        </m:r>
                      </m:oMath>
                    </m:oMathPara>
                  </a14:m>
                  <a:endParaRPr kumimoji="0" lang="zh-CN" altLang="en-US" sz="700" b="1"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mc:Choice>
          <mc:Fallback xmlns="">
            <p:sp>
              <p:nvSpPr>
                <p:cNvPr id="38" name="矩形 80">
                  <a:extLst>
                    <a:ext uri="{FF2B5EF4-FFF2-40B4-BE49-F238E27FC236}">
                      <a16:creationId xmlns:a16="http://schemas.microsoft.com/office/drawing/2014/main" id="{C3D431C4-1631-519C-5AA3-E815B04EFF17}"/>
                    </a:ext>
                  </a:extLst>
                </p:cNvPr>
                <p:cNvSpPr>
                  <a:spLocks noRot="1" noChangeAspect="1" noMove="1" noResize="1" noEditPoints="1" noAdjustHandles="1" noChangeArrowheads="1" noChangeShapeType="1" noTextEdit="1"/>
                </p:cNvSpPr>
                <p:nvPr/>
              </p:nvSpPr>
              <p:spPr>
                <a:xfrm>
                  <a:off x="1962664" y="1911082"/>
                  <a:ext cx="854142" cy="497510"/>
                </a:xfrm>
                <a:prstGeom prst="rect">
                  <a:avLst/>
                </a:prstGeom>
                <a:blipFill>
                  <a:blip r:embed="rId19"/>
                  <a:stretch>
                    <a:fillRect/>
                  </a:stretch>
                </a:blipFill>
                <a:ln w="12700" cap="flat" cmpd="sng" algn="ctr">
                  <a:solidFill>
                    <a:sysClr val="windowText" lastClr="000000"/>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矩形 81">
                  <a:extLst>
                    <a:ext uri="{FF2B5EF4-FFF2-40B4-BE49-F238E27FC236}">
                      <a16:creationId xmlns:a16="http://schemas.microsoft.com/office/drawing/2014/main" id="{0D08A20E-3DDB-677E-6D3D-BC6D4D756BF9}"/>
                    </a:ext>
                  </a:extLst>
                </p:cNvPr>
                <p:cNvSpPr/>
                <p:nvPr/>
              </p:nvSpPr>
              <p:spPr>
                <a:xfrm>
                  <a:off x="2867426" y="1911082"/>
                  <a:ext cx="685562" cy="497510"/>
                </a:xfrm>
                <a:prstGeom prst="rect">
                  <a:avLst/>
                </a:prstGeom>
                <a:solidFill>
                  <a:srgbClr val="4472C4">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1000" b="1" i="1" u="none" strike="noStrike" kern="0" cap="none" spc="0" normalizeH="0" baseline="0" noProof="0" smtClean="0">
                                <a:ln>
                                  <a:noFill/>
                                </a:ln>
                                <a:solidFill>
                                  <a:prstClr val="white"/>
                                </a:solidFill>
                                <a:effectLst/>
                                <a:uLnTx/>
                                <a:uFillTx/>
                                <a:latin typeface="Cambria Math" panose="02040503050406030204" pitchFamily="18" charset="0"/>
                                <a:cs typeface="+mn-cs"/>
                              </a:rPr>
                            </m:ctrlPr>
                          </m:fPr>
                          <m:num>
                            <m:r>
                              <a:rPr kumimoji="0" lang="en-US" altLang="zh-CN" sz="1000" b="0" i="1" u="none" strike="noStrike" kern="0" cap="none" spc="0" normalizeH="0" baseline="0" noProof="0" smtClean="0">
                                <a:ln>
                                  <a:noFill/>
                                </a:ln>
                                <a:solidFill>
                                  <a:prstClr val="white"/>
                                </a:solidFill>
                                <a:effectLst/>
                                <a:uLnTx/>
                                <a:uFillTx/>
                                <a:latin typeface="Cambria Math" panose="02040503050406030204" pitchFamily="18" charset="0"/>
                                <a:cs typeface="+mn-cs"/>
                              </a:rPr>
                              <m:t>𝑁𝑅</m:t>
                            </m:r>
                          </m:num>
                          <m:den>
                            <m:r>
                              <a:rPr kumimoji="0" lang="en-US" altLang="zh-CN" sz="1000" b="0" i="1" u="none" strike="noStrike" kern="0" cap="none" spc="0" normalizeH="0" baseline="0" noProof="0" smtClean="0">
                                <a:ln>
                                  <a:noFill/>
                                </a:ln>
                                <a:solidFill>
                                  <a:prstClr val="white"/>
                                </a:solidFill>
                                <a:effectLst/>
                                <a:uLnTx/>
                                <a:uFillTx/>
                                <a:latin typeface="Cambria Math" panose="02040503050406030204" pitchFamily="18" charset="0"/>
                                <a:cs typeface="+mn-cs"/>
                              </a:rPr>
                              <m:t>2</m:t>
                            </m:r>
                            <m:r>
                              <a:rPr kumimoji="0" lang="en-US" altLang="zh-CN" sz="1000" b="1" i="1" u="none" strike="noStrike" kern="0" cap="none" spc="0" normalizeH="0" baseline="0" noProof="0" smtClean="0">
                                <a:ln>
                                  <a:noFill/>
                                </a:ln>
                                <a:solidFill>
                                  <a:prstClr val="white"/>
                                </a:solidFill>
                                <a:effectLst/>
                                <a:uLnTx/>
                                <a:uFillTx/>
                                <a:latin typeface="Cambria Math" panose="02040503050406030204" pitchFamily="18" charset="0"/>
                                <a:cs typeface="+mn-cs"/>
                              </a:rPr>
                              <m:t>ℓ</m:t>
                            </m:r>
                          </m:den>
                        </m:f>
                        <m:r>
                          <a:rPr kumimoji="0" lang="en-US" altLang="zh-CN" sz="1000" b="1" i="1" u="none" strike="noStrike" kern="0" cap="none" spc="0" normalizeH="0" baseline="0" noProof="0" smtClean="0">
                            <a:ln>
                              <a:noFill/>
                            </a:ln>
                            <a:solidFill>
                              <a:prstClr val="white"/>
                            </a:solidFill>
                            <a:effectLst/>
                            <a:uLnTx/>
                            <a:uFillTx/>
                            <a:latin typeface="Cambria Math" panose="02040503050406030204" pitchFamily="18" charset="0"/>
                            <a:cs typeface="+mn-cs"/>
                          </a:rPr>
                          <m:t>𝑨</m:t>
                        </m:r>
                      </m:oMath>
                    </m:oMathPara>
                  </a14:m>
                  <a:endParaRPr kumimoji="0" lang="zh-CN" altLang="en-US" sz="1000" b="1"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mc:Choice>
          <mc:Fallback xmlns="">
            <p:sp>
              <p:nvSpPr>
                <p:cNvPr id="39" name="矩形 81">
                  <a:extLst>
                    <a:ext uri="{FF2B5EF4-FFF2-40B4-BE49-F238E27FC236}">
                      <a16:creationId xmlns:a16="http://schemas.microsoft.com/office/drawing/2014/main" id="{0D08A20E-3DDB-677E-6D3D-BC6D4D756BF9}"/>
                    </a:ext>
                  </a:extLst>
                </p:cNvPr>
                <p:cNvSpPr>
                  <a:spLocks noRot="1" noChangeAspect="1" noMove="1" noResize="1" noEditPoints="1" noAdjustHandles="1" noChangeArrowheads="1" noChangeShapeType="1" noTextEdit="1"/>
                </p:cNvSpPr>
                <p:nvPr/>
              </p:nvSpPr>
              <p:spPr>
                <a:xfrm>
                  <a:off x="2867426" y="1911082"/>
                  <a:ext cx="685562" cy="497510"/>
                </a:xfrm>
                <a:prstGeom prst="rect">
                  <a:avLst/>
                </a:prstGeom>
                <a:blipFill>
                  <a:blip r:embed="rId20"/>
                  <a:stretch>
                    <a:fillRect/>
                  </a:stretch>
                </a:blipFill>
                <a:ln w="12700" cap="flat" cmpd="sng" algn="ctr">
                  <a:solidFill>
                    <a:sysClr val="windowText" lastClr="000000"/>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矩形 82">
                  <a:extLst>
                    <a:ext uri="{FF2B5EF4-FFF2-40B4-BE49-F238E27FC236}">
                      <a16:creationId xmlns:a16="http://schemas.microsoft.com/office/drawing/2014/main" id="{7EDDD622-9B3B-22AA-A106-E52424217179}"/>
                    </a:ext>
                  </a:extLst>
                </p:cNvPr>
                <p:cNvSpPr/>
                <p:nvPr/>
              </p:nvSpPr>
              <p:spPr>
                <a:xfrm>
                  <a:off x="4437506" y="1911082"/>
                  <a:ext cx="337161" cy="497510"/>
                </a:xfrm>
                <a:prstGeom prst="rect">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000" b="0" i="1" u="none" strike="noStrike" kern="0" cap="none" spc="0" normalizeH="0" baseline="0" noProof="0" smtClean="0">
                            <a:ln>
                              <a:noFill/>
                            </a:ln>
                            <a:solidFill>
                              <a:prstClr val="black"/>
                            </a:solidFill>
                            <a:effectLst/>
                            <a:uLnTx/>
                            <a:uFillTx/>
                            <a:latin typeface="Cambria Math" panose="02040503050406030204" pitchFamily="18" charset="0"/>
                            <a:cs typeface="+mn-cs"/>
                          </a:rPr>
                          <m:t>𝑅</m:t>
                        </m:r>
                        <m: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mn-cs"/>
                          </a:rPr>
                          <m:t>𝑨</m:t>
                        </m:r>
                      </m:oMath>
                    </m:oMathPara>
                  </a14:m>
                  <a:endParaRPr kumimoji="0" lang="zh-CN" altLang="en-US" sz="10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40" name="矩形 82">
                  <a:extLst>
                    <a:ext uri="{FF2B5EF4-FFF2-40B4-BE49-F238E27FC236}">
                      <a16:creationId xmlns:a16="http://schemas.microsoft.com/office/drawing/2014/main" id="{7EDDD622-9B3B-22AA-A106-E52424217179}"/>
                    </a:ext>
                  </a:extLst>
                </p:cNvPr>
                <p:cNvSpPr>
                  <a:spLocks noRot="1" noChangeAspect="1" noMove="1" noResize="1" noEditPoints="1" noAdjustHandles="1" noChangeArrowheads="1" noChangeShapeType="1" noTextEdit="1"/>
                </p:cNvSpPr>
                <p:nvPr/>
              </p:nvSpPr>
              <p:spPr>
                <a:xfrm>
                  <a:off x="4437506" y="1911082"/>
                  <a:ext cx="337161" cy="497510"/>
                </a:xfrm>
                <a:prstGeom prst="rect">
                  <a:avLst/>
                </a:prstGeom>
                <a:blipFill>
                  <a:blip r:embed="rId21"/>
                  <a:stretch>
                    <a:fillRect/>
                  </a:stretch>
                </a:blipFill>
                <a:ln w="12700" cap="flat" cmpd="sng" algn="ctr">
                  <a:solidFill>
                    <a:sysClr val="windowText" lastClr="000000"/>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矩形 83">
                  <a:extLst>
                    <a:ext uri="{FF2B5EF4-FFF2-40B4-BE49-F238E27FC236}">
                      <a16:creationId xmlns:a16="http://schemas.microsoft.com/office/drawing/2014/main" id="{85C06339-2B08-72DC-0C3E-90B0B2F0CB93}"/>
                    </a:ext>
                  </a:extLst>
                </p:cNvPr>
                <p:cNvSpPr/>
                <p:nvPr/>
              </p:nvSpPr>
              <p:spPr>
                <a:xfrm>
                  <a:off x="3938625" y="1911082"/>
                  <a:ext cx="450204" cy="497510"/>
                </a:xfrm>
                <a:prstGeom prst="rect">
                  <a:avLst/>
                </a:prstGeom>
                <a:solidFill>
                  <a:srgbClr val="4472C4"/>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000" b="0" i="1" u="none" strike="noStrike" kern="0" cap="none" spc="0" normalizeH="0" baseline="0" noProof="0" smtClean="0">
                            <a:ln>
                              <a:noFill/>
                            </a:ln>
                            <a:solidFill>
                              <a:prstClr val="white"/>
                            </a:solidFill>
                            <a:effectLst/>
                            <a:uLnTx/>
                            <a:uFillTx/>
                            <a:latin typeface="Cambria Math" panose="02040503050406030204" pitchFamily="18" charset="0"/>
                            <a:cs typeface="+mn-cs"/>
                          </a:rPr>
                          <m:t>2</m:t>
                        </m:r>
                        <m:r>
                          <a:rPr kumimoji="0" lang="en-US" altLang="zh-CN" sz="1000" b="0" i="1" u="none" strike="noStrike" kern="0" cap="none" spc="0" normalizeH="0" baseline="0" noProof="0" smtClean="0">
                            <a:ln>
                              <a:noFill/>
                            </a:ln>
                            <a:solidFill>
                              <a:prstClr val="white"/>
                            </a:solidFill>
                            <a:effectLst/>
                            <a:uLnTx/>
                            <a:uFillTx/>
                            <a:latin typeface="Cambria Math" panose="02040503050406030204" pitchFamily="18" charset="0"/>
                            <a:cs typeface="+mn-cs"/>
                          </a:rPr>
                          <m:t>𝑅</m:t>
                        </m:r>
                        <m:r>
                          <a:rPr kumimoji="0" lang="en-US" altLang="zh-CN" sz="1000" b="1" i="1" u="none" strike="noStrike" kern="0" cap="none" spc="0" normalizeH="0" baseline="0" noProof="0" smtClean="0">
                            <a:ln>
                              <a:noFill/>
                            </a:ln>
                            <a:solidFill>
                              <a:prstClr val="white"/>
                            </a:solidFill>
                            <a:effectLst/>
                            <a:uLnTx/>
                            <a:uFillTx/>
                            <a:latin typeface="Cambria Math" panose="02040503050406030204" pitchFamily="18" charset="0"/>
                            <a:cs typeface="+mn-cs"/>
                          </a:rPr>
                          <m:t>𝑨</m:t>
                        </m:r>
                      </m:oMath>
                    </m:oMathPara>
                  </a14:m>
                  <a:endParaRPr kumimoji="0" lang="zh-CN" altLang="en-US" sz="1000" b="1"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mc:Choice>
          <mc:Fallback xmlns="">
            <p:sp>
              <p:nvSpPr>
                <p:cNvPr id="41" name="矩形 83">
                  <a:extLst>
                    <a:ext uri="{FF2B5EF4-FFF2-40B4-BE49-F238E27FC236}">
                      <a16:creationId xmlns:a16="http://schemas.microsoft.com/office/drawing/2014/main" id="{85C06339-2B08-72DC-0C3E-90B0B2F0CB93}"/>
                    </a:ext>
                  </a:extLst>
                </p:cNvPr>
                <p:cNvSpPr>
                  <a:spLocks noRot="1" noChangeAspect="1" noMove="1" noResize="1" noEditPoints="1" noAdjustHandles="1" noChangeArrowheads="1" noChangeShapeType="1" noTextEdit="1"/>
                </p:cNvSpPr>
                <p:nvPr/>
              </p:nvSpPr>
              <p:spPr>
                <a:xfrm>
                  <a:off x="3938625" y="1911082"/>
                  <a:ext cx="450204" cy="497510"/>
                </a:xfrm>
                <a:prstGeom prst="rect">
                  <a:avLst/>
                </a:prstGeom>
                <a:blipFill>
                  <a:blip r:embed="rId22"/>
                  <a:stretch>
                    <a:fillRect/>
                  </a:stretch>
                </a:blipFill>
                <a:ln w="12700" cap="flat" cmpd="sng" algn="ctr">
                  <a:solidFill>
                    <a:sysClr val="windowText" lastClr="000000"/>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矩形 84">
                  <a:extLst>
                    <a:ext uri="{FF2B5EF4-FFF2-40B4-BE49-F238E27FC236}">
                      <a16:creationId xmlns:a16="http://schemas.microsoft.com/office/drawing/2014/main" id="{4C4F6944-7C65-F833-355C-CE1D9B13067B}"/>
                    </a:ext>
                  </a:extLst>
                </p:cNvPr>
                <p:cNvSpPr/>
                <p:nvPr/>
              </p:nvSpPr>
              <p:spPr>
                <a:xfrm>
                  <a:off x="4825962" y="1911082"/>
                  <a:ext cx="337161" cy="497510"/>
                </a:xfrm>
                <a:prstGeom prst="rect">
                  <a:avLst/>
                </a:prstGeom>
                <a:solidFill>
                  <a:srgbClr val="4472C4">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1000" b="0" i="1" u="none" strike="noStrike" kern="0" cap="none" spc="0" normalizeH="0" baseline="0" noProof="0" smtClean="0">
                                <a:ln>
                                  <a:noFill/>
                                </a:ln>
                                <a:solidFill>
                                  <a:prstClr val="black"/>
                                </a:solidFill>
                                <a:effectLst/>
                                <a:uLnTx/>
                                <a:uFillTx/>
                                <a:latin typeface="Cambria Math" panose="02040503050406030204" pitchFamily="18" charset="0"/>
                                <a:cs typeface="+mn-cs"/>
                              </a:rPr>
                            </m:ctrlPr>
                          </m:fPr>
                          <m:num>
                            <m:r>
                              <a:rPr kumimoji="0" lang="en-US" altLang="zh-CN" sz="1000" b="0" i="1" u="none" strike="noStrike" kern="0" cap="none" spc="0" normalizeH="0" baseline="0" noProof="0" smtClean="0">
                                <a:ln>
                                  <a:noFill/>
                                </a:ln>
                                <a:solidFill>
                                  <a:prstClr val="black"/>
                                </a:solidFill>
                                <a:effectLst/>
                                <a:uLnTx/>
                                <a:uFillTx/>
                                <a:latin typeface="Cambria Math" panose="02040503050406030204" pitchFamily="18" charset="0"/>
                                <a:cs typeface="+mn-cs"/>
                              </a:rPr>
                              <m:t>𝑅</m:t>
                            </m:r>
                          </m:num>
                          <m:den>
                            <m:r>
                              <a:rPr kumimoji="0" lang="en-US" altLang="zh-CN" sz="1000" b="0" i="1" u="none" strike="noStrike" kern="0" cap="none" spc="0" normalizeH="0" baseline="0" noProof="0" smtClean="0">
                                <a:ln>
                                  <a:noFill/>
                                </a:ln>
                                <a:solidFill>
                                  <a:prstClr val="black"/>
                                </a:solidFill>
                                <a:effectLst/>
                                <a:uLnTx/>
                                <a:uFillTx/>
                                <a:latin typeface="Cambria Math" panose="02040503050406030204" pitchFamily="18" charset="0"/>
                                <a:cs typeface="+mn-cs"/>
                              </a:rPr>
                              <m:t>2</m:t>
                            </m:r>
                          </m:den>
                        </m:f>
                        <m: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mn-cs"/>
                          </a:rPr>
                          <m:t>𝑨</m:t>
                        </m:r>
                      </m:oMath>
                    </m:oMathPara>
                  </a14:m>
                  <a:endParaRPr kumimoji="0" lang="zh-CN" altLang="en-US" sz="10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42" name="矩形 84">
                  <a:extLst>
                    <a:ext uri="{FF2B5EF4-FFF2-40B4-BE49-F238E27FC236}">
                      <a16:creationId xmlns:a16="http://schemas.microsoft.com/office/drawing/2014/main" id="{4C4F6944-7C65-F833-355C-CE1D9B13067B}"/>
                    </a:ext>
                  </a:extLst>
                </p:cNvPr>
                <p:cNvSpPr>
                  <a:spLocks noRot="1" noChangeAspect="1" noMove="1" noResize="1" noEditPoints="1" noAdjustHandles="1" noChangeArrowheads="1" noChangeShapeType="1" noTextEdit="1"/>
                </p:cNvSpPr>
                <p:nvPr/>
              </p:nvSpPr>
              <p:spPr>
                <a:xfrm>
                  <a:off x="4825962" y="1911082"/>
                  <a:ext cx="337161" cy="497510"/>
                </a:xfrm>
                <a:prstGeom prst="rect">
                  <a:avLst/>
                </a:prstGeom>
                <a:blipFill>
                  <a:blip r:embed="rId23"/>
                  <a:stretch>
                    <a:fillRect/>
                  </a:stretch>
                </a:blipFill>
                <a:ln w="12700" cap="flat" cmpd="sng" algn="ctr">
                  <a:solidFill>
                    <a:sysClr val="windowText" lastClr="000000"/>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矩形 85">
                  <a:extLst>
                    <a:ext uri="{FF2B5EF4-FFF2-40B4-BE49-F238E27FC236}">
                      <a16:creationId xmlns:a16="http://schemas.microsoft.com/office/drawing/2014/main" id="{A8104787-0462-1695-E07E-FD786F214212}"/>
                    </a:ext>
                  </a:extLst>
                </p:cNvPr>
                <p:cNvSpPr/>
                <p:nvPr/>
              </p:nvSpPr>
              <p:spPr>
                <a:xfrm>
                  <a:off x="5925731" y="1911082"/>
                  <a:ext cx="337161" cy="497510"/>
                </a:xfrm>
                <a:prstGeom prst="rect">
                  <a:avLst/>
                </a:prstGeom>
                <a:solidFill>
                  <a:srgbClr val="F3F6FB"/>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mn-cs"/>
                              </a:rPr>
                            </m:ctrlPr>
                          </m:fPr>
                          <m:num>
                            <m:r>
                              <a:rPr kumimoji="0" lang="en-US" altLang="zh-CN" sz="1000" b="0" i="1" u="none" strike="noStrike" kern="0" cap="none" spc="0" normalizeH="0" baseline="0" noProof="0" smtClean="0">
                                <a:ln>
                                  <a:noFill/>
                                </a:ln>
                                <a:solidFill>
                                  <a:prstClr val="black"/>
                                </a:solidFill>
                                <a:effectLst/>
                                <a:uLnTx/>
                                <a:uFillTx/>
                                <a:latin typeface="Cambria Math" panose="02040503050406030204" pitchFamily="18" charset="0"/>
                                <a:cs typeface="+mn-cs"/>
                              </a:rPr>
                              <m:t>𝑁</m:t>
                            </m:r>
                          </m:num>
                          <m:den>
                            <m: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mn-cs"/>
                              </a:rPr>
                              <m:t>ℓ</m:t>
                            </m:r>
                          </m:den>
                        </m:f>
                        <m: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mn-cs"/>
                          </a:rPr>
                          <m:t>𝑨</m:t>
                        </m:r>
                      </m:oMath>
                    </m:oMathPara>
                  </a14:m>
                  <a:endParaRPr kumimoji="0" lang="zh-CN" altLang="en-US" sz="10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43" name="矩形 85">
                  <a:extLst>
                    <a:ext uri="{FF2B5EF4-FFF2-40B4-BE49-F238E27FC236}">
                      <a16:creationId xmlns:a16="http://schemas.microsoft.com/office/drawing/2014/main" id="{A8104787-0462-1695-E07E-FD786F214212}"/>
                    </a:ext>
                  </a:extLst>
                </p:cNvPr>
                <p:cNvSpPr>
                  <a:spLocks noRot="1" noChangeAspect="1" noMove="1" noResize="1" noEditPoints="1" noAdjustHandles="1" noChangeArrowheads="1" noChangeShapeType="1" noTextEdit="1"/>
                </p:cNvSpPr>
                <p:nvPr/>
              </p:nvSpPr>
              <p:spPr>
                <a:xfrm>
                  <a:off x="5925731" y="1911082"/>
                  <a:ext cx="337161" cy="497510"/>
                </a:xfrm>
                <a:prstGeom prst="rect">
                  <a:avLst/>
                </a:prstGeom>
                <a:blipFill>
                  <a:blip r:embed="rId24"/>
                  <a:stretch>
                    <a:fillRect/>
                  </a:stretch>
                </a:blipFill>
                <a:ln w="12700" cap="flat" cmpd="sng" algn="ctr">
                  <a:solidFill>
                    <a:sysClr val="windowText" lastClr="000000"/>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矩形 86">
                  <a:extLst>
                    <a:ext uri="{FF2B5EF4-FFF2-40B4-BE49-F238E27FC236}">
                      <a16:creationId xmlns:a16="http://schemas.microsoft.com/office/drawing/2014/main" id="{01147595-CD0F-84EB-3452-C3977E80F5A9}"/>
                    </a:ext>
                  </a:extLst>
                </p:cNvPr>
                <p:cNvSpPr/>
                <p:nvPr/>
              </p:nvSpPr>
              <p:spPr>
                <a:xfrm>
                  <a:off x="5535809" y="1911082"/>
                  <a:ext cx="338212" cy="497510"/>
                </a:xfrm>
                <a:prstGeom prst="rect">
                  <a:avLst/>
                </a:prstGeom>
                <a:solidFill>
                  <a:srgbClr val="DAE3F3"/>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mn-cs"/>
                              </a:rPr>
                            </m:ctrlPr>
                          </m:fPr>
                          <m:num>
                            <m:r>
                              <a:rPr kumimoji="0" lang="en-US" altLang="zh-CN" sz="1000" b="0" i="1" u="none" strike="noStrike" kern="0" cap="none" spc="0" normalizeH="0" baseline="0" noProof="0" smtClean="0">
                                <a:ln>
                                  <a:noFill/>
                                </a:ln>
                                <a:solidFill>
                                  <a:prstClr val="black"/>
                                </a:solidFill>
                                <a:effectLst/>
                                <a:uLnTx/>
                                <a:uFillTx/>
                                <a:latin typeface="Cambria Math" panose="02040503050406030204" pitchFamily="18" charset="0"/>
                                <a:cs typeface="+mn-cs"/>
                              </a:rPr>
                              <m:t>2</m:t>
                            </m:r>
                            <m:r>
                              <a:rPr kumimoji="0" lang="en-US" altLang="zh-CN" sz="1000" b="0" i="1" u="none" strike="noStrike" kern="0" cap="none" spc="0" normalizeH="0" baseline="0" noProof="0" smtClean="0">
                                <a:ln>
                                  <a:noFill/>
                                </a:ln>
                                <a:solidFill>
                                  <a:prstClr val="black"/>
                                </a:solidFill>
                                <a:effectLst/>
                                <a:uLnTx/>
                                <a:uFillTx/>
                                <a:latin typeface="Cambria Math" panose="02040503050406030204" pitchFamily="18" charset="0"/>
                                <a:cs typeface="+mn-cs"/>
                              </a:rPr>
                              <m:t>𝑁</m:t>
                            </m:r>
                          </m:num>
                          <m:den>
                            <m: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mn-cs"/>
                              </a:rPr>
                              <m:t>ℓ</m:t>
                            </m:r>
                          </m:den>
                        </m:f>
                        <m:r>
                          <a:rPr kumimoji="0" lang="en-US" altLang="zh-CN" sz="1000" b="1" i="1" u="none" strike="noStrike" kern="0" cap="none" spc="0" normalizeH="0" baseline="0" noProof="0" smtClean="0">
                            <a:ln>
                              <a:noFill/>
                            </a:ln>
                            <a:solidFill>
                              <a:prstClr val="black"/>
                            </a:solidFill>
                            <a:effectLst/>
                            <a:uLnTx/>
                            <a:uFillTx/>
                            <a:latin typeface="Cambria Math" panose="02040503050406030204" pitchFamily="18" charset="0"/>
                            <a:cs typeface="+mn-cs"/>
                          </a:rPr>
                          <m:t>𝑨</m:t>
                        </m:r>
                      </m:oMath>
                    </m:oMathPara>
                  </a14:m>
                  <a:endParaRPr kumimoji="0" lang="zh-CN" altLang="en-US" sz="10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44" name="矩形 86">
                  <a:extLst>
                    <a:ext uri="{FF2B5EF4-FFF2-40B4-BE49-F238E27FC236}">
                      <a16:creationId xmlns:a16="http://schemas.microsoft.com/office/drawing/2014/main" id="{01147595-CD0F-84EB-3452-C3977E80F5A9}"/>
                    </a:ext>
                  </a:extLst>
                </p:cNvPr>
                <p:cNvSpPr>
                  <a:spLocks noRot="1" noChangeAspect="1" noMove="1" noResize="1" noEditPoints="1" noAdjustHandles="1" noChangeArrowheads="1" noChangeShapeType="1" noTextEdit="1"/>
                </p:cNvSpPr>
                <p:nvPr/>
              </p:nvSpPr>
              <p:spPr>
                <a:xfrm>
                  <a:off x="5535809" y="1911082"/>
                  <a:ext cx="338212" cy="497510"/>
                </a:xfrm>
                <a:prstGeom prst="rect">
                  <a:avLst/>
                </a:prstGeom>
                <a:blipFill>
                  <a:blip r:embed="rId25"/>
                  <a:stretch>
                    <a:fillRect l="-7018"/>
                  </a:stretch>
                </a:blipFill>
                <a:ln w="12700" cap="flat" cmpd="sng" algn="ctr">
                  <a:solidFill>
                    <a:sysClr val="windowText" lastClr="000000"/>
                  </a:solidFill>
                  <a:prstDash val="solid"/>
                  <a:miter lim="800000"/>
                </a:ln>
                <a:effectLst/>
              </p:spPr>
              <p:txBody>
                <a:bodyPr/>
                <a:lstStyle/>
                <a:p>
                  <a:r>
                    <a:rPr lang="zh-CN" altLang="en-US">
                      <a:noFill/>
                    </a:rPr>
                    <a:t> </a:t>
                  </a:r>
                </a:p>
              </p:txBody>
            </p:sp>
          </mc:Fallback>
        </mc:AlternateContent>
        <p:sp>
          <p:nvSpPr>
            <p:cNvPr id="45" name="文本框 87">
              <a:extLst>
                <a:ext uri="{FF2B5EF4-FFF2-40B4-BE49-F238E27FC236}">
                  <a16:creationId xmlns:a16="http://schemas.microsoft.com/office/drawing/2014/main" id="{BEFC0233-0E5D-5339-CD19-A5C1604D9B7A}"/>
                </a:ext>
              </a:extLst>
            </p:cNvPr>
            <p:cNvSpPr txBox="1"/>
            <p:nvPr/>
          </p:nvSpPr>
          <p:spPr>
            <a:xfrm>
              <a:off x="5187238" y="2020143"/>
              <a:ext cx="162435" cy="276999"/>
            </a:xfrm>
            <a:prstGeom prst="rect">
              <a:avLst/>
            </a:prstGeom>
            <a:noFill/>
          </p:spPr>
          <p:txBody>
            <a:bodyPr wrap="square" rtlCol="0">
              <a:spAutoFit/>
            </a:bodyPr>
            <a:lstStyle/>
            <a:p>
              <a:pPr defTabSz="457200" eaLnBrk="1" fontAlgn="auto" hangingPunct="1">
                <a:spcBef>
                  <a:spcPts val="0"/>
                </a:spcBef>
                <a:spcAft>
                  <a:spcPts val="0"/>
                </a:spcAft>
              </a:pPr>
              <a:r>
                <a:rPr lang="en-US" altLang="zh-CN"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a:t>
              </a:r>
              <a:endParaRPr lang="zh-CN" altLang="en-US" sz="1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6" name="文本框 88">
                  <a:extLst>
                    <a:ext uri="{FF2B5EF4-FFF2-40B4-BE49-F238E27FC236}">
                      <a16:creationId xmlns:a16="http://schemas.microsoft.com/office/drawing/2014/main" id="{6D084A84-623E-36DE-E75F-3302DC5D690E}"/>
                    </a:ext>
                  </a:extLst>
                </p:cNvPr>
                <p:cNvSpPr txBox="1"/>
                <p:nvPr/>
              </p:nvSpPr>
              <p:spPr>
                <a:xfrm>
                  <a:off x="4382925" y="1404677"/>
                  <a:ext cx="441146" cy="261610"/>
                </a:xfrm>
                <a:prstGeom prst="rect">
                  <a:avLst/>
                </a:prstGeom>
                <a:noFill/>
              </p:spPr>
              <p:txBody>
                <a:bodyPr wrap="none" rtlCol="0">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050" i="1">
                            <a:solidFill>
                              <a:prstClr val="black"/>
                            </a:solidFill>
                            <a:latin typeface="Cambria Math" panose="02040503050406030204" pitchFamily="18" charset="0"/>
                            <a:cs typeface="Times New Roman" panose="02020603050405020304" pitchFamily="18" charset="0"/>
                          </a:rPr>
                          <m:t>ℓ/4</m:t>
                        </m:r>
                      </m:oMath>
                    </m:oMathPara>
                  </a14:m>
                  <a:endParaRPr lang="zh-CN" altLang="en-US" sz="105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46" name="文本框 88">
                  <a:extLst>
                    <a:ext uri="{FF2B5EF4-FFF2-40B4-BE49-F238E27FC236}">
                      <a16:creationId xmlns:a16="http://schemas.microsoft.com/office/drawing/2014/main" id="{6D084A84-623E-36DE-E75F-3302DC5D690E}"/>
                    </a:ext>
                  </a:extLst>
                </p:cNvPr>
                <p:cNvSpPr txBox="1">
                  <a:spLocks noRot="1" noChangeAspect="1" noMove="1" noResize="1" noEditPoints="1" noAdjustHandles="1" noChangeArrowheads="1" noChangeShapeType="1" noTextEdit="1"/>
                </p:cNvSpPr>
                <p:nvPr/>
              </p:nvSpPr>
              <p:spPr>
                <a:xfrm>
                  <a:off x="4382925" y="1404677"/>
                  <a:ext cx="441146" cy="261610"/>
                </a:xfrm>
                <a:prstGeom prst="rect">
                  <a:avLst/>
                </a:prstGeom>
                <a:blipFill>
                  <a:blip r:embed="rId26"/>
                  <a:stretch>
                    <a:fillRect b="-46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89">
                  <a:extLst>
                    <a:ext uri="{FF2B5EF4-FFF2-40B4-BE49-F238E27FC236}">
                      <a16:creationId xmlns:a16="http://schemas.microsoft.com/office/drawing/2014/main" id="{FF3D98B6-382B-67B2-C9E4-A4CB8FF7AAC0}"/>
                    </a:ext>
                  </a:extLst>
                </p:cNvPr>
                <p:cNvSpPr txBox="1"/>
                <p:nvPr/>
              </p:nvSpPr>
              <p:spPr>
                <a:xfrm>
                  <a:off x="4765217" y="1404677"/>
                  <a:ext cx="441146" cy="261610"/>
                </a:xfrm>
                <a:prstGeom prst="rect">
                  <a:avLst/>
                </a:prstGeom>
                <a:noFill/>
              </p:spPr>
              <p:txBody>
                <a:bodyPr wrap="none" rtlCol="0">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050" i="1">
                            <a:solidFill>
                              <a:prstClr val="black"/>
                            </a:solidFill>
                            <a:latin typeface="Cambria Math" panose="02040503050406030204" pitchFamily="18" charset="0"/>
                            <a:cs typeface="Times New Roman" panose="02020603050405020304" pitchFamily="18" charset="0"/>
                          </a:rPr>
                          <m:t>ℓ/4</m:t>
                        </m:r>
                      </m:oMath>
                    </m:oMathPara>
                  </a14:m>
                  <a:endParaRPr lang="zh-CN" altLang="en-US" sz="105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47" name="文本框 89">
                  <a:extLst>
                    <a:ext uri="{FF2B5EF4-FFF2-40B4-BE49-F238E27FC236}">
                      <a16:creationId xmlns:a16="http://schemas.microsoft.com/office/drawing/2014/main" id="{FF3D98B6-382B-67B2-C9E4-A4CB8FF7AAC0}"/>
                    </a:ext>
                  </a:extLst>
                </p:cNvPr>
                <p:cNvSpPr txBox="1">
                  <a:spLocks noRot="1" noChangeAspect="1" noMove="1" noResize="1" noEditPoints="1" noAdjustHandles="1" noChangeArrowheads="1" noChangeShapeType="1" noTextEdit="1"/>
                </p:cNvSpPr>
                <p:nvPr/>
              </p:nvSpPr>
              <p:spPr>
                <a:xfrm>
                  <a:off x="4765217" y="1404677"/>
                  <a:ext cx="441146" cy="261610"/>
                </a:xfrm>
                <a:prstGeom prst="rect">
                  <a:avLst/>
                </a:prstGeom>
                <a:blipFill>
                  <a:blip r:embed="rId27"/>
                  <a:stretch>
                    <a:fillRect b="-46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文本框 90">
                  <a:extLst>
                    <a:ext uri="{FF2B5EF4-FFF2-40B4-BE49-F238E27FC236}">
                      <a16:creationId xmlns:a16="http://schemas.microsoft.com/office/drawing/2014/main" id="{5A93EF1F-C080-D1D0-5EA8-DF0F5F547E8E}"/>
                    </a:ext>
                  </a:extLst>
                </p:cNvPr>
                <p:cNvSpPr txBox="1"/>
                <p:nvPr/>
              </p:nvSpPr>
              <p:spPr>
                <a:xfrm>
                  <a:off x="5481029" y="1404677"/>
                  <a:ext cx="441146" cy="261610"/>
                </a:xfrm>
                <a:prstGeom prst="rect">
                  <a:avLst/>
                </a:prstGeom>
                <a:noFill/>
              </p:spPr>
              <p:txBody>
                <a:bodyPr wrap="none" rtlCol="0">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050" i="1">
                            <a:solidFill>
                              <a:prstClr val="black"/>
                            </a:solidFill>
                            <a:latin typeface="Cambria Math" panose="02040503050406030204" pitchFamily="18" charset="0"/>
                            <a:cs typeface="Times New Roman" panose="02020603050405020304" pitchFamily="18" charset="0"/>
                          </a:rPr>
                          <m:t>ℓ/4</m:t>
                        </m:r>
                      </m:oMath>
                    </m:oMathPara>
                  </a14:m>
                  <a:endParaRPr lang="zh-CN" altLang="en-US" sz="105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48" name="文本框 90">
                  <a:extLst>
                    <a:ext uri="{FF2B5EF4-FFF2-40B4-BE49-F238E27FC236}">
                      <a16:creationId xmlns:a16="http://schemas.microsoft.com/office/drawing/2014/main" id="{5A93EF1F-C080-D1D0-5EA8-DF0F5F547E8E}"/>
                    </a:ext>
                  </a:extLst>
                </p:cNvPr>
                <p:cNvSpPr txBox="1">
                  <a:spLocks noRot="1" noChangeAspect="1" noMove="1" noResize="1" noEditPoints="1" noAdjustHandles="1" noChangeArrowheads="1" noChangeShapeType="1" noTextEdit="1"/>
                </p:cNvSpPr>
                <p:nvPr/>
              </p:nvSpPr>
              <p:spPr>
                <a:xfrm>
                  <a:off x="5481029" y="1404677"/>
                  <a:ext cx="441146" cy="261610"/>
                </a:xfrm>
                <a:prstGeom prst="rect">
                  <a:avLst/>
                </a:prstGeom>
                <a:blipFill>
                  <a:blip r:embed="rId26"/>
                  <a:stretch>
                    <a:fillRect b="-46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91">
                  <a:extLst>
                    <a:ext uri="{FF2B5EF4-FFF2-40B4-BE49-F238E27FC236}">
                      <a16:creationId xmlns:a16="http://schemas.microsoft.com/office/drawing/2014/main" id="{35F5DF57-5342-10AF-9891-5EEAB134B805}"/>
                    </a:ext>
                  </a:extLst>
                </p:cNvPr>
                <p:cNvSpPr txBox="1"/>
                <p:nvPr/>
              </p:nvSpPr>
              <p:spPr>
                <a:xfrm>
                  <a:off x="5775153" y="1250788"/>
                  <a:ext cx="638316" cy="430887"/>
                </a:xfrm>
                <a:prstGeom prst="rect">
                  <a:avLst/>
                </a:prstGeom>
                <a:noFill/>
              </p:spPr>
              <p:txBody>
                <a:bodyPr wrap="none" rtlCol="0">
                  <a:spAutoFit/>
                </a:bodyPr>
                <a:lstStyle/>
                <a:p>
                  <a:pPr defTabSz="457200" eaLnBrk="1" fontAlgn="auto" hangingPunct="1">
                    <a:spcBef>
                      <a:spcPts val="0"/>
                    </a:spcBef>
                    <a:spcAft>
                      <a:spcPts val="0"/>
                    </a:spcAft>
                  </a:pPr>
                  <a:r>
                    <a:rPr lang="en-US" altLang="zh-CN" sz="105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Block</a:t>
                  </a:r>
                  <a:r>
                    <a:rPr lang="en-US" altLang="zh-CN" sz="1050" dirty="0">
                      <a:solidFill>
                        <a:prstClr val="black"/>
                      </a:solidFill>
                      <a:latin typeface="Cambria Math" panose="02040503050406030204" pitchFamily="18" charset="0"/>
                      <a:ea typeface="等线" panose="02010600030101010101" pitchFamily="2" charset="-122"/>
                      <a:cs typeface="Times New Roman" panose="02020603050405020304" pitchFamily="18" charset="0"/>
                    </a:rPr>
                    <a:t> 0</a:t>
                  </a:r>
                </a:p>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zh-CN" sz="1050" i="1">
                            <a:solidFill>
                              <a:prstClr val="black"/>
                            </a:solidFill>
                            <a:latin typeface="Cambria Math" panose="02040503050406030204" pitchFamily="18" charset="0"/>
                            <a:cs typeface="Times New Roman" panose="02020603050405020304" pitchFamily="18" charset="0"/>
                          </a:rPr>
                          <m:t>ℓ/4</m:t>
                        </m:r>
                      </m:oMath>
                    </m:oMathPara>
                  </a14:m>
                  <a:endParaRPr lang="zh-CN" altLang="en-US" sz="105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49" name="文本框 91">
                  <a:extLst>
                    <a:ext uri="{FF2B5EF4-FFF2-40B4-BE49-F238E27FC236}">
                      <a16:creationId xmlns:a16="http://schemas.microsoft.com/office/drawing/2014/main" id="{35F5DF57-5342-10AF-9891-5EEAB134B805}"/>
                    </a:ext>
                  </a:extLst>
                </p:cNvPr>
                <p:cNvSpPr txBox="1">
                  <a:spLocks noRot="1" noChangeAspect="1" noMove="1" noResize="1" noEditPoints="1" noAdjustHandles="1" noChangeArrowheads="1" noChangeShapeType="1" noTextEdit="1"/>
                </p:cNvSpPr>
                <p:nvPr/>
              </p:nvSpPr>
              <p:spPr>
                <a:xfrm>
                  <a:off x="5775153" y="1250788"/>
                  <a:ext cx="638316" cy="430887"/>
                </a:xfrm>
                <a:prstGeom prst="rect">
                  <a:avLst/>
                </a:prstGeom>
                <a:blipFill>
                  <a:blip r:embed="rId2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92">
                  <a:extLst>
                    <a:ext uri="{FF2B5EF4-FFF2-40B4-BE49-F238E27FC236}">
                      <a16:creationId xmlns:a16="http://schemas.microsoft.com/office/drawing/2014/main" id="{79EF8217-7688-BF6D-7090-2DA368AA57EF}"/>
                    </a:ext>
                  </a:extLst>
                </p:cNvPr>
                <p:cNvSpPr txBox="1"/>
                <p:nvPr/>
              </p:nvSpPr>
              <p:spPr>
                <a:xfrm>
                  <a:off x="7037218" y="1404677"/>
                  <a:ext cx="470257" cy="261610"/>
                </a:xfrm>
                <a:prstGeom prst="rect">
                  <a:avLst/>
                </a:prstGeom>
                <a:noFill/>
              </p:spPr>
              <p:txBody>
                <a:bodyPr wrap="none" rtlCol="0">
                  <a:spAutoFit/>
                </a:bodyPr>
                <a:lstStyle/>
                <a:p>
                  <a:pPr defTabSz="457200" eaLnBrk="1" fontAlgn="auto" hangingPunct="1">
                    <a:spcBef>
                      <a:spcPts val="0"/>
                    </a:spcBef>
                    <a:spcAft>
                      <a:spcPts val="0"/>
                    </a:spcAft>
                  </a:pPr>
                  <a14:m>
                    <m:oMath xmlns:m="http://schemas.openxmlformats.org/officeDocument/2006/math">
                      <m:r>
                        <a:rPr lang="en-US" altLang="zh-CN" sz="1050" i="1">
                          <a:solidFill>
                            <a:prstClr val="black"/>
                          </a:solidFill>
                          <a:latin typeface="Cambria Math" panose="02040503050406030204" pitchFamily="18" charset="0"/>
                        </a:rPr>
                        <m:t>𝑁</m:t>
                      </m:r>
                      <m:r>
                        <a:rPr lang="en-US" altLang="zh-CN" sz="1050" i="1">
                          <a:solidFill>
                            <a:prstClr val="black"/>
                          </a:solidFill>
                          <a:latin typeface="Cambria Math" panose="02040503050406030204" pitchFamily="18" charset="0"/>
                        </a:rPr>
                        <m:t>/4</m:t>
                      </m:r>
                    </m:oMath>
                  </a14:m>
                  <a:r>
                    <a:rPr lang="zh-CN" altLang="en-US" sz="1050" dirty="0">
                      <a:solidFill>
                        <a:prstClr val="black"/>
                      </a:solidFill>
                      <a:latin typeface="Calibri" panose="020F0502020204030204"/>
                      <a:ea typeface="等线" panose="02010600030101010101" pitchFamily="2" charset="-122"/>
                    </a:rPr>
                    <a:t> </a:t>
                  </a:r>
                  <a:endParaRPr lang="zh-CN" altLang="en-US" sz="105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50" name="文本框 92">
                  <a:extLst>
                    <a:ext uri="{FF2B5EF4-FFF2-40B4-BE49-F238E27FC236}">
                      <a16:creationId xmlns:a16="http://schemas.microsoft.com/office/drawing/2014/main" id="{79EF8217-7688-BF6D-7090-2DA368AA57EF}"/>
                    </a:ext>
                  </a:extLst>
                </p:cNvPr>
                <p:cNvSpPr txBox="1">
                  <a:spLocks noRot="1" noChangeAspect="1" noMove="1" noResize="1" noEditPoints="1" noAdjustHandles="1" noChangeArrowheads="1" noChangeShapeType="1" noTextEdit="1"/>
                </p:cNvSpPr>
                <p:nvPr/>
              </p:nvSpPr>
              <p:spPr>
                <a:xfrm>
                  <a:off x="7037218" y="1404677"/>
                  <a:ext cx="470257" cy="261610"/>
                </a:xfrm>
                <a:prstGeom prst="rect">
                  <a:avLst/>
                </a:prstGeom>
                <a:blipFill>
                  <a:blip r:embed="rId29"/>
                  <a:stretch>
                    <a:fillRect b="-4651"/>
                  </a:stretch>
                </a:blipFill>
              </p:spPr>
              <p:txBody>
                <a:bodyPr/>
                <a:lstStyle/>
                <a:p>
                  <a:r>
                    <a:rPr lang="zh-CN" altLang="en-US">
                      <a:noFill/>
                    </a:rPr>
                    <a:t> </a:t>
                  </a:r>
                </a:p>
              </p:txBody>
            </p:sp>
          </mc:Fallback>
        </mc:AlternateContent>
        <p:cxnSp>
          <p:nvCxnSpPr>
            <p:cNvPr id="51" name="直接箭头连接符 49">
              <a:extLst>
                <a:ext uri="{FF2B5EF4-FFF2-40B4-BE49-F238E27FC236}">
                  <a16:creationId xmlns:a16="http://schemas.microsoft.com/office/drawing/2014/main" id="{F832D763-FED2-29CB-01E0-029B319A13D6}"/>
                </a:ext>
              </a:extLst>
            </p:cNvPr>
            <p:cNvCxnSpPr>
              <a:cxnSpLocks/>
            </p:cNvCxnSpPr>
            <p:nvPr/>
          </p:nvCxnSpPr>
          <p:spPr>
            <a:xfrm>
              <a:off x="1969106" y="2992251"/>
              <a:ext cx="4829861" cy="0"/>
            </a:xfrm>
            <a:prstGeom prst="straightConnector1">
              <a:avLst/>
            </a:prstGeom>
            <a:noFill/>
            <a:ln w="12700" cap="sq" cmpd="sng" algn="ctr">
              <a:solidFill>
                <a:sysClr val="windowText" lastClr="000000"/>
              </a:solidFill>
              <a:prstDash val="solid"/>
              <a:bevel/>
              <a:tailEnd type="none"/>
            </a:ln>
            <a:effectLst/>
          </p:spPr>
        </p:cxnSp>
        <p:cxnSp>
          <p:nvCxnSpPr>
            <p:cNvPr id="52" name="直接连接符 50">
              <a:extLst>
                <a:ext uri="{FF2B5EF4-FFF2-40B4-BE49-F238E27FC236}">
                  <a16:creationId xmlns:a16="http://schemas.microsoft.com/office/drawing/2014/main" id="{648F170D-03AC-EC5F-9BEB-F6A20614FF1F}"/>
                </a:ext>
              </a:extLst>
            </p:cNvPr>
            <p:cNvCxnSpPr>
              <a:cxnSpLocks/>
            </p:cNvCxnSpPr>
            <p:nvPr/>
          </p:nvCxnSpPr>
          <p:spPr>
            <a:xfrm>
              <a:off x="1962637" y="2902451"/>
              <a:ext cx="0" cy="89559"/>
            </a:xfrm>
            <a:prstGeom prst="line">
              <a:avLst/>
            </a:prstGeom>
            <a:noFill/>
            <a:ln w="12700" cap="flat" cmpd="sng" algn="ctr">
              <a:solidFill>
                <a:sysClr val="windowText" lastClr="000000"/>
              </a:solidFill>
              <a:prstDash val="solid"/>
              <a:miter lim="800000"/>
            </a:ln>
            <a:effectLst/>
          </p:spPr>
        </p:cxnSp>
        <p:cxnSp>
          <p:nvCxnSpPr>
            <p:cNvPr id="53" name="直接连接符 50">
              <a:extLst>
                <a:ext uri="{FF2B5EF4-FFF2-40B4-BE49-F238E27FC236}">
                  <a16:creationId xmlns:a16="http://schemas.microsoft.com/office/drawing/2014/main" id="{DC3D4AE7-0807-8BAB-13F0-09DFF2E4B451}"/>
                </a:ext>
              </a:extLst>
            </p:cNvPr>
            <p:cNvCxnSpPr>
              <a:cxnSpLocks/>
            </p:cNvCxnSpPr>
            <p:nvPr/>
          </p:nvCxnSpPr>
          <p:spPr>
            <a:xfrm>
              <a:off x="6804357" y="2902451"/>
              <a:ext cx="0" cy="89559"/>
            </a:xfrm>
            <a:prstGeom prst="line">
              <a:avLst/>
            </a:prstGeom>
            <a:noFill/>
            <a:ln w="12700" cap="flat" cmpd="sng" algn="ctr">
              <a:solidFill>
                <a:sysClr val="windowText" lastClr="000000"/>
              </a:solidFill>
              <a:prstDash val="solid"/>
              <a:miter lim="800000"/>
            </a:ln>
            <a:effectLst/>
          </p:spPr>
        </p:cxnSp>
        <p:sp>
          <p:nvSpPr>
            <p:cNvPr id="54" name="TextBox 53">
              <a:extLst>
                <a:ext uri="{FF2B5EF4-FFF2-40B4-BE49-F238E27FC236}">
                  <a16:creationId xmlns:a16="http://schemas.microsoft.com/office/drawing/2014/main" id="{A69FFD3E-4B7B-CDA6-BB96-A4A2F5854DCC}"/>
                </a:ext>
              </a:extLst>
            </p:cNvPr>
            <p:cNvSpPr txBox="1"/>
            <p:nvPr/>
          </p:nvSpPr>
          <p:spPr>
            <a:xfrm>
              <a:off x="3729990" y="2748910"/>
              <a:ext cx="1490280" cy="307777"/>
            </a:xfrm>
            <a:prstGeom prst="rect">
              <a:avLst/>
            </a:prstGeom>
            <a:noFill/>
          </p:spPr>
          <p:txBody>
            <a:bodyPr wrap="none" rtlCol="0">
              <a:spAutoFit/>
            </a:bodyPr>
            <a:lstStyle/>
            <a:p>
              <a:r>
                <a:rPr lang="en-US" altLang="zh-CN" sz="1400" dirty="0">
                  <a:latin typeface="Times New Roman" panose="02020603050405020304" pitchFamily="18" charset="0"/>
                  <a:cs typeface="Times New Roman" panose="02020603050405020304" pitchFamily="18" charset="0"/>
                </a:rPr>
                <a:t>Sliding Window 1</a:t>
              </a:r>
              <a:endParaRPr lang="zh-CN" altLang="en-US" sz="1400" dirty="0">
                <a:latin typeface="Times New Roman" panose="02020603050405020304" pitchFamily="18" charset="0"/>
                <a:cs typeface="Times New Roman" panose="02020603050405020304" pitchFamily="18" charset="0"/>
              </a:endParaRPr>
            </a:p>
          </p:txBody>
        </p:sp>
        <p:cxnSp>
          <p:nvCxnSpPr>
            <p:cNvPr id="55" name="直接箭头连接符 49">
              <a:extLst>
                <a:ext uri="{FF2B5EF4-FFF2-40B4-BE49-F238E27FC236}">
                  <a16:creationId xmlns:a16="http://schemas.microsoft.com/office/drawing/2014/main" id="{429049A4-5DF2-67F4-E03B-A06BFD481C5D}"/>
                </a:ext>
              </a:extLst>
            </p:cNvPr>
            <p:cNvCxnSpPr>
              <a:cxnSpLocks/>
            </p:cNvCxnSpPr>
            <p:nvPr/>
          </p:nvCxnSpPr>
          <p:spPr>
            <a:xfrm>
              <a:off x="2875380" y="3219308"/>
              <a:ext cx="4829861" cy="0"/>
            </a:xfrm>
            <a:prstGeom prst="straightConnector1">
              <a:avLst/>
            </a:prstGeom>
            <a:noFill/>
            <a:ln w="12700" cap="sq" cmpd="sng" algn="ctr">
              <a:solidFill>
                <a:sysClr val="windowText" lastClr="000000"/>
              </a:solidFill>
              <a:prstDash val="solid"/>
              <a:bevel/>
              <a:tailEnd type="none"/>
            </a:ln>
            <a:effectLst/>
          </p:spPr>
        </p:cxnSp>
        <p:cxnSp>
          <p:nvCxnSpPr>
            <p:cNvPr id="56" name="直接连接符 50">
              <a:extLst>
                <a:ext uri="{FF2B5EF4-FFF2-40B4-BE49-F238E27FC236}">
                  <a16:creationId xmlns:a16="http://schemas.microsoft.com/office/drawing/2014/main" id="{C236E08B-16F1-BEC9-7054-B6FBC6804C47}"/>
                </a:ext>
              </a:extLst>
            </p:cNvPr>
            <p:cNvCxnSpPr>
              <a:cxnSpLocks/>
            </p:cNvCxnSpPr>
            <p:nvPr/>
          </p:nvCxnSpPr>
          <p:spPr>
            <a:xfrm>
              <a:off x="2868911" y="3129508"/>
              <a:ext cx="0" cy="89559"/>
            </a:xfrm>
            <a:prstGeom prst="line">
              <a:avLst/>
            </a:prstGeom>
            <a:noFill/>
            <a:ln w="12700" cap="flat" cmpd="sng" algn="ctr">
              <a:solidFill>
                <a:sysClr val="windowText" lastClr="000000"/>
              </a:solidFill>
              <a:prstDash val="solid"/>
              <a:miter lim="800000"/>
            </a:ln>
            <a:effectLst/>
          </p:spPr>
        </p:cxnSp>
        <p:cxnSp>
          <p:nvCxnSpPr>
            <p:cNvPr id="57" name="直接连接符 50">
              <a:extLst>
                <a:ext uri="{FF2B5EF4-FFF2-40B4-BE49-F238E27FC236}">
                  <a16:creationId xmlns:a16="http://schemas.microsoft.com/office/drawing/2014/main" id="{4A9348BB-E20B-A79B-4560-6F86BEB34F2A}"/>
                </a:ext>
              </a:extLst>
            </p:cNvPr>
            <p:cNvCxnSpPr>
              <a:cxnSpLocks/>
            </p:cNvCxnSpPr>
            <p:nvPr/>
          </p:nvCxnSpPr>
          <p:spPr>
            <a:xfrm>
              <a:off x="7710631" y="3129508"/>
              <a:ext cx="0" cy="89559"/>
            </a:xfrm>
            <a:prstGeom prst="line">
              <a:avLst/>
            </a:prstGeom>
            <a:noFill/>
            <a:ln w="12700" cap="flat" cmpd="sng" algn="ctr">
              <a:solidFill>
                <a:sysClr val="windowText" lastClr="000000"/>
              </a:solidFill>
              <a:prstDash val="solid"/>
              <a:miter lim="800000"/>
            </a:ln>
            <a:effectLst/>
          </p:spPr>
        </p:cxnSp>
        <p:sp>
          <p:nvSpPr>
            <p:cNvPr id="58" name="TextBox 57">
              <a:extLst>
                <a:ext uri="{FF2B5EF4-FFF2-40B4-BE49-F238E27FC236}">
                  <a16:creationId xmlns:a16="http://schemas.microsoft.com/office/drawing/2014/main" id="{8CA376D7-A5F2-3DF5-1F13-1829E05D6319}"/>
                </a:ext>
              </a:extLst>
            </p:cNvPr>
            <p:cNvSpPr txBox="1"/>
            <p:nvPr/>
          </p:nvSpPr>
          <p:spPr>
            <a:xfrm>
              <a:off x="4636264" y="2975967"/>
              <a:ext cx="1490280" cy="307777"/>
            </a:xfrm>
            <a:prstGeom prst="rect">
              <a:avLst/>
            </a:prstGeom>
            <a:noFill/>
          </p:spPr>
          <p:txBody>
            <a:bodyPr wrap="none" rtlCol="0">
              <a:spAutoFit/>
            </a:bodyPr>
            <a:lstStyle/>
            <a:p>
              <a:r>
                <a:rPr lang="en-US" altLang="zh-CN" sz="1400" dirty="0">
                  <a:latin typeface="Times New Roman" panose="02020603050405020304" pitchFamily="18" charset="0"/>
                  <a:cs typeface="Times New Roman" panose="02020603050405020304" pitchFamily="18" charset="0"/>
                </a:rPr>
                <a:t>Sliding Window 2</a:t>
              </a:r>
              <a:endParaRPr lang="zh-CN" altLang="en-US" sz="1400" dirty="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402F98CB-E8C8-24EE-AF45-05E553F2702A}"/>
                  </a:ext>
                </a:extLst>
              </p:cNvPr>
              <p:cNvSpPr/>
              <p:nvPr/>
            </p:nvSpPr>
            <p:spPr>
              <a:xfrm>
                <a:off x="515036" y="5822190"/>
                <a:ext cx="9790317" cy="95646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黑体" panose="02010609060101010101" pitchFamily="49" charset="-122"/>
                    <a:ea typeface="黑体" panose="02010609060101010101" pitchFamily="49" charset="-122"/>
                  </a:rPr>
                  <a:t>输入共有</a:t>
                </a:r>
                <a14:m>
                  <m:oMath xmlns:m="http://schemas.openxmlformats.org/officeDocument/2006/math">
                    <m:func>
                      <m:funcPr>
                        <m:ctrlPr>
                          <a:rPr lang="en-US" altLang="zh-CN" sz="2400" b="0" i="1" smtClean="0">
                            <a:solidFill>
                              <a:schemeClr val="tx1"/>
                            </a:solidFill>
                            <a:latin typeface="Cambria Math" panose="02040503050406030204" pitchFamily="18" charset="0"/>
                          </a:rPr>
                        </m:ctrlPr>
                      </m:funcPr>
                      <m:fName>
                        <m:r>
                          <m:rPr>
                            <m:sty m:val="p"/>
                          </m:rPr>
                          <a:rPr lang="en-US" altLang="zh-CN" sz="2400" b="0" i="0" smtClean="0">
                            <a:solidFill>
                              <a:schemeClr val="tx1"/>
                            </a:solidFill>
                            <a:latin typeface="Cambria Math" panose="02040503050406030204" pitchFamily="18" charset="0"/>
                          </a:rPr>
                          <m:t>log</m:t>
                        </m:r>
                      </m:fName>
                      <m:e>
                        <m:r>
                          <a:rPr lang="en-US" altLang="zh-CN" sz="2400" b="0" i="1" smtClean="0">
                            <a:solidFill>
                              <a:schemeClr val="tx1"/>
                            </a:solidFill>
                            <a:latin typeface="Cambria Math" panose="02040503050406030204" pitchFamily="18" charset="0"/>
                          </a:rPr>
                          <m:t>𝑅</m:t>
                        </m:r>
                      </m:e>
                    </m:func>
                  </m:oMath>
                </a14:m>
                <a:r>
                  <a:rPr lang="zh-CN" altLang="en-US" sz="2400" dirty="0">
                    <a:solidFill>
                      <a:schemeClr val="tx1"/>
                    </a:solidFill>
                    <a:latin typeface="黑体" panose="02010609060101010101" pitchFamily="49" charset="-122"/>
                    <a:ea typeface="黑体" panose="02010609060101010101" pitchFamily="49" charset="-122"/>
                  </a:rPr>
                  <a:t>个</a:t>
                </a:r>
                <a:r>
                  <a:rPr lang="en-US" altLang="zh-CN" sz="2400" dirty="0">
                    <a:solidFill>
                      <a:schemeClr val="tx1"/>
                    </a:solidFill>
                    <a:latin typeface="黑体" panose="02010609060101010101" pitchFamily="49" charset="-122"/>
                    <a:ea typeface="黑体" panose="02010609060101010101" pitchFamily="49" charset="-122"/>
                  </a:rPr>
                  <a:t>block</a:t>
                </a:r>
                <a:r>
                  <a:rPr lang="zh-CN" altLang="en-US" sz="2400" dirty="0">
                    <a:solidFill>
                      <a:schemeClr val="tx1"/>
                    </a:solidFill>
                    <a:latin typeface="黑体" panose="02010609060101010101" pitchFamily="49" charset="-122"/>
                    <a:ea typeface="黑体" panose="02010609060101010101" pitchFamily="49" charset="-122"/>
                  </a:rPr>
                  <a:t>，最少需要</a:t>
                </a:r>
                <a14:m>
                  <m:oMath xmlns:m="http://schemas.openxmlformats.org/officeDocument/2006/math">
                    <m:r>
                      <m:rPr>
                        <m:sty m:val="p"/>
                      </m:rPr>
                      <a:rPr lang="en-US" altLang="zh-CN" sz="2400" b="0" i="0" smtClean="0">
                        <a:solidFill>
                          <a:schemeClr val="tx1"/>
                        </a:solidFill>
                        <a:latin typeface="Cambria Math" panose="02040503050406030204" pitchFamily="18" charset="0"/>
                      </a:rPr>
                      <m:t>Ω</m:t>
                    </m:r>
                    <m:r>
                      <a:rPr lang="en-US" altLang="zh-CN" sz="2400" b="0" i="1" smtClean="0">
                        <a:solidFill>
                          <a:schemeClr val="tx1"/>
                        </a:solidFill>
                        <a:latin typeface="Cambria Math" panose="02040503050406030204" pitchFamily="18" charset="0"/>
                      </a:rPr>
                      <m:t>(</m:t>
                    </m:r>
                    <m:r>
                      <a:rPr lang="en-US" altLang="zh-CN" sz="2400" b="0" i="1" smtClean="0">
                        <a:solidFill>
                          <a:schemeClr val="tx1"/>
                        </a:solidFill>
                        <a:latin typeface="Cambria Math" panose="02040503050406030204" pitchFamily="18" charset="0"/>
                      </a:rPr>
                      <m:t>𝑑</m:t>
                    </m:r>
                    <m:r>
                      <a:rPr lang="en-US" altLang="zh-CN" sz="2400" b="0" i="1" smtClean="0">
                        <a:solidFill>
                          <a:schemeClr val="tx1"/>
                        </a:solidFill>
                        <a:latin typeface="Cambria Math" panose="02040503050406030204" pitchFamily="18" charset="0"/>
                      </a:rPr>
                      <m:t>ℓ</m:t>
                    </m:r>
                    <m:func>
                      <m:funcPr>
                        <m:ctrlPr>
                          <a:rPr lang="en-US" altLang="zh-CN" sz="2400" b="0" i="1" smtClean="0">
                            <a:solidFill>
                              <a:schemeClr val="tx1"/>
                            </a:solidFill>
                            <a:latin typeface="Cambria Math" panose="02040503050406030204" pitchFamily="18" charset="0"/>
                          </a:rPr>
                        </m:ctrlPr>
                      </m:funcPr>
                      <m:fName>
                        <m:r>
                          <m:rPr>
                            <m:sty m:val="p"/>
                          </m:rPr>
                          <a:rPr lang="en-US" altLang="zh-CN" sz="2400" b="0" i="0" smtClean="0">
                            <a:solidFill>
                              <a:schemeClr val="tx1"/>
                            </a:solidFill>
                            <a:latin typeface="Cambria Math" panose="02040503050406030204" pitchFamily="18" charset="0"/>
                          </a:rPr>
                          <m:t>log</m:t>
                        </m:r>
                      </m:fName>
                      <m:e>
                        <m:r>
                          <a:rPr lang="en-US" altLang="zh-CN" sz="2400" b="0" i="1" smtClean="0">
                            <a:solidFill>
                              <a:schemeClr val="tx1"/>
                            </a:solidFill>
                            <a:latin typeface="Cambria Math" panose="02040503050406030204" pitchFamily="18" charset="0"/>
                          </a:rPr>
                          <m:t>𝑅</m:t>
                        </m:r>
                      </m:e>
                    </m:func>
                    <m:r>
                      <a:rPr lang="en-US" altLang="zh-CN" sz="2400" b="0" i="1" smtClean="0">
                        <a:solidFill>
                          <a:schemeClr val="tx1"/>
                        </a:solidFill>
                        <a:latin typeface="Cambria Math" panose="02040503050406030204" pitchFamily="18" charset="0"/>
                      </a:rPr>
                      <m:t>)</m:t>
                    </m:r>
                  </m:oMath>
                </a14:m>
                <a:r>
                  <a:rPr lang="zh-CN" altLang="en-US" sz="2400" dirty="0">
                    <a:solidFill>
                      <a:schemeClr val="tx1"/>
                    </a:solidFill>
                    <a:latin typeface="黑体" panose="02010609060101010101" pitchFamily="49" charset="-122"/>
                    <a:ea typeface="黑体" panose="02010609060101010101" pitchFamily="49" charset="-122"/>
                  </a:rPr>
                  <a:t>比特，</a:t>
                </a:r>
                <a14:m>
                  <m:oMath xmlns:m="http://schemas.openxmlformats.org/officeDocument/2006/math">
                    <m:r>
                      <a:rPr lang="en-US" altLang="zh-CN" sz="2400" b="0" i="1" smtClean="0">
                        <a:solidFill>
                          <a:schemeClr val="tx1"/>
                        </a:solidFill>
                        <a:latin typeface="Cambria Math" panose="02040503050406030204" pitchFamily="18" charset="0"/>
                      </a:rPr>
                      <m:t>ℓ=</m:t>
                    </m:r>
                    <m:r>
                      <m:rPr>
                        <m:sty m:val="p"/>
                      </m:rPr>
                      <a:rPr lang="en-US" altLang="zh-CN" sz="2400" b="0" i="0" smtClean="0">
                        <a:solidFill>
                          <a:schemeClr val="tx1"/>
                        </a:solidFill>
                        <a:latin typeface="Cambria Math" panose="02040503050406030204" pitchFamily="18" charset="0"/>
                      </a:rPr>
                      <m:t>Θ</m:t>
                    </m:r>
                    <m:d>
                      <m:dPr>
                        <m:ctrlPr>
                          <a:rPr lang="en-US" altLang="zh-CN" sz="2400" b="0" i="1" smtClean="0">
                            <a:solidFill>
                              <a:schemeClr val="tx1"/>
                            </a:solidFill>
                            <a:latin typeface="Cambria Math" panose="02040503050406030204" pitchFamily="18" charset="0"/>
                          </a:rPr>
                        </m:ctrlPr>
                      </m:dPr>
                      <m:e>
                        <m:f>
                          <m:fPr>
                            <m:ctrlPr>
                              <a:rPr lang="en-US" altLang="zh-CN" sz="2400" b="0" i="1" smtClean="0">
                                <a:solidFill>
                                  <a:schemeClr val="tx1"/>
                                </a:solidFill>
                                <a:latin typeface="Cambria Math" panose="02040503050406030204" pitchFamily="18" charset="0"/>
                              </a:rPr>
                            </m:ctrlPr>
                          </m:fPr>
                          <m:num>
                            <m:r>
                              <a:rPr lang="en-US" altLang="zh-CN" sz="2400" b="0" i="1" smtClean="0">
                                <a:solidFill>
                                  <a:schemeClr val="tx1"/>
                                </a:solidFill>
                                <a:latin typeface="Cambria Math" panose="02040503050406030204" pitchFamily="18" charset="0"/>
                              </a:rPr>
                              <m:t>1</m:t>
                            </m:r>
                          </m:num>
                          <m:den>
                            <m:r>
                              <a:rPr lang="en-US" altLang="zh-CN" sz="2400" b="0" i="1" smtClean="0">
                                <a:solidFill>
                                  <a:schemeClr val="tx1"/>
                                </a:solidFill>
                                <a:latin typeface="Cambria Math" panose="02040503050406030204" pitchFamily="18" charset="0"/>
                              </a:rPr>
                              <m:t>𝜀</m:t>
                            </m:r>
                          </m:den>
                        </m:f>
                      </m:e>
                    </m:d>
                  </m:oMath>
                </a14:m>
                <a:r>
                  <a:rPr lang="zh-CN" altLang="en-US" sz="2400" dirty="0">
                    <a:solidFill>
                      <a:schemeClr val="tx1"/>
                    </a:solidFill>
                    <a:latin typeface="黑体" panose="02010609060101010101" pitchFamily="49" charset="-122"/>
                    <a:ea typeface="黑体" panose="02010609060101010101" pitchFamily="49" charset="-122"/>
                  </a:rPr>
                  <a:t>。</a:t>
                </a:r>
                <a:r>
                  <a:rPr lang="en-US" altLang="zh-CN" sz="2400" dirty="0">
                    <a:solidFill>
                      <a:schemeClr val="tx1"/>
                    </a:solidFill>
                    <a:latin typeface="黑体" panose="02010609060101010101" pitchFamily="49" charset="-122"/>
                    <a:ea typeface="黑体" panose="02010609060101010101" pitchFamily="49" charset="-122"/>
                  </a:rPr>
                  <a:t>Q.E.D.</a:t>
                </a:r>
              </a:p>
              <a:p>
                <a:pPr algn="ctr"/>
                <a:r>
                  <a:rPr lang="zh-CN" altLang="en-US" sz="2400" dirty="0">
                    <a:solidFill>
                      <a:schemeClr val="tx1"/>
                    </a:solidFill>
                    <a:latin typeface="黑体" panose="02010609060101010101" pitchFamily="49" charset="-122"/>
                    <a:ea typeface="黑体" panose="02010609060101010101" pitchFamily="49" charset="-122"/>
                  </a:rPr>
                  <a:t>与算法空间复杂度同阶。</a:t>
                </a:r>
                <a:endParaRPr lang="en-US" altLang="zh-CN" sz="2400" dirty="0">
                  <a:solidFill>
                    <a:schemeClr val="tx1"/>
                  </a:solidFill>
                  <a:latin typeface="黑体" panose="02010609060101010101" pitchFamily="49" charset="-122"/>
                  <a:ea typeface="黑体" panose="02010609060101010101" pitchFamily="49" charset="-122"/>
                </a:endParaRPr>
              </a:p>
            </p:txBody>
          </p:sp>
        </mc:Choice>
        <mc:Fallback xmlns="">
          <p:sp>
            <p:nvSpPr>
              <p:cNvPr id="63" name="Rectangle 62">
                <a:extLst>
                  <a:ext uri="{FF2B5EF4-FFF2-40B4-BE49-F238E27FC236}">
                    <a16:creationId xmlns:a16="http://schemas.microsoft.com/office/drawing/2014/main" id="{402F98CB-E8C8-24EE-AF45-05E553F2702A}"/>
                  </a:ext>
                </a:extLst>
              </p:cNvPr>
              <p:cNvSpPr>
                <a:spLocks noRot="1" noChangeAspect="1" noMove="1" noResize="1" noEditPoints="1" noAdjustHandles="1" noChangeArrowheads="1" noChangeShapeType="1" noTextEdit="1"/>
              </p:cNvSpPr>
              <p:nvPr/>
            </p:nvSpPr>
            <p:spPr>
              <a:xfrm>
                <a:off x="515036" y="5822190"/>
                <a:ext cx="9790317" cy="956468"/>
              </a:xfrm>
              <a:prstGeom prst="rect">
                <a:avLst/>
              </a:prstGeom>
              <a:blipFill>
                <a:blip r:embed="rId30"/>
                <a:stretch>
                  <a:fillRect t="-637" b="-16561"/>
                </a:stretch>
              </a:blipFill>
              <a:ln>
                <a:noFill/>
              </a:ln>
            </p:spPr>
            <p:txBody>
              <a:bodyPr/>
              <a:lstStyle/>
              <a:p>
                <a:r>
                  <a:rPr lang="zh-CN" altLang="en-US">
                    <a:noFill/>
                  </a:rPr>
                  <a:t> </a:t>
                </a:r>
              </a:p>
            </p:txBody>
          </p:sp>
        </mc:Fallback>
      </mc:AlternateContent>
    </p:spTree>
    <p:extLst>
      <p:ext uri="{BB962C8B-B14F-4D97-AF65-F5344CB8AC3E}">
        <p14:creationId xmlns:p14="http://schemas.microsoft.com/office/powerpoint/2010/main" val="16672222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1F5F6F-2447-3248-0A5E-161E0B2BD12C}"/>
              </a:ext>
            </a:extLst>
          </p:cNvPr>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实验结果</a:t>
            </a:r>
          </a:p>
        </p:txBody>
      </p:sp>
      <p:sp>
        <p:nvSpPr>
          <p:cNvPr id="6" name="Content Placeholder 5">
            <a:extLst>
              <a:ext uri="{FF2B5EF4-FFF2-40B4-BE49-F238E27FC236}">
                <a16:creationId xmlns:a16="http://schemas.microsoft.com/office/drawing/2014/main" id="{126A88C1-85C7-D5C3-69C8-1C464ED0430D}"/>
              </a:ext>
            </a:extLst>
          </p:cNvPr>
          <p:cNvSpPr>
            <a:spLocks noGrp="1"/>
          </p:cNvSpPr>
          <p:nvPr>
            <p:ph idx="1"/>
          </p:nvPr>
        </p:nvSpPr>
        <p:spPr/>
        <p:txBody>
          <a:bodyPr/>
          <a:lstStyle/>
          <a:p>
            <a:r>
              <a:rPr lang="zh-CN" altLang="en-US" sz="2800" dirty="0"/>
              <a:t>相比于其他算法，使用相同空间开销可达成更好的估计质量</a:t>
            </a:r>
            <a:endParaRPr lang="en-US" altLang="zh-CN" sz="2800" dirty="0"/>
          </a:p>
          <a:p>
            <a:r>
              <a:rPr lang="zh-CN" altLang="en-US" sz="2800" dirty="0"/>
              <a:t>实验中算法的实际误差从未超出理论误差界</a:t>
            </a:r>
          </a:p>
        </p:txBody>
      </p:sp>
      <p:grpSp>
        <p:nvGrpSpPr>
          <p:cNvPr id="62" name="Group 61">
            <a:extLst>
              <a:ext uri="{FF2B5EF4-FFF2-40B4-BE49-F238E27FC236}">
                <a16:creationId xmlns:a16="http://schemas.microsoft.com/office/drawing/2014/main" id="{7B99A2EC-2833-9A2B-D7E5-79E994C439CC}"/>
              </a:ext>
            </a:extLst>
          </p:cNvPr>
          <p:cNvGrpSpPr/>
          <p:nvPr/>
        </p:nvGrpSpPr>
        <p:grpSpPr>
          <a:xfrm>
            <a:off x="1867982" y="2506820"/>
            <a:ext cx="8456036" cy="4228942"/>
            <a:chOff x="2059564" y="2514883"/>
            <a:chExt cx="7313036" cy="3657317"/>
          </a:xfrm>
        </p:grpSpPr>
        <p:pic>
          <p:nvPicPr>
            <p:cNvPr id="2" name="Picture 1">
              <a:extLst>
                <a:ext uri="{FF2B5EF4-FFF2-40B4-BE49-F238E27FC236}">
                  <a16:creationId xmlns:a16="http://schemas.microsoft.com/office/drawing/2014/main" id="{714961D4-56E2-BF76-1171-DCC1DFADD65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59564" y="2567238"/>
              <a:ext cx="2145944" cy="1689547"/>
            </a:xfrm>
            <a:prstGeom prst="rect">
              <a:avLst/>
            </a:prstGeom>
          </p:spPr>
        </p:pic>
        <p:pic>
          <p:nvPicPr>
            <p:cNvPr id="3" name="Picture 2">
              <a:extLst>
                <a:ext uri="{FF2B5EF4-FFF2-40B4-BE49-F238E27FC236}">
                  <a16:creationId xmlns:a16="http://schemas.microsoft.com/office/drawing/2014/main" id="{8E61C333-C12D-DE64-26B4-5350F4DCE5C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59564" y="4430297"/>
              <a:ext cx="2145945" cy="1689548"/>
            </a:xfrm>
            <a:prstGeom prst="rect">
              <a:avLst/>
            </a:prstGeom>
          </p:spPr>
        </p:pic>
        <p:pic>
          <p:nvPicPr>
            <p:cNvPr id="4" name="Picture 3">
              <a:extLst>
                <a:ext uri="{FF2B5EF4-FFF2-40B4-BE49-F238E27FC236}">
                  <a16:creationId xmlns:a16="http://schemas.microsoft.com/office/drawing/2014/main" id="{84676C31-FBAC-B6EC-D9ED-A39398AE757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02856" y="4430297"/>
              <a:ext cx="2153623" cy="1695593"/>
            </a:xfrm>
            <a:prstGeom prst="rect">
              <a:avLst/>
            </a:prstGeom>
          </p:spPr>
        </p:pic>
        <p:pic>
          <p:nvPicPr>
            <p:cNvPr id="59" name="Picture 58">
              <a:extLst>
                <a:ext uri="{FF2B5EF4-FFF2-40B4-BE49-F238E27FC236}">
                  <a16:creationId xmlns:a16="http://schemas.microsoft.com/office/drawing/2014/main" id="{AE8BBB7B-6E0D-2A30-8EE2-48C0C9DE65C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06867" y="2514883"/>
              <a:ext cx="2153623" cy="1741901"/>
            </a:xfrm>
            <a:prstGeom prst="rect">
              <a:avLst/>
            </a:prstGeom>
          </p:spPr>
        </p:pic>
        <p:pic>
          <p:nvPicPr>
            <p:cNvPr id="60" name="Picture 59">
              <a:extLst>
                <a:ext uri="{FF2B5EF4-FFF2-40B4-BE49-F238E27FC236}">
                  <a16:creationId xmlns:a16="http://schemas.microsoft.com/office/drawing/2014/main" id="{C6A45B8B-7195-4989-9F42-FF079B4A057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60160" y="2514883"/>
              <a:ext cx="2212440" cy="1741901"/>
            </a:xfrm>
            <a:prstGeom prst="rect">
              <a:avLst/>
            </a:prstGeom>
          </p:spPr>
        </p:pic>
        <p:pic>
          <p:nvPicPr>
            <p:cNvPr id="61" name="Picture 60">
              <a:extLst>
                <a:ext uri="{FF2B5EF4-FFF2-40B4-BE49-F238E27FC236}">
                  <a16:creationId xmlns:a16="http://schemas.microsoft.com/office/drawing/2014/main" id="{91F3BACC-6AE9-0724-F975-38B0815EDF4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160141" y="4430298"/>
              <a:ext cx="2212442" cy="1741902"/>
            </a:xfrm>
            <a:prstGeom prst="rect">
              <a:avLst/>
            </a:prstGeom>
          </p:spPr>
        </p:pic>
      </p:grpSp>
    </p:spTree>
    <p:extLst>
      <p:ext uri="{BB962C8B-B14F-4D97-AF65-F5344CB8AC3E}">
        <p14:creationId xmlns:p14="http://schemas.microsoft.com/office/powerpoint/2010/main" val="10297238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A39E1-C982-9CD4-1717-64CC508023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D8DB5B-70D1-0C95-6E45-C4C4E0389CFC}"/>
              </a:ext>
            </a:extLst>
          </p:cNvPr>
          <p:cNvSpPr>
            <a:spLocks noGrp="1"/>
          </p:cNvSpPr>
          <p:nvPr>
            <p:ph type="title"/>
          </p:nvPr>
        </p:nvSpPr>
        <p:spPr/>
        <p:txBody>
          <a:bodyPr/>
          <a:lstStyle/>
          <a:p>
            <a:r>
              <a:rPr lang="en-CN" dirty="0"/>
              <a:t>报告提纲</a:t>
            </a:r>
          </a:p>
        </p:txBody>
      </p:sp>
      <p:sp>
        <p:nvSpPr>
          <p:cNvPr id="3" name="Content Placeholder 2">
            <a:extLst>
              <a:ext uri="{FF2B5EF4-FFF2-40B4-BE49-F238E27FC236}">
                <a16:creationId xmlns:a16="http://schemas.microsoft.com/office/drawing/2014/main" id="{EE8CB686-01EB-0321-91B6-FA66321344F8}"/>
              </a:ext>
            </a:extLst>
          </p:cNvPr>
          <p:cNvSpPr>
            <a:spLocks noGrp="1"/>
          </p:cNvSpPr>
          <p:nvPr>
            <p:ph idx="1"/>
          </p:nvPr>
        </p:nvSpPr>
        <p:spPr/>
        <p:txBody>
          <a:bodyPr/>
          <a:lstStyle/>
          <a:p>
            <a:r>
              <a:rPr lang="en-CN" dirty="0"/>
              <a:t>流数据计算与学习背景介绍</a:t>
            </a:r>
          </a:p>
          <a:p>
            <a:pPr marL="0" indent="0">
              <a:buNone/>
            </a:pPr>
            <a:endParaRPr lang="en-CN" dirty="0">
              <a:solidFill>
                <a:srgbClr val="FF0000"/>
              </a:solidFill>
            </a:endParaRPr>
          </a:p>
          <a:p>
            <a:r>
              <a:rPr lang="en-CN" dirty="0"/>
              <a:t>Frequent Directions (FD) 矩阵略图算法简介</a:t>
            </a:r>
          </a:p>
          <a:p>
            <a:pPr marL="457200" lvl="1" indent="0">
              <a:buNone/>
            </a:pPr>
            <a:endParaRPr lang="en-US" dirty="0">
              <a:solidFill>
                <a:srgbClr val="FF0000"/>
              </a:solidFill>
            </a:endParaRPr>
          </a:p>
          <a:p>
            <a:r>
              <a:rPr lang="en-CN" dirty="0"/>
              <a:t>Our Works</a:t>
            </a:r>
          </a:p>
          <a:p>
            <a:pPr lvl="1"/>
            <a:r>
              <a:rPr lang="zh-CN" altLang="en-US" dirty="0"/>
              <a:t>滑动窗口上的最优矩阵略图算法</a:t>
            </a:r>
            <a:endParaRPr lang="en-US" altLang="zh-CN" dirty="0"/>
          </a:p>
          <a:p>
            <a:pPr lvl="1"/>
            <a:r>
              <a:rPr lang="zh-CN" altLang="en-US" dirty="0">
                <a:solidFill>
                  <a:srgbClr val="FF0000"/>
                </a:solidFill>
                <a:latin typeface="微软雅黑" panose="020B0503020204020204" pitchFamily="34" charset="-122"/>
                <a:ea typeface="微软雅黑" panose="020B0503020204020204" pitchFamily="34" charset="-122"/>
              </a:rPr>
              <a:t>矩阵略图</a:t>
            </a:r>
            <a:r>
              <a:rPr lang="zh-CN" altLang="en-US" sz="2800" dirty="0">
                <a:solidFill>
                  <a:srgbClr val="FF0000"/>
                </a:solidFill>
                <a:latin typeface="微软雅黑" panose="020B0503020204020204" pitchFamily="34" charset="-122"/>
                <a:ea typeface="微软雅黑" panose="020B0503020204020204" pitchFamily="34" charset="-122"/>
              </a:rPr>
              <a:t>加速</a:t>
            </a:r>
            <a:r>
              <a:rPr lang="zh-CN" altLang="en-US" dirty="0">
                <a:solidFill>
                  <a:srgbClr val="FF0000"/>
                </a:solidFill>
                <a:latin typeface="微软雅黑" panose="020B0503020204020204" pitchFamily="34" charset="-122"/>
                <a:ea typeface="微软雅黑" panose="020B0503020204020204" pitchFamily="34" charset="-122"/>
              </a:rPr>
              <a:t>老虎机</a:t>
            </a:r>
            <a:r>
              <a:rPr lang="zh-CN" altLang="en-US" sz="2800" dirty="0">
                <a:solidFill>
                  <a:srgbClr val="FF0000"/>
                </a:solidFill>
                <a:latin typeface="微软雅黑" panose="020B0503020204020204" pitchFamily="34" charset="-122"/>
                <a:ea typeface="微软雅黑" panose="020B0503020204020204" pitchFamily="34" charset="-122"/>
              </a:rPr>
              <a:t>的通用框架</a:t>
            </a:r>
            <a:endParaRPr lang="en-CN">
              <a:solidFill>
                <a:srgbClr val="FF0000"/>
              </a:solidFill>
            </a:endParaRPr>
          </a:p>
          <a:p>
            <a:endParaRPr lang="en-CN" dirty="0"/>
          </a:p>
          <a:p>
            <a:r>
              <a:rPr lang="en-CN" dirty="0"/>
              <a:t>总结与展望</a:t>
            </a:r>
          </a:p>
        </p:txBody>
      </p:sp>
    </p:spTree>
    <p:extLst>
      <p:ext uri="{BB962C8B-B14F-4D97-AF65-F5344CB8AC3E}">
        <p14:creationId xmlns:p14="http://schemas.microsoft.com/office/powerpoint/2010/main" val="41038241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10759-BD9E-FEAF-ABC6-68ADBA5799C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81691BF-F440-52B5-D467-0062623F02FC}"/>
              </a:ext>
            </a:extLst>
          </p:cNvPr>
          <p:cNvSpPr>
            <a:spLocks noGrp="1"/>
          </p:cNvSpPr>
          <p:nvPr>
            <p:ph type="title"/>
          </p:nvPr>
        </p:nvSpPr>
        <p:spPr>
          <a:xfrm>
            <a:off x="1619219" y="115888"/>
            <a:ext cx="10496581" cy="1103828"/>
          </a:xfrm>
        </p:spPr>
        <p:txBody>
          <a:bodyPr/>
          <a:lstStyle/>
          <a:p>
            <a:r>
              <a:rPr lang="zh-CN" altLang="en-US" sz="3600" dirty="0"/>
              <a:t>线性老虎机</a:t>
            </a:r>
            <a:endParaRPr lang="en-US" altLang="zh-CN" sz="3600"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464AC9D-9AFA-1026-AD60-7CE947018CEB}"/>
                  </a:ext>
                </a:extLst>
              </p:cNvPr>
              <p:cNvSpPr>
                <a:spLocks noGrp="1"/>
              </p:cNvSpPr>
              <p:nvPr>
                <p:ph idx="1"/>
              </p:nvPr>
            </p:nvSpPr>
            <p:spPr/>
            <p:txBody>
              <a:bodyPr/>
              <a:lstStyle/>
              <a:p>
                <a:pPr>
                  <a:lnSpc>
                    <a:spcPct val="150000"/>
                  </a:lnSpc>
                </a:pPr>
                <a:r>
                  <a:rPr lang="zh-CN" altLang="en-US" sz="2800" dirty="0"/>
                  <a:t>输入：一组上下文</a:t>
                </a:r>
                <a:r>
                  <a:rPr lang="en-US" altLang="zh-CN" sz="2800" dirty="0"/>
                  <a:t> </a:t>
                </a:r>
                <a14:m>
                  <m:oMath xmlns:m="http://schemas.openxmlformats.org/officeDocument/2006/math">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𝑥</m:t>
                        </m:r>
                      </m:e>
                      <m:sub>
                        <m:r>
                          <a:rPr lang="en-US" altLang="zh-CN" sz="2800" b="0" i="1" smtClean="0">
                            <a:latin typeface="Cambria Math" panose="02040503050406030204" pitchFamily="18" charset="0"/>
                          </a:rPr>
                          <m:t>1</m:t>
                        </m:r>
                      </m:sub>
                    </m:sSub>
                    <m:r>
                      <a:rPr lang="en-US" altLang="zh-CN" sz="2800" b="0" i="1" smtClean="0">
                        <a:latin typeface="Cambria Math" panose="02040503050406030204" pitchFamily="18" charset="0"/>
                      </a:rPr>
                      <m:t>,…, </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𝑥</m:t>
                        </m:r>
                      </m:e>
                      <m:sub>
                        <m:r>
                          <a:rPr lang="en-US" altLang="zh-CN" sz="2800" b="0" i="1" smtClean="0">
                            <a:latin typeface="Cambria Math" panose="02040503050406030204" pitchFamily="18" charset="0"/>
                          </a:rPr>
                          <m:t>𝑘</m:t>
                        </m:r>
                      </m:sub>
                    </m:sSub>
                  </m:oMath>
                </a14:m>
                <a:r>
                  <a:rPr lang="en-US" altLang="zh-CN" sz="2800" dirty="0"/>
                  <a:t> </a:t>
                </a:r>
                <a:r>
                  <a:rPr lang="zh-CN" altLang="en-US" sz="2800" dirty="0"/>
                  <a:t>和先前决策的反馈 </a:t>
                </a:r>
                <a14:m>
                  <m:oMath xmlns:m="http://schemas.openxmlformats.org/officeDocument/2006/math">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𝑅</m:t>
                        </m:r>
                      </m:e>
                      <m:sub>
                        <m:r>
                          <a:rPr lang="en-US" altLang="zh-CN" sz="2800" b="0" i="1" smtClean="0">
                            <a:latin typeface="Cambria Math" panose="02040503050406030204" pitchFamily="18" charset="0"/>
                          </a:rPr>
                          <m:t>𝑡</m:t>
                        </m:r>
                      </m:sub>
                    </m:sSub>
                  </m:oMath>
                </a14:m>
                <a:endParaRPr lang="en-US" altLang="zh-CN" sz="2800" dirty="0"/>
              </a:p>
              <a:p>
                <a:pPr>
                  <a:lnSpc>
                    <a:spcPct val="150000"/>
                  </a:lnSpc>
                </a:pPr>
                <a:r>
                  <a:rPr lang="zh-CN" altLang="en-US" sz="2800" dirty="0"/>
                  <a:t>输出：根据置信上界法</a:t>
                </a:r>
                <a:r>
                  <a:rPr lang="en-US" altLang="zh-CN" sz="2800" dirty="0"/>
                  <a:t> </a:t>
                </a:r>
                <a:r>
                  <a:rPr lang="en-US" altLang="zh-CN" sz="2800" dirty="0">
                    <a:solidFill>
                      <a:srgbClr val="FF0000"/>
                    </a:solidFill>
                  </a:rPr>
                  <a:t>( Upper Confidence Bounds ) </a:t>
                </a:r>
                <a:r>
                  <a:rPr lang="zh-CN" altLang="en-US" sz="2800" dirty="0"/>
                  <a:t>给出决策</a:t>
                </a:r>
                <a14:m>
                  <m:oMath xmlns:m="http://schemas.openxmlformats.org/officeDocument/2006/math">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 </m:t>
                        </m:r>
                        <m:r>
                          <a:rPr lang="en-US" altLang="zh-CN" sz="2800" b="0" i="1" smtClean="0">
                            <a:latin typeface="Cambria Math" panose="02040503050406030204" pitchFamily="18" charset="0"/>
                          </a:rPr>
                          <m:t>𝑎</m:t>
                        </m:r>
                      </m:e>
                      <m:sub>
                        <m:r>
                          <a:rPr lang="en-US" altLang="zh-CN" sz="2800" b="0" i="1" smtClean="0">
                            <a:latin typeface="Cambria Math" panose="02040503050406030204" pitchFamily="18" charset="0"/>
                          </a:rPr>
                          <m:t>𝑡</m:t>
                        </m:r>
                      </m:sub>
                    </m:sSub>
                  </m:oMath>
                </a14:m>
                <a:endParaRPr lang="en-US" altLang="zh-CN" sz="2800" dirty="0"/>
              </a:p>
              <a:p>
                <a:pPr>
                  <a:lnSpc>
                    <a:spcPct val="150000"/>
                  </a:lnSpc>
                </a:pPr>
                <a:r>
                  <a:rPr lang="zh-CN" altLang="en-US" sz="2800" dirty="0"/>
                  <a:t>估计奖励模型：</a:t>
                </a:r>
                <a:r>
                  <a:rPr lang="zh-CN" altLang="en-US" sz="2800" dirty="0">
                    <a:solidFill>
                      <a:srgbClr val="FF0000"/>
                    </a:solidFill>
                  </a:rPr>
                  <a:t>正则化最小二乘估计</a:t>
                </a:r>
              </a:p>
            </p:txBody>
          </p:sp>
        </mc:Choice>
        <mc:Fallback xmlns="">
          <p:sp>
            <p:nvSpPr>
              <p:cNvPr id="3" name="内容占位符 2">
                <a:extLst>
                  <a:ext uri="{FF2B5EF4-FFF2-40B4-BE49-F238E27FC236}">
                    <a16:creationId xmlns:a16="http://schemas.microsoft.com/office/drawing/2014/main" id="{B464AC9D-9AFA-1026-AD60-7CE947018CEB}"/>
                  </a:ext>
                </a:extLst>
              </p:cNvPr>
              <p:cNvSpPr>
                <a:spLocks noGrp="1" noRot="1" noChangeAspect="1" noMove="1" noResize="1" noEditPoints="1" noAdjustHandles="1" noChangeArrowheads="1" noChangeShapeType="1" noTextEdit="1"/>
              </p:cNvSpPr>
              <p:nvPr>
                <p:ph idx="1"/>
              </p:nvPr>
            </p:nvSpPr>
            <p:spPr>
              <a:blipFill>
                <a:blip r:embed="rId3"/>
                <a:stretch>
                  <a:fillRect l="-578"/>
                </a:stretch>
              </a:blipFill>
            </p:spPr>
            <p:txBody>
              <a:bodyPr/>
              <a:lstStyle/>
              <a:p>
                <a:r>
                  <a:rPr lang="en-CN">
                    <a:noFill/>
                  </a:rPr>
                  <a:t> </a:t>
                </a:r>
              </a:p>
            </p:txBody>
          </p:sp>
        </mc:Fallback>
      </mc:AlternateContent>
      <p:sp>
        <p:nvSpPr>
          <p:cNvPr id="4" name="椭圆 3">
            <a:extLst>
              <a:ext uri="{FF2B5EF4-FFF2-40B4-BE49-F238E27FC236}">
                <a16:creationId xmlns:a16="http://schemas.microsoft.com/office/drawing/2014/main" id="{05127203-E31A-00C7-1947-0B84D489C422}"/>
              </a:ext>
            </a:extLst>
          </p:cNvPr>
          <p:cNvSpPr/>
          <p:nvPr/>
        </p:nvSpPr>
        <p:spPr>
          <a:xfrm>
            <a:off x="6236077" y="3879476"/>
            <a:ext cx="560187" cy="53447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5" name="文本框 4">
            <a:extLst>
              <a:ext uri="{FF2B5EF4-FFF2-40B4-BE49-F238E27FC236}">
                <a16:creationId xmlns:a16="http://schemas.microsoft.com/office/drawing/2014/main" id="{1BE33A26-FE46-C7D2-9FFD-9CCB151080C8}"/>
              </a:ext>
            </a:extLst>
          </p:cNvPr>
          <p:cNvSpPr txBox="1"/>
          <p:nvPr/>
        </p:nvSpPr>
        <p:spPr>
          <a:xfrm>
            <a:off x="3009700" y="5073483"/>
            <a:ext cx="1952786"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智能体</a:t>
            </a:r>
          </a:p>
        </p:txBody>
      </p:sp>
      <p:sp>
        <p:nvSpPr>
          <p:cNvPr id="6" name="文本框 5">
            <a:extLst>
              <a:ext uri="{FF2B5EF4-FFF2-40B4-BE49-F238E27FC236}">
                <a16:creationId xmlns:a16="http://schemas.microsoft.com/office/drawing/2014/main" id="{A446EBB5-169B-483F-932E-D3475BB102CF}"/>
              </a:ext>
            </a:extLst>
          </p:cNvPr>
          <p:cNvSpPr txBox="1"/>
          <p:nvPr/>
        </p:nvSpPr>
        <p:spPr>
          <a:xfrm>
            <a:off x="7233764" y="5073483"/>
            <a:ext cx="1952786" cy="40011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b="100000"/>
            </a:path>
            <a:tileRect t="-100000" r="-100000"/>
          </a:gradFill>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环境</a:t>
            </a:r>
          </a:p>
        </p:txBody>
      </p:sp>
      <p:sp>
        <p:nvSpPr>
          <p:cNvPr id="7" name="椭圆 6">
            <a:extLst>
              <a:ext uri="{FF2B5EF4-FFF2-40B4-BE49-F238E27FC236}">
                <a16:creationId xmlns:a16="http://schemas.microsoft.com/office/drawing/2014/main" id="{54F89AE4-FCF4-20B1-7561-6C3F35462B4B}"/>
              </a:ext>
            </a:extLst>
          </p:cNvPr>
          <p:cNvSpPr/>
          <p:nvPr/>
        </p:nvSpPr>
        <p:spPr>
          <a:xfrm>
            <a:off x="6236077" y="3854537"/>
            <a:ext cx="560187" cy="53447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8" name="椭圆 7">
            <a:extLst>
              <a:ext uri="{FF2B5EF4-FFF2-40B4-BE49-F238E27FC236}">
                <a16:creationId xmlns:a16="http://schemas.microsoft.com/office/drawing/2014/main" id="{B0E24200-C2BF-91B4-CE12-13C2270AA876}"/>
              </a:ext>
            </a:extLst>
          </p:cNvPr>
          <p:cNvSpPr/>
          <p:nvPr/>
        </p:nvSpPr>
        <p:spPr>
          <a:xfrm>
            <a:off x="6214115" y="4673918"/>
            <a:ext cx="560187" cy="53447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9" name="文本框 8">
            <a:extLst>
              <a:ext uri="{FF2B5EF4-FFF2-40B4-BE49-F238E27FC236}">
                <a16:creationId xmlns:a16="http://schemas.microsoft.com/office/drawing/2014/main" id="{F150E5A7-2C90-57F2-CF5B-CFD99889935D}"/>
              </a:ext>
            </a:extLst>
          </p:cNvPr>
          <p:cNvSpPr txBox="1"/>
          <p:nvPr/>
        </p:nvSpPr>
        <p:spPr>
          <a:xfrm>
            <a:off x="3429467" y="3927775"/>
            <a:ext cx="301914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effectLst/>
                <a:uLnTx/>
                <a:uFillTx/>
                <a:latin typeface="Times New Roman" panose="02020603050405020304" pitchFamily="18" charset="0"/>
                <a:ea typeface="等线" panose="02010600030101010101" pitchFamily="2" charset="-122"/>
                <a:cs typeface="Times New Roman" panose="02020603050405020304" pitchFamily="18" charset="0"/>
              </a:rPr>
              <a:t>一组上下文（</a:t>
            </a:r>
            <a:r>
              <a:rPr kumimoji="0" lang="en-US" altLang="zh-CN" sz="2000" b="1" i="0" u="none" strike="noStrike" kern="1200" cap="none" spc="0" normalizeH="0" baseline="0" noProof="0" dirty="0">
                <a:ln>
                  <a:noFill/>
                </a:ln>
                <a:effectLst/>
                <a:uLnTx/>
                <a:uFillTx/>
                <a:latin typeface="Times New Roman" panose="02020603050405020304" pitchFamily="18" charset="0"/>
                <a:ea typeface="等线" panose="02010600030101010101" pitchFamily="2" charset="-122"/>
                <a:cs typeface="Times New Roman" panose="02020603050405020304" pitchFamily="18" charset="0"/>
              </a:rPr>
              <a:t>contexts</a:t>
            </a:r>
            <a:r>
              <a:rPr kumimoji="0" lang="zh-CN" altLang="en-US" sz="2000" b="1" i="0" u="none" strike="noStrike" kern="1200" cap="none" spc="0" normalizeH="0" baseline="0" noProof="0" dirty="0">
                <a:ln>
                  <a:noFill/>
                </a:ln>
                <a:effectLst/>
                <a:uLnTx/>
                <a:uFillTx/>
                <a:latin typeface="Times New Roman" panose="02020603050405020304" pitchFamily="18" charset="0"/>
                <a:ea typeface="等线" panose="02010600030101010101" pitchFamily="2" charset="-122"/>
                <a:cs typeface="Times New Roman" panose="02020603050405020304" pitchFamily="18" charset="0"/>
              </a:rPr>
              <a:t>）</a:t>
            </a:r>
          </a:p>
        </p:txBody>
      </p:sp>
      <p:sp>
        <p:nvSpPr>
          <p:cNvPr id="10" name="文本框 9">
            <a:extLst>
              <a:ext uri="{FF2B5EF4-FFF2-40B4-BE49-F238E27FC236}">
                <a16:creationId xmlns:a16="http://schemas.microsoft.com/office/drawing/2014/main" id="{623CBE83-9FB8-205D-A8AD-9B97281DB5C2}"/>
              </a:ext>
            </a:extLst>
          </p:cNvPr>
          <p:cNvSpPr txBox="1"/>
          <p:nvPr/>
        </p:nvSpPr>
        <p:spPr>
          <a:xfrm>
            <a:off x="5418642" y="4752376"/>
            <a:ext cx="90932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决策</a:t>
            </a:r>
          </a:p>
        </p:txBody>
      </p:sp>
      <p:cxnSp>
        <p:nvCxnSpPr>
          <p:cNvPr id="11" name="连接符: 曲线 13">
            <a:extLst>
              <a:ext uri="{FF2B5EF4-FFF2-40B4-BE49-F238E27FC236}">
                <a16:creationId xmlns:a16="http://schemas.microsoft.com/office/drawing/2014/main" id="{BCD94842-C405-85C3-7A1F-DEE7CA5E2F85}"/>
              </a:ext>
            </a:extLst>
          </p:cNvPr>
          <p:cNvCxnSpPr>
            <a:stCxn id="6" idx="0"/>
            <a:endCxn id="5" idx="0"/>
          </p:cNvCxnSpPr>
          <p:nvPr/>
        </p:nvCxnSpPr>
        <p:spPr>
          <a:xfrm rot="16200000" flipV="1">
            <a:off x="6098125" y="2961451"/>
            <a:ext cx="12700" cy="4224064"/>
          </a:xfrm>
          <a:prstGeom prst="curvedConnector3">
            <a:avLst>
              <a:gd name="adj1" fmla="val 4614543"/>
            </a:avLst>
          </a:prstGeom>
          <a:ln w="571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连接符: 曲线 14">
            <a:extLst>
              <a:ext uri="{FF2B5EF4-FFF2-40B4-BE49-F238E27FC236}">
                <a16:creationId xmlns:a16="http://schemas.microsoft.com/office/drawing/2014/main" id="{8D22169D-5113-98B9-BB9D-058F80635A15}"/>
              </a:ext>
            </a:extLst>
          </p:cNvPr>
          <p:cNvCxnSpPr>
            <a:cxnSpLocks/>
            <a:stCxn id="5" idx="3"/>
            <a:endCxn id="6" idx="1"/>
          </p:cNvCxnSpPr>
          <p:nvPr/>
        </p:nvCxnSpPr>
        <p:spPr>
          <a:xfrm>
            <a:off x="4962486" y="5273538"/>
            <a:ext cx="2271278" cy="12700"/>
          </a:xfrm>
          <a:prstGeom prst="curvedConnector3">
            <a:avLst>
              <a:gd name="adj1" fmla="val 50000"/>
            </a:avLst>
          </a:prstGeom>
          <a:ln w="571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13" name="对象 12">
            <a:extLst>
              <a:ext uri="{FF2B5EF4-FFF2-40B4-BE49-F238E27FC236}">
                <a16:creationId xmlns:a16="http://schemas.microsoft.com/office/drawing/2014/main" id="{7C064E73-C797-2748-792C-5C26307DAF8E}"/>
              </a:ext>
            </a:extLst>
          </p:cNvPr>
          <p:cNvGraphicFramePr>
            <a:graphicFrameLocks noChangeAspect="1"/>
          </p:cNvGraphicFramePr>
          <p:nvPr/>
        </p:nvGraphicFramePr>
        <p:xfrm>
          <a:off x="6332283" y="4695082"/>
          <a:ext cx="298450" cy="447675"/>
        </p:xfrm>
        <a:graphic>
          <a:graphicData uri="http://schemas.openxmlformats.org/presentationml/2006/ole">
            <mc:AlternateContent xmlns:mc="http://schemas.openxmlformats.org/markup-compatibility/2006">
              <mc:Choice xmlns:v="urn:schemas-microsoft-com:vml" Requires="v">
                <p:oleObj name="Equation" r:id="rId4" imgW="3657600" imgH="5486400" progId="Equation.DSMT4">
                  <p:embed/>
                </p:oleObj>
              </mc:Choice>
              <mc:Fallback>
                <p:oleObj name="Equation" r:id="rId4" imgW="3657600" imgH="5486400" progId="Equation.DSMT4">
                  <p:embed/>
                  <p:pic>
                    <p:nvPicPr>
                      <p:cNvPr id="13" name="对象 12">
                        <a:extLst>
                          <a:ext uri="{FF2B5EF4-FFF2-40B4-BE49-F238E27FC236}">
                            <a16:creationId xmlns:a16="http://schemas.microsoft.com/office/drawing/2014/main" id="{7C064E73-C797-2748-792C-5C26307DAF8E}"/>
                          </a:ext>
                        </a:extLst>
                      </p:cNvPr>
                      <p:cNvPicPr/>
                      <p:nvPr/>
                    </p:nvPicPr>
                    <p:blipFill>
                      <a:blip r:embed="rId5"/>
                      <a:stretch>
                        <a:fillRect/>
                      </a:stretch>
                    </p:blipFill>
                    <p:spPr>
                      <a:xfrm>
                        <a:off x="6332283" y="4695082"/>
                        <a:ext cx="298450" cy="447675"/>
                      </a:xfrm>
                      <a:prstGeom prst="rect">
                        <a:avLst/>
                      </a:prstGeom>
                    </p:spPr>
                  </p:pic>
                </p:oleObj>
              </mc:Fallback>
            </mc:AlternateContent>
          </a:graphicData>
        </a:graphic>
      </p:graphicFrame>
      <p:sp>
        <p:nvSpPr>
          <p:cNvPr id="14" name="椭圆 13">
            <a:extLst>
              <a:ext uri="{FF2B5EF4-FFF2-40B4-BE49-F238E27FC236}">
                <a16:creationId xmlns:a16="http://schemas.microsoft.com/office/drawing/2014/main" id="{DC1FEE7B-C0E6-F119-0982-C6C345CBF706}"/>
              </a:ext>
            </a:extLst>
          </p:cNvPr>
          <p:cNvSpPr/>
          <p:nvPr/>
        </p:nvSpPr>
        <p:spPr>
          <a:xfrm>
            <a:off x="6230750" y="5969476"/>
            <a:ext cx="560187" cy="53447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15" name="文本框 14">
            <a:extLst>
              <a:ext uri="{FF2B5EF4-FFF2-40B4-BE49-F238E27FC236}">
                <a16:creationId xmlns:a16="http://schemas.microsoft.com/office/drawing/2014/main" id="{9EC9971C-ABAE-14D1-B41A-F3E0CEF41C22}"/>
              </a:ext>
            </a:extLst>
          </p:cNvPr>
          <p:cNvSpPr txBox="1"/>
          <p:nvPr/>
        </p:nvSpPr>
        <p:spPr>
          <a:xfrm>
            <a:off x="5460631" y="6002497"/>
            <a:ext cx="7238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反馈</a:t>
            </a:r>
          </a:p>
        </p:txBody>
      </p:sp>
      <p:graphicFrame>
        <p:nvGraphicFramePr>
          <p:cNvPr id="16" name="对象 15">
            <a:extLst>
              <a:ext uri="{FF2B5EF4-FFF2-40B4-BE49-F238E27FC236}">
                <a16:creationId xmlns:a16="http://schemas.microsoft.com/office/drawing/2014/main" id="{D680F756-F783-1A19-519B-B68D1131C541}"/>
              </a:ext>
            </a:extLst>
          </p:cNvPr>
          <p:cNvGraphicFramePr>
            <a:graphicFrameLocks noChangeAspect="1"/>
          </p:cNvGraphicFramePr>
          <p:nvPr/>
        </p:nvGraphicFramePr>
        <p:xfrm>
          <a:off x="6322933" y="6031106"/>
          <a:ext cx="347662" cy="444500"/>
        </p:xfrm>
        <a:graphic>
          <a:graphicData uri="http://schemas.openxmlformats.org/presentationml/2006/ole">
            <mc:AlternateContent xmlns:mc="http://schemas.openxmlformats.org/markup-compatibility/2006">
              <mc:Choice xmlns:v="urn:schemas-microsoft-com:vml" Requires="v">
                <p:oleObj name="Equation" r:id="rId6" imgW="4267200" imgH="5486400" progId="Equation.DSMT4">
                  <p:embed/>
                </p:oleObj>
              </mc:Choice>
              <mc:Fallback>
                <p:oleObj name="Equation" r:id="rId6" imgW="4267200" imgH="5486400" progId="Equation.DSMT4">
                  <p:embed/>
                  <p:pic>
                    <p:nvPicPr>
                      <p:cNvPr id="16" name="对象 15">
                        <a:extLst>
                          <a:ext uri="{FF2B5EF4-FFF2-40B4-BE49-F238E27FC236}">
                            <a16:creationId xmlns:a16="http://schemas.microsoft.com/office/drawing/2014/main" id="{D680F756-F783-1A19-519B-B68D1131C541}"/>
                          </a:ext>
                        </a:extLst>
                      </p:cNvPr>
                      <p:cNvPicPr/>
                      <p:nvPr/>
                    </p:nvPicPr>
                    <p:blipFill>
                      <a:blip r:embed="rId7"/>
                      <a:stretch>
                        <a:fillRect/>
                      </a:stretch>
                    </p:blipFill>
                    <p:spPr>
                      <a:xfrm>
                        <a:off x="6322933" y="6031106"/>
                        <a:ext cx="347662" cy="444500"/>
                      </a:xfrm>
                      <a:prstGeom prst="rect">
                        <a:avLst/>
                      </a:prstGeom>
                    </p:spPr>
                  </p:pic>
                </p:oleObj>
              </mc:Fallback>
            </mc:AlternateContent>
          </a:graphicData>
        </a:graphic>
      </p:graphicFrame>
      <p:cxnSp>
        <p:nvCxnSpPr>
          <p:cNvPr id="17" name="连接符: 曲线 20">
            <a:extLst>
              <a:ext uri="{FF2B5EF4-FFF2-40B4-BE49-F238E27FC236}">
                <a16:creationId xmlns:a16="http://schemas.microsoft.com/office/drawing/2014/main" id="{51E3D87B-ACE3-7139-DA0C-9695C8AB5577}"/>
              </a:ext>
            </a:extLst>
          </p:cNvPr>
          <p:cNvCxnSpPr>
            <a:cxnSpLocks/>
            <a:stCxn id="6" idx="2"/>
            <a:endCxn id="5" idx="2"/>
          </p:cNvCxnSpPr>
          <p:nvPr/>
        </p:nvCxnSpPr>
        <p:spPr>
          <a:xfrm rot="5400000">
            <a:off x="6098125" y="3361561"/>
            <a:ext cx="12700" cy="4224064"/>
          </a:xfrm>
          <a:prstGeom prst="curvedConnector3">
            <a:avLst>
              <a:gd name="adj1" fmla="val 3567276"/>
            </a:avLst>
          </a:prstGeom>
          <a:ln w="571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椭圆 17">
            <a:extLst>
              <a:ext uri="{FF2B5EF4-FFF2-40B4-BE49-F238E27FC236}">
                <a16:creationId xmlns:a16="http://schemas.microsoft.com/office/drawing/2014/main" id="{F05D8BFD-8EEF-640D-D3DE-3038E6022224}"/>
              </a:ext>
            </a:extLst>
          </p:cNvPr>
          <p:cNvSpPr/>
          <p:nvPr/>
        </p:nvSpPr>
        <p:spPr>
          <a:xfrm>
            <a:off x="7233764" y="3855544"/>
            <a:ext cx="560187" cy="53447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graphicFrame>
        <p:nvGraphicFramePr>
          <p:cNvPr id="19" name="对象 18">
            <a:extLst>
              <a:ext uri="{FF2B5EF4-FFF2-40B4-BE49-F238E27FC236}">
                <a16:creationId xmlns:a16="http://schemas.microsoft.com/office/drawing/2014/main" id="{08766529-155B-FC6B-A7FA-A5A2A7381937}"/>
              </a:ext>
            </a:extLst>
          </p:cNvPr>
          <p:cNvGraphicFramePr>
            <a:graphicFrameLocks noChangeAspect="1"/>
          </p:cNvGraphicFramePr>
          <p:nvPr/>
        </p:nvGraphicFramePr>
        <p:xfrm>
          <a:off x="7315200" y="3886200"/>
          <a:ext cx="429013" cy="468000"/>
        </p:xfrm>
        <a:graphic>
          <a:graphicData uri="http://schemas.openxmlformats.org/presentationml/2006/ole">
            <mc:AlternateContent xmlns:mc="http://schemas.openxmlformats.org/markup-compatibility/2006">
              <mc:Choice xmlns:v="urn:schemas-microsoft-com:vml" Requires="v">
                <p:oleObj name="Equation" r:id="rId8" imgW="215640" imgH="228600" progId="Equation.DSMT4">
                  <p:embed/>
                </p:oleObj>
              </mc:Choice>
              <mc:Fallback>
                <p:oleObj name="Equation" r:id="rId8" imgW="215640" imgH="228600" progId="Equation.DSMT4">
                  <p:embed/>
                  <p:pic>
                    <p:nvPicPr>
                      <p:cNvPr id="19" name="对象 18">
                        <a:extLst>
                          <a:ext uri="{FF2B5EF4-FFF2-40B4-BE49-F238E27FC236}">
                            <a16:creationId xmlns:a16="http://schemas.microsoft.com/office/drawing/2014/main" id="{08766529-155B-FC6B-A7FA-A5A2A7381937}"/>
                          </a:ext>
                        </a:extLst>
                      </p:cNvPr>
                      <p:cNvPicPr/>
                      <p:nvPr/>
                    </p:nvPicPr>
                    <p:blipFill>
                      <a:blip r:embed="rId9"/>
                      <a:stretch>
                        <a:fillRect/>
                      </a:stretch>
                    </p:blipFill>
                    <p:spPr>
                      <a:xfrm>
                        <a:off x="7315200" y="3886200"/>
                        <a:ext cx="429013" cy="468000"/>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71A51E77-7E30-3BC5-6145-4370131904FD}"/>
              </a:ext>
            </a:extLst>
          </p:cNvPr>
          <p:cNvGraphicFramePr>
            <a:graphicFrameLocks noChangeAspect="1"/>
          </p:cNvGraphicFramePr>
          <p:nvPr/>
        </p:nvGraphicFramePr>
        <p:xfrm>
          <a:off x="6347330" y="3888999"/>
          <a:ext cx="327025" cy="468313"/>
        </p:xfrm>
        <a:graphic>
          <a:graphicData uri="http://schemas.openxmlformats.org/presentationml/2006/ole">
            <mc:AlternateContent xmlns:mc="http://schemas.openxmlformats.org/markup-compatibility/2006">
              <mc:Choice xmlns:v="urn:schemas-microsoft-com:vml" Requires="v">
                <p:oleObj name="Equation" r:id="rId10" imgW="164880" imgH="228600" progId="Equation.DSMT4">
                  <p:embed/>
                </p:oleObj>
              </mc:Choice>
              <mc:Fallback>
                <p:oleObj name="Equation" r:id="rId10" imgW="164880" imgH="228600" progId="Equation.DSMT4">
                  <p:embed/>
                  <p:pic>
                    <p:nvPicPr>
                      <p:cNvPr id="20" name="对象 19">
                        <a:extLst>
                          <a:ext uri="{FF2B5EF4-FFF2-40B4-BE49-F238E27FC236}">
                            <a16:creationId xmlns:a16="http://schemas.microsoft.com/office/drawing/2014/main" id="{71A51E77-7E30-3BC5-6145-4370131904FD}"/>
                          </a:ext>
                        </a:extLst>
                      </p:cNvPr>
                      <p:cNvPicPr/>
                      <p:nvPr/>
                    </p:nvPicPr>
                    <p:blipFill>
                      <a:blip r:embed="rId11"/>
                      <a:stretch>
                        <a:fillRect/>
                      </a:stretch>
                    </p:blipFill>
                    <p:spPr>
                      <a:xfrm>
                        <a:off x="6347330" y="3888999"/>
                        <a:ext cx="327025" cy="468313"/>
                      </a:xfrm>
                      <a:prstGeom prst="rect">
                        <a:avLst/>
                      </a:prstGeom>
                    </p:spPr>
                  </p:pic>
                </p:oleObj>
              </mc:Fallback>
            </mc:AlternateContent>
          </a:graphicData>
        </a:graphic>
      </p:graphicFrame>
    </p:spTree>
    <p:extLst>
      <p:ext uri="{BB962C8B-B14F-4D97-AF65-F5344CB8AC3E}">
        <p14:creationId xmlns:p14="http://schemas.microsoft.com/office/powerpoint/2010/main" val="6101214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84244-DA04-379C-13A2-D07B521F34B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4433FC2-9C34-0898-DAE4-A6BD354EF526}"/>
              </a:ext>
            </a:extLst>
          </p:cNvPr>
          <p:cNvSpPr>
            <a:spLocks noGrp="1"/>
          </p:cNvSpPr>
          <p:nvPr>
            <p:ph type="title"/>
          </p:nvPr>
        </p:nvSpPr>
        <p:spPr>
          <a:xfrm>
            <a:off x="1618488" y="115888"/>
            <a:ext cx="10477500" cy="1144306"/>
          </a:xfrm>
        </p:spPr>
        <p:txBody>
          <a:bodyPr/>
          <a:lstStyle/>
          <a:p>
            <a:r>
              <a:rPr lang="zh-CN" altLang="en-US" dirty="0"/>
              <a:t>基于矩阵略图加速老虎机</a:t>
            </a:r>
            <a:endParaRPr kumimoji="1"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CF8C79A-938C-80FF-007C-5D4447F055C1}"/>
                  </a:ext>
                </a:extLst>
              </p:cNvPr>
              <p:cNvSpPr>
                <a:spLocks noGrp="1"/>
              </p:cNvSpPr>
              <p:nvPr>
                <p:ph sz="half" idx="1"/>
              </p:nvPr>
            </p:nvSpPr>
            <p:spPr>
              <a:xfrm>
                <a:off x="394636" y="1190170"/>
                <a:ext cx="11025204" cy="5423990"/>
              </a:xfrm>
            </p:spPr>
            <p:txBody>
              <a:bodyPr/>
              <a:lstStyle/>
              <a:p>
                <a:pPr>
                  <a:lnSpc>
                    <a:spcPct val="150000"/>
                  </a:lnSpc>
                </a:pPr>
                <a:r>
                  <a:rPr kumimoji="1" lang="zh-CN" altLang="en-US" dirty="0"/>
                  <a:t>利用矩阵略图</a:t>
                </a:r>
                <a:r>
                  <a:rPr kumimoji="1" lang="zh-CN" altLang="en-US" dirty="0">
                    <a:solidFill>
                      <a:srgbClr val="FF0000"/>
                    </a:solidFill>
                  </a:rPr>
                  <a:t>在线</a:t>
                </a:r>
                <a:r>
                  <a:rPr kumimoji="1" lang="zh-CN" altLang="en-US" dirty="0"/>
                  <a:t>压缩数据矩阵规模</a:t>
                </a:r>
                <a:endParaRPr kumimoji="1" lang="en-US" altLang="zh-CN" dirty="0"/>
              </a:p>
              <a:p>
                <a:pPr>
                  <a:lnSpc>
                    <a:spcPct val="150000"/>
                  </a:lnSpc>
                </a:pPr>
                <a:r>
                  <a:rPr kumimoji="1" lang="zh-CN" altLang="en-US" dirty="0"/>
                  <a:t>通过略图矩阵计算</a:t>
                </a:r>
                <a:r>
                  <a:rPr kumimoji="1" lang="zh-CN" altLang="en-US" dirty="0">
                    <a:solidFill>
                      <a:srgbClr val="FF0000"/>
                    </a:solidFill>
                  </a:rPr>
                  <a:t>近似</a:t>
                </a:r>
                <a:r>
                  <a:rPr kumimoji="1" lang="zh-CN" altLang="en-US" dirty="0"/>
                  <a:t>的最小二乘估计</a:t>
                </a:r>
                <a:endParaRPr kumimoji="1" lang="en-US" altLang="zh-CN" dirty="0"/>
              </a:p>
              <a:p>
                <a:pPr>
                  <a:lnSpc>
                    <a:spcPct val="150000"/>
                  </a:lnSpc>
                </a:pPr>
                <a:r>
                  <a:rPr kumimoji="1" lang="zh-CN" altLang="en-US" dirty="0"/>
                  <a:t>将时间复杂度从 </a:t>
                </a:r>
                <a14:m>
                  <m:oMath xmlns:m="http://schemas.openxmlformats.org/officeDocument/2006/math">
                    <m:r>
                      <m:rPr>
                        <m:sty m:val="p"/>
                      </m:rPr>
                      <a:rPr kumimoji="1" lang="en-US" altLang="zh-CN" b="0" i="0" smtClean="0">
                        <a:solidFill>
                          <a:srgbClr val="FF0000"/>
                        </a:solidFill>
                        <a:latin typeface="Cambria Math" panose="02040503050406030204" pitchFamily="18" charset="0"/>
                      </a:rPr>
                      <m:t>Ω</m:t>
                    </m:r>
                    <m:r>
                      <a:rPr kumimoji="1" lang="en-US" altLang="zh-CN" b="0" i="1" smtClean="0">
                        <a:solidFill>
                          <a:srgbClr val="FF0000"/>
                        </a:solidFill>
                        <a:latin typeface="Cambria Math" panose="02040503050406030204" pitchFamily="18" charset="0"/>
                      </a:rPr>
                      <m:t>(</m:t>
                    </m:r>
                    <m:sSup>
                      <m:sSupPr>
                        <m:ctrlPr>
                          <a:rPr kumimoji="1" lang="en-US" altLang="zh-CN" b="0" i="1" smtClean="0">
                            <a:solidFill>
                              <a:srgbClr val="FF0000"/>
                            </a:solidFill>
                            <a:latin typeface="Cambria Math" panose="02040503050406030204" pitchFamily="18" charset="0"/>
                          </a:rPr>
                        </m:ctrlPr>
                      </m:sSupPr>
                      <m:e>
                        <m:r>
                          <a:rPr kumimoji="1" lang="en-US" altLang="zh-CN" b="0" i="1" smtClean="0">
                            <a:solidFill>
                              <a:srgbClr val="FF0000"/>
                            </a:solidFill>
                            <a:latin typeface="Cambria Math" panose="02040503050406030204" pitchFamily="18" charset="0"/>
                          </a:rPr>
                          <m:t>𝑑</m:t>
                        </m:r>
                      </m:e>
                      <m:sup>
                        <m:r>
                          <a:rPr kumimoji="1" lang="en-US" altLang="zh-CN" b="0" i="1" smtClean="0">
                            <a:solidFill>
                              <a:srgbClr val="FF0000"/>
                            </a:solidFill>
                            <a:latin typeface="Cambria Math" panose="02040503050406030204" pitchFamily="18" charset="0"/>
                          </a:rPr>
                          <m:t>2</m:t>
                        </m:r>
                      </m:sup>
                    </m:sSup>
                    <m:r>
                      <a:rPr kumimoji="1" lang="en-US" altLang="zh-CN" b="0" i="1" smtClean="0">
                        <a:solidFill>
                          <a:srgbClr val="FF0000"/>
                        </a:solidFill>
                        <a:latin typeface="Cambria Math" panose="02040503050406030204" pitchFamily="18" charset="0"/>
                      </a:rPr>
                      <m:t>)</m:t>
                    </m:r>
                  </m:oMath>
                </a14:m>
                <a:r>
                  <a:rPr kumimoji="1" lang="en-US" altLang="zh-CN" dirty="0">
                    <a:solidFill>
                      <a:srgbClr val="FF0000"/>
                    </a:solidFill>
                  </a:rPr>
                  <a:t> </a:t>
                </a:r>
                <a:r>
                  <a:rPr kumimoji="1" lang="zh-CN" altLang="en-US" dirty="0"/>
                  <a:t>降低到</a:t>
                </a:r>
                <a:r>
                  <a:rPr kumimoji="1" lang="zh-CN" altLang="en-US" dirty="0">
                    <a:solidFill>
                      <a:schemeClr val="tx1"/>
                    </a:solidFill>
                  </a:rPr>
                  <a:t> </a:t>
                </a:r>
                <a14:m>
                  <m:oMath xmlns:m="http://schemas.openxmlformats.org/officeDocument/2006/math">
                    <m:r>
                      <a:rPr kumimoji="1" lang="en-US" altLang="zh-CN" b="0" i="1" smtClean="0">
                        <a:solidFill>
                          <a:srgbClr val="FF0000"/>
                        </a:solidFill>
                        <a:latin typeface="Cambria Math" panose="02040503050406030204" pitchFamily="18" charset="0"/>
                      </a:rPr>
                      <m:t>𝑂</m:t>
                    </m:r>
                    <m:r>
                      <a:rPr kumimoji="1" lang="en-US" altLang="zh-CN" b="0" i="1" smtClean="0">
                        <a:solidFill>
                          <a:srgbClr val="FF0000"/>
                        </a:solidFill>
                        <a:latin typeface="Cambria Math" panose="02040503050406030204" pitchFamily="18" charset="0"/>
                      </a:rPr>
                      <m:t>(</m:t>
                    </m:r>
                    <m:r>
                      <a:rPr kumimoji="1" lang="en-US" altLang="zh-CN" b="0" i="1" smtClean="0">
                        <a:solidFill>
                          <a:srgbClr val="FF0000"/>
                        </a:solidFill>
                        <a:latin typeface="Cambria Math" panose="02040503050406030204" pitchFamily="18" charset="0"/>
                      </a:rPr>
                      <m:t>𝑙𝑑</m:t>
                    </m:r>
                    <m:r>
                      <a:rPr kumimoji="1" lang="en-US" altLang="zh-CN" b="0" i="1" smtClean="0">
                        <a:solidFill>
                          <a:srgbClr val="FF0000"/>
                        </a:solidFill>
                        <a:latin typeface="Cambria Math" panose="02040503050406030204" pitchFamily="18" charset="0"/>
                      </a:rPr>
                      <m:t>)</m:t>
                    </m:r>
                  </m:oMath>
                </a14:m>
                <a:r>
                  <a:rPr kumimoji="1" lang="en-US" altLang="zh-CN" dirty="0">
                    <a:solidFill>
                      <a:srgbClr val="FF0000"/>
                    </a:solidFill>
                  </a:rPr>
                  <a:t> </a:t>
                </a:r>
                <a:r>
                  <a:rPr kumimoji="1" lang="en-US" altLang="zh-CN" dirty="0">
                    <a:solidFill>
                      <a:schemeClr val="tx1"/>
                    </a:solidFill>
                  </a:rPr>
                  <a:t>, </a:t>
                </a:r>
                <a:r>
                  <a:rPr kumimoji="1" lang="zh-CN" altLang="en-US" dirty="0">
                    <a:solidFill>
                      <a:schemeClr val="tx2"/>
                    </a:solidFill>
                  </a:rPr>
                  <a:t>其中 </a:t>
                </a:r>
                <a14:m>
                  <m:oMath xmlns:m="http://schemas.openxmlformats.org/officeDocument/2006/math">
                    <m:r>
                      <a:rPr kumimoji="1" lang="en-US" altLang="zh-CN" b="0" i="1" smtClean="0">
                        <a:solidFill>
                          <a:schemeClr val="tx2"/>
                        </a:solidFill>
                        <a:latin typeface="Cambria Math" panose="02040503050406030204" pitchFamily="18" charset="0"/>
                      </a:rPr>
                      <m:t>𝑙</m:t>
                    </m:r>
                    <m:r>
                      <a:rPr kumimoji="1" lang="en-US" altLang="zh-CN" b="0" i="1" smtClean="0">
                        <a:solidFill>
                          <a:schemeClr val="tx2"/>
                        </a:solidFill>
                        <a:latin typeface="Cambria Math" panose="02040503050406030204" pitchFamily="18" charset="0"/>
                      </a:rPr>
                      <m:t>≪</m:t>
                    </m:r>
                    <m:r>
                      <a:rPr kumimoji="1" lang="en-US" altLang="zh-CN" b="0" i="1" smtClean="0">
                        <a:solidFill>
                          <a:schemeClr val="tx2"/>
                        </a:solidFill>
                        <a:latin typeface="Cambria Math" panose="02040503050406030204" pitchFamily="18" charset="0"/>
                      </a:rPr>
                      <m:t>𝑑</m:t>
                    </m:r>
                  </m:oMath>
                </a14:m>
                <a:r>
                  <a:rPr kumimoji="1" lang="en-US" altLang="zh-CN" dirty="0">
                    <a:solidFill>
                      <a:schemeClr val="tx2"/>
                    </a:solidFill>
                  </a:rPr>
                  <a:t> </a:t>
                </a:r>
                <a:r>
                  <a:rPr kumimoji="1" lang="zh-CN" altLang="en-US" dirty="0">
                    <a:solidFill>
                      <a:schemeClr val="tx2"/>
                    </a:solidFill>
                  </a:rPr>
                  <a:t>是略图大小</a:t>
                </a:r>
                <a:endParaRPr kumimoji="1" lang="zh-CN" altLang="en-US" dirty="0">
                  <a:solidFill>
                    <a:schemeClr val="tx1"/>
                  </a:solidFill>
                </a:endParaRPr>
              </a:p>
            </p:txBody>
          </p:sp>
        </mc:Choice>
        <mc:Fallback xmlns="">
          <p:sp>
            <p:nvSpPr>
              <p:cNvPr id="3" name="内容占位符 2">
                <a:extLst>
                  <a:ext uri="{FF2B5EF4-FFF2-40B4-BE49-F238E27FC236}">
                    <a16:creationId xmlns:a16="http://schemas.microsoft.com/office/drawing/2014/main" id="{9CF8C79A-938C-80FF-007C-5D4447F055C1}"/>
                  </a:ext>
                </a:extLst>
              </p:cNvPr>
              <p:cNvSpPr>
                <a:spLocks noGrp="1" noRot="1" noChangeAspect="1" noMove="1" noResize="1" noEditPoints="1" noAdjustHandles="1" noChangeArrowheads="1" noChangeShapeType="1" noTextEdit="1"/>
              </p:cNvSpPr>
              <p:nvPr>
                <p:ph sz="half" idx="1"/>
              </p:nvPr>
            </p:nvSpPr>
            <p:spPr>
              <a:xfrm>
                <a:off x="394636" y="1190170"/>
                <a:ext cx="11025204" cy="5423990"/>
              </a:xfrm>
              <a:blipFill>
                <a:blip r:embed="rId3"/>
                <a:stretch>
                  <a:fillRect l="-575"/>
                </a:stretch>
              </a:blipFill>
            </p:spPr>
            <p:txBody>
              <a:bodyPr/>
              <a:lstStyle/>
              <a:p>
                <a:r>
                  <a:rPr lang="en-CN">
                    <a:noFill/>
                  </a:rPr>
                  <a:t> </a:t>
                </a:r>
              </a:p>
            </p:txBody>
          </p:sp>
        </mc:Fallback>
      </mc:AlternateContent>
      <p:pic>
        <p:nvPicPr>
          <p:cNvPr id="7" name="图形 6" descr="数据库">
            <a:extLst>
              <a:ext uri="{FF2B5EF4-FFF2-40B4-BE49-F238E27FC236}">
                <a16:creationId xmlns:a16="http://schemas.microsoft.com/office/drawing/2014/main" id="{E69846C7-F9C3-DF08-B101-2BF54CA168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0319" y="4622825"/>
            <a:ext cx="1470005" cy="1060867"/>
          </a:xfrm>
          <a:prstGeom prst="rect">
            <a:avLst/>
          </a:prstGeom>
        </p:spPr>
      </p:pic>
      <p:cxnSp>
        <p:nvCxnSpPr>
          <p:cNvPr id="8" name="直线箭头连接符 7">
            <a:extLst>
              <a:ext uri="{FF2B5EF4-FFF2-40B4-BE49-F238E27FC236}">
                <a16:creationId xmlns:a16="http://schemas.microsoft.com/office/drawing/2014/main" id="{59331528-E898-DA01-B507-037B619D1CAB}"/>
              </a:ext>
            </a:extLst>
          </p:cNvPr>
          <p:cNvCxnSpPr>
            <a:cxnSpLocks/>
            <a:stCxn id="7" idx="3"/>
          </p:cNvCxnSpPr>
          <p:nvPr/>
        </p:nvCxnSpPr>
        <p:spPr>
          <a:xfrm>
            <a:off x="1840324" y="5153259"/>
            <a:ext cx="89151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F60019DC-80EE-358F-A04F-4E457E54B221}"/>
              </a:ext>
            </a:extLst>
          </p:cNvPr>
          <p:cNvSpPr txBox="1"/>
          <p:nvPr/>
        </p:nvSpPr>
        <p:spPr>
          <a:xfrm>
            <a:off x="1748485" y="4518710"/>
            <a:ext cx="1256099" cy="369332"/>
          </a:xfrm>
          <a:prstGeom prst="rect">
            <a:avLst/>
          </a:prstGeom>
          <a:noFill/>
        </p:spPr>
        <p:txBody>
          <a:bodyPr wrap="square" rtlCol="0">
            <a:spAutoFit/>
          </a:bodyPr>
          <a:lstStyle/>
          <a:p>
            <a:r>
              <a:rPr kumimoji="1" lang="en-US" altLang="zh-CN" sz="1800" b="0" dirty="0"/>
              <a:t>Scanning</a:t>
            </a:r>
            <a:endParaRPr kumimoji="1" lang="zh-CN" altLang="en-US" sz="1800" b="0" dirty="0"/>
          </a:p>
        </p:txBody>
      </p:sp>
      <p:sp>
        <p:nvSpPr>
          <p:cNvPr id="10" name="文本框 9">
            <a:extLst>
              <a:ext uri="{FF2B5EF4-FFF2-40B4-BE49-F238E27FC236}">
                <a16:creationId xmlns:a16="http://schemas.microsoft.com/office/drawing/2014/main" id="{7A98A798-6550-0A24-7F7C-9E38589ED88D}"/>
              </a:ext>
            </a:extLst>
          </p:cNvPr>
          <p:cNvSpPr txBox="1"/>
          <p:nvPr/>
        </p:nvSpPr>
        <p:spPr>
          <a:xfrm>
            <a:off x="736602" y="5787807"/>
            <a:ext cx="737438" cy="369332"/>
          </a:xfrm>
          <a:prstGeom prst="rect">
            <a:avLst/>
          </a:prstGeom>
          <a:noFill/>
        </p:spPr>
        <p:txBody>
          <a:bodyPr wrap="square" rtlCol="0">
            <a:spAutoFit/>
          </a:bodyPr>
          <a:lstStyle/>
          <a:p>
            <a:r>
              <a:rPr kumimoji="1" lang="en-US" altLang="zh-CN" sz="1800" b="0" dirty="0"/>
              <a:t>Data</a:t>
            </a:r>
            <a:endParaRPr kumimoji="1" lang="zh-CN" altLang="en-US" sz="1800" b="0" dirty="0"/>
          </a:p>
        </p:txBody>
      </p:sp>
      <p:sp>
        <p:nvSpPr>
          <p:cNvPr id="11" name="文本框 10">
            <a:extLst>
              <a:ext uri="{FF2B5EF4-FFF2-40B4-BE49-F238E27FC236}">
                <a16:creationId xmlns:a16="http://schemas.microsoft.com/office/drawing/2014/main" id="{E36B71B9-0FEA-24E1-03AE-E4EF2EF7FAD4}"/>
              </a:ext>
            </a:extLst>
          </p:cNvPr>
          <p:cNvSpPr txBox="1"/>
          <p:nvPr/>
        </p:nvSpPr>
        <p:spPr>
          <a:xfrm>
            <a:off x="3241444" y="5787807"/>
            <a:ext cx="1144307" cy="338554"/>
          </a:xfrm>
          <a:prstGeom prst="rect">
            <a:avLst/>
          </a:prstGeom>
          <a:noFill/>
        </p:spPr>
        <p:txBody>
          <a:bodyPr wrap="square" rtlCol="0">
            <a:spAutoFit/>
          </a:bodyPr>
          <a:lstStyle/>
          <a:p>
            <a:r>
              <a:rPr kumimoji="1" lang="en-US" altLang="zh-CN" sz="1600" b="0" dirty="0"/>
              <a:t>Sketch</a:t>
            </a:r>
            <a:endParaRPr kumimoji="1" lang="zh-CN" altLang="en-US" sz="1100" b="0" dirty="0"/>
          </a:p>
        </p:txBody>
      </p:sp>
      <p:cxnSp>
        <p:nvCxnSpPr>
          <p:cNvPr id="12" name="直线箭头连接符 11">
            <a:extLst>
              <a:ext uri="{FF2B5EF4-FFF2-40B4-BE49-F238E27FC236}">
                <a16:creationId xmlns:a16="http://schemas.microsoft.com/office/drawing/2014/main" id="{27060719-2216-E7C7-32DE-7A10754C3F2D}"/>
              </a:ext>
            </a:extLst>
          </p:cNvPr>
          <p:cNvCxnSpPr>
            <a:cxnSpLocks/>
          </p:cNvCxnSpPr>
          <p:nvPr/>
        </p:nvCxnSpPr>
        <p:spPr>
          <a:xfrm flipV="1">
            <a:off x="4421636" y="5153258"/>
            <a:ext cx="897112" cy="778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31BBEE03-C4FA-42E4-B43B-698B9A376986}"/>
              </a:ext>
            </a:extLst>
          </p:cNvPr>
          <p:cNvSpPr txBox="1"/>
          <p:nvPr/>
        </p:nvSpPr>
        <p:spPr>
          <a:xfrm>
            <a:off x="4486354" y="4515804"/>
            <a:ext cx="1144307" cy="369332"/>
          </a:xfrm>
          <a:prstGeom prst="rect">
            <a:avLst/>
          </a:prstGeom>
          <a:noFill/>
        </p:spPr>
        <p:txBody>
          <a:bodyPr wrap="square" rtlCol="0">
            <a:spAutoFit/>
          </a:bodyPr>
          <a:lstStyle/>
          <a:p>
            <a:r>
              <a:rPr kumimoji="1" lang="en-US" altLang="zh-CN" sz="1800" b="0" dirty="0"/>
              <a:t>Query</a:t>
            </a:r>
            <a:endParaRPr kumimoji="1" lang="zh-CN" altLang="en-US" sz="1800" b="0" dirty="0"/>
          </a:p>
        </p:txBody>
      </p:sp>
      <p:sp>
        <p:nvSpPr>
          <p:cNvPr id="14" name="矩形 13">
            <a:extLst>
              <a:ext uri="{FF2B5EF4-FFF2-40B4-BE49-F238E27FC236}">
                <a16:creationId xmlns:a16="http://schemas.microsoft.com/office/drawing/2014/main" id="{03F2D7AB-612D-8F4B-0969-73C88511D4E6}"/>
              </a:ext>
            </a:extLst>
          </p:cNvPr>
          <p:cNvSpPr/>
          <p:nvPr/>
        </p:nvSpPr>
        <p:spPr>
          <a:xfrm>
            <a:off x="5882728" y="4892323"/>
            <a:ext cx="1763345" cy="648603"/>
          </a:xfrm>
          <a:prstGeom prst="rect">
            <a:avLst/>
          </a:prstGeom>
          <a:solidFill>
            <a:srgbClr val="8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b="0" dirty="0">
                <a:solidFill>
                  <a:schemeClr val="tx1"/>
                </a:solidFill>
                <a:latin typeface="Times New Roman" panose="02020603050405020304" pitchFamily="18" charset="0"/>
                <a:cs typeface="Times New Roman" panose="02020603050405020304" pitchFamily="18" charset="0"/>
              </a:rPr>
              <a:t>RLS</a:t>
            </a:r>
            <a:r>
              <a:rPr kumimoji="1" lang="zh-CN" altLang="en-US" sz="2000" b="0" dirty="0">
                <a:solidFill>
                  <a:schemeClr val="tx1"/>
                </a:solidFill>
                <a:latin typeface="Times New Roman" panose="02020603050405020304" pitchFamily="18" charset="0"/>
                <a:cs typeface="Times New Roman" panose="02020603050405020304" pitchFamily="18" charset="0"/>
              </a:rPr>
              <a:t> </a:t>
            </a:r>
            <a:r>
              <a:rPr kumimoji="1" lang="en-US" altLang="zh-CN" sz="2000" b="0" dirty="0">
                <a:solidFill>
                  <a:schemeClr val="tx1"/>
                </a:solidFill>
                <a:latin typeface="Times New Roman" panose="02020603050405020304" pitchFamily="18" charset="0"/>
                <a:cs typeface="Times New Roman" panose="02020603050405020304" pitchFamily="18" charset="0"/>
              </a:rPr>
              <a:t>Estimate</a:t>
            </a:r>
            <a:endParaRPr kumimoji="1" lang="zh-CN" altLang="en-US" sz="1200" b="0" dirty="0">
              <a:solidFill>
                <a:schemeClr val="tx1"/>
              </a:solidFill>
              <a:latin typeface="Times New Roman" panose="02020603050405020304" pitchFamily="18" charset="0"/>
              <a:cs typeface="Times New Roman" panose="02020603050405020304" pitchFamily="18" charset="0"/>
            </a:endParaRPr>
          </a:p>
        </p:txBody>
      </p:sp>
      <p:pic>
        <p:nvPicPr>
          <p:cNvPr id="15" name="图形 14" descr="服务器">
            <a:extLst>
              <a:ext uri="{FF2B5EF4-FFF2-40B4-BE49-F238E27FC236}">
                <a16:creationId xmlns:a16="http://schemas.microsoft.com/office/drawing/2014/main" id="{0C7FEA71-CDBC-82BD-66B3-B7B76E366E5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04584" y="4644472"/>
            <a:ext cx="1144306" cy="1144306"/>
          </a:xfrm>
          <a:prstGeom prst="rect">
            <a:avLst/>
          </a:prstGeom>
        </p:spPr>
      </p:pic>
      <mc:AlternateContent xmlns:mc="http://schemas.openxmlformats.org/markup-compatibility/2006" xmlns:a14="http://schemas.microsoft.com/office/drawing/2010/main">
        <mc:Choice Requires="a14">
          <p:sp>
            <p:nvSpPr>
              <p:cNvPr id="5" name="椭圆 4">
                <a:extLst>
                  <a:ext uri="{FF2B5EF4-FFF2-40B4-BE49-F238E27FC236}">
                    <a16:creationId xmlns:a16="http://schemas.microsoft.com/office/drawing/2014/main" id="{C3557B9D-65B4-4F16-559B-ED8FC2C407CB}"/>
                  </a:ext>
                </a:extLst>
              </p:cNvPr>
              <p:cNvSpPr/>
              <p:nvPr/>
            </p:nvSpPr>
            <p:spPr>
              <a:xfrm>
                <a:off x="7922257" y="3683864"/>
                <a:ext cx="3667032" cy="1077906"/>
              </a:xfrm>
              <a:prstGeom prst="ellipse">
                <a:avLst/>
              </a:prstGeom>
              <a:solidFill>
                <a:srgbClr val="80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zh-CN" sz="1800" b="0" dirty="0">
                    <a:solidFill>
                      <a:schemeClr val="tx1"/>
                    </a:solidFill>
                    <a:latin typeface="Cambria Math" panose="02040503050406030204" pitchFamily="18" charset="0"/>
                  </a:rPr>
                  <a:t>RLS Estimate</a:t>
                </a:r>
              </a:p>
              <a:p>
                <a:pPr algn="ctr"/>
                <a14:m>
                  <m:oMathPara xmlns:m="http://schemas.openxmlformats.org/officeDocument/2006/math">
                    <m:oMathParaPr>
                      <m:jc m:val="centerGroup"/>
                    </m:oMathParaPr>
                    <m:oMath xmlns:m="http://schemas.openxmlformats.org/officeDocument/2006/math">
                      <m:r>
                        <a:rPr kumimoji="1" lang="en-US" altLang="zh-CN" sz="1800" b="1" i="1" smtClean="0">
                          <a:solidFill>
                            <a:schemeClr val="tx1"/>
                          </a:solidFill>
                          <a:latin typeface="Cambria Math" panose="02040503050406030204" pitchFamily="18" charset="0"/>
                        </a:rPr>
                        <m:t>𝜽</m:t>
                      </m:r>
                      <m:r>
                        <a:rPr kumimoji="1" lang="en-US" altLang="zh-CN" sz="1800" b="1" i="1" smtClean="0">
                          <a:solidFill>
                            <a:schemeClr val="tx1"/>
                          </a:solidFill>
                          <a:latin typeface="Cambria Math" panose="02040503050406030204" pitchFamily="18" charset="0"/>
                        </a:rPr>
                        <m:t>=</m:t>
                      </m:r>
                      <m:sSup>
                        <m:sSupPr>
                          <m:ctrlPr>
                            <a:rPr kumimoji="1" lang="en-US" altLang="zh-CN" sz="1800" i="1" smtClean="0">
                              <a:solidFill>
                                <a:schemeClr val="tx1"/>
                              </a:solidFill>
                              <a:latin typeface="Cambria Math" panose="02040503050406030204" pitchFamily="18" charset="0"/>
                            </a:rPr>
                          </m:ctrlPr>
                        </m:sSupPr>
                        <m:e>
                          <m:d>
                            <m:dPr>
                              <m:ctrlPr>
                                <a:rPr kumimoji="1" lang="en-US" altLang="zh-CN" sz="1800" i="1" smtClean="0">
                                  <a:solidFill>
                                    <a:schemeClr val="tx1"/>
                                  </a:solidFill>
                                  <a:latin typeface="Cambria Math" panose="02040503050406030204" pitchFamily="18" charset="0"/>
                                </a:rPr>
                              </m:ctrlPr>
                            </m:dPr>
                            <m:e>
                              <m:sSup>
                                <m:sSupPr>
                                  <m:ctrlPr>
                                    <a:rPr kumimoji="1" lang="en-US" altLang="zh-CN" sz="1800" i="1" smtClean="0">
                                      <a:solidFill>
                                        <a:schemeClr val="tx1"/>
                                      </a:solidFill>
                                      <a:latin typeface="Cambria Math" panose="02040503050406030204" pitchFamily="18" charset="0"/>
                                    </a:rPr>
                                  </m:ctrlPr>
                                </m:sSupPr>
                                <m:e>
                                  <m:r>
                                    <a:rPr kumimoji="1" lang="en-US" altLang="zh-CN" sz="1800" b="1" i="1" smtClean="0">
                                      <a:solidFill>
                                        <a:schemeClr val="tx1"/>
                                      </a:solidFill>
                                      <a:latin typeface="Cambria Math" panose="02040503050406030204" pitchFamily="18" charset="0"/>
                                    </a:rPr>
                                    <m:t>𝑿</m:t>
                                  </m:r>
                                </m:e>
                                <m:sup>
                                  <m:r>
                                    <a:rPr kumimoji="1" lang="en-US" altLang="zh-CN" sz="1800" b="1" i="1" smtClean="0">
                                      <a:solidFill>
                                        <a:schemeClr val="tx1"/>
                                      </a:solidFill>
                                      <a:latin typeface="Cambria Math" panose="02040503050406030204" pitchFamily="18" charset="0"/>
                                    </a:rPr>
                                    <m:t>⊤</m:t>
                                  </m:r>
                                </m:sup>
                              </m:sSup>
                              <m:r>
                                <a:rPr kumimoji="1" lang="en-US" altLang="zh-CN" sz="1800" b="1" i="1" smtClean="0">
                                  <a:solidFill>
                                    <a:schemeClr val="tx1"/>
                                  </a:solidFill>
                                  <a:latin typeface="Cambria Math" panose="02040503050406030204" pitchFamily="18" charset="0"/>
                                </a:rPr>
                                <m:t>𝑿</m:t>
                              </m:r>
                              <m:r>
                                <a:rPr kumimoji="1" lang="en-US" altLang="zh-CN" sz="1800" b="1" i="1" smtClean="0">
                                  <a:solidFill>
                                    <a:schemeClr val="tx1"/>
                                  </a:solidFill>
                                  <a:latin typeface="Cambria Math" panose="02040503050406030204" pitchFamily="18" charset="0"/>
                                </a:rPr>
                                <m:t>+</m:t>
                              </m:r>
                              <m:r>
                                <a:rPr kumimoji="1" lang="en-US" altLang="zh-CN" sz="1800" b="0" i="1" smtClean="0">
                                  <a:solidFill>
                                    <a:schemeClr val="tx1"/>
                                  </a:solidFill>
                                  <a:latin typeface="Cambria Math" panose="02040503050406030204" pitchFamily="18" charset="0"/>
                                </a:rPr>
                                <m:t>𝜆</m:t>
                              </m:r>
                              <m:r>
                                <a:rPr kumimoji="1" lang="en-US" altLang="zh-CN" sz="1800" b="1" i="1" smtClean="0">
                                  <a:solidFill>
                                    <a:schemeClr val="tx1"/>
                                  </a:solidFill>
                                  <a:latin typeface="Cambria Math" panose="02040503050406030204" pitchFamily="18" charset="0"/>
                                </a:rPr>
                                <m:t>𝑰</m:t>
                              </m:r>
                            </m:e>
                          </m:d>
                        </m:e>
                        <m:sup>
                          <m:r>
                            <a:rPr kumimoji="1" lang="en-US" altLang="zh-CN" sz="1800" b="1" i="1" smtClean="0">
                              <a:solidFill>
                                <a:schemeClr val="tx1"/>
                              </a:solidFill>
                              <a:latin typeface="Cambria Math" panose="02040503050406030204" pitchFamily="18" charset="0"/>
                            </a:rPr>
                            <m:t>−</m:t>
                          </m:r>
                          <m:r>
                            <a:rPr kumimoji="1" lang="en-US" altLang="zh-CN" sz="1800" b="1" i="1" smtClean="0">
                              <a:solidFill>
                                <a:schemeClr val="tx1"/>
                              </a:solidFill>
                              <a:latin typeface="Cambria Math" panose="02040503050406030204" pitchFamily="18" charset="0"/>
                            </a:rPr>
                            <m:t>𝟏</m:t>
                          </m:r>
                        </m:sup>
                      </m:sSup>
                      <m:sSup>
                        <m:sSupPr>
                          <m:ctrlPr>
                            <a:rPr kumimoji="1" lang="en-US" altLang="zh-CN" sz="1800" i="1" smtClean="0">
                              <a:solidFill>
                                <a:schemeClr val="tx1"/>
                              </a:solidFill>
                              <a:latin typeface="Cambria Math" panose="02040503050406030204" pitchFamily="18" charset="0"/>
                            </a:rPr>
                          </m:ctrlPr>
                        </m:sSupPr>
                        <m:e>
                          <m:r>
                            <a:rPr kumimoji="1" lang="en-US" altLang="zh-CN" sz="1800" b="1" i="1" smtClean="0">
                              <a:solidFill>
                                <a:schemeClr val="tx1"/>
                              </a:solidFill>
                              <a:latin typeface="Cambria Math" panose="02040503050406030204" pitchFamily="18" charset="0"/>
                            </a:rPr>
                            <m:t>𝑿</m:t>
                          </m:r>
                        </m:e>
                        <m:sup>
                          <m:r>
                            <a:rPr kumimoji="1" lang="en-US" altLang="zh-CN" sz="1800" b="1" i="1" smtClean="0">
                              <a:solidFill>
                                <a:schemeClr val="tx1"/>
                              </a:solidFill>
                              <a:latin typeface="Cambria Math" panose="02040503050406030204" pitchFamily="18" charset="0"/>
                            </a:rPr>
                            <m:t>⊤</m:t>
                          </m:r>
                        </m:sup>
                      </m:sSup>
                      <m:r>
                        <a:rPr kumimoji="1" lang="en-US" altLang="zh-CN" sz="1800" b="1" i="1" smtClean="0">
                          <a:solidFill>
                            <a:schemeClr val="tx1"/>
                          </a:solidFill>
                          <a:latin typeface="Cambria Math" panose="02040503050406030204" pitchFamily="18" charset="0"/>
                        </a:rPr>
                        <m:t>𝒓</m:t>
                      </m:r>
                    </m:oMath>
                  </m:oMathPara>
                </a14:m>
                <a:endParaRPr kumimoji="1" lang="zh-CN" altLang="en-US" sz="1800" dirty="0">
                  <a:solidFill>
                    <a:schemeClr val="tx1"/>
                  </a:solidFill>
                </a:endParaRPr>
              </a:p>
            </p:txBody>
          </p:sp>
        </mc:Choice>
        <mc:Fallback xmlns="">
          <p:sp>
            <p:nvSpPr>
              <p:cNvPr id="5" name="椭圆 4">
                <a:extLst>
                  <a:ext uri="{FF2B5EF4-FFF2-40B4-BE49-F238E27FC236}">
                    <a16:creationId xmlns:a16="http://schemas.microsoft.com/office/drawing/2014/main" id="{91F00E1D-DDB9-3FC2-EE60-6CF1B8F33010}"/>
                  </a:ext>
                </a:extLst>
              </p:cNvPr>
              <p:cNvSpPr>
                <a:spLocks noRot="1" noChangeAspect="1" noMove="1" noResize="1" noEditPoints="1" noAdjustHandles="1" noChangeArrowheads="1" noChangeShapeType="1" noTextEdit="1"/>
              </p:cNvSpPr>
              <p:nvPr/>
            </p:nvSpPr>
            <p:spPr>
              <a:xfrm>
                <a:off x="7922257" y="3683864"/>
                <a:ext cx="3667032" cy="1077906"/>
              </a:xfrm>
              <a:prstGeom prst="ellipse">
                <a:avLst/>
              </a:prstGeom>
              <a:blipFill>
                <a:blip r:embed="rId8"/>
                <a:stretch>
                  <a:fillRect/>
                </a:stretch>
              </a:blipFill>
              <a:ln>
                <a:noFill/>
              </a:ln>
            </p:spPr>
            <p:txBody>
              <a:bodyPr/>
              <a:lstStyle/>
              <a:p>
                <a:r>
                  <a:rPr lang="zh-CN" altLang="en-US">
                    <a:noFill/>
                  </a:rPr>
                  <a:t> </a:t>
                </a:r>
              </a:p>
            </p:txBody>
          </p:sp>
        </mc:Fallback>
      </mc:AlternateContent>
      <p:sp>
        <p:nvSpPr>
          <p:cNvPr id="17" name="右箭头 16">
            <a:extLst>
              <a:ext uri="{FF2B5EF4-FFF2-40B4-BE49-F238E27FC236}">
                <a16:creationId xmlns:a16="http://schemas.microsoft.com/office/drawing/2014/main" id="{D901A052-1018-FB0B-72A6-921DAB1EE31D}"/>
              </a:ext>
            </a:extLst>
          </p:cNvPr>
          <p:cNvSpPr/>
          <p:nvPr/>
        </p:nvSpPr>
        <p:spPr>
          <a:xfrm rot="5400000">
            <a:off x="9367729" y="4677838"/>
            <a:ext cx="648603" cy="1077574"/>
          </a:xfrm>
          <a:prstGeom prst="rightArrow">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9" name="椭圆 18">
                <a:extLst>
                  <a:ext uri="{FF2B5EF4-FFF2-40B4-BE49-F238E27FC236}">
                    <a16:creationId xmlns:a16="http://schemas.microsoft.com/office/drawing/2014/main" id="{3A816CF8-E0B2-AFB1-0DBD-73D06D50227C}"/>
                  </a:ext>
                </a:extLst>
              </p:cNvPr>
              <p:cNvSpPr/>
              <p:nvPr/>
            </p:nvSpPr>
            <p:spPr>
              <a:xfrm>
                <a:off x="7906513" y="5670951"/>
                <a:ext cx="3856246" cy="1077906"/>
              </a:xfrm>
              <a:prstGeom prst="ellipse">
                <a:avLst/>
              </a:prstGeom>
              <a:solidFill>
                <a:srgbClr val="80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zh-CN" sz="1800" b="0" dirty="0">
                    <a:solidFill>
                      <a:schemeClr val="tx1"/>
                    </a:solidFill>
                    <a:latin typeface="Cambria Math" panose="02040503050406030204" pitchFamily="18" charset="0"/>
                  </a:rPr>
                  <a:t>Sketched RLS Estimate</a:t>
                </a:r>
              </a:p>
              <a:p>
                <a:pPr algn="ctr">
                  <a:lnSpc>
                    <a:spcPct val="150000"/>
                  </a:lnSpc>
                </a:pPr>
                <a14:m>
                  <m:oMathPara xmlns:m="http://schemas.openxmlformats.org/officeDocument/2006/math">
                    <m:oMathParaPr>
                      <m:jc m:val="centerGroup"/>
                    </m:oMathParaPr>
                    <m:oMath xmlns:m="http://schemas.openxmlformats.org/officeDocument/2006/math">
                      <m:acc>
                        <m:accPr>
                          <m:chr m:val="̃"/>
                          <m:ctrlPr>
                            <a:rPr kumimoji="1" lang="en-US" altLang="zh-CN" sz="1800" b="1" i="1" smtClean="0">
                              <a:solidFill>
                                <a:schemeClr val="tx1"/>
                              </a:solidFill>
                              <a:latin typeface="Cambria Math" panose="02040503050406030204" pitchFamily="18" charset="0"/>
                            </a:rPr>
                          </m:ctrlPr>
                        </m:accPr>
                        <m:e>
                          <m:r>
                            <a:rPr kumimoji="1" lang="en-US" altLang="zh-CN" sz="1800" b="1" i="1" smtClean="0">
                              <a:solidFill>
                                <a:schemeClr val="tx1"/>
                              </a:solidFill>
                              <a:latin typeface="Cambria Math" panose="02040503050406030204" pitchFamily="18" charset="0"/>
                            </a:rPr>
                            <m:t>𝜽</m:t>
                          </m:r>
                        </m:e>
                      </m:acc>
                      <m:r>
                        <a:rPr kumimoji="1" lang="en-US" altLang="zh-CN" sz="1800" b="1" i="1" smtClean="0">
                          <a:solidFill>
                            <a:schemeClr val="tx1"/>
                          </a:solidFill>
                          <a:latin typeface="Cambria Math" panose="02040503050406030204" pitchFamily="18" charset="0"/>
                        </a:rPr>
                        <m:t>=</m:t>
                      </m:r>
                      <m:sSup>
                        <m:sSupPr>
                          <m:ctrlPr>
                            <a:rPr kumimoji="1" lang="en-US" altLang="zh-CN" sz="1800" b="1" i="1" smtClean="0">
                              <a:solidFill>
                                <a:schemeClr val="tx1"/>
                              </a:solidFill>
                              <a:latin typeface="Cambria Math" panose="02040503050406030204" pitchFamily="18" charset="0"/>
                            </a:rPr>
                          </m:ctrlPr>
                        </m:sSupPr>
                        <m:e>
                          <m:d>
                            <m:dPr>
                              <m:ctrlPr>
                                <a:rPr kumimoji="1" lang="en-US" altLang="zh-CN" sz="1800" b="1" i="1" smtClean="0">
                                  <a:solidFill>
                                    <a:schemeClr val="tx1"/>
                                  </a:solidFill>
                                  <a:latin typeface="Cambria Math" panose="02040503050406030204" pitchFamily="18" charset="0"/>
                                </a:rPr>
                              </m:ctrlPr>
                            </m:dPr>
                            <m:e>
                              <m:r>
                                <a:rPr kumimoji="1" lang="en-US" altLang="zh-CN" sz="1800" b="1" i="1" smtClean="0">
                                  <a:solidFill>
                                    <a:schemeClr val="tx1"/>
                                  </a:solidFill>
                                  <a:latin typeface="Cambria Math" panose="02040503050406030204" pitchFamily="18" charset="0"/>
                                </a:rPr>
                                <m:t>𝒔𝒌𝒆𝒕𝒄𝒉</m:t>
                              </m:r>
                              <m:r>
                                <a:rPr kumimoji="1" lang="en-US" altLang="zh-CN" sz="1800" b="1" i="1" smtClean="0">
                                  <a:solidFill>
                                    <a:schemeClr val="tx1"/>
                                  </a:solidFill>
                                  <a:latin typeface="Cambria Math" panose="02040503050406030204" pitchFamily="18" charset="0"/>
                                </a:rPr>
                                <m:t>+</m:t>
                              </m:r>
                              <m:r>
                                <a:rPr kumimoji="1" lang="en-US" altLang="zh-CN" sz="1800" b="0" i="1" smtClean="0">
                                  <a:solidFill>
                                    <a:schemeClr val="tx1"/>
                                  </a:solidFill>
                                  <a:latin typeface="Cambria Math" panose="02040503050406030204" pitchFamily="18" charset="0"/>
                                </a:rPr>
                                <m:t>𝜆</m:t>
                              </m:r>
                              <m:r>
                                <a:rPr kumimoji="1" lang="en-US" altLang="zh-CN" sz="1800" b="1" i="1" smtClean="0">
                                  <a:solidFill>
                                    <a:schemeClr val="tx1"/>
                                  </a:solidFill>
                                  <a:latin typeface="Cambria Math" panose="02040503050406030204" pitchFamily="18" charset="0"/>
                                </a:rPr>
                                <m:t>𝑰</m:t>
                              </m:r>
                            </m:e>
                          </m:d>
                        </m:e>
                        <m:sup>
                          <m:r>
                            <a:rPr kumimoji="1" lang="en-US" altLang="zh-CN" sz="1800" b="1" i="1" smtClean="0">
                              <a:solidFill>
                                <a:schemeClr val="tx1"/>
                              </a:solidFill>
                              <a:latin typeface="Cambria Math" panose="02040503050406030204" pitchFamily="18" charset="0"/>
                            </a:rPr>
                            <m:t>−</m:t>
                          </m:r>
                          <m:r>
                            <a:rPr kumimoji="1" lang="en-US" altLang="zh-CN" sz="1800" b="1" i="1" smtClean="0">
                              <a:solidFill>
                                <a:schemeClr val="tx1"/>
                              </a:solidFill>
                              <a:latin typeface="Cambria Math" panose="02040503050406030204" pitchFamily="18" charset="0"/>
                            </a:rPr>
                            <m:t>𝟏</m:t>
                          </m:r>
                        </m:sup>
                      </m:sSup>
                      <m:sSup>
                        <m:sSupPr>
                          <m:ctrlPr>
                            <a:rPr kumimoji="1" lang="en-US" altLang="zh-CN" sz="1800" b="1" i="1" smtClean="0">
                              <a:solidFill>
                                <a:schemeClr val="tx1"/>
                              </a:solidFill>
                              <a:latin typeface="Cambria Math" panose="02040503050406030204" pitchFamily="18" charset="0"/>
                            </a:rPr>
                          </m:ctrlPr>
                        </m:sSupPr>
                        <m:e>
                          <m:r>
                            <a:rPr kumimoji="1" lang="en-US" altLang="zh-CN" sz="1800" b="1" i="1" smtClean="0">
                              <a:solidFill>
                                <a:schemeClr val="tx1"/>
                              </a:solidFill>
                              <a:latin typeface="Cambria Math" panose="02040503050406030204" pitchFamily="18" charset="0"/>
                            </a:rPr>
                            <m:t>𝑿</m:t>
                          </m:r>
                        </m:e>
                        <m:sup>
                          <m:r>
                            <a:rPr kumimoji="1" lang="en-US" altLang="zh-CN" sz="1800" b="1" i="1" smtClean="0">
                              <a:solidFill>
                                <a:schemeClr val="tx1"/>
                              </a:solidFill>
                              <a:latin typeface="Cambria Math" panose="02040503050406030204" pitchFamily="18" charset="0"/>
                            </a:rPr>
                            <m:t>⊤</m:t>
                          </m:r>
                        </m:sup>
                      </m:sSup>
                      <m:r>
                        <a:rPr kumimoji="1" lang="en-US" altLang="zh-CN" sz="1800" b="1" i="1" smtClean="0">
                          <a:solidFill>
                            <a:schemeClr val="tx1"/>
                          </a:solidFill>
                          <a:latin typeface="Cambria Math" panose="02040503050406030204" pitchFamily="18" charset="0"/>
                        </a:rPr>
                        <m:t>𝒓</m:t>
                      </m:r>
                    </m:oMath>
                  </m:oMathPara>
                </a14:m>
                <a:endParaRPr kumimoji="1" lang="en-US" altLang="zh-CN" sz="1800" dirty="0">
                  <a:solidFill>
                    <a:schemeClr val="tx1"/>
                  </a:solidFill>
                </a:endParaRPr>
              </a:p>
            </p:txBody>
          </p:sp>
        </mc:Choice>
        <mc:Fallback xmlns="">
          <p:sp>
            <p:nvSpPr>
              <p:cNvPr id="19" name="椭圆 18">
                <a:extLst>
                  <a:ext uri="{FF2B5EF4-FFF2-40B4-BE49-F238E27FC236}">
                    <a16:creationId xmlns:a16="http://schemas.microsoft.com/office/drawing/2014/main" id="{CE17A01A-3FBD-5538-051D-4AE59C1DCADD}"/>
                  </a:ext>
                </a:extLst>
              </p:cNvPr>
              <p:cNvSpPr>
                <a:spLocks noRot="1" noChangeAspect="1" noMove="1" noResize="1" noEditPoints="1" noAdjustHandles="1" noChangeArrowheads="1" noChangeShapeType="1" noTextEdit="1"/>
              </p:cNvSpPr>
              <p:nvPr/>
            </p:nvSpPr>
            <p:spPr>
              <a:xfrm>
                <a:off x="7906513" y="5670951"/>
                <a:ext cx="3856246" cy="1077906"/>
              </a:xfrm>
              <a:prstGeom prst="ellipse">
                <a:avLst/>
              </a:prstGeom>
              <a:blipFill>
                <a:blip r:embed="rId9"/>
                <a:stretch>
                  <a:fillRect/>
                </a:stretch>
              </a:blipFill>
              <a:ln>
                <a:noFill/>
              </a:ln>
            </p:spPr>
            <p:txBody>
              <a:bodyPr/>
              <a:lstStyle/>
              <a:p>
                <a:r>
                  <a:rPr lang="zh-CN" altLang="en-US">
                    <a:noFill/>
                  </a:rPr>
                  <a:t> </a:t>
                </a:r>
              </a:p>
            </p:txBody>
          </p:sp>
        </mc:Fallback>
      </mc:AlternateContent>
      <p:sp>
        <p:nvSpPr>
          <p:cNvPr id="20" name="矩形 19">
            <a:extLst>
              <a:ext uri="{FF2B5EF4-FFF2-40B4-BE49-F238E27FC236}">
                <a16:creationId xmlns:a16="http://schemas.microsoft.com/office/drawing/2014/main" id="{2CC0BC69-5C23-D5B4-49B2-BB6A8B330D7A}"/>
              </a:ext>
            </a:extLst>
          </p:cNvPr>
          <p:cNvSpPr/>
          <p:nvPr/>
        </p:nvSpPr>
        <p:spPr>
          <a:xfrm>
            <a:off x="10668000" y="4285645"/>
            <a:ext cx="304800" cy="337180"/>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cxnSp>
        <p:nvCxnSpPr>
          <p:cNvPr id="21" name="直接箭头连接符 35">
            <a:extLst>
              <a:ext uri="{FF2B5EF4-FFF2-40B4-BE49-F238E27FC236}">
                <a16:creationId xmlns:a16="http://schemas.microsoft.com/office/drawing/2014/main" id="{DDCC2269-76A2-5258-AFF3-32D50947F034}"/>
              </a:ext>
            </a:extLst>
          </p:cNvPr>
          <p:cNvCxnSpPr>
            <a:cxnSpLocks/>
          </p:cNvCxnSpPr>
          <p:nvPr/>
        </p:nvCxnSpPr>
        <p:spPr>
          <a:xfrm flipV="1">
            <a:off x="10896600" y="3429000"/>
            <a:ext cx="228600" cy="8566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E3A6C511-CBE7-D1C5-AA10-43384A8D4E46}"/>
              </a:ext>
            </a:extLst>
          </p:cNvPr>
          <p:cNvSpPr txBox="1"/>
          <p:nvPr/>
        </p:nvSpPr>
        <p:spPr>
          <a:xfrm>
            <a:off x="10824210" y="3059668"/>
            <a:ext cx="1144307" cy="369332"/>
          </a:xfrm>
          <a:prstGeom prst="rect">
            <a:avLst/>
          </a:prstGeom>
          <a:noFill/>
        </p:spPr>
        <p:txBody>
          <a:bodyPr wrap="square" rtlCol="0">
            <a:spAutoFit/>
          </a:bodyPr>
          <a:lstStyle/>
          <a:p>
            <a:r>
              <a:rPr kumimoji="1" lang="zh-CN" altLang="en-US" sz="1800" b="0" dirty="0">
                <a:solidFill>
                  <a:srgbClr val="FF0000"/>
                </a:solidFill>
              </a:rPr>
              <a:t>奖励向量</a:t>
            </a:r>
          </a:p>
        </p:txBody>
      </p:sp>
      <p:sp>
        <p:nvSpPr>
          <p:cNvPr id="25" name="矩形 24">
            <a:extLst>
              <a:ext uri="{FF2B5EF4-FFF2-40B4-BE49-F238E27FC236}">
                <a16:creationId xmlns:a16="http://schemas.microsoft.com/office/drawing/2014/main" id="{3CDECFCE-5482-BA53-E3C9-868E45A85614}"/>
              </a:ext>
            </a:extLst>
          </p:cNvPr>
          <p:cNvSpPr/>
          <p:nvPr/>
        </p:nvSpPr>
        <p:spPr>
          <a:xfrm>
            <a:off x="9142729" y="4269143"/>
            <a:ext cx="304800" cy="337180"/>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cxnSp>
        <p:nvCxnSpPr>
          <p:cNvPr id="26" name="直接箭头连接符 35">
            <a:extLst>
              <a:ext uri="{FF2B5EF4-FFF2-40B4-BE49-F238E27FC236}">
                <a16:creationId xmlns:a16="http://schemas.microsoft.com/office/drawing/2014/main" id="{92FAEFBD-617B-64F4-8924-C471E8336326}"/>
              </a:ext>
            </a:extLst>
          </p:cNvPr>
          <p:cNvCxnSpPr>
            <a:cxnSpLocks/>
          </p:cNvCxnSpPr>
          <p:nvPr/>
        </p:nvCxnSpPr>
        <p:spPr>
          <a:xfrm flipH="1" flipV="1">
            <a:off x="7373580" y="3922599"/>
            <a:ext cx="1673152" cy="3696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E1FF76D4-AC7B-DF0A-9F52-E456EE1F62F2}"/>
              </a:ext>
            </a:extLst>
          </p:cNvPr>
          <p:cNvSpPr txBox="1"/>
          <p:nvPr/>
        </p:nvSpPr>
        <p:spPr>
          <a:xfrm>
            <a:off x="6217114" y="3717499"/>
            <a:ext cx="1144307" cy="369332"/>
          </a:xfrm>
          <a:prstGeom prst="rect">
            <a:avLst/>
          </a:prstGeom>
          <a:noFill/>
        </p:spPr>
        <p:txBody>
          <a:bodyPr wrap="square" rtlCol="0">
            <a:spAutoFit/>
          </a:bodyPr>
          <a:lstStyle/>
          <a:p>
            <a:r>
              <a:rPr kumimoji="1" lang="zh-CN" altLang="en-US" sz="1800" b="0" dirty="0">
                <a:solidFill>
                  <a:srgbClr val="FF0000"/>
                </a:solidFill>
              </a:rPr>
              <a:t>数据矩阵</a:t>
            </a:r>
          </a:p>
        </p:txBody>
      </p:sp>
    </p:spTree>
    <p:extLst>
      <p:ext uri="{BB962C8B-B14F-4D97-AF65-F5344CB8AC3E}">
        <p14:creationId xmlns:p14="http://schemas.microsoft.com/office/powerpoint/2010/main" val="21283179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5702030C-6B23-3AD0-B2CB-CA8FEDC2D32B}"/>
              </a:ext>
            </a:extLst>
          </p:cNvPr>
          <p:cNvSpPr/>
          <p:nvPr/>
        </p:nvSpPr>
        <p:spPr>
          <a:xfrm>
            <a:off x="3124200" y="3559246"/>
            <a:ext cx="2000373" cy="23615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0" dirty="0">
                <a:latin typeface="Times New Roman" panose="02020603050405020304" pitchFamily="18" charset="0"/>
                <a:ea typeface="Microsoft YaHei" panose="020B0503020204020204" pitchFamily="34" charset="-122"/>
                <a:cs typeface="Times New Roman" panose="02020603050405020304" pitchFamily="18" charset="0"/>
              </a:rPr>
              <a:t>2011-2017</a:t>
            </a:r>
            <a:r>
              <a:rPr kumimoji="1" lang="zh-CN" altLang="en-US" sz="1600" b="0" dirty="0">
                <a:latin typeface="Times New Roman" panose="02020603050405020304" pitchFamily="18" charset="0"/>
                <a:ea typeface="Microsoft YaHei" panose="020B0503020204020204" pitchFamily="34" charset="-122"/>
                <a:cs typeface="Times New Roman" panose="02020603050405020304" pitchFamily="18" charset="0"/>
              </a:rPr>
              <a:t>年</a:t>
            </a:r>
          </a:p>
        </p:txBody>
      </p:sp>
      <p:sp>
        <p:nvSpPr>
          <p:cNvPr id="9" name="矩形 8">
            <a:extLst>
              <a:ext uri="{FF2B5EF4-FFF2-40B4-BE49-F238E27FC236}">
                <a16:creationId xmlns:a16="http://schemas.microsoft.com/office/drawing/2014/main" id="{7D08ECAC-2BE3-95C2-4DCE-E026CD1C7C6E}"/>
              </a:ext>
            </a:extLst>
          </p:cNvPr>
          <p:cNvSpPr/>
          <p:nvPr/>
        </p:nvSpPr>
        <p:spPr>
          <a:xfrm>
            <a:off x="5124574" y="3559246"/>
            <a:ext cx="1799468" cy="237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0" dirty="0">
                <a:latin typeface="Times New Roman" panose="02020603050405020304" pitchFamily="18" charset="0"/>
                <a:ea typeface="Microsoft YaHei" panose="020B0503020204020204" pitchFamily="34" charset="-122"/>
                <a:cs typeface="Times New Roman" panose="02020603050405020304" pitchFamily="18" charset="0"/>
              </a:rPr>
              <a:t>2017-2019</a:t>
            </a:r>
            <a:r>
              <a:rPr kumimoji="1" lang="zh-CN" altLang="en-US" sz="1600" b="0" dirty="0">
                <a:latin typeface="Times New Roman" panose="02020603050405020304" pitchFamily="18" charset="0"/>
                <a:ea typeface="Microsoft YaHei" panose="020B0503020204020204" pitchFamily="34" charset="-122"/>
                <a:cs typeface="Times New Roman" panose="02020603050405020304" pitchFamily="18" charset="0"/>
              </a:rPr>
              <a:t>年</a:t>
            </a:r>
          </a:p>
        </p:txBody>
      </p:sp>
      <p:sp>
        <p:nvSpPr>
          <p:cNvPr id="10" name="矩形 9">
            <a:extLst>
              <a:ext uri="{FF2B5EF4-FFF2-40B4-BE49-F238E27FC236}">
                <a16:creationId xmlns:a16="http://schemas.microsoft.com/office/drawing/2014/main" id="{CA6CBC16-E50C-F929-D4DC-E9F5317A352D}"/>
              </a:ext>
            </a:extLst>
          </p:cNvPr>
          <p:cNvSpPr/>
          <p:nvPr/>
        </p:nvSpPr>
        <p:spPr>
          <a:xfrm>
            <a:off x="6924042" y="3559246"/>
            <a:ext cx="1799468" cy="237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0" dirty="0">
                <a:latin typeface="Times New Roman" panose="02020603050405020304" pitchFamily="18" charset="0"/>
                <a:ea typeface="Microsoft YaHei" panose="020B0503020204020204" pitchFamily="34" charset="-122"/>
                <a:cs typeface="Times New Roman" panose="02020603050405020304" pitchFamily="18" charset="0"/>
              </a:rPr>
              <a:t>2019</a:t>
            </a:r>
            <a:r>
              <a:rPr kumimoji="1" lang="zh-CN" altLang="en-US" sz="1600" b="0" dirty="0">
                <a:latin typeface="Times New Roman" panose="02020603050405020304" pitchFamily="18" charset="0"/>
                <a:ea typeface="Microsoft YaHei" panose="020B0503020204020204" pitchFamily="34" charset="-122"/>
                <a:cs typeface="Times New Roman" panose="02020603050405020304" pitchFamily="18" charset="0"/>
              </a:rPr>
              <a:t>年</a:t>
            </a:r>
          </a:p>
        </p:txBody>
      </p:sp>
      <p:sp>
        <p:nvSpPr>
          <p:cNvPr id="11" name="矩形 10">
            <a:extLst>
              <a:ext uri="{FF2B5EF4-FFF2-40B4-BE49-F238E27FC236}">
                <a16:creationId xmlns:a16="http://schemas.microsoft.com/office/drawing/2014/main" id="{7FB9DF31-E32F-8276-5016-FA78432D1D2B}"/>
              </a:ext>
            </a:extLst>
          </p:cNvPr>
          <p:cNvSpPr/>
          <p:nvPr/>
        </p:nvSpPr>
        <p:spPr>
          <a:xfrm>
            <a:off x="8723509" y="3559246"/>
            <a:ext cx="2782667" cy="23615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0" dirty="0">
                <a:latin typeface="Times New Roman" panose="02020603050405020304" pitchFamily="18" charset="0"/>
                <a:ea typeface="Microsoft YaHei" panose="020B0503020204020204" pitchFamily="34" charset="-122"/>
                <a:cs typeface="Times New Roman" panose="02020603050405020304" pitchFamily="18" charset="0"/>
              </a:rPr>
              <a:t>2020</a:t>
            </a:r>
            <a:r>
              <a:rPr kumimoji="1" lang="zh-CN" altLang="en-US" sz="1600" b="0" dirty="0">
                <a:latin typeface="Times New Roman" panose="02020603050405020304" pitchFamily="18" charset="0"/>
                <a:ea typeface="Microsoft YaHei" panose="020B0503020204020204" pitchFamily="34" charset="-122"/>
                <a:cs typeface="Times New Roman" panose="02020603050405020304" pitchFamily="18" charset="0"/>
              </a:rPr>
              <a:t>年</a:t>
            </a:r>
            <a:r>
              <a:rPr kumimoji="1" lang="en-US" altLang="zh-CN" sz="1600" b="0" dirty="0">
                <a:latin typeface="Times New Roman" panose="02020603050405020304" pitchFamily="18" charset="0"/>
                <a:ea typeface="Microsoft YaHei" panose="020B0503020204020204" pitchFamily="34" charset="-122"/>
                <a:cs typeface="Times New Roman" panose="02020603050405020304" pitchFamily="18" charset="0"/>
              </a:rPr>
              <a:t>-</a:t>
            </a:r>
            <a:endParaRPr kumimoji="1" lang="zh-CN" altLang="en-US" sz="1600" b="0" dirty="0">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2" name="直线连接符 11">
            <a:extLst>
              <a:ext uri="{FF2B5EF4-FFF2-40B4-BE49-F238E27FC236}">
                <a16:creationId xmlns:a16="http://schemas.microsoft.com/office/drawing/2014/main" id="{A6000E5D-1115-874B-988F-A021D8D7E39E}"/>
              </a:ext>
            </a:extLst>
          </p:cNvPr>
          <p:cNvCxnSpPr>
            <a:cxnSpLocks/>
          </p:cNvCxnSpPr>
          <p:nvPr/>
        </p:nvCxnSpPr>
        <p:spPr>
          <a:xfrm>
            <a:off x="4419600" y="3845725"/>
            <a:ext cx="0" cy="871699"/>
          </a:xfrm>
          <a:prstGeom prst="line">
            <a:avLst/>
          </a:prstGeom>
          <a:ln w="28575">
            <a:solidFill>
              <a:schemeClr val="accent1">
                <a:lumMod val="5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线连接符 12">
            <a:extLst>
              <a:ext uri="{FF2B5EF4-FFF2-40B4-BE49-F238E27FC236}">
                <a16:creationId xmlns:a16="http://schemas.microsoft.com/office/drawing/2014/main" id="{0BDAA652-C923-011D-7F00-923210817A8E}"/>
              </a:ext>
            </a:extLst>
          </p:cNvPr>
          <p:cNvCxnSpPr>
            <a:cxnSpLocks/>
          </p:cNvCxnSpPr>
          <p:nvPr/>
        </p:nvCxnSpPr>
        <p:spPr>
          <a:xfrm flipV="1">
            <a:off x="6024308" y="2730813"/>
            <a:ext cx="0" cy="768903"/>
          </a:xfrm>
          <a:prstGeom prst="line">
            <a:avLst/>
          </a:prstGeom>
          <a:ln w="28575">
            <a:solidFill>
              <a:schemeClr val="bg2">
                <a:lumMod val="60000"/>
                <a:lumOff val="4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04EFB94E-F135-3329-54DC-064B4BF8AC4D}"/>
              </a:ext>
            </a:extLst>
          </p:cNvPr>
          <p:cNvSpPr txBox="1"/>
          <p:nvPr/>
        </p:nvSpPr>
        <p:spPr>
          <a:xfrm>
            <a:off x="5410200" y="1660221"/>
            <a:ext cx="1910974" cy="1323439"/>
          </a:xfrm>
          <a:prstGeom prst="rect">
            <a:avLst/>
          </a:prstGeom>
          <a:noFill/>
        </p:spPr>
        <p:txBody>
          <a:bodyPr wrap="square" rtlCol="0">
            <a:spAutoFit/>
          </a:bodyPr>
          <a:lstStyle/>
          <a:p>
            <a:r>
              <a:rPr kumimoji="1" lang="en-US" altLang="zh-CN" sz="1600" b="0" dirty="0">
                <a:ea typeface="Microsoft YaHei" panose="020B0503020204020204" pitchFamily="34" charset="-122"/>
                <a:cs typeface="Times New Roman" panose="02020603050405020304" pitchFamily="18" charset="0"/>
              </a:rPr>
              <a:t>AAAI 2017</a:t>
            </a:r>
          </a:p>
          <a:p>
            <a:r>
              <a:rPr kumimoji="1" lang="en-US" altLang="zh-CN" sz="1600" b="0" dirty="0">
                <a:ea typeface="Microsoft YaHei" panose="020B0503020204020204" pitchFamily="34" charset="-122"/>
                <a:cs typeface="Times New Roman" panose="02020603050405020304" pitchFamily="18" charset="0"/>
              </a:rPr>
              <a:t>Yu et al.</a:t>
            </a:r>
          </a:p>
          <a:p>
            <a:r>
              <a:rPr kumimoji="1" lang="zh-CN" altLang="en-US" sz="1600" b="0" dirty="0">
                <a:ea typeface="Microsoft YaHei" panose="020B0503020204020204" pitchFamily="34" charset="-122"/>
                <a:cs typeface="Times New Roman" panose="02020603050405020304" pitchFamily="18" charset="0"/>
              </a:rPr>
              <a:t>引入随机投影略图加速老虎机</a:t>
            </a:r>
            <a:endParaRPr kumimoji="1" lang="en-US" altLang="zh-CN" sz="1600" b="0" dirty="0">
              <a:ea typeface="Microsoft YaHei" panose="020B0503020204020204" pitchFamily="34" charset="-122"/>
              <a:cs typeface="Times New Roman" panose="02020603050405020304" pitchFamily="18" charset="0"/>
            </a:endParaRPr>
          </a:p>
          <a:p>
            <a:endParaRPr kumimoji="1" lang="zh-CN" altLang="en-US" sz="1600" b="0" dirty="0">
              <a:ea typeface="Microsoft YaHei" panose="020B0503020204020204" pitchFamily="34" charset="-122"/>
              <a:cs typeface="Times New Roman" panose="02020603050405020304" pitchFamily="18" charset="0"/>
            </a:endParaRPr>
          </a:p>
        </p:txBody>
      </p:sp>
      <p:cxnSp>
        <p:nvCxnSpPr>
          <p:cNvPr id="15" name="直线连接符 14">
            <a:extLst>
              <a:ext uri="{FF2B5EF4-FFF2-40B4-BE49-F238E27FC236}">
                <a16:creationId xmlns:a16="http://schemas.microsoft.com/office/drawing/2014/main" id="{A7B77C19-D2DD-D09B-FD4E-B80187036972}"/>
              </a:ext>
            </a:extLst>
          </p:cNvPr>
          <p:cNvCxnSpPr>
            <a:cxnSpLocks/>
          </p:cNvCxnSpPr>
          <p:nvPr/>
        </p:nvCxnSpPr>
        <p:spPr>
          <a:xfrm>
            <a:off x="8119658" y="3848637"/>
            <a:ext cx="0" cy="903094"/>
          </a:xfrm>
          <a:prstGeom prst="line">
            <a:avLst/>
          </a:prstGeom>
          <a:ln w="28575">
            <a:solidFill>
              <a:srgbClr val="00B0F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2C4F892A-C549-AF0A-A07E-36579BECBFD0}"/>
              </a:ext>
            </a:extLst>
          </p:cNvPr>
          <p:cNvSpPr txBox="1"/>
          <p:nvPr/>
        </p:nvSpPr>
        <p:spPr>
          <a:xfrm>
            <a:off x="7103055" y="4707128"/>
            <a:ext cx="2269543" cy="830997"/>
          </a:xfrm>
          <a:prstGeom prst="rect">
            <a:avLst/>
          </a:prstGeom>
          <a:noFill/>
        </p:spPr>
        <p:txBody>
          <a:bodyPr wrap="square" rtlCol="0">
            <a:spAutoFit/>
          </a:bodyPr>
          <a:lstStyle/>
          <a:p>
            <a:r>
              <a:rPr lang="en" altLang="zh-CN" sz="1600" b="0" dirty="0">
                <a:ea typeface="Microsoft YaHei" panose="020B0503020204020204" pitchFamily="34" charset="-122"/>
                <a:cs typeface="Times New Roman" panose="02020603050405020304" pitchFamily="18" charset="0"/>
              </a:rPr>
              <a:t>AISTATS 2019</a:t>
            </a:r>
          </a:p>
          <a:p>
            <a:r>
              <a:rPr lang="en" altLang="zh-CN" sz="1600" b="0" dirty="0" err="1">
                <a:ea typeface="Microsoft YaHei" panose="020B0503020204020204" pitchFamily="34" charset="-122"/>
                <a:cs typeface="Times New Roman" panose="02020603050405020304" pitchFamily="18" charset="0"/>
              </a:rPr>
              <a:t>Kuzborskij</a:t>
            </a:r>
            <a:r>
              <a:rPr lang="en" altLang="zh-CN" sz="1600" b="0" dirty="0">
                <a:ea typeface="Microsoft YaHei" panose="020B0503020204020204" pitchFamily="34" charset="-122"/>
                <a:cs typeface="Times New Roman" panose="02020603050405020304" pitchFamily="18" charset="0"/>
              </a:rPr>
              <a:t> et al.</a:t>
            </a:r>
          </a:p>
          <a:p>
            <a:r>
              <a:rPr lang="zh-CN" altLang="en" sz="1600" b="0" dirty="0">
                <a:ea typeface="Microsoft YaHei" panose="020B0503020204020204" pitchFamily="34" charset="-122"/>
                <a:cs typeface="Times New Roman" panose="02020603050405020304" pitchFamily="18" charset="0"/>
              </a:rPr>
              <a:t>基于</a:t>
            </a:r>
            <a:r>
              <a:rPr lang="zh-CN" altLang="en-US" sz="1600" b="0" dirty="0">
                <a:ea typeface="Microsoft YaHei" panose="020B0503020204020204" pitchFamily="34" charset="-122"/>
                <a:cs typeface="Times New Roman" panose="02020603050405020304" pitchFamily="18" charset="0"/>
              </a:rPr>
              <a:t> </a:t>
            </a:r>
            <a:r>
              <a:rPr lang="en-US" altLang="zh-CN" sz="1600" b="0" dirty="0">
                <a:ea typeface="Microsoft YaHei" panose="020B0503020204020204" pitchFamily="34" charset="-122"/>
                <a:cs typeface="Times New Roman" panose="02020603050405020304" pitchFamily="18" charset="0"/>
              </a:rPr>
              <a:t>FD</a:t>
            </a:r>
            <a:r>
              <a:rPr lang="zh-CN" altLang="en-US" sz="1600" b="0" dirty="0">
                <a:ea typeface="Microsoft YaHei" panose="020B0503020204020204" pitchFamily="34" charset="-122"/>
                <a:cs typeface="Times New Roman" panose="02020603050405020304" pitchFamily="18" charset="0"/>
              </a:rPr>
              <a:t> 的高效老虎机</a:t>
            </a:r>
            <a:endParaRPr lang="en" altLang="zh-CN" sz="1600" b="0" dirty="0">
              <a:ea typeface="Microsoft YaHei" panose="020B0503020204020204" pitchFamily="34" charset="-122"/>
              <a:cs typeface="Times New Roman" panose="02020603050405020304" pitchFamily="18" charset="0"/>
            </a:endParaRPr>
          </a:p>
        </p:txBody>
      </p:sp>
      <p:sp>
        <p:nvSpPr>
          <p:cNvPr id="18" name="文本框 17">
            <a:extLst>
              <a:ext uri="{FF2B5EF4-FFF2-40B4-BE49-F238E27FC236}">
                <a16:creationId xmlns:a16="http://schemas.microsoft.com/office/drawing/2014/main" id="{75CFE5F8-77D1-6B14-BF02-043E718BEAF4}"/>
              </a:ext>
            </a:extLst>
          </p:cNvPr>
          <p:cNvSpPr txBox="1"/>
          <p:nvPr/>
        </p:nvSpPr>
        <p:spPr>
          <a:xfrm>
            <a:off x="8506544" y="1660221"/>
            <a:ext cx="2782666" cy="830997"/>
          </a:xfrm>
          <a:prstGeom prst="rect">
            <a:avLst/>
          </a:prstGeom>
          <a:noFill/>
        </p:spPr>
        <p:txBody>
          <a:bodyPr wrap="square" rtlCol="0">
            <a:spAutoFit/>
          </a:bodyPr>
          <a:lstStyle/>
          <a:p>
            <a:r>
              <a:rPr lang="en-US" altLang="zh-CN" sz="1600" b="0" dirty="0">
                <a:ea typeface="Microsoft YaHei" panose="020B0503020204020204" pitchFamily="34" charset="-122"/>
                <a:cs typeface="Times New Roman" panose="02020603050405020304" pitchFamily="18" charset="0"/>
              </a:rPr>
              <a:t>IJCAI</a:t>
            </a:r>
            <a:r>
              <a:rPr lang="zh-CN" altLang="en-US" sz="1600" b="0" dirty="0">
                <a:ea typeface="Microsoft YaHei" panose="020B0503020204020204" pitchFamily="34" charset="-122"/>
                <a:cs typeface="Times New Roman" panose="02020603050405020304" pitchFamily="18" charset="0"/>
              </a:rPr>
              <a:t> </a:t>
            </a:r>
            <a:r>
              <a:rPr lang="en-US" altLang="zh-CN" sz="1600" b="0" dirty="0">
                <a:ea typeface="Microsoft YaHei" panose="020B0503020204020204" pitchFamily="34" charset="-122"/>
                <a:cs typeface="Times New Roman" panose="02020603050405020304" pitchFamily="18" charset="0"/>
              </a:rPr>
              <a:t>2020</a:t>
            </a:r>
          </a:p>
          <a:p>
            <a:r>
              <a:rPr lang="en-US" altLang="zh-CN" sz="1600" b="0" dirty="0">
                <a:ea typeface="Microsoft YaHei" panose="020B0503020204020204" pitchFamily="34" charset="-122"/>
                <a:cs typeface="Times New Roman" panose="02020603050405020304" pitchFamily="18" charset="0"/>
              </a:rPr>
              <a:t>Chen et al.</a:t>
            </a:r>
          </a:p>
          <a:p>
            <a:r>
              <a:rPr lang="zh-CN" altLang="en-US" sz="1600" b="0" dirty="0">
                <a:ea typeface="Microsoft YaHei" panose="020B0503020204020204" pitchFamily="34" charset="-122"/>
                <a:cs typeface="Times New Roman" panose="02020603050405020304" pitchFamily="18" charset="0"/>
              </a:rPr>
              <a:t>基于鲁棒 </a:t>
            </a:r>
            <a:r>
              <a:rPr lang="en-US" altLang="zh-CN" sz="1600" b="0" dirty="0">
                <a:ea typeface="Microsoft YaHei" panose="020B0503020204020204" pitchFamily="34" charset="-122"/>
                <a:cs typeface="Times New Roman" panose="02020603050405020304" pitchFamily="18" charset="0"/>
              </a:rPr>
              <a:t>FD</a:t>
            </a:r>
            <a:r>
              <a:rPr lang="zh-CN" altLang="en-US" sz="1600" b="0" dirty="0">
                <a:ea typeface="Microsoft YaHei" panose="020B0503020204020204" pitchFamily="34" charset="-122"/>
                <a:cs typeface="Times New Roman" panose="02020603050405020304" pitchFamily="18" charset="0"/>
              </a:rPr>
              <a:t> 的上下文老虎机</a:t>
            </a:r>
            <a:endParaRPr lang="en-US" altLang="zh-CN" sz="1600" b="0" dirty="0">
              <a:ea typeface="Microsoft YaHei" panose="020B0503020204020204" pitchFamily="34" charset="-122"/>
              <a:cs typeface="Times New Roman" panose="02020603050405020304" pitchFamily="18" charset="0"/>
            </a:endParaRPr>
          </a:p>
        </p:txBody>
      </p:sp>
      <p:sp>
        <p:nvSpPr>
          <p:cNvPr id="19" name="文本框 18">
            <a:extLst>
              <a:ext uri="{FF2B5EF4-FFF2-40B4-BE49-F238E27FC236}">
                <a16:creationId xmlns:a16="http://schemas.microsoft.com/office/drawing/2014/main" id="{B7C38075-71D6-BE67-29A1-FB6891EE40D7}"/>
              </a:ext>
            </a:extLst>
          </p:cNvPr>
          <p:cNvSpPr txBox="1"/>
          <p:nvPr/>
        </p:nvSpPr>
        <p:spPr>
          <a:xfrm>
            <a:off x="1677957" y="1699762"/>
            <a:ext cx="2546873" cy="2062103"/>
          </a:xfrm>
          <a:prstGeom prst="rect">
            <a:avLst/>
          </a:prstGeom>
          <a:noFill/>
        </p:spPr>
        <p:txBody>
          <a:bodyPr wrap="square" rtlCol="0">
            <a:spAutoFit/>
          </a:bodyPr>
          <a:lstStyle/>
          <a:p>
            <a:r>
              <a:rPr kumimoji="1" lang="zh-CN" altLang="en-US" sz="1600" b="0" dirty="0">
                <a:ea typeface="Microsoft YaHei" panose="020B0503020204020204" pitchFamily="34" charset="-122"/>
                <a:cs typeface="Times New Roman" panose="02020603050405020304" pitchFamily="18" charset="0"/>
              </a:rPr>
              <a:t>随机线性老虎机</a:t>
            </a:r>
            <a:endParaRPr kumimoji="1" lang="en-US" altLang="zh-CN" sz="1600" b="0" dirty="0">
              <a:ea typeface="Microsoft YaHei" panose="020B0503020204020204" pitchFamily="34" charset="-122"/>
              <a:cs typeface="Times New Roman" panose="02020603050405020304" pitchFamily="18" charset="0"/>
            </a:endParaRPr>
          </a:p>
          <a:p>
            <a:pPr marL="285750" indent="-285750">
              <a:buFont typeface="Arial" panose="020B0604020202020204" pitchFamily="34" charset="0"/>
              <a:buChar char="•"/>
            </a:pPr>
            <a:r>
              <a:rPr kumimoji="1" lang="en-US" altLang="zh-CN" sz="1600" b="0" dirty="0">
                <a:ea typeface="Microsoft YaHei" panose="020B0503020204020204" pitchFamily="34" charset="-122"/>
                <a:cs typeface="Times New Roman" panose="02020603050405020304" pitchFamily="18" charset="0"/>
              </a:rPr>
              <a:t>02</a:t>
            </a:r>
            <a:r>
              <a:rPr kumimoji="1" lang="zh-CN" altLang="en-US" sz="1600" b="0" dirty="0">
                <a:ea typeface="Microsoft YaHei" panose="020B0503020204020204" pitchFamily="34" charset="-122"/>
                <a:cs typeface="Times New Roman" panose="02020603050405020304" pitchFamily="18" charset="0"/>
              </a:rPr>
              <a:t> </a:t>
            </a:r>
            <a:r>
              <a:rPr kumimoji="1" lang="en-US" altLang="zh-CN" sz="1600" b="0" dirty="0">
                <a:ea typeface="Microsoft YaHei" panose="020B0503020204020204" pitchFamily="34" charset="-122"/>
                <a:cs typeface="Times New Roman" panose="02020603050405020304" pitchFamily="18" charset="0"/>
              </a:rPr>
              <a:t>Auer</a:t>
            </a:r>
          </a:p>
          <a:p>
            <a:pPr marL="285750" indent="-285750">
              <a:buFont typeface="Arial" panose="020B0604020202020204" pitchFamily="34" charset="0"/>
              <a:buChar char="•"/>
            </a:pPr>
            <a:r>
              <a:rPr kumimoji="1" lang="en-US" altLang="zh-CN" sz="1600" b="0" dirty="0">
                <a:ea typeface="Microsoft YaHei" panose="020B0503020204020204" pitchFamily="34" charset="-122"/>
                <a:cs typeface="Times New Roman" panose="02020603050405020304" pitchFamily="18" charset="0"/>
              </a:rPr>
              <a:t>08 Dani</a:t>
            </a:r>
          </a:p>
          <a:p>
            <a:pPr marL="285750" indent="-285750">
              <a:buFont typeface="Arial" panose="020B0604020202020204" pitchFamily="34" charset="0"/>
              <a:buChar char="•"/>
            </a:pPr>
            <a:r>
              <a:rPr kumimoji="1" lang="en-US" altLang="zh-CN" sz="1600" b="0" dirty="0">
                <a:ea typeface="Microsoft YaHei" panose="020B0503020204020204" pitchFamily="34" charset="-122"/>
                <a:cs typeface="Times New Roman" panose="02020603050405020304" pitchFamily="18" charset="0"/>
              </a:rPr>
              <a:t>11 Abbasi-</a:t>
            </a:r>
            <a:r>
              <a:rPr kumimoji="1" lang="en-US" altLang="zh-CN" sz="1600" b="0" dirty="0" err="1">
                <a:ea typeface="Microsoft YaHei" panose="020B0503020204020204" pitchFamily="34" charset="-122"/>
                <a:cs typeface="Times New Roman" panose="02020603050405020304" pitchFamily="18" charset="0"/>
              </a:rPr>
              <a:t>Yadkori</a:t>
            </a:r>
            <a:r>
              <a:rPr kumimoji="1" lang="en-US" altLang="zh-CN" sz="1600" b="0" dirty="0">
                <a:ea typeface="Microsoft YaHei" panose="020B0503020204020204" pitchFamily="34" charset="-122"/>
                <a:cs typeface="Times New Roman" panose="02020603050405020304" pitchFamily="18" charset="0"/>
              </a:rPr>
              <a:t> </a:t>
            </a:r>
          </a:p>
          <a:p>
            <a:pPr marL="285750" indent="-285750">
              <a:buFont typeface="Arial" panose="020B0604020202020204" pitchFamily="34" charset="0"/>
              <a:buChar char="•"/>
            </a:pPr>
            <a:r>
              <a:rPr kumimoji="1" lang="en-US" altLang="zh-CN" sz="1600" b="0" dirty="0">
                <a:ea typeface="Microsoft YaHei" panose="020B0503020204020204" pitchFamily="34" charset="-122"/>
                <a:cs typeface="Times New Roman" panose="02020603050405020304" pitchFamily="18" charset="0"/>
              </a:rPr>
              <a:t>……</a:t>
            </a:r>
          </a:p>
          <a:p>
            <a:pPr marL="285750" indent="-285750">
              <a:buFont typeface="Arial" panose="020B0604020202020204" pitchFamily="34" charset="0"/>
              <a:buChar char="•"/>
            </a:pPr>
            <a:endParaRPr kumimoji="1" lang="en-US" altLang="zh-CN" sz="1600" b="0" dirty="0">
              <a:ea typeface="Microsoft YaHei" panose="020B0503020204020204" pitchFamily="34" charset="-122"/>
              <a:cs typeface="Times New Roman" panose="02020603050405020304" pitchFamily="18" charset="0"/>
            </a:endParaRPr>
          </a:p>
          <a:p>
            <a:pPr marL="285750" indent="-285750">
              <a:buFont typeface="Arial" panose="020B0604020202020204" pitchFamily="34" charset="0"/>
              <a:buChar char="•"/>
            </a:pPr>
            <a:endParaRPr kumimoji="1" lang="en-US" altLang="zh-CN" sz="1600" b="0" dirty="0">
              <a:ea typeface="Microsoft YaHei" panose="020B0503020204020204" pitchFamily="34" charset="-122"/>
              <a:cs typeface="Times New Roman" panose="02020603050405020304" pitchFamily="18" charset="0"/>
            </a:endParaRPr>
          </a:p>
          <a:p>
            <a:endParaRPr kumimoji="1" lang="zh-CN" altLang="en-US" sz="1600" b="0" dirty="0">
              <a:ea typeface="Microsoft YaHei" panose="020B0503020204020204" pitchFamily="34" charset="-122"/>
              <a:cs typeface="Times New Roman" panose="02020603050405020304" pitchFamily="18" charset="0"/>
            </a:endParaRPr>
          </a:p>
        </p:txBody>
      </p:sp>
      <p:sp>
        <p:nvSpPr>
          <p:cNvPr id="22" name="矩形 21">
            <a:extLst>
              <a:ext uri="{FF2B5EF4-FFF2-40B4-BE49-F238E27FC236}">
                <a16:creationId xmlns:a16="http://schemas.microsoft.com/office/drawing/2014/main" id="{86CC2676-85C9-4B7D-BF23-47E1CBEC79E0}"/>
              </a:ext>
            </a:extLst>
          </p:cNvPr>
          <p:cNvSpPr/>
          <p:nvPr/>
        </p:nvSpPr>
        <p:spPr>
          <a:xfrm>
            <a:off x="685824" y="3559248"/>
            <a:ext cx="2546868" cy="23615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0" dirty="0">
                <a:latin typeface="Times New Roman" panose="02020603050405020304" pitchFamily="18" charset="0"/>
                <a:ea typeface="Microsoft YaHei" panose="020B0503020204020204" pitchFamily="34" charset="-122"/>
                <a:cs typeface="Times New Roman" panose="02020603050405020304" pitchFamily="18" charset="0"/>
              </a:rPr>
              <a:t>~2011</a:t>
            </a:r>
            <a:r>
              <a:rPr kumimoji="1" lang="zh-CN" altLang="en-US" sz="1600" b="0" dirty="0">
                <a:latin typeface="Times New Roman" panose="02020603050405020304" pitchFamily="18" charset="0"/>
                <a:ea typeface="Microsoft YaHei" panose="020B0503020204020204" pitchFamily="34" charset="-122"/>
                <a:cs typeface="Times New Roman" panose="02020603050405020304" pitchFamily="18" charset="0"/>
              </a:rPr>
              <a:t>年</a:t>
            </a:r>
          </a:p>
        </p:txBody>
      </p:sp>
      <p:sp>
        <p:nvSpPr>
          <p:cNvPr id="23" name="文本框 22">
            <a:extLst>
              <a:ext uri="{FF2B5EF4-FFF2-40B4-BE49-F238E27FC236}">
                <a16:creationId xmlns:a16="http://schemas.microsoft.com/office/drawing/2014/main" id="{42809D20-84A0-59BA-6FF9-1566AC64479E}"/>
              </a:ext>
            </a:extLst>
          </p:cNvPr>
          <p:cNvSpPr txBox="1"/>
          <p:nvPr/>
        </p:nvSpPr>
        <p:spPr>
          <a:xfrm>
            <a:off x="3250963" y="4707128"/>
            <a:ext cx="2932661" cy="1815882"/>
          </a:xfrm>
          <a:prstGeom prst="rect">
            <a:avLst/>
          </a:prstGeom>
          <a:noFill/>
        </p:spPr>
        <p:txBody>
          <a:bodyPr wrap="square">
            <a:spAutoFit/>
          </a:bodyPr>
          <a:lstStyle/>
          <a:p>
            <a:r>
              <a:rPr kumimoji="1" lang="zh-CN" altLang="en-US" sz="1600" b="0" dirty="0">
                <a:ea typeface="Microsoft YaHei" panose="020B0503020204020204" pitchFamily="34" charset="-122"/>
                <a:cs typeface="Times New Roman" panose="02020603050405020304" pitchFamily="18" charset="0"/>
              </a:rPr>
              <a:t>矩阵略图广泛运用到在线学习多个领域</a:t>
            </a:r>
            <a:endParaRPr kumimoji="1" lang="en-US" altLang="zh-CN" sz="1600" b="0" dirty="0">
              <a:ea typeface="Microsoft YaHei" panose="020B0503020204020204" pitchFamily="34" charset="-122"/>
              <a:cs typeface="Times New Roman" panose="02020603050405020304" pitchFamily="18" charset="0"/>
            </a:endParaRPr>
          </a:p>
          <a:p>
            <a:pPr marL="285750" indent="-285750">
              <a:buFont typeface="Arial" panose="020B0604020202020204" pitchFamily="34" charset="0"/>
              <a:buChar char="•"/>
            </a:pPr>
            <a:r>
              <a:rPr kumimoji="1" lang="en-US" altLang="zh-CN" sz="1600" b="0" dirty="0">
                <a:ea typeface="Microsoft YaHei" panose="020B0503020204020204" pitchFamily="34" charset="-122"/>
                <a:cs typeface="Times New Roman" panose="02020603050405020304" pitchFamily="18" charset="0"/>
              </a:rPr>
              <a:t>15 </a:t>
            </a:r>
            <a:r>
              <a:rPr kumimoji="1" lang="en-US" altLang="zh-CN" sz="1600" b="0" dirty="0" err="1">
                <a:ea typeface="Microsoft YaHei" panose="020B0503020204020204" pitchFamily="34" charset="-122"/>
                <a:cs typeface="Times New Roman" panose="02020603050405020304" pitchFamily="18" charset="0"/>
              </a:rPr>
              <a:t>Erdogdu</a:t>
            </a:r>
            <a:r>
              <a:rPr kumimoji="1" lang="en-US" altLang="zh-CN" sz="1600" b="0" dirty="0">
                <a:ea typeface="Microsoft YaHei" panose="020B0503020204020204" pitchFamily="34" charset="-122"/>
                <a:cs typeface="Times New Roman" panose="02020603050405020304" pitchFamily="18" charset="0"/>
              </a:rPr>
              <a:t> </a:t>
            </a:r>
            <a:r>
              <a:rPr kumimoji="1" lang="zh-CN" altLang="en-US" sz="1600" b="0" dirty="0">
                <a:ea typeface="Microsoft YaHei" panose="020B0503020204020204" pitchFamily="34" charset="-122"/>
                <a:cs typeface="Times New Roman" panose="02020603050405020304" pitchFamily="18" charset="0"/>
              </a:rPr>
              <a:t>牛顿法</a:t>
            </a:r>
            <a:endParaRPr kumimoji="1" lang="en-US" altLang="zh-CN" sz="1600" b="0" dirty="0">
              <a:ea typeface="Microsoft YaHei" panose="020B0503020204020204" pitchFamily="34" charset="-122"/>
              <a:cs typeface="Times New Roman" panose="02020603050405020304" pitchFamily="18" charset="0"/>
            </a:endParaRPr>
          </a:p>
          <a:p>
            <a:pPr marL="285750" indent="-285750">
              <a:buFont typeface="Arial" panose="020B0604020202020204" pitchFamily="34" charset="0"/>
              <a:buChar char="•"/>
            </a:pPr>
            <a:r>
              <a:rPr kumimoji="1" lang="en-US" altLang="zh-CN" sz="1600" b="0" dirty="0">
                <a:ea typeface="Microsoft YaHei" panose="020B0503020204020204" pitchFamily="34" charset="-122"/>
                <a:cs typeface="Times New Roman" panose="02020603050405020304" pitchFamily="18" charset="0"/>
              </a:rPr>
              <a:t>16 </a:t>
            </a:r>
            <a:r>
              <a:rPr kumimoji="1" lang="en-US" altLang="zh-CN" sz="1600" b="0" dirty="0" err="1">
                <a:ea typeface="Microsoft YaHei" panose="020B0503020204020204" pitchFamily="34" charset="-122"/>
                <a:cs typeface="Times New Roman" panose="02020603050405020304" pitchFamily="18" charset="0"/>
              </a:rPr>
              <a:t>Gonen</a:t>
            </a:r>
            <a:r>
              <a:rPr kumimoji="1" lang="en-US" altLang="zh-CN" sz="1600" b="0" dirty="0">
                <a:ea typeface="Microsoft YaHei" panose="020B0503020204020204" pitchFamily="34" charset="-122"/>
                <a:cs typeface="Times New Roman" panose="02020603050405020304" pitchFamily="18" charset="0"/>
              </a:rPr>
              <a:t> </a:t>
            </a:r>
            <a:r>
              <a:rPr kumimoji="1" lang="zh-CN" altLang="en-US" sz="1600" b="0" dirty="0">
                <a:ea typeface="Microsoft YaHei" panose="020B0503020204020204" pitchFamily="34" charset="-122"/>
                <a:cs typeface="Times New Roman" panose="02020603050405020304" pitchFamily="18" charset="0"/>
              </a:rPr>
              <a:t>随机优化</a:t>
            </a:r>
            <a:endParaRPr kumimoji="1" lang="en-US" altLang="zh-CN" sz="1600" b="0" dirty="0">
              <a:ea typeface="Microsoft YaHei" panose="020B0503020204020204" pitchFamily="34" charset="-122"/>
              <a:cs typeface="Times New Roman" panose="02020603050405020304" pitchFamily="18" charset="0"/>
            </a:endParaRPr>
          </a:p>
          <a:p>
            <a:pPr marL="285750" indent="-285750">
              <a:buFont typeface="Arial" panose="020B0604020202020204" pitchFamily="34" charset="0"/>
              <a:buChar char="•"/>
            </a:pPr>
            <a:r>
              <a:rPr kumimoji="1" lang="en-US" altLang="zh-CN" sz="1600" b="0" dirty="0">
                <a:ea typeface="Microsoft YaHei" panose="020B0503020204020204" pitchFamily="34" charset="-122"/>
                <a:cs typeface="Times New Roman" panose="02020603050405020304" pitchFamily="18" charset="0"/>
              </a:rPr>
              <a:t>17</a:t>
            </a:r>
            <a:r>
              <a:rPr kumimoji="1" lang="zh-CN" altLang="en-US" sz="1600" b="0" dirty="0">
                <a:ea typeface="Microsoft YaHei" panose="020B0503020204020204" pitchFamily="34" charset="-122"/>
                <a:cs typeface="Times New Roman" panose="02020603050405020304" pitchFamily="18" charset="0"/>
              </a:rPr>
              <a:t> </a:t>
            </a:r>
            <a:r>
              <a:rPr kumimoji="1" lang="en-US" altLang="zh-CN" sz="1600" b="0" dirty="0">
                <a:ea typeface="Microsoft YaHei" panose="020B0503020204020204" pitchFamily="34" charset="-122"/>
                <a:cs typeface="Times New Roman" panose="02020603050405020304" pitchFamily="18" charset="0"/>
              </a:rPr>
              <a:t>Luo </a:t>
            </a:r>
            <a:r>
              <a:rPr kumimoji="1" lang="zh-CN" altLang="en-US" sz="1600" b="0" dirty="0">
                <a:ea typeface="Microsoft YaHei" panose="020B0503020204020204" pitchFamily="34" charset="-122"/>
                <a:cs typeface="Times New Roman" panose="02020603050405020304" pitchFamily="18" charset="0"/>
              </a:rPr>
              <a:t>二阶在线梯度下降</a:t>
            </a:r>
            <a:endParaRPr kumimoji="1" lang="en-US" altLang="zh-CN" sz="1600" b="0" dirty="0">
              <a:ea typeface="Microsoft YaHei" panose="020B0503020204020204" pitchFamily="34" charset="-122"/>
              <a:cs typeface="Times New Roman" panose="02020603050405020304" pitchFamily="18" charset="0"/>
            </a:endParaRPr>
          </a:p>
          <a:p>
            <a:pPr marL="285750" indent="-285750">
              <a:buFont typeface="Arial" panose="020B0604020202020204" pitchFamily="34" charset="0"/>
              <a:buChar char="•"/>
            </a:pPr>
            <a:r>
              <a:rPr kumimoji="1" lang="en-US" altLang="zh-CN" sz="1600" b="0" dirty="0">
                <a:ea typeface="Microsoft YaHei" panose="020B0503020204020204" pitchFamily="34" charset="-122"/>
                <a:cs typeface="Times New Roman" panose="02020603050405020304" pitchFamily="18" charset="0"/>
              </a:rPr>
              <a:t>17 </a:t>
            </a:r>
            <a:r>
              <a:rPr kumimoji="1" lang="en-US" altLang="zh-CN" sz="1600" b="0" dirty="0" err="1">
                <a:ea typeface="Microsoft YaHei" panose="020B0503020204020204" pitchFamily="34" charset="-122"/>
                <a:cs typeface="Times New Roman" panose="02020603050405020304" pitchFamily="18" charset="0"/>
              </a:rPr>
              <a:t>Calandriello</a:t>
            </a:r>
            <a:r>
              <a:rPr kumimoji="1" lang="en-US" altLang="zh-CN" sz="1600" b="0" dirty="0">
                <a:ea typeface="Microsoft YaHei" panose="020B0503020204020204" pitchFamily="34" charset="-122"/>
                <a:cs typeface="Times New Roman" panose="02020603050405020304" pitchFamily="18" charset="0"/>
              </a:rPr>
              <a:t> </a:t>
            </a:r>
            <a:r>
              <a:rPr kumimoji="1" lang="zh-CN" altLang="en-US" sz="1600" b="0" dirty="0">
                <a:ea typeface="Microsoft YaHei" panose="020B0503020204020204" pitchFamily="34" charset="-122"/>
                <a:cs typeface="Times New Roman" panose="02020603050405020304" pitchFamily="18" charset="0"/>
              </a:rPr>
              <a:t>在线核学习</a:t>
            </a:r>
            <a:r>
              <a:rPr kumimoji="1" lang="en-US" altLang="zh-CN" sz="1600" b="0" dirty="0">
                <a:ea typeface="Microsoft YaHei" panose="020B0503020204020204" pitchFamily="34" charset="-122"/>
                <a:cs typeface="Times New Roman" panose="02020603050405020304" pitchFamily="18" charset="0"/>
              </a:rPr>
              <a:t> </a:t>
            </a:r>
          </a:p>
          <a:p>
            <a:pPr marL="285750" indent="-285750">
              <a:buFont typeface="Arial" panose="020B0604020202020204" pitchFamily="34" charset="0"/>
              <a:buChar char="•"/>
            </a:pPr>
            <a:r>
              <a:rPr kumimoji="1" lang="en-US" altLang="zh-CN" sz="1600" b="0" dirty="0">
                <a:ea typeface="Microsoft YaHei" panose="020B0503020204020204" pitchFamily="34" charset="-122"/>
                <a:cs typeface="Times New Roman" panose="02020603050405020304" pitchFamily="18" charset="0"/>
              </a:rPr>
              <a:t>……</a:t>
            </a:r>
          </a:p>
        </p:txBody>
      </p:sp>
      <p:cxnSp>
        <p:nvCxnSpPr>
          <p:cNvPr id="26" name="直线连接符 25">
            <a:extLst>
              <a:ext uri="{FF2B5EF4-FFF2-40B4-BE49-F238E27FC236}">
                <a16:creationId xmlns:a16="http://schemas.microsoft.com/office/drawing/2014/main" id="{B42CDB2E-9A71-DB12-A6BD-6ED13B287C4B}"/>
              </a:ext>
            </a:extLst>
          </p:cNvPr>
          <p:cNvCxnSpPr>
            <a:cxnSpLocks/>
          </p:cNvCxnSpPr>
          <p:nvPr/>
        </p:nvCxnSpPr>
        <p:spPr>
          <a:xfrm flipV="1">
            <a:off x="2514600" y="3078713"/>
            <a:ext cx="0" cy="421003"/>
          </a:xfrm>
          <a:prstGeom prst="line">
            <a:avLst/>
          </a:prstGeom>
          <a:ln w="28575">
            <a:solidFill>
              <a:srgbClr val="00206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标题 1">
            <a:extLst>
              <a:ext uri="{FF2B5EF4-FFF2-40B4-BE49-F238E27FC236}">
                <a16:creationId xmlns:a16="http://schemas.microsoft.com/office/drawing/2014/main" id="{B4A88278-3B37-3FDF-D8A2-8C3F5223AF04}"/>
              </a:ext>
            </a:extLst>
          </p:cNvPr>
          <p:cNvSpPr>
            <a:spLocks noGrp="1"/>
          </p:cNvSpPr>
          <p:nvPr>
            <p:ph type="title"/>
          </p:nvPr>
        </p:nvSpPr>
        <p:spPr>
          <a:xfrm>
            <a:off x="1618488" y="115888"/>
            <a:ext cx="10477500" cy="1144306"/>
          </a:xfrm>
        </p:spPr>
        <p:txBody>
          <a:bodyPr/>
          <a:lstStyle/>
          <a:p>
            <a:r>
              <a:rPr lang="zh-CN" altLang="en-US" dirty="0"/>
              <a:t>相关工作</a:t>
            </a:r>
            <a:endParaRPr kumimoji="1" lang="zh-CN" altLang="en-US" dirty="0"/>
          </a:p>
        </p:txBody>
      </p:sp>
      <p:cxnSp>
        <p:nvCxnSpPr>
          <p:cNvPr id="6" name="直线连接符 5">
            <a:extLst>
              <a:ext uri="{FF2B5EF4-FFF2-40B4-BE49-F238E27FC236}">
                <a16:creationId xmlns:a16="http://schemas.microsoft.com/office/drawing/2014/main" id="{08FDB125-4A27-5AC1-7F2D-4795FB25880B}"/>
              </a:ext>
            </a:extLst>
          </p:cNvPr>
          <p:cNvCxnSpPr>
            <a:cxnSpLocks/>
          </p:cNvCxnSpPr>
          <p:nvPr/>
        </p:nvCxnSpPr>
        <p:spPr>
          <a:xfrm flipV="1">
            <a:off x="9525000" y="2491218"/>
            <a:ext cx="0" cy="1008498"/>
          </a:xfrm>
          <a:prstGeom prst="line">
            <a:avLst/>
          </a:prstGeom>
          <a:ln w="28575">
            <a:solidFill>
              <a:srgbClr val="7030A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直线连接符 28">
            <a:extLst>
              <a:ext uri="{FF2B5EF4-FFF2-40B4-BE49-F238E27FC236}">
                <a16:creationId xmlns:a16="http://schemas.microsoft.com/office/drawing/2014/main" id="{1424809C-B690-ACF0-9171-3C4A9710AB0A}"/>
              </a:ext>
            </a:extLst>
          </p:cNvPr>
          <p:cNvCxnSpPr>
            <a:cxnSpLocks/>
          </p:cNvCxnSpPr>
          <p:nvPr/>
        </p:nvCxnSpPr>
        <p:spPr>
          <a:xfrm>
            <a:off x="10744200" y="3847181"/>
            <a:ext cx="0" cy="906006"/>
          </a:xfrm>
          <a:prstGeom prst="line">
            <a:avLst/>
          </a:prstGeom>
          <a:ln w="28575">
            <a:solidFill>
              <a:srgbClr val="7030A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25487306-1CD0-865E-6918-E607EE2FF4C4}"/>
              </a:ext>
            </a:extLst>
          </p:cNvPr>
          <p:cNvSpPr txBox="1"/>
          <p:nvPr/>
        </p:nvSpPr>
        <p:spPr>
          <a:xfrm>
            <a:off x="9624061" y="4752831"/>
            <a:ext cx="2401666" cy="830997"/>
          </a:xfrm>
          <a:prstGeom prst="rect">
            <a:avLst/>
          </a:prstGeom>
          <a:noFill/>
        </p:spPr>
        <p:txBody>
          <a:bodyPr wrap="square" rtlCol="0">
            <a:spAutoFit/>
          </a:bodyPr>
          <a:lstStyle/>
          <a:p>
            <a:r>
              <a:rPr lang="zh-CN" altLang="en-US" sz="1600" b="0" dirty="0">
                <a:ea typeface="Microsoft YaHei" panose="020B0503020204020204" pitchFamily="34" charset="-122"/>
                <a:cs typeface="Times New Roman" panose="02020603050405020304" pitchFamily="18" charset="0"/>
              </a:rPr>
              <a:t>关注矩阵略图加速老虎机的工作很多，但是都存在</a:t>
            </a:r>
            <a:r>
              <a:rPr lang="zh-CN" altLang="en-US" sz="1600" b="0" dirty="0">
                <a:solidFill>
                  <a:srgbClr val="FF0000"/>
                </a:solidFill>
                <a:ea typeface="Microsoft YaHei" panose="020B0503020204020204" pitchFamily="34" charset="-122"/>
                <a:cs typeface="Times New Roman" panose="02020603050405020304" pitchFamily="18" charset="0"/>
              </a:rPr>
              <a:t>线性后悔</a:t>
            </a:r>
            <a:r>
              <a:rPr lang="zh-CN" altLang="en-US" sz="1600" b="0" dirty="0">
                <a:ea typeface="Microsoft YaHei" panose="020B0503020204020204" pitchFamily="34" charset="-122"/>
                <a:cs typeface="Times New Roman" panose="02020603050405020304" pitchFamily="18" charset="0"/>
              </a:rPr>
              <a:t>的陷阱</a:t>
            </a:r>
            <a:endParaRPr lang="en-US" altLang="zh-CN" sz="1600" b="0" dirty="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73509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00F3A2-04C4-FF98-3101-D0D0E1635D6E}"/>
              </a:ext>
            </a:extLst>
          </p:cNvPr>
          <p:cNvSpPr>
            <a:spLocks noGrp="1"/>
          </p:cNvSpPr>
          <p:nvPr>
            <p:ph type="title"/>
          </p:nvPr>
        </p:nvSpPr>
        <p:spPr/>
        <p:txBody>
          <a:bodyPr/>
          <a:lstStyle/>
          <a:p>
            <a:r>
              <a:rPr kumimoji="1" lang="zh-CN" altLang="en-US" dirty="0"/>
              <a:t>矩阵近似问题</a:t>
            </a:r>
          </a:p>
        </p:txBody>
      </p:sp>
      <p:sp>
        <p:nvSpPr>
          <p:cNvPr id="3" name="!!矩形 67">
            <a:extLst>
              <a:ext uri="{FF2B5EF4-FFF2-40B4-BE49-F238E27FC236}">
                <a16:creationId xmlns:a16="http://schemas.microsoft.com/office/drawing/2014/main" id="{DBFE6713-69CF-C2A9-4B77-29C8A88A7BD3}"/>
              </a:ext>
            </a:extLst>
          </p:cNvPr>
          <p:cNvSpPr/>
          <p:nvPr/>
        </p:nvSpPr>
        <p:spPr>
          <a:xfrm>
            <a:off x="2846185" y="4422652"/>
            <a:ext cx="904163" cy="13562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6" name="!!矩形 68">
            <a:extLst>
              <a:ext uri="{FF2B5EF4-FFF2-40B4-BE49-F238E27FC236}">
                <a16:creationId xmlns:a16="http://schemas.microsoft.com/office/drawing/2014/main" id="{6438FFE4-1D6F-3971-9616-4E37002AC2EB}"/>
              </a:ext>
            </a:extLst>
          </p:cNvPr>
          <p:cNvSpPr/>
          <p:nvPr/>
        </p:nvSpPr>
        <p:spPr>
          <a:xfrm>
            <a:off x="2846186" y="4558276"/>
            <a:ext cx="904163" cy="135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9" name="!!矩形 72">
            <a:extLst>
              <a:ext uri="{FF2B5EF4-FFF2-40B4-BE49-F238E27FC236}">
                <a16:creationId xmlns:a16="http://schemas.microsoft.com/office/drawing/2014/main" id="{B3FF8CBE-DBC0-F02A-DF8E-AA906F079632}"/>
              </a:ext>
            </a:extLst>
          </p:cNvPr>
          <p:cNvSpPr/>
          <p:nvPr/>
        </p:nvSpPr>
        <p:spPr>
          <a:xfrm>
            <a:off x="2846185" y="4287027"/>
            <a:ext cx="904163" cy="1356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CCCD920-2BD1-2B18-BA36-125009B974B2}"/>
                  </a:ext>
                </a:extLst>
              </p:cNvPr>
              <p:cNvSpPr txBox="1"/>
              <p:nvPr/>
            </p:nvSpPr>
            <p:spPr>
              <a:xfrm>
                <a:off x="3124948" y="5595404"/>
                <a:ext cx="486030"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𝑨</m:t>
                      </m:r>
                    </m:oMath>
                  </m:oMathPara>
                </a14:m>
                <a:endParaRPr lang="zh-CN" altLang="en-US" sz="2400" b="1" dirty="0">
                  <a:solidFill>
                    <a:prstClr val="black"/>
                  </a:solidFill>
                  <a:latin typeface="Lucida Sans"/>
                  <a:ea typeface="黑体"/>
                </a:endParaRPr>
              </a:p>
            </p:txBody>
          </p:sp>
        </mc:Choice>
        <mc:Fallback xmlns="">
          <p:sp>
            <p:nvSpPr>
              <p:cNvPr id="21" name="TextBox 20">
                <a:extLst>
                  <a:ext uri="{FF2B5EF4-FFF2-40B4-BE49-F238E27FC236}">
                    <a16:creationId xmlns:a16="http://schemas.microsoft.com/office/drawing/2014/main" id="{9CCCD920-2BD1-2B18-BA36-125009B974B2}"/>
                  </a:ext>
                </a:extLst>
              </p:cNvPr>
              <p:cNvSpPr txBox="1">
                <a:spLocks noRot="1" noChangeAspect="1" noMove="1" noResize="1" noEditPoints="1" noAdjustHandles="1" noChangeArrowheads="1" noChangeShapeType="1" noTextEdit="1"/>
              </p:cNvSpPr>
              <p:nvPr/>
            </p:nvSpPr>
            <p:spPr>
              <a:xfrm>
                <a:off x="3124948" y="5595404"/>
                <a:ext cx="486030" cy="461665"/>
              </a:xfrm>
              <a:prstGeom prst="rect">
                <a:avLst/>
              </a:prstGeom>
              <a:blipFill>
                <a:blip r:embed="rId4"/>
                <a:stretch>
                  <a:fillRect/>
                </a:stretch>
              </a:blipFill>
            </p:spPr>
            <p:txBody>
              <a:bodyPr/>
              <a:lstStyle/>
              <a:p>
                <a:r>
                  <a:rPr lang="zh-CN" altLang="en-US">
                    <a:noFill/>
                  </a:rPr>
                  <a:t> </a:t>
                </a:r>
              </a:p>
            </p:txBody>
          </p:sp>
        </mc:Fallback>
      </mc:AlternateContent>
      <p:sp>
        <p:nvSpPr>
          <p:cNvPr id="25" name="Left Brace 24">
            <a:extLst>
              <a:ext uri="{FF2B5EF4-FFF2-40B4-BE49-F238E27FC236}">
                <a16:creationId xmlns:a16="http://schemas.microsoft.com/office/drawing/2014/main" id="{789324BC-7498-E268-EDC3-8B565103A8FF}"/>
              </a:ext>
            </a:extLst>
          </p:cNvPr>
          <p:cNvSpPr/>
          <p:nvPr/>
        </p:nvSpPr>
        <p:spPr>
          <a:xfrm>
            <a:off x="2561377" y="4287028"/>
            <a:ext cx="213605" cy="406872"/>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20E99BE-7DCB-3096-BA7A-047135D3B905}"/>
                  </a:ext>
                </a:extLst>
              </p:cNvPr>
              <p:cNvSpPr txBox="1"/>
              <p:nvPr/>
            </p:nvSpPr>
            <p:spPr>
              <a:xfrm>
                <a:off x="2158424" y="4267200"/>
                <a:ext cx="474809"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0" i="1" smtClean="0">
                          <a:solidFill>
                            <a:prstClr val="black"/>
                          </a:solidFill>
                          <a:latin typeface="Cambria Math" panose="02040503050406030204" pitchFamily="18" charset="0"/>
                          <a:ea typeface="黑体"/>
                        </a:rPr>
                        <m:t>𝑇</m:t>
                      </m:r>
                    </m:oMath>
                  </m:oMathPara>
                </a14:m>
                <a:endParaRPr lang="zh-CN" altLang="en-US" sz="2400" b="0" dirty="0">
                  <a:solidFill>
                    <a:prstClr val="black"/>
                  </a:solidFill>
                  <a:latin typeface="Lucida Sans"/>
                  <a:ea typeface="黑体"/>
                </a:endParaRPr>
              </a:p>
            </p:txBody>
          </p:sp>
        </mc:Choice>
        <mc:Fallback xmlns="">
          <p:sp>
            <p:nvSpPr>
              <p:cNvPr id="37" name="TextBox 36">
                <a:extLst>
                  <a:ext uri="{FF2B5EF4-FFF2-40B4-BE49-F238E27FC236}">
                    <a16:creationId xmlns:a16="http://schemas.microsoft.com/office/drawing/2014/main" id="{120E99BE-7DCB-3096-BA7A-047135D3B905}"/>
                  </a:ext>
                </a:extLst>
              </p:cNvPr>
              <p:cNvSpPr txBox="1">
                <a:spLocks noRot="1" noChangeAspect="1" noMove="1" noResize="1" noEditPoints="1" noAdjustHandles="1" noChangeArrowheads="1" noChangeShapeType="1" noTextEdit="1"/>
              </p:cNvSpPr>
              <p:nvPr/>
            </p:nvSpPr>
            <p:spPr>
              <a:xfrm>
                <a:off x="2158424" y="4267200"/>
                <a:ext cx="474809" cy="461665"/>
              </a:xfrm>
              <a:prstGeom prst="rect">
                <a:avLst/>
              </a:prstGeom>
              <a:blipFill>
                <a:blip r:embed="rId5"/>
                <a:stretch>
                  <a:fillRect/>
                </a:stretch>
              </a:blipFill>
            </p:spPr>
            <p:txBody>
              <a:bodyPr/>
              <a:lstStyle/>
              <a:p>
                <a:r>
                  <a:rPr lang="zh-CN" altLang="en-US">
                    <a:noFill/>
                  </a:rPr>
                  <a:t> </a:t>
                </a:r>
              </a:p>
            </p:txBody>
          </p:sp>
        </mc:Fallback>
      </mc:AlternateContent>
      <p:sp>
        <p:nvSpPr>
          <p:cNvPr id="38" name="Left Brace 37">
            <a:extLst>
              <a:ext uri="{FF2B5EF4-FFF2-40B4-BE49-F238E27FC236}">
                <a16:creationId xmlns:a16="http://schemas.microsoft.com/office/drawing/2014/main" id="{E02E88B0-0D20-D4D8-6F5E-9E651BEC1371}"/>
              </a:ext>
            </a:extLst>
          </p:cNvPr>
          <p:cNvSpPr/>
          <p:nvPr/>
        </p:nvSpPr>
        <p:spPr>
          <a:xfrm rot="5400000">
            <a:off x="3191464" y="3632449"/>
            <a:ext cx="213605" cy="90416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50530E91-1389-C19E-CF63-70E6DFE40CE0}"/>
                  </a:ext>
                </a:extLst>
              </p:cNvPr>
              <p:cNvSpPr txBox="1"/>
              <p:nvPr/>
            </p:nvSpPr>
            <p:spPr>
              <a:xfrm>
                <a:off x="3050458" y="3566456"/>
                <a:ext cx="470129"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41" name="TextBox 40">
                <a:extLst>
                  <a:ext uri="{FF2B5EF4-FFF2-40B4-BE49-F238E27FC236}">
                    <a16:creationId xmlns:a16="http://schemas.microsoft.com/office/drawing/2014/main" id="{50530E91-1389-C19E-CF63-70E6DFE40CE0}"/>
                  </a:ext>
                </a:extLst>
              </p:cNvPr>
              <p:cNvSpPr txBox="1">
                <a:spLocks noRot="1" noChangeAspect="1" noMove="1" noResize="1" noEditPoints="1" noAdjustHandles="1" noChangeArrowheads="1" noChangeShapeType="1" noTextEdit="1"/>
              </p:cNvSpPr>
              <p:nvPr/>
            </p:nvSpPr>
            <p:spPr>
              <a:xfrm>
                <a:off x="3050458" y="3566456"/>
                <a:ext cx="470129" cy="461665"/>
              </a:xfrm>
              <a:prstGeom prst="rect">
                <a:avLst/>
              </a:prstGeom>
              <a:blipFill>
                <a:blip r:embed="rId6"/>
                <a:stretch>
                  <a:fillRect/>
                </a:stretch>
              </a:blipFill>
            </p:spPr>
            <p:txBody>
              <a:bodyPr/>
              <a:lstStyle/>
              <a:p>
                <a:r>
                  <a:rPr lang="zh-CN" altLang="en-US">
                    <a:noFill/>
                  </a:rPr>
                  <a:t> </a:t>
                </a:r>
              </a:p>
            </p:txBody>
          </p:sp>
        </mc:Fallback>
      </mc:AlternateContent>
      <p:sp>
        <p:nvSpPr>
          <p:cNvPr id="42" name="!!矩形 702">
            <a:extLst>
              <a:ext uri="{FF2B5EF4-FFF2-40B4-BE49-F238E27FC236}">
                <a16:creationId xmlns:a16="http://schemas.microsoft.com/office/drawing/2014/main" id="{825347FC-021E-9A46-0BC6-FB2251B94314}"/>
              </a:ext>
            </a:extLst>
          </p:cNvPr>
          <p:cNvSpPr/>
          <p:nvPr/>
        </p:nvSpPr>
        <p:spPr>
          <a:xfrm rot="5400000">
            <a:off x="3812720" y="4854455"/>
            <a:ext cx="904163" cy="1356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3A2E769-1021-BCEF-9625-14119173AFD6}"/>
                  </a:ext>
                </a:extLst>
              </p:cNvPr>
              <p:cNvSpPr txBox="1"/>
              <p:nvPr/>
            </p:nvSpPr>
            <p:spPr>
              <a:xfrm>
                <a:off x="4039695" y="5595404"/>
                <a:ext cx="460382"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𝒙</m:t>
                      </m:r>
                    </m:oMath>
                  </m:oMathPara>
                </a14:m>
                <a:endParaRPr lang="zh-CN" altLang="en-US" sz="2400" b="1" dirty="0">
                  <a:solidFill>
                    <a:prstClr val="black"/>
                  </a:solidFill>
                  <a:latin typeface="Lucida Sans"/>
                  <a:ea typeface="黑体"/>
                </a:endParaRPr>
              </a:p>
            </p:txBody>
          </p:sp>
        </mc:Choice>
        <mc:Fallback xmlns="">
          <p:sp>
            <p:nvSpPr>
              <p:cNvPr id="43" name="TextBox 42">
                <a:extLst>
                  <a:ext uri="{FF2B5EF4-FFF2-40B4-BE49-F238E27FC236}">
                    <a16:creationId xmlns:a16="http://schemas.microsoft.com/office/drawing/2014/main" id="{D3A2E769-1021-BCEF-9625-14119173AFD6}"/>
                  </a:ext>
                </a:extLst>
              </p:cNvPr>
              <p:cNvSpPr txBox="1">
                <a:spLocks noRot="1" noChangeAspect="1" noMove="1" noResize="1" noEditPoints="1" noAdjustHandles="1" noChangeArrowheads="1" noChangeShapeType="1" noTextEdit="1"/>
              </p:cNvSpPr>
              <p:nvPr/>
            </p:nvSpPr>
            <p:spPr>
              <a:xfrm>
                <a:off x="4039695" y="5595404"/>
                <a:ext cx="460382" cy="461665"/>
              </a:xfrm>
              <a:prstGeom prst="rect">
                <a:avLst/>
              </a:prstGeom>
              <a:blipFill>
                <a:blip r:embed="rId7"/>
                <a:stretch>
                  <a:fillRect/>
                </a:stretch>
              </a:blipFill>
            </p:spPr>
            <p:txBody>
              <a:bodyPr/>
              <a:lstStyle/>
              <a:p>
                <a:r>
                  <a:rPr lang="zh-CN" altLang="en-US">
                    <a:noFill/>
                  </a:rPr>
                  <a:t> </a:t>
                </a:r>
              </a:p>
            </p:txBody>
          </p:sp>
        </mc:Fallback>
      </mc:AlternateContent>
      <p:sp>
        <p:nvSpPr>
          <p:cNvPr id="44" name="!!矩形 681">
            <a:extLst>
              <a:ext uri="{FF2B5EF4-FFF2-40B4-BE49-F238E27FC236}">
                <a16:creationId xmlns:a16="http://schemas.microsoft.com/office/drawing/2014/main" id="{B7B65485-0ABF-D687-F79C-DF8E671BD945}"/>
              </a:ext>
            </a:extLst>
          </p:cNvPr>
          <p:cNvSpPr/>
          <p:nvPr/>
        </p:nvSpPr>
        <p:spPr>
          <a:xfrm>
            <a:off x="5715721" y="4897161"/>
            <a:ext cx="904163" cy="13562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45" name="!!矩形 703">
            <a:extLst>
              <a:ext uri="{FF2B5EF4-FFF2-40B4-BE49-F238E27FC236}">
                <a16:creationId xmlns:a16="http://schemas.microsoft.com/office/drawing/2014/main" id="{60F430A3-1817-D723-482A-B2F3A1F41CA7}"/>
              </a:ext>
            </a:extLst>
          </p:cNvPr>
          <p:cNvSpPr/>
          <p:nvPr/>
        </p:nvSpPr>
        <p:spPr>
          <a:xfrm>
            <a:off x="5715721" y="5029838"/>
            <a:ext cx="904163" cy="135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p:sp>
        <p:nvSpPr>
          <p:cNvPr id="46" name="!!矩形 721">
            <a:extLst>
              <a:ext uri="{FF2B5EF4-FFF2-40B4-BE49-F238E27FC236}">
                <a16:creationId xmlns:a16="http://schemas.microsoft.com/office/drawing/2014/main" id="{94EAA87D-DA30-397A-1F87-2D9A270765E7}"/>
              </a:ext>
            </a:extLst>
          </p:cNvPr>
          <p:cNvSpPr/>
          <p:nvPr/>
        </p:nvSpPr>
        <p:spPr>
          <a:xfrm>
            <a:off x="5715721" y="4761539"/>
            <a:ext cx="904163" cy="1356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A552D975-E072-1260-9146-D4417DD199E7}"/>
                  </a:ext>
                </a:extLst>
              </p:cNvPr>
              <p:cNvSpPr txBox="1"/>
              <p:nvPr/>
            </p:nvSpPr>
            <p:spPr>
              <a:xfrm>
                <a:off x="5948559" y="5595404"/>
                <a:ext cx="505267"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𝑩</m:t>
                      </m:r>
                    </m:oMath>
                  </m:oMathPara>
                </a14:m>
                <a:endParaRPr lang="zh-CN" altLang="en-US" sz="2400" b="1" dirty="0">
                  <a:solidFill>
                    <a:prstClr val="black"/>
                  </a:solidFill>
                  <a:latin typeface="Lucida Sans"/>
                  <a:ea typeface="黑体"/>
                </a:endParaRPr>
              </a:p>
            </p:txBody>
          </p:sp>
        </mc:Choice>
        <mc:Fallback xmlns="">
          <p:sp>
            <p:nvSpPr>
              <p:cNvPr id="48" name="TextBox 47">
                <a:extLst>
                  <a:ext uri="{FF2B5EF4-FFF2-40B4-BE49-F238E27FC236}">
                    <a16:creationId xmlns:a16="http://schemas.microsoft.com/office/drawing/2014/main" id="{A552D975-E072-1260-9146-D4417DD199E7}"/>
                  </a:ext>
                </a:extLst>
              </p:cNvPr>
              <p:cNvSpPr txBox="1">
                <a:spLocks noRot="1" noChangeAspect="1" noMove="1" noResize="1" noEditPoints="1" noAdjustHandles="1" noChangeArrowheads="1" noChangeShapeType="1" noTextEdit="1"/>
              </p:cNvSpPr>
              <p:nvPr/>
            </p:nvSpPr>
            <p:spPr>
              <a:xfrm>
                <a:off x="5948559" y="5595404"/>
                <a:ext cx="505267" cy="461665"/>
              </a:xfrm>
              <a:prstGeom prst="rect">
                <a:avLst/>
              </a:prstGeom>
              <a:blipFill>
                <a:blip r:embed="rId8"/>
                <a:stretch>
                  <a:fillRect/>
                </a:stretch>
              </a:blipFill>
            </p:spPr>
            <p:txBody>
              <a:bodyPr/>
              <a:lstStyle/>
              <a:p>
                <a:r>
                  <a:rPr lang="zh-CN" altLang="en-US">
                    <a:noFill/>
                  </a:rPr>
                  <a:t> </a:t>
                </a:r>
              </a:p>
            </p:txBody>
          </p:sp>
        </mc:Fallback>
      </mc:AlternateContent>
      <p:sp>
        <p:nvSpPr>
          <p:cNvPr id="51" name="Left Brace 50">
            <a:extLst>
              <a:ext uri="{FF2B5EF4-FFF2-40B4-BE49-F238E27FC236}">
                <a16:creationId xmlns:a16="http://schemas.microsoft.com/office/drawing/2014/main" id="{8A0E0237-7462-A528-2B00-A3E5812F43D6}"/>
              </a:ext>
            </a:extLst>
          </p:cNvPr>
          <p:cNvSpPr/>
          <p:nvPr/>
        </p:nvSpPr>
        <p:spPr>
          <a:xfrm rot="5400000">
            <a:off x="6061001" y="4106961"/>
            <a:ext cx="213605" cy="904163"/>
          </a:xfrm>
          <a:prstGeom prst="leftBrace">
            <a:avLst>
              <a:gd name="adj1" fmla="val 31849"/>
              <a:gd name="adj2" fmla="val 50000"/>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defTabSz="914140"/>
            <a:endParaRPr lang="zh-CN" altLang="en-US" sz="2400">
              <a:solidFill>
                <a:prstClr val="black"/>
              </a:solidFill>
              <a:latin typeface="Lucida Sans"/>
              <a:ea typeface="黑体"/>
            </a:endParaRP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2E6917D-5B3B-6CCB-17B2-E97C25EE9CFA}"/>
                  </a:ext>
                </a:extLst>
              </p:cNvPr>
              <p:cNvSpPr txBox="1"/>
              <p:nvPr/>
            </p:nvSpPr>
            <p:spPr>
              <a:xfrm>
                <a:off x="5933055" y="3988151"/>
                <a:ext cx="470129"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𝑑</m:t>
                      </m:r>
                    </m:oMath>
                  </m:oMathPara>
                </a14:m>
                <a:endParaRPr lang="zh-CN" altLang="en-US" sz="2400" dirty="0">
                  <a:solidFill>
                    <a:prstClr val="black"/>
                  </a:solidFill>
                  <a:latin typeface="Lucida Sans"/>
                  <a:ea typeface="黑体"/>
                </a:endParaRPr>
              </a:p>
            </p:txBody>
          </p:sp>
        </mc:Choice>
        <mc:Fallback xmlns="">
          <p:sp>
            <p:nvSpPr>
              <p:cNvPr id="52" name="TextBox 51">
                <a:extLst>
                  <a:ext uri="{FF2B5EF4-FFF2-40B4-BE49-F238E27FC236}">
                    <a16:creationId xmlns:a16="http://schemas.microsoft.com/office/drawing/2014/main" id="{C2E6917D-5B3B-6CCB-17B2-E97C25EE9CFA}"/>
                  </a:ext>
                </a:extLst>
              </p:cNvPr>
              <p:cNvSpPr txBox="1">
                <a:spLocks noRot="1" noChangeAspect="1" noMove="1" noResize="1" noEditPoints="1" noAdjustHandles="1" noChangeArrowheads="1" noChangeShapeType="1" noTextEdit="1"/>
              </p:cNvSpPr>
              <p:nvPr/>
            </p:nvSpPr>
            <p:spPr>
              <a:xfrm>
                <a:off x="5933055" y="3988151"/>
                <a:ext cx="470129" cy="461665"/>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AC188F5D-51D1-0BD2-808D-EA857EAFFE78}"/>
                  </a:ext>
                </a:extLst>
              </p:cNvPr>
              <p:cNvSpPr txBox="1"/>
              <p:nvPr/>
            </p:nvSpPr>
            <p:spPr>
              <a:xfrm>
                <a:off x="3792870" y="4759186"/>
                <a:ext cx="369012"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m:t>
                      </m:r>
                    </m:oMath>
                  </m:oMathPara>
                </a14:m>
                <a:endParaRPr lang="zh-CN" altLang="en-US" sz="2400" dirty="0">
                  <a:solidFill>
                    <a:prstClr val="black"/>
                  </a:solidFill>
                  <a:latin typeface="Lucida Sans"/>
                  <a:ea typeface="黑体"/>
                </a:endParaRPr>
              </a:p>
            </p:txBody>
          </p:sp>
        </mc:Choice>
        <mc:Fallback xmlns="">
          <p:sp>
            <p:nvSpPr>
              <p:cNvPr id="53" name="TextBox 52">
                <a:extLst>
                  <a:ext uri="{FF2B5EF4-FFF2-40B4-BE49-F238E27FC236}">
                    <a16:creationId xmlns:a16="http://schemas.microsoft.com/office/drawing/2014/main" id="{AC188F5D-51D1-0BD2-808D-EA857EAFFE78}"/>
                  </a:ext>
                </a:extLst>
              </p:cNvPr>
              <p:cNvSpPr txBox="1">
                <a:spLocks noRot="1" noChangeAspect="1" noMove="1" noResize="1" noEditPoints="1" noAdjustHandles="1" noChangeArrowheads="1" noChangeShapeType="1" noTextEdit="1"/>
              </p:cNvSpPr>
              <p:nvPr/>
            </p:nvSpPr>
            <p:spPr>
              <a:xfrm>
                <a:off x="3792870" y="4759186"/>
                <a:ext cx="369012" cy="461665"/>
              </a:xfrm>
              <a:prstGeom prst="rect">
                <a:avLst/>
              </a:prstGeom>
              <a:blipFill>
                <a:blip r:embed="rId11"/>
                <a:stretch>
                  <a:fillRect/>
                </a:stretch>
              </a:blipFill>
            </p:spPr>
            <p:txBody>
              <a:bodyPr/>
              <a:lstStyle/>
              <a:p>
                <a:r>
                  <a:rPr lang="zh-CN" altLang="en-US">
                    <a:noFill/>
                  </a:rPr>
                  <a:t> </a:t>
                </a:r>
              </a:p>
            </p:txBody>
          </p:sp>
        </mc:Fallback>
      </mc:AlternateContent>
      <p:sp>
        <p:nvSpPr>
          <p:cNvPr id="54" name="!!矩形 705">
            <a:extLst>
              <a:ext uri="{FF2B5EF4-FFF2-40B4-BE49-F238E27FC236}">
                <a16:creationId xmlns:a16="http://schemas.microsoft.com/office/drawing/2014/main" id="{59A7368A-0F2C-7A96-93F2-C3AC39293DF7}"/>
              </a:ext>
            </a:extLst>
          </p:cNvPr>
          <p:cNvSpPr/>
          <p:nvPr/>
        </p:nvSpPr>
        <p:spPr>
          <a:xfrm rot="5400000">
            <a:off x="6688908" y="4854453"/>
            <a:ext cx="904163" cy="1356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40"/>
            <a:endParaRPr lang="zh-CN" altLang="en-US" sz="2400">
              <a:solidFill>
                <a:prstClr val="white"/>
              </a:solidFill>
              <a:latin typeface="Lucida Sans"/>
              <a:ea typeface="黑体"/>
            </a:endParaRP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FE61471-FB27-DB3B-DE71-92ECD2B37F8C}"/>
                  </a:ext>
                </a:extLst>
              </p:cNvPr>
              <p:cNvSpPr txBox="1"/>
              <p:nvPr/>
            </p:nvSpPr>
            <p:spPr>
              <a:xfrm>
                <a:off x="6669057" y="4759186"/>
                <a:ext cx="369012"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i="1">
                          <a:solidFill>
                            <a:prstClr val="black"/>
                          </a:solidFill>
                          <a:latin typeface="Cambria Math" panose="02040503050406030204" pitchFamily="18" charset="0"/>
                        </a:rPr>
                        <m:t>⋅</m:t>
                      </m:r>
                    </m:oMath>
                  </m:oMathPara>
                </a14:m>
                <a:endParaRPr lang="zh-CN" altLang="en-US" sz="2400" dirty="0">
                  <a:solidFill>
                    <a:prstClr val="black"/>
                  </a:solidFill>
                  <a:latin typeface="Lucida Sans"/>
                  <a:ea typeface="黑体"/>
                </a:endParaRPr>
              </a:p>
            </p:txBody>
          </p:sp>
        </mc:Choice>
        <mc:Fallback xmlns="">
          <p:sp>
            <p:nvSpPr>
              <p:cNvPr id="55" name="TextBox 54">
                <a:extLst>
                  <a:ext uri="{FF2B5EF4-FFF2-40B4-BE49-F238E27FC236}">
                    <a16:creationId xmlns:a16="http://schemas.microsoft.com/office/drawing/2014/main" id="{5FE61471-FB27-DB3B-DE71-92ECD2B37F8C}"/>
                  </a:ext>
                </a:extLst>
              </p:cNvPr>
              <p:cNvSpPr txBox="1">
                <a:spLocks noRot="1" noChangeAspect="1" noMove="1" noResize="1" noEditPoints="1" noAdjustHandles="1" noChangeArrowheads="1" noChangeShapeType="1" noTextEdit="1"/>
              </p:cNvSpPr>
              <p:nvPr/>
            </p:nvSpPr>
            <p:spPr>
              <a:xfrm>
                <a:off x="6669057" y="4759186"/>
                <a:ext cx="369012" cy="461665"/>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80B370BA-F6EC-0749-DB4F-152F027FFACA}"/>
                  </a:ext>
                </a:extLst>
              </p:cNvPr>
              <p:cNvSpPr txBox="1"/>
              <p:nvPr/>
            </p:nvSpPr>
            <p:spPr>
              <a:xfrm>
                <a:off x="6887771" y="5595404"/>
                <a:ext cx="460382"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1" i="1">
                          <a:solidFill>
                            <a:prstClr val="black"/>
                          </a:solidFill>
                          <a:latin typeface="Cambria Math" panose="02040503050406030204" pitchFamily="18" charset="0"/>
                        </a:rPr>
                        <m:t>𝒙</m:t>
                      </m:r>
                    </m:oMath>
                  </m:oMathPara>
                </a14:m>
                <a:endParaRPr lang="zh-CN" altLang="en-US" sz="2400" b="1" dirty="0">
                  <a:solidFill>
                    <a:prstClr val="black"/>
                  </a:solidFill>
                  <a:latin typeface="Lucida Sans"/>
                  <a:ea typeface="黑体"/>
                </a:endParaRPr>
              </a:p>
            </p:txBody>
          </p:sp>
        </mc:Choice>
        <mc:Fallback xmlns="">
          <p:sp>
            <p:nvSpPr>
              <p:cNvPr id="56" name="TextBox 55">
                <a:extLst>
                  <a:ext uri="{FF2B5EF4-FFF2-40B4-BE49-F238E27FC236}">
                    <a16:creationId xmlns:a16="http://schemas.microsoft.com/office/drawing/2014/main" id="{80B370BA-F6EC-0749-DB4F-152F027FFACA}"/>
                  </a:ext>
                </a:extLst>
              </p:cNvPr>
              <p:cNvSpPr txBox="1">
                <a:spLocks noRot="1" noChangeAspect="1" noMove="1" noResize="1" noEditPoints="1" noAdjustHandles="1" noChangeArrowheads="1" noChangeShapeType="1" noTextEdit="1"/>
              </p:cNvSpPr>
              <p:nvPr/>
            </p:nvSpPr>
            <p:spPr>
              <a:xfrm>
                <a:off x="6887771" y="5595404"/>
                <a:ext cx="460382" cy="461665"/>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5F8B0D3E-D27B-AA5F-D580-CD399E626C60}"/>
                  </a:ext>
                </a:extLst>
              </p:cNvPr>
              <p:cNvSpPr txBox="1"/>
              <p:nvPr/>
            </p:nvSpPr>
            <p:spPr>
              <a:xfrm>
                <a:off x="4562061" y="5595404"/>
                <a:ext cx="1118127"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sSup>
                        <m:sSupPr>
                          <m:ctrlPr>
                            <a:rPr lang="en-US" altLang="zh-CN" sz="2400" i="1" smtClean="0">
                              <a:solidFill>
                                <a:prstClr val="black"/>
                              </a:solidFill>
                              <a:latin typeface="Cambria Math" panose="02040503050406030204" pitchFamily="18" charset="0"/>
                            </a:rPr>
                          </m:ctrlPr>
                        </m:sSupPr>
                        <m:e>
                          <m:r>
                            <a:rPr lang="en-US" altLang="zh-CN" sz="2400" b="0" i="1" smtClean="0">
                              <a:solidFill>
                                <a:prstClr val="black"/>
                              </a:solidFill>
                              <a:latin typeface="Cambria Math" panose="02040503050406030204" pitchFamily="18" charset="0"/>
                            </a:rPr>
                            <m:t>‖</m:t>
                          </m:r>
                        </m:e>
                        <m:sup>
                          <m:r>
                            <a:rPr lang="en-US" altLang="zh-CN" sz="2400" i="1">
                              <a:solidFill>
                                <a:prstClr val="black"/>
                              </a:solidFill>
                              <a:latin typeface="Cambria Math" panose="02040503050406030204" pitchFamily="18" charset="0"/>
                            </a:rPr>
                            <m:t>2</m:t>
                          </m:r>
                        </m:sup>
                      </m:sSup>
                      <m:r>
                        <a:rPr lang="en-US" altLang="zh-CN" sz="2400" i="1">
                          <a:solidFill>
                            <a:prstClr val="black"/>
                          </a:solidFill>
                          <a:latin typeface="Cambria Math" panose="02040503050406030204" pitchFamily="18" charset="0"/>
                        </a:rPr>
                        <m:t>−</m:t>
                      </m:r>
                      <m:r>
                        <a:rPr lang="en-US" altLang="zh-CN" sz="2400" b="0" i="1" smtClean="0">
                          <a:solidFill>
                            <a:prstClr val="black"/>
                          </a:solidFill>
                          <a:latin typeface="Cambria Math" panose="02040503050406030204" pitchFamily="18" charset="0"/>
                        </a:rPr>
                        <m:t>‖</m:t>
                      </m:r>
                    </m:oMath>
                  </m:oMathPara>
                </a14:m>
                <a:endParaRPr lang="zh-CN" altLang="en-US" sz="2400" dirty="0">
                  <a:solidFill>
                    <a:prstClr val="black"/>
                  </a:solidFill>
                  <a:latin typeface="Lucida Sans"/>
                  <a:ea typeface="黑体"/>
                </a:endParaRPr>
              </a:p>
            </p:txBody>
          </p:sp>
        </mc:Choice>
        <mc:Fallback xmlns="">
          <p:sp>
            <p:nvSpPr>
              <p:cNvPr id="57" name="TextBox 56">
                <a:extLst>
                  <a:ext uri="{FF2B5EF4-FFF2-40B4-BE49-F238E27FC236}">
                    <a16:creationId xmlns:a16="http://schemas.microsoft.com/office/drawing/2014/main" id="{5F8B0D3E-D27B-AA5F-D580-CD399E626C60}"/>
                  </a:ext>
                </a:extLst>
              </p:cNvPr>
              <p:cNvSpPr txBox="1">
                <a:spLocks noRot="1" noChangeAspect="1" noMove="1" noResize="1" noEditPoints="1" noAdjustHandles="1" noChangeArrowheads="1" noChangeShapeType="1" noTextEdit="1"/>
              </p:cNvSpPr>
              <p:nvPr/>
            </p:nvSpPr>
            <p:spPr>
              <a:xfrm>
                <a:off x="4562061" y="5595404"/>
                <a:ext cx="1118127" cy="461665"/>
              </a:xfrm>
              <a:prstGeom prst="rect">
                <a:avLst/>
              </a:prstGeom>
              <a:blipFill>
                <a:blip r:embed="rId14"/>
                <a:stretch>
                  <a:fillRect b="-197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7BE83A43-DD72-EC92-C971-B42B90F32268}"/>
                  </a:ext>
                </a:extLst>
              </p:cNvPr>
              <p:cNvSpPr txBox="1"/>
              <p:nvPr/>
            </p:nvSpPr>
            <p:spPr>
              <a:xfrm>
                <a:off x="2404807" y="5595406"/>
                <a:ext cx="445956" cy="461665"/>
              </a:xfrm>
              <a:prstGeom prst="rect">
                <a:avLst/>
              </a:prstGeom>
              <a:noFill/>
            </p:spPr>
            <p:txBody>
              <a:bodyPr wrap="none" rtlCol="0">
                <a:spAutoFit/>
              </a:bodyPr>
              <a:lstStyle/>
              <a:p>
                <a:pPr defTabSz="914140"/>
                <a14:m>
                  <m:oMathPara xmlns:m="http://schemas.openxmlformats.org/officeDocument/2006/math">
                    <m:oMathParaPr>
                      <m:jc m:val="centerGroup"/>
                    </m:oMathParaPr>
                    <m:oMath xmlns:m="http://schemas.openxmlformats.org/officeDocument/2006/math">
                      <m:r>
                        <a:rPr lang="en-US" altLang="zh-CN" sz="2400" b="0" i="1" smtClean="0">
                          <a:solidFill>
                            <a:prstClr val="black"/>
                          </a:solidFill>
                          <a:latin typeface="Cambria Math" panose="02040503050406030204" pitchFamily="18" charset="0"/>
                          <a:ea typeface="黑体"/>
                        </a:rPr>
                        <m:t>‖</m:t>
                      </m:r>
                    </m:oMath>
                  </m:oMathPara>
                </a14:m>
                <a:endParaRPr lang="zh-CN" altLang="en-US" sz="2400" dirty="0">
                  <a:solidFill>
                    <a:prstClr val="black"/>
                  </a:solidFill>
                  <a:latin typeface="Lucida Sans"/>
                  <a:ea typeface="黑体"/>
                </a:endParaRPr>
              </a:p>
            </p:txBody>
          </p:sp>
        </mc:Choice>
        <mc:Fallback xmlns="">
          <p:sp>
            <p:nvSpPr>
              <p:cNvPr id="58" name="TextBox 57">
                <a:extLst>
                  <a:ext uri="{FF2B5EF4-FFF2-40B4-BE49-F238E27FC236}">
                    <a16:creationId xmlns:a16="http://schemas.microsoft.com/office/drawing/2014/main" id="{7BE83A43-DD72-EC92-C971-B42B90F32268}"/>
                  </a:ext>
                </a:extLst>
              </p:cNvPr>
              <p:cNvSpPr txBox="1">
                <a:spLocks noRot="1" noChangeAspect="1" noMove="1" noResize="1" noEditPoints="1" noAdjustHandles="1" noChangeArrowheads="1" noChangeShapeType="1" noTextEdit="1"/>
              </p:cNvSpPr>
              <p:nvPr/>
            </p:nvSpPr>
            <p:spPr>
              <a:xfrm>
                <a:off x="2404807" y="5595406"/>
                <a:ext cx="445956" cy="461665"/>
              </a:xfrm>
              <a:prstGeom prst="rect">
                <a:avLst/>
              </a:prstGeom>
              <a:blipFill>
                <a:blip r:embed="rId15"/>
                <a:stretch>
                  <a:fillRect b="-197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Shape 42">
                <a:extLst>
                  <a:ext uri="{FF2B5EF4-FFF2-40B4-BE49-F238E27FC236}">
                    <a16:creationId xmlns:a16="http://schemas.microsoft.com/office/drawing/2014/main" id="{98776D38-6420-78F9-D690-5B2F60CFC273}"/>
                  </a:ext>
                </a:extLst>
              </p:cNvPr>
              <p:cNvSpPr txBox="1">
                <a:spLocks/>
              </p:cNvSpPr>
              <p:nvPr/>
            </p:nvSpPr>
            <p:spPr>
              <a:xfrm>
                <a:off x="854635" y="1280160"/>
                <a:ext cx="10482730" cy="2377440"/>
              </a:xfrm>
              <a:prstGeom prst="rect">
                <a:avLst/>
              </a:prstGeom>
            </p:spPr>
            <p:txBody>
              <a:bodyPr vert="horz" lIns="91435" tIns="45717" rIns="91435" bIns="45717" rtlCol="0">
                <a:normAutofit fontScale="92500" lnSpcReduction="20000"/>
              </a:bodyPr>
              <a:lstStyle>
                <a:lvl1pPr marL="431800" indent="-431800" algn="l" defTabSz="1151890" rtl="0" eaLnBrk="1" latinLnBrk="0" hangingPunct="1">
                  <a:lnSpc>
                    <a:spcPct val="120000"/>
                  </a:lnSpc>
                  <a:spcBef>
                    <a:spcPts val="800"/>
                  </a:spcBef>
                  <a:buFont typeface="Arial" panose="020B0604020202020204" pitchFamily="34" charset="0"/>
                  <a:buChar char="•"/>
                  <a:defRPr sz="3200" kern="1200">
                    <a:solidFill>
                      <a:schemeClr val="tx1"/>
                    </a:solidFill>
                    <a:latin typeface="+mn-lt"/>
                    <a:ea typeface="+mn-ea"/>
                    <a:cs typeface="+mn-cs"/>
                  </a:defRPr>
                </a:lvl1pPr>
                <a:lvl2pPr marL="935990" indent="-360045" algn="l" defTabSz="1151890" rtl="0" eaLnBrk="1" latinLnBrk="0" hangingPunct="1">
                  <a:lnSpc>
                    <a:spcPct val="120000"/>
                  </a:lnSpc>
                  <a:spcBef>
                    <a:spcPts val="800"/>
                  </a:spcBef>
                  <a:buFont typeface="Arial" panose="020B0604020202020204" pitchFamily="34" charset="0"/>
                  <a:buChar char="–"/>
                  <a:defRPr sz="2400" kern="1200">
                    <a:solidFill>
                      <a:schemeClr val="tx1"/>
                    </a:solidFill>
                    <a:latin typeface="+mn-lt"/>
                    <a:ea typeface="+mn-ea"/>
                    <a:cs typeface="+mn-cs"/>
                  </a:defRPr>
                </a:lvl2pPr>
                <a:lvl3pPr marL="1440180" indent="-288290" algn="l" defTabSz="1151890" rtl="0" eaLnBrk="1" latinLnBrk="0" hangingPunct="1">
                  <a:lnSpc>
                    <a:spcPct val="120000"/>
                  </a:lnSpc>
                  <a:spcBef>
                    <a:spcPts val="800"/>
                  </a:spcBef>
                  <a:buFont typeface="Arial" panose="020B0604020202020204" pitchFamily="34" charset="0"/>
                  <a:buChar char="•"/>
                  <a:defRPr sz="2000" kern="1200">
                    <a:solidFill>
                      <a:schemeClr val="tx1"/>
                    </a:solidFill>
                    <a:latin typeface="+mn-lt"/>
                    <a:ea typeface="+mn-ea"/>
                    <a:cs typeface="+mn-cs"/>
                  </a:defRPr>
                </a:lvl3pPr>
                <a:lvl4pPr marL="2016125"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4pPr>
                <a:lvl5pPr marL="2592070" indent="-288290" algn="l" defTabSz="1151890" rtl="0" eaLnBrk="1" latinLnBrk="0" hangingPunct="1">
                  <a:lnSpc>
                    <a:spcPct val="120000"/>
                  </a:lnSpc>
                  <a:spcBef>
                    <a:spcPts val="800"/>
                  </a:spcBef>
                  <a:buFont typeface="Arial" panose="020B0604020202020204" pitchFamily="34" charset="0"/>
                  <a:buChar char="»"/>
                  <a:defRPr sz="1800" kern="1200">
                    <a:solidFill>
                      <a:schemeClr val="tx1"/>
                    </a:solidFill>
                    <a:latin typeface="+mn-lt"/>
                    <a:ea typeface="+mn-ea"/>
                    <a:cs typeface="+mn-cs"/>
                  </a:defRPr>
                </a:lvl5pPr>
                <a:lvl6pPr marL="316865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59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485" indent="-288290" algn="l" defTabSz="115189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defTabSz="914140">
                  <a:spcBef>
                    <a:spcPts val="635"/>
                  </a:spcBef>
                  <a:buClr>
                    <a:srgbClr val="02407B"/>
                  </a:buClr>
                  <a:buSzPct val="75000"/>
                  <a:buFont typeface="Wingdings" panose="05000000000000000000" pitchFamily="2" charset="2"/>
                  <a:buChar char="n"/>
                  <a:defRPr sz="1800"/>
                </a:pPr>
                <a:r>
                  <a:rPr lang="zh-CN" altLang="en-US" sz="2400" dirty="0">
                    <a:solidFill>
                      <a:prstClr val="black"/>
                    </a:solidFill>
                    <a:latin typeface="Lucida Sans"/>
                    <a:ea typeface="黑体"/>
                  </a:rPr>
                  <a:t>对数据流中出现的向量组成的矩阵，近似其线性变换的“作用”</a:t>
                </a:r>
              </a:p>
              <a:p>
                <a:pPr defTabSz="914140">
                  <a:spcBef>
                    <a:spcPts val="635"/>
                  </a:spcBef>
                  <a:buClr>
                    <a:srgbClr val="02407B"/>
                  </a:buClr>
                  <a:buSzPct val="75000"/>
                  <a:buFont typeface="Wingdings" panose="05000000000000000000" pitchFamily="2" charset="2"/>
                  <a:buChar char="n"/>
                  <a:defRPr sz="1800"/>
                </a:pPr>
                <a:r>
                  <a:rPr lang="zh-CN" altLang="en-US" sz="2400" dirty="0">
                    <a:solidFill>
                      <a:prstClr val="black"/>
                    </a:solidFill>
                    <a:latin typeface="Lucida Sans"/>
                    <a:ea typeface="黑体"/>
                  </a:rPr>
                  <a:t>精确统计需要 </a:t>
                </a:r>
                <a14:m>
                  <m:oMath xmlns:m="http://schemas.openxmlformats.org/officeDocument/2006/math">
                    <m:r>
                      <m:rPr>
                        <m:sty m:val="p"/>
                      </m:rPr>
                      <a:rPr lang="en-US" altLang="zh-CN" sz="2400" dirty="0">
                        <a:solidFill>
                          <a:prstClr val="black"/>
                        </a:solidFill>
                        <a:latin typeface="Cambria Math" panose="02040503050406030204" pitchFamily="18" charset="0"/>
                        <a:ea typeface="黑体"/>
                      </a:rPr>
                      <m:t>Ω</m:t>
                    </m:r>
                    <m:d>
                      <m:dPr>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𝑑</m:t>
                        </m:r>
                        <m:r>
                          <a:rPr lang="en-US" altLang="zh-CN" sz="2400" i="1" baseline="30000" dirty="0">
                            <a:solidFill>
                              <a:prstClr val="black"/>
                            </a:solidFill>
                            <a:latin typeface="Cambria Math" panose="02040503050406030204" pitchFamily="18" charset="0"/>
                            <a:ea typeface="黑体"/>
                          </a:rPr>
                          <m:t>2</m:t>
                        </m:r>
                      </m:e>
                    </m:d>
                  </m:oMath>
                </a14:m>
                <a:r>
                  <a:rPr lang="zh-CN" altLang="en-US" sz="2400" dirty="0">
                    <a:solidFill>
                      <a:prstClr val="black"/>
                    </a:solidFill>
                    <a:latin typeface="Lucida Sans"/>
                    <a:ea typeface="黑体"/>
                  </a:rPr>
                  <a:t> 空间</a:t>
                </a:r>
              </a:p>
              <a:p>
                <a:pPr defTabSz="914140">
                  <a:spcBef>
                    <a:spcPts val="635"/>
                  </a:spcBef>
                  <a:buClr>
                    <a:srgbClr val="02407B"/>
                  </a:buClr>
                  <a:buSzPct val="75000"/>
                  <a:buFont typeface="Wingdings" panose="05000000000000000000" pitchFamily="2" charset="2"/>
                  <a:buChar char="n"/>
                  <a:defRPr sz="1800"/>
                </a:pPr>
                <a:r>
                  <a:rPr lang="zh-CN" altLang="en-US" sz="2400" dirty="0">
                    <a:solidFill>
                      <a:prstClr val="black"/>
                    </a:solidFill>
                    <a:latin typeface="Lucida Sans"/>
                    <a:ea typeface="黑体"/>
                  </a:rPr>
                  <a:t>给定误差参数</a:t>
                </a:r>
                <a14:m>
                  <m:oMath xmlns:m="http://schemas.openxmlformats.org/officeDocument/2006/math">
                    <m:r>
                      <a:rPr lang="zh-CN" altLang="en-US" sz="2400" i="1" dirty="0">
                        <a:solidFill>
                          <a:prstClr val="black"/>
                        </a:solidFill>
                        <a:latin typeface="Cambria Math" panose="02040503050406030204" pitchFamily="18" charset="0"/>
                        <a:ea typeface="黑体"/>
                      </a:rPr>
                      <m:t>𝜀</m:t>
                    </m:r>
                    <m:r>
                      <a:rPr lang="en-US" altLang="zh-CN" sz="2400" i="1" dirty="0">
                        <a:solidFill>
                          <a:prstClr val="black"/>
                        </a:solidFill>
                        <a:latin typeface="Cambria Math" panose="02040503050406030204" pitchFamily="18" charset="0"/>
                        <a:ea typeface="黑体"/>
                      </a:rPr>
                      <m:t>=</m:t>
                    </m:r>
                    <m:f>
                      <m:fPr>
                        <m:ctrlPr>
                          <a:rPr lang="en-US" altLang="zh-CN" sz="2400" i="1" dirty="0">
                            <a:solidFill>
                              <a:prstClr val="black"/>
                            </a:solidFill>
                            <a:latin typeface="Cambria Math" panose="02040503050406030204" pitchFamily="18" charset="0"/>
                            <a:ea typeface="黑体"/>
                          </a:rPr>
                        </m:ctrlPr>
                      </m:fPr>
                      <m:num>
                        <m:r>
                          <a:rPr lang="en-US" altLang="zh-CN" sz="2400" b="0" i="1" dirty="0">
                            <a:solidFill>
                              <a:prstClr val="black"/>
                            </a:solidFill>
                            <a:latin typeface="Cambria Math" panose="02040503050406030204" pitchFamily="18" charset="0"/>
                            <a:ea typeface="黑体"/>
                          </a:rPr>
                          <m:t>1</m:t>
                        </m:r>
                      </m:num>
                      <m:den>
                        <m:r>
                          <a:rPr lang="en-US" altLang="zh-CN" sz="2400" i="1" dirty="0">
                            <a:solidFill>
                              <a:prstClr val="black"/>
                            </a:solidFill>
                            <a:latin typeface="Cambria Math" panose="02040503050406030204" pitchFamily="18" charset="0"/>
                            <a:ea typeface="黑体"/>
                          </a:rPr>
                          <m:t>ℓ</m:t>
                        </m:r>
                      </m:den>
                    </m:f>
                    <m:r>
                      <a:rPr lang="zh-CN" altLang="en-US" sz="2400" i="1" dirty="0">
                        <a:solidFill>
                          <a:prstClr val="black"/>
                        </a:solidFill>
                        <a:latin typeface="Cambria Math" panose="02040503050406030204" pitchFamily="18" charset="0"/>
                        <a:ea typeface="黑体"/>
                      </a:rPr>
                      <m:t>∈</m:t>
                    </m:r>
                    <m:d>
                      <m:dPr>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0,1</m:t>
                        </m:r>
                      </m:e>
                    </m:d>
                  </m:oMath>
                </a14:m>
                <a:r>
                  <a:rPr lang="en-US" altLang="zh-CN" sz="2400" dirty="0">
                    <a:solidFill>
                      <a:prstClr val="black"/>
                    </a:solidFill>
                    <a:latin typeface="Lucida Sans"/>
                    <a:ea typeface="黑体"/>
                  </a:rPr>
                  <a:t>, </a:t>
                </a:r>
                <a:r>
                  <a:rPr lang="zh-CN" altLang="en-US" sz="2400" dirty="0">
                    <a:solidFill>
                      <a:prstClr val="black"/>
                    </a:solidFill>
                    <a:latin typeface="Lucida Sans"/>
                    <a:ea typeface="黑体"/>
                  </a:rPr>
                  <a:t>以 </a:t>
                </a:r>
                <a14:m>
                  <m:oMath xmlns:m="http://schemas.openxmlformats.org/officeDocument/2006/math">
                    <m:f>
                      <m:fPr>
                        <m:ctrlPr>
                          <a:rPr lang="en-US" altLang="zh-CN" sz="2400" i="1" dirty="0">
                            <a:solidFill>
                              <a:prstClr val="black"/>
                            </a:solidFill>
                            <a:latin typeface="Cambria Math" panose="02040503050406030204" pitchFamily="18" charset="0"/>
                            <a:ea typeface="黑体"/>
                          </a:rPr>
                        </m:ctrlPr>
                      </m:fPr>
                      <m:num>
                        <m:sSubSup>
                          <m:sSubSupPr>
                            <m:ctrlPr>
                              <a:rPr lang="en-US" altLang="zh-CN" sz="2400" i="1" dirty="0">
                                <a:solidFill>
                                  <a:prstClr val="black"/>
                                </a:solidFill>
                                <a:latin typeface="Cambria Math" panose="02040503050406030204" pitchFamily="18" charset="0"/>
                                <a:ea typeface="黑体"/>
                              </a:rPr>
                            </m:ctrlPr>
                          </m:sSubSupPr>
                          <m:e>
                            <m:d>
                              <m:dPr>
                                <m:begChr m:val="‖"/>
                                <m:endChr m:val="‖"/>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𝑨</m:t>
                                </m:r>
                              </m:e>
                            </m:d>
                          </m:e>
                          <m:sub>
                            <m:r>
                              <a:rPr lang="en-US" altLang="zh-CN" sz="2400" b="0" i="1" dirty="0">
                                <a:solidFill>
                                  <a:prstClr val="black"/>
                                </a:solidFill>
                                <a:latin typeface="Cambria Math" panose="02040503050406030204" pitchFamily="18" charset="0"/>
                                <a:ea typeface="黑体"/>
                              </a:rPr>
                              <m:t>𝐹</m:t>
                            </m:r>
                          </m:sub>
                          <m:sup>
                            <m:r>
                              <a:rPr lang="en-US" altLang="zh-CN" sz="2400" b="0" i="1" dirty="0">
                                <a:solidFill>
                                  <a:prstClr val="black"/>
                                </a:solidFill>
                                <a:latin typeface="Cambria Math" panose="02040503050406030204" pitchFamily="18" charset="0"/>
                                <a:ea typeface="黑体"/>
                              </a:rPr>
                              <m:t>2</m:t>
                            </m:r>
                          </m:sup>
                        </m:sSubSup>
                      </m:num>
                      <m:den>
                        <m:r>
                          <a:rPr lang="en-US" altLang="zh-CN" sz="2400" i="1" dirty="0">
                            <a:solidFill>
                              <a:prstClr val="black"/>
                            </a:solidFill>
                            <a:latin typeface="Cambria Math" panose="02040503050406030204" pitchFamily="18" charset="0"/>
                            <a:ea typeface="黑体"/>
                          </a:rPr>
                          <m:t>ℓ</m:t>
                        </m:r>
                      </m:den>
                    </m:f>
                  </m:oMath>
                </a14:m>
                <a:r>
                  <a:rPr lang="zh-CN" altLang="en-US" sz="2400" dirty="0">
                    <a:solidFill>
                      <a:prstClr val="black"/>
                    </a:solidFill>
                    <a:latin typeface="Lucida Sans"/>
                    <a:ea typeface="黑体"/>
                  </a:rPr>
                  <a:t> 的</a:t>
                </a:r>
                <a:r>
                  <a:rPr lang="zh-CN" altLang="en-US" sz="2400" dirty="0">
                    <a:solidFill>
                      <a:srgbClr val="FF0000"/>
                    </a:solidFill>
                    <a:latin typeface="Lucida Sans"/>
                    <a:ea typeface="黑体"/>
                  </a:rPr>
                  <a:t>绝对误差</a:t>
                </a:r>
                <a:r>
                  <a:rPr lang="zh-CN" altLang="en-US" sz="2400" dirty="0">
                    <a:solidFill>
                      <a:prstClr val="black"/>
                    </a:solidFill>
                    <a:latin typeface="Lucida Sans"/>
                    <a:ea typeface="黑体"/>
                  </a:rPr>
                  <a:t>估计</a:t>
                </a:r>
                <a14:m>
                  <m:oMath xmlns:m="http://schemas.openxmlformats.org/officeDocument/2006/math">
                    <m:r>
                      <a:rPr lang="en-US" altLang="zh-CN" sz="2400" i="1">
                        <a:solidFill>
                          <a:prstClr val="black"/>
                        </a:solidFill>
                        <a:latin typeface="Cambria Math" panose="02040503050406030204" pitchFamily="18" charset="0"/>
                      </a:rPr>
                      <m:t>𝑨𝒙</m:t>
                    </m:r>
                  </m:oMath>
                </a14:m>
                <a:endParaRPr lang="en-US" altLang="zh-CN" sz="2400" i="1" dirty="0">
                  <a:solidFill>
                    <a:prstClr val="black"/>
                  </a:solidFill>
                  <a:latin typeface="Lucida Sans"/>
                  <a:ea typeface="黑体"/>
                </a:endParaRPr>
              </a:p>
              <a:p>
                <a:pPr marL="0" indent="0" defTabSz="914140">
                  <a:spcBef>
                    <a:spcPts val="635"/>
                  </a:spcBef>
                  <a:buNone/>
                  <a:defRPr sz="1800"/>
                </a:pPr>
                <a14:m>
                  <m:oMathPara xmlns:m="http://schemas.openxmlformats.org/officeDocument/2006/math">
                    <m:oMathParaPr>
                      <m:jc m:val="centerGroup"/>
                    </m:oMathParaPr>
                    <m:oMath xmlns:m="http://schemas.openxmlformats.org/officeDocument/2006/math">
                      <m:d>
                        <m:dPr>
                          <m:begChr m:val="|"/>
                          <m:endChr m:val="|"/>
                          <m:ctrlPr>
                            <a:rPr lang="en-US" altLang="zh-CN" sz="2400" i="1">
                              <a:solidFill>
                                <a:prstClr val="black"/>
                              </a:solidFill>
                              <a:latin typeface="Cambria Math" panose="02040503050406030204" pitchFamily="18" charset="0"/>
                            </a:rPr>
                          </m:ctrlPr>
                        </m:dPr>
                        <m:e>
                          <m:sSup>
                            <m:sSupPr>
                              <m:ctrlPr>
                                <a:rPr lang="en-US" altLang="zh-CN" sz="2400" i="1">
                                  <a:solidFill>
                                    <a:prstClr val="black"/>
                                  </a:solidFill>
                                  <a:latin typeface="Cambria Math" panose="02040503050406030204" pitchFamily="18" charset="0"/>
                                </a:rPr>
                              </m:ctrlPr>
                            </m:sSupPr>
                            <m:e>
                              <m:r>
                                <a:rPr lang="en-US" altLang="zh-CN" sz="2400" i="1">
                                  <a:solidFill>
                                    <a:prstClr val="black"/>
                                  </a:solidFill>
                                  <a:latin typeface="Cambria Math" panose="02040503050406030204" pitchFamily="18" charset="0"/>
                                </a:rPr>
                                <m:t> </m:t>
                              </m:r>
                              <m:d>
                                <m:dPr>
                                  <m:begChr m:val="‖"/>
                                  <m:endChr m:val="‖"/>
                                  <m:ctrlPr>
                                    <a:rPr lang="en-US" altLang="zh-CN" sz="2400" i="1">
                                      <a:solidFill>
                                        <a:prstClr val="black"/>
                                      </a:solidFill>
                                      <a:latin typeface="Cambria Math" panose="02040503050406030204" pitchFamily="18" charset="0"/>
                                    </a:rPr>
                                  </m:ctrlPr>
                                </m:dPr>
                                <m:e>
                                  <m:r>
                                    <a:rPr lang="en-US" altLang="zh-CN" sz="2400" i="1">
                                      <a:solidFill>
                                        <a:prstClr val="black"/>
                                      </a:solidFill>
                                      <a:latin typeface="Cambria Math" panose="02040503050406030204" pitchFamily="18" charset="0"/>
                                    </a:rPr>
                                    <m:t>𝑨𝒙</m:t>
                                  </m:r>
                                </m:e>
                              </m:d>
                            </m:e>
                            <m:sup>
                              <m:r>
                                <a:rPr lang="en-US" altLang="zh-CN" sz="2400" i="1">
                                  <a:solidFill>
                                    <a:prstClr val="black"/>
                                  </a:solidFill>
                                  <a:latin typeface="Cambria Math" panose="02040503050406030204" pitchFamily="18" charset="0"/>
                                </a:rPr>
                                <m:t>2</m:t>
                              </m:r>
                            </m:sup>
                          </m:sSup>
                          <m:r>
                            <a:rPr lang="en-US" altLang="zh-CN" sz="2400" i="1">
                              <a:solidFill>
                                <a:prstClr val="black"/>
                              </a:solidFill>
                              <a:latin typeface="Cambria Math" panose="02040503050406030204" pitchFamily="18" charset="0"/>
                            </a:rPr>
                            <m:t>−</m:t>
                          </m:r>
                          <m:sSup>
                            <m:sSupPr>
                              <m:ctrlPr>
                                <a:rPr lang="en-US" altLang="zh-CN" sz="2400" i="1">
                                  <a:solidFill>
                                    <a:prstClr val="black"/>
                                  </a:solidFill>
                                  <a:latin typeface="Cambria Math" panose="02040503050406030204" pitchFamily="18" charset="0"/>
                                </a:rPr>
                              </m:ctrlPr>
                            </m:sSupPr>
                            <m:e>
                              <m:d>
                                <m:dPr>
                                  <m:begChr m:val="‖"/>
                                  <m:endChr m:val="‖"/>
                                  <m:ctrlPr>
                                    <a:rPr lang="en-US" altLang="zh-CN" sz="2400" i="1">
                                      <a:solidFill>
                                        <a:prstClr val="black"/>
                                      </a:solidFill>
                                      <a:latin typeface="Cambria Math" panose="02040503050406030204" pitchFamily="18" charset="0"/>
                                    </a:rPr>
                                  </m:ctrlPr>
                                </m:dPr>
                                <m:e>
                                  <m:r>
                                    <a:rPr lang="en-US" altLang="zh-CN" sz="2400" i="1">
                                      <a:solidFill>
                                        <a:prstClr val="black"/>
                                      </a:solidFill>
                                      <a:latin typeface="Cambria Math" panose="02040503050406030204" pitchFamily="18" charset="0"/>
                                    </a:rPr>
                                    <m:t>𝑩𝒙</m:t>
                                  </m:r>
                                </m:e>
                              </m:d>
                            </m:e>
                            <m:sup>
                              <m:r>
                                <a:rPr lang="en-US" altLang="zh-CN" sz="2400" i="1">
                                  <a:solidFill>
                                    <a:prstClr val="black"/>
                                  </a:solidFill>
                                  <a:latin typeface="Cambria Math" panose="02040503050406030204" pitchFamily="18" charset="0"/>
                                </a:rPr>
                                <m:t>2</m:t>
                              </m:r>
                            </m:sup>
                          </m:sSup>
                          <m:r>
                            <a:rPr lang="en-US" altLang="zh-CN" sz="2400" i="1">
                              <a:solidFill>
                                <a:prstClr val="black"/>
                              </a:solidFill>
                              <a:latin typeface="Cambria Math" panose="02040503050406030204" pitchFamily="18" charset="0"/>
                            </a:rPr>
                            <m:t> </m:t>
                          </m:r>
                        </m:e>
                      </m:d>
                      <m:r>
                        <a:rPr lang="en-US" altLang="zh-CN" sz="2400" i="1">
                          <a:solidFill>
                            <a:prstClr val="black"/>
                          </a:solidFill>
                          <a:latin typeface="Cambria Math" panose="02040503050406030204" pitchFamily="18" charset="0"/>
                        </a:rPr>
                        <m:t>≤</m:t>
                      </m:r>
                      <m:f>
                        <m:fPr>
                          <m:ctrlPr>
                            <a:rPr lang="en-US" altLang="zh-CN" sz="2400" i="1" dirty="0">
                              <a:solidFill>
                                <a:prstClr val="black"/>
                              </a:solidFill>
                              <a:latin typeface="Cambria Math" panose="02040503050406030204" pitchFamily="18" charset="0"/>
                              <a:ea typeface="黑体"/>
                            </a:rPr>
                          </m:ctrlPr>
                        </m:fPr>
                        <m:num>
                          <m:sSubSup>
                            <m:sSubSupPr>
                              <m:ctrlPr>
                                <a:rPr lang="en-US" altLang="zh-CN" sz="2400" i="1" dirty="0">
                                  <a:solidFill>
                                    <a:prstClr val="black"/>
                                  </a:solidFill>
                                  <a:latin typeface="Cambria Math" panose="02040503050406030204" pitchFamily="18" charset="0"/>
                                  <a:ea typeface="黑体"/>
                                </a:rPr>
                              </m:ctrlPr>
                            </m:sSubSupPr>
                            <m:e>
                              <m:d>
                                <m:dPr>
                                  <m:begChr m:val="‖"/>
                                  <m:endChr m:val="‖"/>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𝑨</m:t>
                                  </m:r>
                                </m:e>
                              </m:d>
                            </m:e>
                            <m:sub>
                              <m:r>
                                <a:rPr lang="en-US" altLang="zh-CN" sz="2400" b="0" i="1" dirty="0">
                                  <a:solidFill>
                                    <a:prstClr val="black"/>
                                  </a:solidFill>
                                  <a:latin typeface="Cambria Math" panose="02040503050406030204" pitchFamily="18" charset="0"/>
                                  <a:ea typeface="黑体"/>
                                </a:rPr>
                                <m:t>𝐹</m:t>
                              </m:r>
                            </m:sub>
                            <m:sup>
                              <m:r>
                                <a:rPr lang="en-US" altLang="zh-CN" sz="2400" b="0" i="1" dirty="0">
                                  <a:solidFill>
                                    <a:prstClr val="black"/>
                                  </a:solidFill>
                                  <a:latin typeface="Cambria Math" panose="02040503050406030204" pitchFamily="18" charset="0"/>
                                  <a:ea typeface="黑体"/>
                                </a:rPr>
                                <m:t>2</m:t>
                              </m:r>
                            </m:sup>
                          </m:sSubSup>
                        </m:num>
                        <m:den>
                          <m:r>
                            <a:rPr lang="en-US" altLang="zh-CN" sz="2400" i="1" dirty="0">
                              <a:solidFill>
                                <a:prstClr val="black"/>
                              </a:solidFill>
                              <a:latin typeface="Cambria Math" panose="02040503050406030204" pitchFamily="18" charset="0"/>
                              <a:ea typeface="黑体"/>
                            </a:rPr>
                            <m:t>ℓ</m:t>
                          </m:r>
                        </m:den>
                      </m:f>
                      <m:r>
                        <a:rPr lang="en-US" altLang="zh-CN" sz="2400" i="1" dirty="0">
                          <a:solidFill>
                            <a:prstClr val="black"/>
                          </a:solidFill>
                          <a:latin typeface="Cambria Math" panose="02040503050406030204" pitchFamily="18" charset="0"/>
                          <a:ea typeface="黑体"/>
                        </a:rPr>
                        <m:t>         </m:t>
                      </m:r>
                      <m:sSub>
                        <m:sSubPr>
                          <m:ctrlPr>
                            <a:rPr lang="en-US" altLang="zh-CN" sz="2400" i="1">
                              <a:solidFill>
                                <a:prstClr val="black"/>
                              </a:solidFill>
                              <a:latin typeface="Cambria Math" panose="02040503050406030204" pitchFamily="18" charset="0"/>
                            </a:rPr>
                          </m:ctrlPr>
                        </m:sSubPr>
                        <m:e>
                          <m:d>
                            <m:dPr>
                              <m:begChr m:val="‖"/>
                              <m:endChr m:val="‖"/>
                              <m:ctrlPr>
                                <a:rPr lang="en-US" altLang="zh-CN" sz="2400" b="0" i="1">
                                  <a:solidFill>
                                    <a:prstClr val="black"/>
                                  </a:solidFill>
                                  <a:latin typeface="Cambria Math" panose="02040503050406030204" pitchFamily="18" charset="0"/>
                                </a:rPr>
                              </m:ctrlPr>
                            </m:dPr>
                            <m:e>
                              <m:sSup>
                                <m:sSupPr>
                                  <m:ctrlPr>
                                    <a:rPr lang="en-US" altLang="zh-CN" sz="2400" i="1">
                                      <a:solidFill>
                                        <a:prstClr val="black"/>
                                      </a:solidFill>
                                      <a:latin typeface="Cambria Math" panose="02040503050406030204" pitchFamily="18" charset="0"/>
                                    </a:rPr>
                                  </m:ctrlPr>
                                </m:sSupPr>
                                <m:e>
                                  <m:r>
                                    <a:rPr lang="en-US" altLang="zh-CN" sz="2400" i="1">
                                      <a:solidFill>
                                        <a:prstClr val="black"/>
                                      </a:solidFill>
                                      <a:latin typeface="Cambria Math" panose="02040503050406030204" pitchFamily="18" charset="0"/>
                                    </a:rPr>
                                    <m:t>𝑨</m:t>
                                  </m:r>
                                </m:e>
                                <m:sup>
                                  <m:r>
                                    <a:rPr lang="en-US" altLang="zh-CN" sz="2400" i="1">
                                      <a:solidFill>
                                        <a:prstClr val="black"/>
                                      </a:solidFill>
                                      <a:latin typeface="Cambria Math" panose="02040503050406030204" pitchFamily="18" charset="0"/>
                                    </a:rPr>
                                    <m:t>⊤</m:t>
                                  </m:r>
                                </m:sup>
                              </m:sSup>
                              <m:r>
                                <a:rPr lang="en-US" altLang="zh-CN" sz="2400" i="1">
                                  <a:solidFill>
                                    <a:prstClr val="black"/>
                                  </a:solidFill>
                                  <a:latin typeface="Cambria Math" panose="02040503050406030204" pitchFamily="18" charset="0"/>
                                </a:rPr>
                                <m:t>𝑨</m:t>
                              </m:r>
                              <m:r>
                                <a:rPr lang="en-US" altLang="zh-CN" sz="2400" i="1">
                                  <a:solidFill>
                                    <a:prstClr val="black"/>
                                  </a:solidFill>
                                  <a:latin typeface="Cambria Math" panose="02040503050406030204" pitchFamily="18" charset="0"/>
                                </a:rPr>
                                <m:t>−</m:t>
                              </m:r>
                              <m:sSup>
                                <m:sSupPr>
                                  <m:ctrlPr>
                                    <a:rPr lang="en-US" altLang="zh-CN" sz="2400" i="1">
                                      <a:solidFill>
                                        <a:prstClr val="black"/>
                                      </a:solidFill>
                                      <a:latin typeface="Cambria Math" panose="02040503050406030204" pitchFamily="18" charset="0"/>
                                    </a:rPr>
                                  </m:ctrlPr>
                                </m:sSupPr>
                                <m:e>
                                  <m:r>
                                    <a:rPr lang="en-US" altLang="zh-CN" sz="2400" i="1">
                                      <a:solidFill>
                                        <a:prstClr val="black"/>
                                      </a:solidFill>
                                      <a:latin typeface="Cambria Math" panose="02040503050406030204" pitchFamily="18" charset="0"/>
                                    </a:rPr>
                                    <m:t>𝑩</m:t>
                                  </m:r>
                                </m:e>
                                <m:sup>
                                  <m:r>
                                    <a:rPr lang="en-US" altLang="zh-CN" sz="2400" i="1">
                                      <a:solidFill>
                                        <a:prstClr val="black"/>
                                      </a:solidFill>
                                      <a:latin typeface="Cambria Math" panose="02040503050406030204" pitchFamily="18" charset="0"/>
                                    </a:rPr>
                                    <m:t>⊤</m:t>
                                  </m:r>
                                </m:sup>
                              </m:sSup>
                              <m:r>
                                <a:rPr lang="en-US" altLang="zh-CN" sz="2400" i="1">
                                  <a:solidFill>
                                    <a:prstClr val="black"/>
                                  </a:solidFill>
                                  <a:latin typeface="Cambria Math" panose="02040503050406030204" pitchFamily="18" charset="0"/>
                                </a:rPr>
                                <m:t>𝑩</m:t>
                              </m:r>
                            </m:e>
                          </m:d>
                        </m:e>
                        <m:sub>
                          <m:r>
                            <a:rPr lang="en-US" altLang="zh-CN" sz="2400" i="1">
                              <a:solidFill>
                                <a:prstClr val="black"/>
                              </a:solidFill>
                              <a:latin typeface="Cambria Math" panose="02040503050406030204" pitchFamily="18" charset="0"/>
                            </a:rPr>
                            <m:t>2</m:t>
                          </m:r>
                        </m:sub>
                      </m:sSub>
                      <m:r>
                        <a:rPr lang="en-US" altLang="zh-CN" sz="2400" i="1">
                          <a:solidFill>
                            <a:prstClr val="black"/>
                          </a:solidFill>
                          <a:latin typeface="Cambria Math" panose="02040503050406030204" pitchFamily="18" charset="0"/>
                        </a:rPr>
                        <m:t>≤</m:t>
                      </m:r>
                      <m:f>
                        <m:fPr>
                          <m:ctrlPr>
                            <a:rPr lang="en-US" altLang="zh-CN" sz="2400" i="1" dirty="0">
                              <a:solidFill>
                                <a:prstClr val="black"/>
                              </a:solidFill>
                              <a:latin typeface="Cambria Math" panose="02040503050406030204" pitchFamily="18" charset="0"/>
                            </a:rPr>
                          </m:ctrlPr>
                        </m:fPr>
                        <m:num>
                          <m:sSubSup>
                            <m:sSubSupPr>
                              <m:ctrlPr>
                                <a:rPr lang="en-US" altLang="zh-CN" sz="2400" i="1" dirty="0">
                                  <a:solidFill>
                                    <a:prstClr val="black"/>
                                  </a:solidFill>
                                  <a:latin typeface="Cambria Math" panose="02040503050406030204" pitchFamily="18" charset="0"/>
                                  <a:ea typeface="黑体"/>
                                </a:rPr>
                              </m:ctrlPr>
                            </m:sSubSupPr>
                            <m:e>
                              <m:d>
                                <m:dPr>
                                  <m:begChr m:val="‖"/>
                                  <m:endChr m:val="‖"/>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𝑨</m:t>
                                  </m:r>
                                </m:e>
                              </m:d>
                            </m:e>
                            <m:sub>
                              <m:r>
                                <a:rPr lang="en-US" altLang="zh-CN" sz="2400" b="0" i="1" dirty="0">
                                  <a:solidFill>
                                    <a:prstClr val="black"/>
                                  </a:solidFill>
                                  <a:latin typeface="Cambria Math" panose="02040503050406030204" pitchFamily="18" charset="0"/>
                                  <a:ea typeface="黑体"/>
                                </a:rPr>
                                <m:t>𝐹</m:t>
                              </m:r>
                            </m:sub>
                            <m:sup>
                              <m:r>
                                <a:rPr lang="en-US" altLang="zh-CN" sz="2400" b="0" i="1" dirty="0">
                                  <a:solidFill>
                                    <a:prstClr val="black"/>
                                  </a:solidFill>
                                  <a:latin typeface="Cambria Math" panose="02040503050406030204" pitchFamily="18" charset="0"/>
                                  <a:ea typeface="黑体"/>
                                </a:rPr>
                                <m:t>2</m:t>
                              </m:r>
                            </m:sup>
                          </m:sSubSup>
                        </m:num>
                        <m:den>
                          <m:r>
                            <a:rPr lang="en-US" altLang="zh-CN" sz="2400" i="1" dirty="0">
                              <a:solidFill>
                                <a:prstClr val="black"/>
                              </a:solidFill>
                              <a:latin typeface="Cambria Math" panose="02040503050406030204" pitchFamily="18" charset="0"/>
                              <a:ea typeface="黑体"/>
                            </a:rPr>
                            <m:t>ℓ</m:t>
                          </m:r>
                        </m:den>
                      </m:f>
                    </m:oMath>
                  </m:oMathPara>
                </a14:m>
                <a:endParaRPr lang="en-US" altLang="zh-CN" sz="2400" i="1" dirty="0">
                  <a:solidFill>
                    <a:prstClr val="black"/>
                  </a:solidFill>
                  <a:latin typeface="Lucida Sans"/>
                  <a:ea typeface="黑体"/>
                </a:endParaRPr>
              </a:p>
            </p:txBody>
          </p:sp>
        </mc:Choice>
        <mc:Fallback xmlns="">
          <p:sp>
            <p:nvSpPr>
              <p:cNvPr id="5" name="Shape 42">
                <a:extLst>
                  <a:ext uri="{FF2B5EF4-FFF2-40B4-BE49-F238E27FC236}">
                    <a16:creationId xmlns:a16="http://schemas.microsoft.com/office/drawing/2014/main" id="{98776D38-6420-78F9-D690-5B2F60CFC273}"/>
                  </a:ext>
                </a:extLst>
              </p:cNvPr>
              <p:cNvSpPr txBox="1">
                <a:spLocks noRot="1" noChangeAspect="1" noMove="1" noResize="1" noEditPoints="1" noAdjustHandles="1" noChangeArrowheads="1" noChangeShapeType="1" noTextEdit="1"/>
              </p:cNvSpPr>
              <p:nvPr/>
            </p:nvSpPr>
            <p:spPr>
              <a:xfrm>
                <a:off x="854635" y="1280160"/>
                <a:ext cx="10482730" cy="2377440"/>
              </a:xfrm>
              <a:prstGeom prst="rect">
                <a:avLst/>
              </a:prstGeom>
              <a:blipFill>
                <a:blip r:embed="rId16"/>
                <a:stretch>
                  <a:fillRect l="-233" t="-25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BDCE6DE-A7EB-F248-4188-A1B7F84A67A1}"/>
                  </a:ext>
                </a:extLst>
              </p:cNvPr>
              <p:cNvSpPr txBox="1"/>
              <p:nvPr/>
            </p:nvSpPr>
            <p:spPr>
              <a:xfrm>
                <a:off x="7392240" y="5454969"/>
                <a:ext cx="2014206" cy="682110"/>
              </a:xfrm>
              <a:prstGeom prst="rect">
                <a:avLst/>
              </a:prstGeom>
              <a:noFill/>
            </p:spPr>
            <p:txBody>
              <a:bodyPr wrap="none" rtlCol="0">
                <a:spAutoFit/>
              </a:bodyPr>
              <a:lstStyle/>
              <a:p>
                <a:pPr defTabSz="914140"/>
                <a14:m>
                  <m:oMath xmlns:m="http://schemas.openxmlformats.org/officeDocument/2006/math">
                    <m:sSup>
                      <m:sSupPr>
                        <m:ctrlPr>
                          <a:rPr lang="en-US" altLang="zh-CN" sz="2400" i="1" smtClean="0">
                            <a:solidFill>
                              <a:prstClr val="black"/>
                            </a:solidFill>
                            <a:latin typeface="Cambria Math" panose="02040503050406030204" pitchFamily="18" charset="0"/>
                          </a:rPr>
                        </m:ctrlPr>
                      </m:sSupPr>
                      <m:e>
                        <m:r>
                          <a:rPr lang="en-US" altLang="zh-CN" sz="2400" b="0" i="1" smtClean="0">
                            <a:solidFill>
                              <a:prstClr val="black"/>
                            </a:solidFill>
                            <a:latin typeface="Cambria Math" panose="02040503050406030204" pitchFamily="18" charset="0"/>
                          </a:rPr>
                          <m:t>‖</m:t>
                        </m:r>
                      </m:e>
                      <m:sup>
                        <m:r>
                          <a:rPr lang="en-US" altLang="zh-CN" sz="2400">
                            <a:solidFill>
                              <a:prstClr val="black"/>
                            </a:solidFill>
                            <a:latin typeface="Cambria Math" panose="02040503050406030204" pitchFamily="18" charset="0"/>
                          </a:rPr>
                          <m:t>2</m:t>
                        </m:r>
                      </m:sup>
                    </m:sSup>
                  </m:oMath>
                </a14:m>
                <a:r>
                  <a:rPr lang="en-US" altLang="zh-CN" sz="2400" dirty="0">
                    <a:solidFill>
                      <a:prstClr val="black"/>
                    </a:solidFill>
                  </a:rPr>
                  <a:t> </a:t>
                </a:r>
                <a14:m>
                  <m:oMath xmlns:m="http://schemas.openxmlformats.org/officeDocument/2006/math">
                    <m:r>
                      <a:rPr lang="en-US" altLang="zh-CN" sz="2400" b="1" i="0" smtClean="0">
                        <a:solidFill>
                          <a:prstClr val="black"/>
                        </a:solidFill>
                        <a:latin typeface="Cambria Math" panose="02040503050406030204" pitchFamily="18" charset="0"/>
                      </a:rPr>
                      <m:t>      </m:t>
                    </m:r>
                    <m:r>
                      <a:rPr lang="en-US" altLang="zh-CN" sz="2400" i="1">
                        <a:solidFill>
                          <a:prstClr val="black"/>
                        </a:solidFill>
                        <a:latin typeface="Cambria Math" panose="02040503050406030204" pitchFamily="18" charset="0"/>
                      </a:rPr>
                      <m:t>≤</m:t>
                    </m:r>
                    <m:r>
                      <a:rPr lang="en-US" altLang="zh-CN" sz="2400" b="1" i="1" smtClean="0">
                        <a:solidFill>
                          <a:prstClr val="black"/>
                        </a:solidFill>
                        <a:latin typeface="Cambria Math" panose="02040503050406030204" pitchFamily="18" charset="0"/>
                      </a:rPr>
                      <m:t>   </m:t>
                    </m:r>
                    <m:f>
                      <m:fPr>
                        <m:ctrlPr>
                          <a:rPr lang="en-US" altLang="zh-CN" sz="2400" b="0" i="1" dirty="0" smtClean="0">
                            <a:solidFill>
                              <a:prstClr val="black"/>
                            </a:solidFill>
                            <a:latin typeface="Cambria Math" panose="02040503050406030204" pitchFamily="18" charset="0"/>
                          </a:rPr>
                        </m:ctrlPr>
                      </m:fPr>
                      <m:num>
                        <m:sSubSup>
                          <m:sSubSupPr>
                            <m:ctrlPr>
                              <a:rPr lang="en-US" altLang="zh-CN" sz="2400" i="1" dirty="0">
                                <a:solidFill>
                                  <a:prstClr val="black"/>
                                </a:solidFill>
                                <a:latin typeface="Cambria Math" panose="02040503050406030204" pitchFamily="18" charset="0"/>
                                <a:ea typeface="黑体"/>
                              </a:rPr>
                            </m:ctrlPr>
                          </m:sSubSupPr>
                          <m:e>
                            <m:d>
                              <m:dPr>
                                <m:begChr m:val="‖"/>
                                <m:endChr m:val="‖"/>
                                <m:ctrlPr>
                                  <a:rPr lang="en-US" altLang="zh-CN" sz="2400" i="1" dirty="0">
                                    <a:solidFill>
                                      <a:prstClr val="black"/>
                                    </a:solidFill>
                                    <a:latin typeface="Cambria Math" panose="02040503050406030204" pitchFamily="18" charset="0"/>
                                    <a:ea typeface="黑体"/>
                                  </a:rPr>
                                </m:ctrlPr>
                              </m:dPr>
                              <m:e>
                                <m:r>
                                  <a:rPr lang="en-US" altLang="zh-CN" sz="2400" i="1" dirty="0">
                                    <a:solidFill>
                                      <a:prstClr val="black"/>
                                    </a:solidFill>
                                    <a:latin typeface="Cambria Math" panose="02040503050406030204" pitchFamily="18" charset="0"/>
                                    <a:ea typeface="黑体"/>
                                  </a:rPr>
                                  <m:t>𝑨</m:t>
                                </m:r>
                              </m:e>
                            </m:d>
                          </m:e>
                          <m:sub>
                            <m:r>
                              <a:rPr lang="en-US" altLang="zh-CN" sz="2400" b="0" i="1" dirty="0">
                                <a:solidFill>
                                  <a:prstClr val="black"/>
                                </a:solidFill>
                                <a:latin typeface="Cambria Math" panose="02040503050406030204" pitchFamily="18" charset="0"/>
                                <a:ea typeface="黑体"/>
                              </a:rPr>
                              <m:t>𝐹</m:t>
                            </m:r>
                          </m:sub>
                          <m:sup>
                            <m:r>
                              <a:rPr lang="en-US" altLang="zh-CN" sz="2400" b="0" i="1" dirty="0">
                                <a:solidFill>
                                  <a:prstClr val="black"/>
                                </a:solidFill>
                                <a:latin typeface="Cambria Math" panose="02040503050406030204" pitchFamily="18" charset="0"/>
                                <a:ea typeface="黑体"/>
                              </a:rPr>
                              <m:t>2</m:t>
                            </m:r>
                          </m:sup>
                        </m:sSubSup>
                      </m:num>
                      <m:den>
                        <m:r>
                          <a:rPr lang="en-US" altLang="zh-CN" sz="2400" b="0" i="1" dirty="0" smtClean="0">
                            <a:solidFill>
                              <a:prstClr val="black"/>
                            </a:solidFill>
                            <a:latin typeface="Cambria Math" panose="02040503050406030204" pitchFamily="18" charset="0"/>
                            <a:ea typeface="黑体"/>
                          </a:rPr>
                          <m:t>ℓ</m:t>
                        </m:r>
                      </m:den>
                    </m:f>
                  </m:oMath>
                </a14:m>
                <a:endParaRPr lang="zh-CN" altLang="en-US" sz="2400" dirty="0">
                  <a:solidFill>
                    <a:prstClr val="black"/>
                  </a:solidFill>
                  <a:latin typeface="Lucida Sans"/>
                  <a:ea typeface="黑体"/>
                </a:endParaRPr>
              </a:p>
            </p:txBody>
          </p:sp>
        </mc:Choice>
        <mc:Fallback xmlns="">
          <p:sp>
            <p:nvSpPr>
              <p:cNvPr id="8" name="TextBox 7">
                <a:extLst>
                  <a:ext uri="{FF2B5EF4-FFF2-40B4-BE49-F238E27FC236}">
                    <a16:creationId xmlns:a16="http://schemas.microsoft.com/office/drawing/2014/main" id="{BBDCE6DE-A7EB-F248-4188-A1B7F84A67A1}"/>
                  </a:ext>
                </a:extLst>
              </p:cNvPr>
              <p:cNvSpPr txBox="1">
                <a:spLocks noRot="1" noChangeAspect="1" noMove="1" noResize="1" noEditPoints="1" noAdjustHandles="1" noChangeArrowheads="1" noChangeShapeType="1" noTextEdit="1"/>
              </p:cNvSpPr>
              <p:nvPr/>
            </p:nvSpPr>
            <p:spPr>
              <a:xfrm>
                <a:off x="7392240" y="5454969"/>
                <a:ext cx="2014206" cy="682110"/>
              </a:xfrm>
              <a:prstGeom prst="rect">
                <a:avLst/>
              </a:prstGeom>
              <a:blipFill>
                <a:blip r:embed="rId1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8558101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EEDE4-24E8-BE90-0158-1930C2A5625E}"/>
            </a:ext>
          </a:extLst>
        </p:cNvPr>
        <p:cNvGrpSpPr/>
        <p:nvPr/>
      </p:nvGrpSpPr>
      <p:grpSpPr>
        <a:xfrm>
          <a:off x="0" y="0"/>
          <a:ext cx="0" cy="0"/>
          <a:chOff x="0" y="0"/>
          <a:chExt cx="0" cy="0"/>
        </a:xfrm>
      </p:grpSpPr>
      <p:sp>
        <p:nvSpPr>
          <p:cNvPr id="28" name="文本框 27">
            <a:extLst>
              <a:ext uri="{FF2B5EF4-FFF2-40B4-BE49-F238E27FC236}">
                <a16:creationId xmlns:a16="http://schemas.microsoft.com/office/drawing/2014/main" id="{A4F8BC9C-BD66-64E1-80A2-8F33C8C35FA3}"/>
              </a:ext>
            </a:extLst>
          </p:cNvPr>
          <p:cNvSpPr txBox="1"/>
          <p:nvPr/>
        </p:nvSpPr>
        <p:spPr bwMode="auto">
          <a:xfrm>
            <a:off x="3569332" y="5901297"/>
            <a:ext cx="1717789" cy="368797"/>
          </a:xfrm>
          <a:prstGeom prst="rect">
            <a:avLst/>
          </a:prstGeom>
          <a:noFill/>
          <a:ln w="9525" algn="ctr">
            <a:noFill/>
            <a:miter lim="800000"/>
            <a:headEnd/>
            <a:tailEnd/>
          </a:ln>
          <a:effectLst/>
        </p:spPr>
        <p:txBody>
          <a:bodyPr wrap="square" lIns="90909" tIns="45455" rIns="90909" bIns="45455" rtlCol="0" anchor="ctr">
            <a:spAutoFit/>
          </a:bodyPr>
          <a:lstStyle/>
          <a:p>
            <a:pPr algn="ctr">
              <a:spcBef>
                <a:spcPts val="0"/>
              </a:spcBef>
            </a:pPr>
            <a:r>
              <a:rPr lang="en-US" sz="1800" dirty="0">
                <a:solidFill>
                  <a:prstClr val="black"/>
                </a:solidFill>
                <a:ea typeface="黑体" panose="02010609060101010101" pitchFamily="49" charset="-122"/>
                <a:cs typeface="Times New Roman" panose="02020603050405020304" pitchFamily="18" charset="0"/>
              </a:rPr>
              <a:t>IJCAI’20 </a:t>
            </a:r>
          </a:p>
        </p:txBody>
      </p:sp>
      <p:sp>
        <p:nvSpPr>
          <p:cNvPr id="29" name="文本框 28">
            <a:extLst>
              <a:ext uri="{FF2B5EF4-FFF2-40B4-BE49-F238E27FC236}">
                <a16:creationId xmlns:a16="http://schemas.microsoft.com/office/drawing/2014/main" id="{DFFA2083-D47F-DB0F-9D2F-6C09A6E8B0AA}"/>
              </a:ext>
            </a:extLst>
          </p:cNvPr>
          <p:cNvSpPr txBox="1"/>
          <p:nvPr/>
        </p:nvSpPr>
        <p:spPr bwMode="auto">
          <a:xfrm>
            <a:off x="5295583" y="5931691"/>
            <a:ext cx="2734133" cy="368797"/>
          </a:xfrm>
          <a:prstGeom prst="rect">
            <a:avLst/>
          </a:prstGeom>
          <a:noFill/>
          <a:ln w="9525" algn="ctr">
            <a:noFill/>
            <a:miter lim="800000"/>
            <a:headEnd/>
            <a:tailEnd/>
          </a:ln>
          <a:effectLst/>
        </p:spPr>
        <p:txBody>
          <a:bodyPr wrap="square" lIns="90909" tIns="45455" rIns="90909" bIns="45455" rtlCol="0" anchor="ctr">
            <a:spAutoFit/>
          </a:bodyPr>
          <a:lstStyle/>
          <a:p>
            <a:pPr algn="ctr">
              <a:spcBef>
                <a:spcPts val="0"/>
              </a:spcBef>
            </a:pPr>
            <a:r>
              <a:rPr lang="en-US" sz="1800" dirty="0">
                <a:solidFill>
                  <a:srgbClr val="C00000"/>
                </a:solidFill>
                <a:ea typeface="黑体" panose="02010609060101010101" pitchFamily="49" charset="-122"/>
                <a:cs typeface="Times New Roman" panose="02020603050405020304" pitchFamily="18" charset="0"/>
              </a:rPr>
              <a:t>Ours</a:t>
            </a:r>
          </a:p>
        </p:txBody>
      </p:sp>
      <p:sp>
        <p:nvSpPr>
          <p:cNvPr id="33" name="矩形 32">
            <a:extLst>
              <a:ext uri="{FF2B5EF4-FFF2-40B4-BE49-F238E27FC236}">
                <a16:creationId xmlns:a16="http://schemas.microsoft.com/office/drawing/2014/main" id="{846E0FFF-5E09-CECD-30A3-3E255056D4F0}"/>
              </a:ext>
            </a:extLst>
          </p:cNvPr>
          <p:cNvSpPr/>
          <p:nvPr/>
        </p:nvSpPr>
        <p:spPr>
          <a:xfrm>
            <a:off x="5542033" y="4977564"/>
            <a:ext cx="2317266" cy="1316315"/>
          </a:xfrm>
          <a:prstGeom prst="rect">
            <a:avLst/>
          </a:prstGeom>
          <a:solidFill>
            <a:schemeClr val="accent2">
              <a:alpha val="32000"/>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dirty="0">
              <a:latin typeface="Times New Roman" panose="02020603050405020304" pitchFamily="18" charset="0"/>
              <a:ea typeface="黑体" panose="02010609060101010101" pitchFamily="49" charset="-122"/>
            </a:endParaRPr>
          </a:p>
        </p:txBody>
      </p:sp>
      <p:sp>
        <p:nvSpPr>
          <p:cNvPr id="35" name="矩形 34">
            <a:extLst>
              <a:ext uri="{FF2B5EF4-FFF2-40B4-BE49-F238E27FC236}">
                <a16:creationId xmlns:a16="http://schemas.microsoft.com/office/drawing/2014/main" id="{73586BBA-595B-353E-99EB-F40AE9667CF5}"/>
              </a:ext>
            </a:extLst>
          </p:cNvPr>
          <p:cNvSpPr/>
          <p:nvPr/>
        </p:nvSpPr>
        <p:spPr>
          <a:xfrm>
            <a:off x="3414202" y="3391633"/>
            <a:ext cx="2124730" cy="2887698"/>
          </a:xfrm>
          <a:prstGeom prst="rect">
            <a:avLst/>
          </a:prstGeom>
          <a:solidFill>
            <a:schemeClr val="accent2">
              <a:alpha val="32000"/>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a:latin typeface="Times New Roman" panose="02020603050405020304" pitchFamily="18" charset="0"/>
              <a:ea typeface="黑体" panose="02010609060101010101" pitchFamily="49" charset="-122"/>
            </a:endParaRPr>
          </a:p>
        </p:txBody>
      </p:sp>
      <p:cxnSp>
        <p:nvCxnSpPr>
          <p:cNvPr id="38" name="直线连接符 37">
            <a:extLst>
              <a:ext uri="{FF2B5EF4-FFF2-40B4-BE49-F238E27FC236}">
                <a16:creationId xmlns:a16="http://schemas.microsoft.com/office/drawing/2014/main" id="{24CC99C0-A95B-629D-59B2-4468B3987D4D}"/>
              </a:ext>
            </a:extLst>
          </p:cNvPr>
          <p:cNvCxnSpPr>
            <a:cxnSpLocks/>
          </p:cNvCxnSpPr>
          <p:nvPr/>
        </p:nvCxnSpPr>
        <p:spPr>
          <a:xfrm>
            <a:off x="3410315" y="2691831"/>
            <a:ext cx="18970" cy="3608657"/>
          </a:xfrm>
          <a:prstGeom prst="line">
            <a:avLst/>
          </a:prstGeom>
          <a:ln w="12700">
            <a:solidFill>
              <a:srgbClr val="000000"/>
            </a:solidFill>
            <a:prstDash val="dash"/>
          </a:ln>
        </p:spPr>
        <p:style>
          <a:lnRef idx="1">
            <a:schemeClr val="dk1"/>
          </a:lnRef>
          <a:fillRef idx="0">
            <a:schemeClr val="dk1"/>
          </a:fillRef>
          <a:effectRef idx="0">
            <a:schemeClr val="dk1"/>
          </a:effectRef>
          <a:fontRef idx="minor">
            <a:schemeClr val="tx1"/>
          </a:fontRef>
        </p:style>
      </p:cxnSp>
      <p:cxnSp>
        <p:nvCxnSpPr>
          <p:cNvPr id="40" name="直线连接符 39">
            <a:extLst>
              <a:ext uri="{FF2B5EF4-FFF2-40B4-BE49-F238E27FC236}">
                <a16:creationId xmlns:a16="http://schemas.microsoft.com/office/drawing/2014/main" id="{46D0682B-9D60-D55E-43B3-627BF3D9920A}"/>
              </a:ext>
            </a:extLst>
          </p:cNvPr>
          <p:cNvCxnSpPr>
            <a:cxnSpLocks/>
          </p:cNvCxnSpPr>
          <p:nvPr/>
        </p:nvCxnSpPr>
        <p:spPr>
          <a:xfrm>
            <a:off x="5528840" y="2691781"/>
            <a:ext cx="17498" cy="3608707"/>
          </a:xfrm>
          <a:prstGeom prst="line">
            <a:avLst/>
          </a:prstGeom>
          <a:ln w="12700">
            <a:solidFill>
              <a:srgbClr val="000000"/>
            </a:solidFill>
            <a:prstDash val="dash"/>
          </a:ln>
        </p:spPr>
        <p:style>
          <a:lnRef idx="1">
            <a:schemeClr val="dk1"/>
          </a:lnRef>
          <a:fillRef idx="0">
            <a:schemeClr val="dk1"/>
          </a:fillRef>
          <a:effectRef idx="0">
            <a:schemeClr val="dk1"/>
          </a:effectRef>
          <a:fontRef idx="minor">
            <a:schemeClr val="tx1"/>
          </a:fontRef>
        </p:style>
      </p:cxnSp>
      <p:sp>
        <p:nvSpPr>
          <p:cNvPr id="45" name="文本框 44">
            <a:extLst>
              <a:ext uri="{FF2B5EF4-FFF2-40B4-BE49-F238E27FC236}">
                <a16:creationId xmlns:a16="http://schemas.microsoft.com/office/drawing/2014/main" id="{6316ECC5-75B9-A216-2FD1-28D7CF809540}"/>
              </a:ext>
            </a:extLst>
          </p:cNvPr>
          <p:cNvSpPr txBox="1"/>
          <p:nvPr/>
        </p:nvSpPr>
        <p:spPr bwMode="auto">
          <a:xfrm>
            <a:off x="5994943" y="5483558"/>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spcBef>
                <a:spcPts val="0"/>
              </a:spcBef>
            </a:pPr>
            <a:r>
              <a:rPr lang="en-US" sz="1800" dirty="0">
                <a:solidFill>
                  <a:srgbClr val="0070C0"/>
                </a:solidFill>
                <a:ea typeface="黑体" panose="02010609060101010101" pitchFamily="49" charset="-122"/>
                <a:cs typeface="Times New Roman" panose="02020603050405020304" pitchFamily="18" charset="0"/>
              </a:rPr>
              <a:t>后悔界</a:t>
            </a:r>
          </a:p>
        </p:txBody>
      </p:sp>
      <p:cxnSp>
        <p:nvCxnSpPr>
          <p:cNvPr id="48" name="直线连接符 47">
            <a:extLst>
              <a:ext uri="{FF2B5EF4-FFF2-40B4-BE49-F238E27FC236}">
                <a16:creationId xmlns:a16="http://schemas.microsoft.com/office/drawing/2014/main" id="{9E1664D9-E89D-7BF3-53D8-4DE7FBDDF9B4}"/>
              </a:ext>
            </a:extLst>
          </p:cNvPr>
          <p:cNvCxnSpPr>
            <a:cxnSpLocks/>
          </p:cNvCxnSpPr>
          <p:nvPr/>
        </p:nvCxnSpPr>
        <p:spPr>
          <a:xfrm>
            <a:off x="7851638" y="2678490"/>
            <a:ext cx="0" cy="3701334"/>
          </a:xfrm>
          <a:prstGeom prst="line">
            <a:avLst/>
          </a:prstGeom>
          <a:ln w="12700">
            <a:solidFill>
              <a:srgbClr val="000000"/>
            </a:solidFill>
            <a:prstDash val="dash"/>
          </a:ln>
        </p:spPr>
        <p:style>
          <a:lnRef idx="1">
            <a:schemeClr val="dk1"/>
          </a:lnRef>
          <a:fillRef idx="0">
            <a:schemeClr val="dk1"/>
          </a:fillRef>
          <a:effectRef idx="0">
            <a:schemeClr val="dk1"/>
          </a:effectRef>
          <a:fontRef idx="minor">
            <a:schemeClr val="tx1"/>
          </a:fontRef>
        </p:style>
      </p:cxnSp>
      <p:sp>
        <p:nvSpPr>
          <p:cNvPr id="49" name="文本框 48">
            <a:extLst>
              <a:ext uri="{FF2B5EF4-FFF2-40B4-BE49-F238E27FC236}">
                <a16:creationId xmlns:a16="http://schemas.microsoft.com/office/drawing/2014/main" id="{73A40D5E-F9B4-E531-3DFA-78A434AAF1E9}"/>
              </a:ext>
            </a:extLst>
          </p:cNvPr>
          <p:cNvSpPr txBox="1"/>
          <p:nvPr/>
        </p:nvSpPr>
        <p:spPr bwMode="auto">
          <a:xfrm>
            <a:off x="1475283" y="5923116"/>
            <a:ext cx="1620000" cy="368797"/>
          </a:xfrm>
          <a:prstGeom prst="rect">
            <a:avLst/>
          </a:prstGeom>
          <a:noFill/>
          <a:ln w="9525" algn="ctr">
            <a:noFill/>
            <a:miter lim="800000"/>
            <a:headEnd/>
            <a:tailEnd/>
          </a:ln>
          <a:effectLst/>
        </p:spPr>
        <p:txBody>
          <a:bodyPr wrap="square" lIns="90909" tIns="45455" rIns="90909" bIns="45455" rtlCol="0" anchor="ctr">
            <a:spAutoFit/>
          </a:bodyPr>
          <a:lstStyle/>
          <a:p>
            <a:pPr algn="ctr">
              <a:spcBef>
                <a:spcPts val="0"/>
              </a:spcBef>
            </a:pPr>
            <a:r>
              <a:rPr lang="en-US" sz="1800" dirty="0">
                <a:solidFill>
                  <a:prstClr val="black"/>
                </a:solidFill>
                <a:ea typeface="黑体" panose="02010609060101010101" pitchFamily="49" charset="-122"/>
                <a:cs typeface="Times New Roman" panose="02020603050405020304" pitchFamily="18" charset="0"/>
              </a:rPr>
              <a:t>AISTATS’19</a:t>
            </a:r>
          </a:p>
        </p:txBody>
      </p:sp>
      <p:sp>
        <p:nvSpPr>
          <p:cNvPr id="50" name="矩形 49">
            <a:extLst>
              <a:ext uri="{FF2B5EF4-FFF2-40B4-BE49-F238E27FC236}">
                <a16:creationId xmlns:a16="http://schemas.microsoft.com/office/drawing/2014/main" id="{9B54EB5C-5E34-48F9-9BA8-8955D6A4961C}"/>
              </a:ext>
            </a:extLst>
          </p:cNvPr>
          <p:cNvSpPr/>
          <p:nvPr/>
        </p:nvSpPr>
        <p:spPr>
          <a:xfrm>
            <a:off x="1208190" y="2691831"/>
            <a:ext cx="2212633" cy="3587500"/>
          </a:xfrm>
          <a:prstGeom prst="rect">
            <a:avLst/>
          </a:prstGeom>
          <a:solidFill>
            <a:schemeClr val="accent2">
              <a:alpha val="32000"/>
            </a:schemeClr>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a:latin typeface="Times New Roman" panose="02020603050405020304" pitchFamily="18" charset="0"/>
              <a:ea typeface="黑体" panose="02010609060101010101" pitchFamily="49" charset="-122"/>
            </a:endParaRPr>
          </a:p>
        </p:txBody>
      </p:sp>
      <p:sp>
        <p:nvSpPr>
          <p:cNvPr id="52" name="文本框 51">
            <a:extLst>
              <a:ext uri="{FF2B5EF4-FFF2-40B4-BE49-F238E27FC236}">
                <a16:creationId xmlns:a16="http://schemas.microsoft.com/office/drawing/2014/main" id="{A1490C25-5349-2EE2-33D4-23704B8B71DC}"/>
              </a:ext>
            </a:extLst>
          </p:cNvPr>
          <p:cNvSpPr txBox="1"/>
          <p:nvPr/>
        </p:nvSpPr>
        <p:spPr bwMode="auto">
          <a:xfrm>
            <a:off x="1544033" y="3391632"/>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spcBef>
                <a:spcPts val="0"/>
              </a:spcBef>
            </a:pPr>
            <a:r>
              <a:rPr lang="zh-CN" altLang="en-US" sz="1800" dirty="0">
                <a:solidFill>
                  <a:srgbClr val="0070C0"/>
                </a:solidFill>
                <a:ea typeface="黑体" panose="02010609060101010101" pitchFamily="49" charset="-122"/>
                <a:cs typeface="Times New Roman" panose="02020603050405020304" pitchFamily="18" charset="0"/>
              </a:rPr>
              <a:t>后悔界</a:t>
            </a:r>
            <a:endParaRPr lang="en-US" altLang="zh-CN" sz="1800" dirty="0">
              <a:solidFill>
                <a:srgbClr val="0070C0"/>
              </a:solidFill>
              <a:ea typeface="黑体"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D23EE91D-D5BD-8F02-0D57-A03A50109A57}"/>
                  </a:ext>
                </a:extLst>
              </p:cNvPr>
              <p:cNvSpPr txBox="1"/>
              <p:nvPr/>
            </p:nvSpPr>
            <p:spPr bwMode="auto">
              <a:xfrm>
                <a:off x="8212915" y="2909720"/>
                <a:ext cx="4255659" cy="338554"/>
              </a:xfrm>
              <a:prstGeom prst="rect">
                <a:avLst/>
              </a:prstGeom>
              <a:noFill/>
              <a:ln w="9525" algn="ctr">
                <a:noFill/>
                <a:miter lim="800000"/>
                <a:headEnd/>
                <a:tailEnd/>
              </a:ln>
              <a:effectLst/>
            </p:spPr>
            <p:txBody>
              <a:bodyPr wrap="square">
                <a:spAutoFit/>
              </a:bodyPr>
              <a:lstStyle/>
              <a:p>
                <a:pPr marL="377100" lvl="2">
                  <a:spcBef>
                    <a:spcPts val="300"/>
                  </a:spcBef>
                  <a:buSzPct val="80000"/>
                  <a:defRPr/>
                </a:pPr>
                <a14:m>
                  <m:oMath xmlns:m="http://schemas.openxmlformats.org/officeDocument/2006/math">
                    <m:r>
                      <a:rPr lang="en-US" altLang="zh-CN" sz="1600" b="0" i="1" smtClean="0">
                        <a:latin typeface="Cambria Math" panose="02040503050406030204" pitchFamily="18" charset="0"/>
                        <a:ea typeface="黑体" panose="02010609060101010101" pitchFamily="49" charset="-122"/>
                        <a:cs typeface="Times New Roman" panose="02020603050405020304" pitchFamily="18" charset="0"/>
                      </a:rPr>
                      <m:t>𝑇</m:t>
                    </m:r>
                  </m:oMath>
                </a14:m>
                <a:r>
                  <a:rPr lang="en-US" altLang="zh-CN" sz="1600" b="0" dirty="0">
                    <a:ea typeface="黑体" panose="02010609060101010101" pitchFamily="49" charset="-122"/>
                    <a:cs typeface="Times New Roman" panose="02020603050405020304" pitchFamily="18" charset="0"/>
                  </a:rPr>
                  <a:t> : </a:t>
                </a:r>
                <a:r>
                  <a:rPr lang="zh-CN" altLang="en-US" sz="1600" b="0" dirty="0">
                    <a:ea typeface="黑体" panose="02010609060101010101" pitchFamily="49" charset="-122"/>
                    <a:cs typeface="Times New Roman" panose="02020603050405020304" pitchFamily="18" charset="0"/>
                  </a:rPr>
                  <a:t>轮数</a:t>
                </a:r>
                <a:r>
                  <a:rPr lang="en-US" altLang="zh-CN" sz="1600" b="0" dirty="0">
                    <a:ea typeface="黑体" panose="02010609060101010101" pitchFamily="49" charset="-122"/>
                    <a:cs typeface="Times New Roman" panose="02020603050405020304" pitchFamily="18" charset="0"/>
                  </a:rPr>
                  <a:t> </a:t>
                </a:r>
              </a:p>
            </p:txBody>
          </p:sp>
        </mc:Choice>
        <mc:Fallback xmlns="">
          <p:sp>
            <p:nvSpPr>
              <p:cNvPr id="53" name="文本框 52">
                <a:extLst>
                  <a:ext uri="{FF2B5EF4-FFF2-40B4-BE49-F238E27FC236}">
                    <a16:creationId xmlns:a16="http://schemas.microsoft.com/office/drawing/2014/main" id="{EBE48C4C-8700-7FC3-7586-0FBC30A5ACB3}"/>
                  </a:ext>
                </a:extLst>
              </p:cNvPr>
              <p:cNvSpPr txBox="1">
                <a:spLocks noRot="1" noChangeAspect="1" noMove="1" noResize="1" noEditPoints="1" noAdjustHandles="1" noChangeArrowheads="1" noChangeShapeType="1" noTextEdit="1"/>
              </p:cNvSpPr>
              <p:nvPr/>
            </p:nvSpPr>
            <p:spPr bwMode="auto">
              <a:xfrm>
                <a:off x="8212915" y="2909720"/>
                <a:ext cx="4255659" cy="338554"/>
              </a:xfrm>
              <a:prstGeom prst="rect">
                <a:avLst/>
              </a:prstGeom>
              <a:blipFill>
                <a:blip r:embed="rId3"/>
                <a:stretch>
                  <a:fillRect t="-7143" b="-25000"/>
                </a:stretch>
              </a:blipFill>
              <a:ln w="9525" algn="ctr">
                <a:noFill/>
                <a:miter lim="800000"/>
                <a:headEnd/>
                <a:tailEnd/>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B9307674-93AB-8B8E-FCE0-48222F378916}"/>
                  </a:ext>
                </a:extLst>
              </p:cNvPr>
              <p:cNvSpPr txBox="1"/>
              <p:nvPr/>
            </p:nvSpPr>
            <p:spPr bwMode="auto">
              <a:xfrm>
                <a:off x="8150065" y="3780471"/>
                <a:ext cx="3837410" cy="1153521"/>
              </a:xfrm>
              <a:prstGeom prst="rect">
                <a:avLst/>
              </a:prstGeom>
              <a:noFill/>
              <a:ln w="9525" algn="ctr">
                <a:noFill/>
                <a:miter lim="800000"/>
                <a:headEnd/>
                <a:tailEnd/>
              </a:ln>
              <a:effectLst/>
            </p:spPr>
            <p:txBody>
              <a:bodyPr wrap="square">
                <a:spAutoFit/>
              </a:bodyPr>
              <a:lstStyle/>
              <a:p>
                <a:pPr marL="377100" lvl="2">
                  <a:spcBef>
                    <a:spcPts val="300"/>
                  </a:spcBef>
                  <a:buSzPct val="80000"/>
                  <a:defRPr/>
                </a:pPr>
                <a14:m>
                  <m:oMath xmlns:m="http://schemas.openxmlformats.org/officeDocument/2006/math">
                    <m:r>
                      <a:rPr lang="en-US" altLang="zh-CN" sz="1600" b="0" i="1" smtClean="0">
                        <a:latin typeface="Cambria Math" panose="02040503050406030204" pitchFamily="18" charset="0"/>
                        <a:ea typeface="楷体" panose="02010609060101010101" pitchFamily="49" charset="-122"/>
                      </a:rPr>
                      <m:t> </m:t>
                    </m:r>
                    <m:sSub>
                      <m:sSubPr>
                        <m:ctrlPr>
                          <a:rPr lang="en-US" altLang="zh-CN" sz="1600" b="0" i="1" smtClean="0">
                            <a:latin typeface="Cambria Math" panose="02040503050406030204" pitchFamily="18" charset="0"/>
                            <a:ea typeface="楷体" panose="02010609060101010101" pitchFamily="49" charset="-122"/>
                          </a:rPr>
                        </m:ctrlPr>
                      </m:sSubPr>
                      <m:e>
                        <m:sSub>
                          <m:sSubPr>
                            <m:ctrlPr>
                              <a:rPr lang="en-US" altLang="zh-CN" sz="1600" b="0" i="1" smtClean="0">
                                <a:latin typeface="Cambria Math" panose="02040503050406030204" pitchFamily="18" charset="0"/>
                                <a:ea typeface="楷体" panose="02010609060101010101" pitchFamily="49" charset="-122"/>
                              </a:rPr>
                            </m:ctrlPr>
                          </m:sSubPr>
                          <m:e>
                            <m:r>
                              <m:rPr>
                                <m:sty m:val="p"/>
                              </m:rPr>
                              <a:rPr lang="en-US" altLang="zh-CN" sz="1600" b="0">
                                <a:latin typeface="Cambria Math" panose="02040503050406030204" pitchFamily="18" charset="0"/>
                                <a:ea typeface="楷体" panose="02010609060101010101" pitchFamily="49" charset="-122"/>
                              </a:rPr>
                              <m:t>Δ</m:t>
                            </m:r>
                          </m:e>
                          <m:sub>
                            <m:r>
                              <a:rPr lang="en-US" altLang="zh-CN" sz="1600" b="0" i="1" smtClean="0">
                                <a:latin typeface="Cambria Math" panose="02040503050406030204" pitchFamily="18" charset="0"/>
                                <a:ea typeface="楷体" panose="02010609060101010101" pitchFamily="49" charset="-122"/>
                              </a:rPr>
                              <m:t>𝑇</m:t>
                            </m:r>
                          </m:sub>
                        </m:sSub>
                      </m:e>
                      <m:sub>
                        <m:r>
                          <a:rPr lang="zh-CN" altLang="en-US" sz="1600" b="0">
                            <a:latin typeface="Cambria Math" panose="02040503050406030204" pitchFamily="18" charset="0"/>
                            <a:ea typeface="楷体" panose="02010609060101010101" pitchFamily="49" charset="-122"/>
                          </a:rPr>
                          <m:t> </m:t>
                        </m:r>
                      </m:sub>
                    </m:sSub>
                  </m:oMath>
                </a14:m>
                <a:r>
                  <a:rPr lang="en-US" altLang="zh-CN" sz="1600" b="0" dirty="0">
                    <a:ea typeface="黑体" panose="02010609060101010101" pitchFamily="49" charset="-122"/>
                    <a:cs typeface="Times New Roman" panose="02020603050405020304" pitchFamily="18" charset="0"/>
                  </a:rPr>
                  <a:t>: </a:t>
                </a:r>
                <a:r>
                  <a:rPr lang="zh-CN" altLang="en-US" sz="1600" b="0" dirty="0">
                    <a:ea typeface="黑体" panose="02010609060101010101" pitchFamily="49" charset="-122"/>
                    <a:cs typeface="Times New Roman" panose="02020603050405020304" pitchFamily="18" charset="0"/>
                  </a:rPr>
                  <a:t>谱误差</a:t>
                </a:r>
                <a:endParaRPr lang="en-US" altLang="zh-CN" sz="1600" b="0" dirty="0">
                  <a:ea typeface="黑体" panose="02010609060101010101" pitchFamily="49" charset="-122"/>
                  <a:cs typeface="Times New Roman" panose="02020603050405020304" pitchFamily="18" charset="0"/>
                </a:endParaRPr>
              </a:p>
              <a:p>
                <a:pPr marL="377100" lvl="2">
                  <a:spcBef>
                    <a:spcPts val="300"/>
                  </a:spcBef>
                  <a:buSzPct val="80000"/>
                  <a:defRPr/>
                </a:pPr>
                <a:endParaRPr lang="en-US" altLang="zh-CN" sz="1600" b="0" dirty="0">
                  <a:ea typeface="黑体" panose="02010609060101010101" pitchFamily="49" charset="-122"/>
                  <a:cs typeface="Times New Roman" panose="02020603050405020304" pitchFamily="18" charset="0"/>
                </a:endParaRPr>
              </a:p>
              <a:p>
                <a:pPr marL="377100" lvl="2">
                  <a:spcBef>
                    <a:spcPts val="300"/>
                  </a:spcBef>
                  <a:buSzPct val="80000"/>
                  <a:defRPr/>
                </a:pPr>
                <a:r>
                  <a:rPr lang="zh-CN" altLang="en-US" sz="1600" b="0" dirty="0">
                    <a:ea typeface="黑体" panose="02010609060101010101" pitchFamily="49" charset="-122"/>
                    <a:cs typeface="Times New Roman" panose="02020603050405020304" pitchFamily="18" charset="0"/>
                  </a:rPr>
                  <a:t> </a:t>
                </a:r>
                <a14:m>
                  <m:oMath xmlns:m="http://schemas.openxmlformats.org/officeDocument/2006/math">
                    <m:sSub>
                      <m:sSubPr>
                        <m:ctrlPr>
                          <a:rPr lang="en-US" altLang="zh-CN" sz="1600" b="0" i="1" smtClean="0">
                            <a:latin typeface="Cambria Math" panose="02040503050406030204" pitchFamily="18" charset="0"/>
                            <a:ea typeface="黑体" panose="02010609060101010101" pitchFamily="49" charset="-122"/>
                            <a:cs typeface="Times New Roman" panose="02020603050405020304" pitchFamily="18" charset="0"/>
                          </a:rPr>
                        </m:ctrlPr>
                      </m:sSubPr>
                      <m:e>
                        <m:r>
                          <a:rPr lang="zh-CN" altLang="en-US" sz="1600" b="0" i="1" smtClean="0">
                            <a:latin typeface="Cambria Math" panose="02040503050406030204" pitchFamily="18" charset="0"/>
                            <a:ea typeface="黑体" panose="02010609060101010101" pitchFamily="49" charset="-122"/>
                            <a:cs typeface="Times New Roman" panose="02020603050405020304" pitchFamily="18" charset="0"/>
                          </a:rPr>
                          <m:t>∆</m:t>
                        </m:r>
                      </m:e>
                      <m:sub>
                        <m:r>
                          <a:rPr lang="en-US" altLang="zh-CN" sz="1600" b="0" i="1" smtClean="0">
                            <a:latin typeface="Cambria Math" panose="02040503050406030204" pitchFamily="18" charset="0"/>
                            <a:ea typeface="黑体" panose="02010609060101010101" pitchFamily="49" charset="-122"/>
                            <a:cs typeface="Times New Roman" panose="02020603050405020304" pitchFamily="18" charset="0"/>
                          </a:rPr>
                          <m:t>𝑇</m:t>
                        </m:r>
                      </m:sub>
                    </m:sSub>
                    <m:r>
                      <a:rPr lang="en-US" altLang="zh-CN" sz="1600" b="0" i="1" smtClean="0">
                        <a:latin typeface="Cambria Math" panose="02040503050406030204" pitchFamily="18" charset="0"/>
                        <a:ea typeface="黑体" panose="02010609060101010101" pitchFamily="49" charset="-122"/>
                        <a:cs typeface="Times New Roman" panose="02020603050405020304" pitchFamily="18" charset="0"/>
                      </a:rPr>
                      <m:t> = </m:t>
                    </m:r>
                    <m:f>
                      <m:fPr>
                        <m:ctrlPr>
                          <a:rPr lang="en-US" altLang="zh-CN" sz="1600" b="0" i="1" smtClean="0">
                            <a:latin typeface="Cambria Math" panose="02040503050406030204" pitchFamily="18" charset="0"/>
                            <a:ea typeface="黑体" panose="02010609060101010101" pitchFamily="49" charset="-122"/>
                            <a:cs typeface="Times New Roman" panose="02020603050405020304" pitchFamily="18" charset="0"/>
                          </a:rPr>
                        </m:ctrlPr>
                      </m:fPr>
                      <m:num>
                        <m:sSubSup>
                          <m:sSubSupPr>
                            <m:ctrlPr>
                              <a:rPr lang="en-US" altLang="zh-CN" sz="1600" b="0" i="1" smtClean="0">
                                <a:latin typeface="Cambria Math" panose="02040503050406030204" pitchFamily="18" charset="0"/>
                                <a:ea typeface="黑体" panose="02010609060101010101" pitchFamily="49" charset="-122"/>
                                <a:cs typeface="Times New Roman" panose="02020603050405020304" pitchFamily="18" charset="0"/>
                              </a:rPr>
                            </m:ctrlPr>
                          </m:sSubSupPr>
                          <m:e>
                            <m:d>
                              <m:dPr>
                                <m:begChr m:val="‖"/>
                                <m:endChr m:val="‖"/>
                                <m:ctrlPr>
                                  <a:rPr lang="en-US" altLang="zh-CN" sz="1600" b="0" i="1">
                                    <a:latin typeface="Cambria Math" panose="02040503050406030204" pitchFamily="18" charset="0"/>
                                    <a:ea typeface="黑体" panose="02010609060101010101" pitchFamily="49" charset="-122"/>
                                    <a:cs typeface="Times New Roman" panose="02020603050405020304" pitchFamily="18" charset="0"/>
                                  </a:rPr>
                                </m:ctrlPr>
                              </m:dPr>
                              <m:e>
                                <m:sSub>
                                  <m:sSubPr>
                                    <m:ctrlPr>
                                      <a:rPr lang="en-US" altLang="zh-CN" sz="1600" b="0" i="1">
                                        <a:latin typeface="Cambria Math" panose="02040503050406030204" pitchFamily="18" charset="0"/>
                                        <a:ea typeface="黑体" panose="02010609060101010101" pitchFamily="49" charset="-122"/>
                                        <a:cs typeface="Times New Roman" panose="02020603050405020304" pitchFamily="18" charset="0"/>
                                      </a:rPr>
                                    </m:ctrlPr>
                                  </m:sSubPr>
                                  <m:e>
                                    <m:r>
                                      <a:rPr lang="en-US" altLang="zh-CN" sz="1600" b="0" i="1">
                                        <a:latin typeface="Cambria Math" panose="02040503050406030204" pitchFamily="18" charset="0"/>
                                        <a:ea typeface="黑体" panose="02010609060101010101" pitchFamily="49" charset="-122"/>
                                        <a:cs typeface="Times New Roman" panose="02020603050405020304" pitchFamily="18" charset="0"/>
                                      </a:rPr>
                                      <m:t>𝑋</m:t>
                                    </m:r>
                                  </m:e>
                                  <m:sub>
                                    <m:r>
                                      <a:rPr lang="en-US" altLang="zh-CN" sz="1600" b="0" i="1">
                                        <a:latin typeface="Cambria Math" panose="02040503050406030204" pitchFamily="18" charset="0"/>
                                        <a:ea typeface="黑体" panose="02010609060101010101" pitchFamily="49" charset="-122"/>
                                        <a:cs typeface="Times New Roman" panose="02020603050405020304" pitchFamily="18" charset="0"/>
                                      </a:rPr>
                                      <m:t>𝑇</m:t>
                                    </m:r>
                                  </m:sub>
                                </m:sSub>
                                <m:r>
                                  <a:rPr lang="en-US" altLang="zh-CN" sz="1600" b="0" i="1">
                                    <a:latin typeface="Cambria Math" panose="02040503050406030204" pitchFamily="18" charset="0"/>
                                    <a:ea typeface="黑体" panose="02010609060101010101" pitchFamily="49" charset="-122"/>
                                    <a:cs typeface="Times New Roman" panose="02020603050405020304" pitchFamily="18" charset="0"/>
                                  </a:rPr>
                                  <m:t> −</m:t>
                                </m:r>
                                <m:sSub>
                                  <m:sSubPr>
                                    <m:ctrlPr>
                                      <a:rPr lang="en-US" altLang="zh-CN" sz="1600" b="0" i="1">
                                        <a:latin typeface="Cambria Math" panose="02040503050406030204" pitchFamily="18" charset="0"/>
                                        <a:ea typeface="黑体" panose="02010609060101010101" pitchFamily="49" charset="-122"/>
                                        <a:cs typeface="Times New Roman" panose="02020603050405020304" pitchFamily="18" charset="0"/>
                                      </a:rPr>
                                    </m:ctrlPr>
                                  </m:sSubPr>
                                  <m:e>
                                    <m:d>
                                      <m:dPr>
                                        <m:ctrlPr>
                                          <a:rPr lang="en-US" altLang="zh-CN" sz="1600" b="0" i="1">
                                            <a:latin typeface="Cambria Math" panose="02040503050406030204" pitchFamily="18" charset="0"/>
                                            <a:ea typeface="黑体" panose="02010609060101010101" pitchFamily="49" charset="-122"/>
                                            <a:cs typeface="Times New Roman" panose="02020603050405020304" pitchFamily="18" charset="0"/>
                                          </a:rPr>
                                        </m:ctrlPr>
                                      </m:dPr>
                                      <m:e>
                                        <m:sSub>
                                          <m:sSubPr>
                                            <m:ctrlPr>
                                              <a:rPr lang="en-US" altLang="zh-CN" sz="1600" b="0" i="1">
                                                <a:latin typeface="Cambria Math" panose="02040503050406030204" pitchFamily="18" charset="0"/>
                                                <a:ea typeface="黑体" panose="02010609060101010101" pitchFamily="49" charset="-122"/>
                                                <a:cs typeface="Times New Roman" panose="02020603050405020304" pitchFamily="18" charset="0"/>
                                              </a:rPr>
                                            </m:ctrlPr>
                                          </m:sSubPr>
                                          <m:e>
                                            <m:r>
                                              <a:rPr lang="en-US" altLang="zh-CN" sz="1600" b="0" i="1">
                                                <a:latin typeface="Cambria Math" panose="02040503050406030204" pitchFamily="18" charset="0"/>
                                                <a:ea typeface="黑体" panose="02010609060101010101" pitchFamily="49" charset="-122"/>
                                                <a:cs typeface="Times New Roman" panose="02020603050405020304" pitchFamily="18" charset="0"/>
                                              </a:rPr>
                                              <m:t>𝑋</m:t>
                                            </m:r>
                                          </m:e>
                                          <m:sub>
                                            <m:r>
                                              <a:rPr lang="en-US" altLang="zh-CN" sz="1600" b="0" i="1">
                                                <a:latin typeface="Cambria Math" panose="02040503050406030204" pitchFamily="18" charset="0"/>
                                                <a:ea typeface="黑体" panose="02010609060101010101" pitchFamily="49" charset="-122"/>
                                                <a:cs typeface="Times New Roman" panose="02020603050405020304" pitchFamily="18" charset="0"/>
                                              </a:rPr>
                                              <m:t>𝑇</m:t>
                                            </m:r>
                                          </m:sub>
                                        </m:sSub>
                                      </m:e>
                                    </m:d>
                                  </m:e>
                                  <m:sub>
                                    <m:d>
                                      <m:dPr>
                                        <m:ctrlPr>
                                          <a:rPr lang="en-US" altLang="zh-CN" sz="1600" b="0" i="1">
                                            <a:latin typeface="Cambria Math" panose="02040503050406030204" pitchFamily="18" charset="0"/>
                                            <a:ea typeface="黑体" panose="02010609060101010101" pitchFamily="49" charset="-122"/>
                                            <a:cs typeface="Times New Roman" panose="02020603050405020304" pitchFamily="18" charset="0"/>
                                          </a:rPr>
                                        </m:ctrlPr>
                                      </m:dPr>
                                      <m:e>
                                        <m:r>
                                          <a:rPr lang="en-US" altLang="zh-CN" sz="1600" b="0" i="1">
                                            <a:latin typeface="Cambria Math" panose="02040503050406030204" pitchFamily="18" charset="0"/>
                                            <a:ea typeface="黑体" panose="02010609060101010101" pitchFamily="49" charset="-122"/>
                                            <a:cs typeface="Times New Roman" panose="02020603050405020304" pitchFamily="18" charset="0"/>
                                          </a:rPr>
                                          <m:t>𝑘</m:t>
                                        </m:r>
                                      </m:e>
                                    </m:d>
                                  </m:sub>
                                </m:sSub>
                              </m:e>
                            </m:d>
                          </m:e>
                          <m:sub>
                            <m:r>
                              <a:rPr lang="en-US" altLang="zh-CN" sz="1600" b="0" i="1" smtClean="0">
                                <a:latin typeface="Cambria Math" panose="02040503050406030204" pitchFamily="18" charset="0"/>
                                <a:ea typeface="黑体" panose="02010609060101010101" pitchFamily="49" charset="-122"/>
                                <a:cs typeface="Times New Roman" panose="02020603050405020304" pitchFamily="18" charset="0"/>
                              </a:rPr>
                              <m:t>𝐹</m:t>
                            </m:r>
                          </m:sub>
                          <m:sup>
                            <m:r>
                              <a:rPr lang="en-US" altLang="zh-CN" sz="1600" b="0" i="1" smtClean="0">
                                <a:latin typeface="Cambria Math" panose="02040503050406030204" pitchFamily="18" charset="0"/>
                                <a:ea typeface="黑体" panose="02010609060101010101" pitchFamily="49" charset="-122"/>
                                <a:cs typeface="Times New Roman" panose="02020603050405020304" pitchFamily="18" charset="0"/>
                              </a:rPr>
                              <m:t>2</m:t>
                            </m:r>
                          </m:sup>
                        </m:sSubSup>
                      </m:num>
                      <m:den>
                        <m:r>
                          <a:rPr lang="en-US" altLang="zh-CN" sz="1600" b="0" i="1" smtClean="0">
                            <a:latin typeface="Cambria Math" panose="02040503050406030204" pitchFamily="18" charset="0"/>
                            <a:ea typeface="黑体" panose="02010609060101010101" pitchFamily="49" charset="-122"/>
                            <a:cs typeface="Times New Roman" panose="02020603050405020304" pitchFamily="18" charset="0"/>
                          </a:rPr>
                          <m:t>𝑙</m:t>
                        </m:r>
                        <m:r>
                          <a:rPr lang="en-US" altLang="zh-CN" sz="1600" b="0" i="1" smtClean="0">
                            <a:latin typeface="Cambria Math" panose="02040503050406030204" pitchFamily="18" charset="0"/>
                            <a:ea typeface="黑体" panose="02010609060101010101" pitchFamily="49" charset="-122"/>
                            <a:cs typeface="Times New Roman" panose="02020603050405020304" pitchFamily="18" charset="0"/>
                          </a:rPr>
                          <m:t>−</m:t>
                        </m:r>
                        <m:r>
                          <a:rPr lang="en-US" altLang="zh-CN" sz="1600" b="0" i="1" smtClean="0">
                            <a:latin typeface="Cambria Math" panose="02040503050406030204" pitchFamily="18" charset="0"/>
                            <a:ea typeface="黑体" panose="02010609060101010101" pitchFamily="49" charset="-122"/>
                            <a:cs typeface="Times New Roman" panose="02020603050405020304" pitchFamily="18" charset="0"/>
                          </a:rPr>
                          <m:t>𝑘</m:t>
                        </m:r>
                      </m:den>
                    </m:f>
                    <m:r>
                      <a:rPr lang="en-US" altLang="zh-CN" sz="1600" b="0" i="1" smtClean="0">
                        <a:latin typeface="Cambria Math" panose="02040503050406030204" pitchFamily="18" charset="0"/>
                        <a:ea typeface="黑体" panose="02010609060101010101" pitchFamily="49" charset="-122"/>
                        <a:cs typeface="Times New Roman" panose="02020603050405020304" pitchFamily="18" charset="0"/>
                      </a:rPr>
                      <m:t> </m:t>
                    </m:r>
                  </m:oMath>
                </a14:m>
                <a:r>
                  <a:rPr lang="en-US" altLang="zh-CN" sz="1600" b="0" i="1" dirty="0">
                    <a:ea typeface="黑体" panose="02010609060101010101" pitchFamily="49" charset="-122"/>
                    <a:cs typeface="Times New Roman" panose="02020603050405020304" pitchFamily="18" charset="0"/>
                  </a:rPr>
                  <a:t>, </a:t>
                </a:r>
                <a14:m>
                  <m:oMath xmlns:m="http://schemas.openxmlformats.org/officeDocument/2006/math">
                    <m:r>
                      <a:rPr lang="en-US" altLang="zh-CN" sz="1600" b="0" i="1" smtClean="0">
                        <a:latin typeface="Cambria Math" panose="02040503050406030204" pitchFamily="18" charset="0"/>
                        <a:ea typeface="黑体" panose="02010609060101010101" pitchFamily="49" charset="-122"/>
                        <a:cs typeface="Times New Roman" panose="02020603050405020304" pitchFamily="18" charset="0"/>
                      </a:rPr>
                      <m:t>𝑙</m:t>
                    </m:r>
                  </m:oMath>
                </a14:m>
                <a:r>
                  <a:rPr lang="en-US" altLang="zh-CN" sz="1600" b="0" i="1" dirty="0">
                    <a:ea typeface="黑体" panose="02010609060101010101" pitchFamily="49" charset="-122"/>
                    <a:cs typeface="Times New Roman" panose="02020603050405020304" pitchFamily="18" charset="0"/>
                  </a:rPr>
                  <a:t> </a:t>
                </a:r>
                <a:r>
                  <a:rPr lang="zh-CN" altLang="en-US" sz="1600" b="0" dirty="0">
                    <a:ea typeface="黑体" panose="02010609060101010101" pitchFamily="49" charset="-122"/>
                    <a:cs typeface="Times New Roman" panose="02020603050405020304" pitchFamily="18" charset="0"/>
                  </a:rPr>
                  <a:t>为略图大小</a:t>
                </a:r>
                <a:endParaRPr lang="en-US" altLang="zh-CN" sz="1600" b="0" dirty="0">
                  <a:ea typeface="黑体" panose="02010609060101010101" pitchFamily="49" charset="-122"/>
                  <a:cs typeface="Times New Roman" panose="02020603050405020304" pitchFamily="18" charset="0"/>
                </a:endParaRPr>
              </a:p>
            </p:txBody>
          </p:sp>
        </mc:Choice>
        <mc:Fallback xmlns="">
          <p:sp>
            <p:nvSpPr>
              <p:cNvPr id="54" name="文本框 53">
                <a:extLst>
                  <a:ext uri="{FF2B5EF4-FFF2-40B4-BE49-F238E27FC236}">
                    <a16:creationId xmlns:a16="http://schemas.microsoft.com/office/drawing/2014/main" id="{A27ADDA6-61DA-620C-0263-D4194CD233D6}"/>
                  </a:ext>
                </a:extLst>
              </p:cNvPr>
              <p:cNvSpPr txBox="1">
                <a:spLocks noRot="1" noChangeAspect="1" noMove="1" noResize="1" noEditPoints="1" noAdjustHandles="1" noChangeArrowheads="1" noChangeShapeType="1" noTextEdit="1"/>
              </p:cNvSpPr>
              <p:nvPr/>
            </p:nvSpPr>
            <p:spPr bwMode="auto">
              <a:xfrm>
                <a:off x="8150065" y="3780471"/>
                <a:ext cx="3837410" cy="1153521"/>
              </a:xfrm>
              <a:prstGeom prst="rect">
                <a:avLst/>
              </a:prstGeom>
              <a:blipFill>
                <a:blip r:embed="rId4"/>
                <a:stretch>
                  <a:fillRect t="-2174" b="-2174"/>
                </a:stretch>
              </a:blipFill>
              <a:ln w="9525" algn="ctr">
                <a:noFill/>
                <a:miter lim="800000"/>
                <a:headEnd/>
                <a:tailEnd/>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60E3CF13-84E1-76A2-FBD3-4A4929E4EE0A}"/>
                  </a:ext>
                </a:extLst>
              </p:cNvPr>
              <p:cNvSpPr txBox="1"/>
              <p:nvPr/>
            </p:nvSpPr>
            <p:spPr bwMode="auto">
              <a:xfrm>
                <a:off x="8220813" y="5370543"/>
                <a:ext cx="4255659" cy="933269"/>
              </a:xfrm>
              <a:prstGeom prst="rect">
                <a:avLst/>
              </a:prstGeom>
              <a:noFill/>
              <a:ln w="9525" algn="ctr">
                <a:noFill/>
                <a:miter lim="800000"/>
                <a:headEnd/>
                <a:tailEnd/>
              </a:ln>
              <a:effectLst/>
            </p:spPr>
            <p:txBody>
              <a:bodyPr wrap="square">
                <a:spAutoFit/>
              </a:bodyPr>
              <a:lstStyle/>
              <a:p>
                <a:pPr marL="377100" lvl="2">
                  <a:spcBef>
                    <a:spcPts val="300"/>
                  </a:spcBef>
                  <a:buSzPct val="80000"/>
                  <a:defRPr/>
                </a:pPr>
                <a14:m>
                  <m:oMath xmlns:m="http://schemas.openxmlformats.org/officeDocument/2006/math">
                    <m:r>
                      <a:rPr lang="en-US" altLang="zh-CN" sz="1600" b="0" i="1" smtClean="0">
                        <a:latin typeface="Cambria Math" panose="02040503050406030204" pitchFamily="18" charset="0"/>
                        <a:ea typeface="黑体" panose="02010609060101010101" pitchFamily="49" charset="-122"/>
                        <a:cs typeface="Times New Roman" panose="02020603050405020304" pitchFamily="18" charset="0"/>
                      </a:rPr>
                      <m:t>𝜖</m:t>
                    </m:r>
                  </m:oMath>
                </a14:m>
                <a:r>
                  <a:rPr lang="en-US" altLang="zh-CN" sz="1600" b="0" dirty="0">
                    <a:ea typeface="黑体" panose="02010609060101010101" pitchFamily="49" charset="-122"/>
                    <a:cs typeface="Times New Roman" panose="02020603050405020304" pitchFamily="18" charset="0"/>
                  </a:rPr>
                  <a:t> : </a:t>
                </a:r>
                <a:r>
                  <a:rPr lang="zh-CN" altLang="en-US" sz="1600" b="0" dirty="0">
                    <a:ea typeface="黑体" panose="02010609060101010101" pitchFamily="49" charset="-122"/>
                    <a:cs typeface="Times New Roman" panose="02020603050405020304" pitchFamily="18" charset="0"/>
                  </a:rPr>
                  <a:t>矩阵略图近似的误差</a:t>
                </a:r>
                <a:endParaRPr lang="en-US" altLang="zh-CN" sz="1600" b="0" dirty="0">
                  <a:ea typeface="黑体" panose="02010609060101010101" pitchFamily="49" charset="-122"/>
                  <a:cs typeface="Times New Roman" panose="02020603050405020304" pitchFamily="18" charset="0"/>
                </a:endParaRPr>
              </a:p>
              <a:p>
                <a:pPr marL="377100" lvl="2">
                  <a:spcBef>
                    <a:spcPts val="300"/>
                  </a:spcBef>
                  <a:buSzPct val="80000"/>
                  <a:defRPr/>
                </a:pPr>
                <a:endParaRPr lang="en-US" altLang="zh-CN" sz="1600" b="0" dirty="0">
                  <a:ea typeface="黑体" panose="02010609060101010101" pitchFamily="49" charset="-122"/>
                  <a:cs typeface="Times New Roman" panose="02020603050405020304" pitchFamily="18" charset="0"/>
                </a:endParaRPr>
              </a:p>
              <a:p>
                <a:pPr marL="377100" lvl="2">
                  <a:spcBef>
                    <a:spcPts val="300"/>
                  </a:spcBef>
                  <a:buSzPct val="80000"/>
                  <a:defRPr/>
                </a:pPr>
                <a14:m>
                  <m:oMathPara xmlns:m="http://schemas.openxmlformats.org/officeDocument/2006/math">
                    <m:oMathParaPr>
                      <m:jc m:val="left"/>
                    </m:oMathParaPr>
                    <m:oMath xmlns:m="http://schemas.openxmlformats.org/officeDocument/2006/math">
                      <m:r>
                        <a:rPr lang="en-US" altLang="zh-CN" sz="1600" b="0" i="1" smtClean="0">
                          <a:latin typeface="Cambria Math" panose="02040503050406030204" pitchFamily="18" charset="0"/>
                          <a:ea typeface="黑体" panose="02010609060101010101" pitchFamily="49" charset="-122"/>
                          <a:cs typeface="Times New Roman" panose="02020603050405020304" pitchFamily="18" charset="0"/>
                        </a:rPr>
                        <m:t>𝜖</m:t>
                      </m:r>
                      <m:r>
                        <a:rPr lang="en-US" altLang="zh-CN" sz="1600" b="0" i="1" smtClean="0">
                          <a:latin typeface="Cambria Math" panose="02040503050406030204" pitchFamily="18" charset="0"/>
                          <a:ea typeface="黑体" panose="02010609060101010101" pitchFamily="49" charset="-122"/>
                          <a:cs typeface="Times New Roman" panose="02020603050405020304" pitchFamily="18" charset="0"/>
                        </a:rPr>
                        <m:t>=</m:t>
                      </m:r>
                      <m:sSub>
                        <m:sSubPr>
                          <m:ctrlPr>
                            <a:rPr lang="en-US" altLang="zh-CN" sz="1600" b="0" i="1" smtClean="0">
                              <a:latin typeface="Cambria Math" panose="02040503050406030204" pitchFamily="18" charset="0"/>
                              <a:ea typeface="黑体" panose="02010609060101010101" pitchFamily="49" charset="-122"/>
                              <a:cs typeface="Times New Roman" panose="02020603050405020304" pitchFamily="18" charset="0"/>
                            </a:rPr>
                          </m:ctrlPr>
                        </m:sSubPr>
                        <m:e>
                          <m:d>
                            <m:dPr>
                              <m:begChr m:val="‖"/>
                              <m:endChr m:val="‖"/>
                              <m:ctrlPr>
                                <a:rPr lang="en-US" altLang="zh-CN" sz="1600" b="0" i="1" smtClean="0">
                                  <a:latin typeface="Cambria Math" panose="02040503050406030204" pitchFamily="18" charset="0"/>
                                  <a:ea typeface="黑体" panose="02010609060101010101" pitchFamily="49" charset="-122"/>
                                  <a:cs typeface="Times New Roman" panose="02020603050405020304" pitchFamily="18" charset="0"/>
                                </a:rPr>
                              </m:ctrlPr>
                            </m:dPr>
                            <m:e>
                              <m:sSubSup>
                                <m:sSubSupPr>
                                  <m:ctrlPr>
                                    <a:rPr lang="en-US" altLang="zh-CN" sz="1600" b="0" i="1">
                                      <a:latin typeface="Cambria Math" panose="02040503050406030204" pitchFamily="18" charset="0"/>
                                      <a:ea typeface="黑体" panose="02010609060101010101" pitchFamily="49" charset="-122"/>
                                      <a:cs typeface="Times New Roman" panose="02020603050405020304" pitchFamily="18" charset="0"/>
                                    </a:rPr>
                                  </m:ctrlPr>
                                </m:sSubSupPr>
                                <m:e>
                                  <m:r>
                                    <a:rPr lang="en-US" altLang="zh-CN" sz="1600" b="0" i="1">
                                      <a:latin typeface="Cambria Math" panose="02040503050406030204" pitchFamily="18" charset="0"/>
                                      <a:ea typeface="黑体" panose="02010609060101010101" pitchFamily="49" charset="-122"/>
                                      <a:cs typeface="Times New Roman" panose="02020603050405020304" pitchFamily="18" charset="0"/>
                                    </a:rPr>
                                    <m:t>𝑋</m:t>
                                  </m:r>
                                </m:e>
                                <m:sub>
                                  <m:r>
                                    <a:rPr lang="en-US" altLang="zh-CN" sz="1600" b="0" i="1">
                                      <a:latin typeface="Cambria Math" panose="02040503050406030204" pitchFamily="18" charset="0"/>
                                      <a:ea typeface="黑体" panose="02010609060101010101" pitchFamily="49" charset="-122"/>
                                      <a:cs typeface="Times New Roman" panose="02020603050405020304" pitchFamily="18" charset="0"/>
                                    </a:rPr>
                                    <m:t>𝑇</m:t>
                                  </m:r>
                                </m:sub>
                                <m:sup>
                                  <m:r>
                                    <a:rPr lang="en-US" altLang="zh-CN" sz="1600" b="0" i="1">
                                      <a:latin typeface="Cambria Math" panose="02040503050406030204" pitchFamily="18" charset="0"/>
                                      <a:ea typeface="黑体" panose="02010609060101010101" pitchFamily="49" charset="-122"/>
                                      <a:cs typeface="Times New Roman" panose="02020603050405020304" pitchFamily="18" charset="0"/>
                                    </a:rPr>
                                    <m:t>⊤</m:t>
                                  </m:r>
                                </m:sup>
                              </m:sSubSup>
                              <m:sSub>
                                <m:sSubPr>
                                  <m:ctrlPr>
                                    <a:rPr lang="en-US" altLang="zh-CN" sz="1600" b="0" i="1">
                                      <a:latin typeface="Cambria Math" panose="02040503050406030204" pitchFamily="18" charset="0"/>
                                      <a:ea typeface="黑体" panose="02010609060101010101" pitchFamily="49" charset="-122"/>
                                      <a:cs typeface="Times New Roman" panose="02020603050405020304" pitchFamily="18" charset="0"/>
                                    </a:rPr>
                                  </m:ctrlPr>
                                </m:sSubPr>
                                <m:e>
                                  <m:r>
                                    <a:rPr lang="en-US" altLang="zh-CN" sz="1600" b="0" i="1">
                                      <a:latin typeface="Cambria Math" panose="02040503050406030204" pitchFamily="18" charset="0"/>
                                      <a:ea typeface="黑体" panose="02010609060101010101" pitchFamily="49" charset="-122"/>
                                      <a:cs typeface="Times New Roman" panose="02020603050405020304" pitchFamily="18" charset="0"/>
                                    </a:rPr>
                                    <m:t>𝑋</m:t>
                                  </m:r>
                                </m:e>
                                <m:sub>
                                  <m:r>
                                    <a:rPr lang="en-US" altLang="zh-CN" sz="1600" b="0" i="1">
                                      <a:latin typeface="Cambria Math" panose="02040503050406030204" pitchFamily="18" charset="0"/>
                                      <a:ea typeface="黑体" panose="02010609060101010101" pitchFamily="49" charset="-122"/>
                                      <a:cs typeface="Times New Roman" panose="02020603050405020304" pitchFamily="18" charset="0"/>
                                    </a:rPr>
                                    <m:t>𝑇</m:t>
                                  </m:r>
                                </m:sub>
                              </m:sSub>
                              <m:r>
                                <a:rPr lang="en-US" altLang="zh-CN" sz="1600" b="0" i="1">
                                  <a:latin typeface="Cambria Math" panose="02040503050406030204" pitchFamily="18" charset="0"/>
                                  <a:ea typeface="黑体" panose="02010609060101010101" pitchFamily="49" charset="-122"/>
                                  <a:cs typeface="Times New Roman" panose="02020603050405020304" pitchFamily="18" charset="0"/>
                                </a:rPr>
                                <m:t> −</m:t>
                              </m:r>
                              <m:sSubSup>
                                <m:sSubSupPr>
                                  <m:ctrlPr>
                                    <a:rPr lang="en-US" altLang="zh-CN" sz="1600" b="0" i="1">
                                      <a:latin typeface="Cambria Math" panose="02040503050406030204" pitchFamily="18" charset="0"/>
                                      <a:ea typeface="黑体" panose="02010609060101010101" pitchFamily="49" charset="-122"/>
                                      <a:cs typeface="Times New Roman" panose="02020603050405020304" pitchFamily="18" charset="0"/>
                                    </a:rPr>
                                  </m:ctrlPr>
                                </m:sSubSupPr>
                                <m:e>
                                  <m:r>
                                    <a:rPr lang="en-US" altLang="zh-CN" sz="1600" b="0" i="1">
                                      <a:latin typeface="Cambria Math" panose="02040503050406030204" pitchFamily="18" charset="0"/>
                                      <a:ea typeface="黑体" panose="02010609060101010101" pitchFamily="49" charset="-122"/>
                                      <a:cs typeface="Times New Roman" panose="02020603050405020304" pitchFamily="18" charset="0"/>
                                    </a:rPr>
                                    <m:t>𝑆</m:t>
                                  </m:r>
                                </m:e>
                                <m:sub>
                                  <m:r>
                                    <a:rPr lang="en-US" altLang="zh-CN" sz="1600" b="0" i="1">
                                      <a:latin typeface="Cambria Math" panose="02040503050406030204" pitchFamily="18" charset="0"/>
                                      <a:ea typeface="黑体" panose="02010609060101010101" pitchFamily="49" charset="-122"/>
                                      <a:cs typeface="Times New Roman" panose="02020603050405020304" pitchFamily="18" charset="0"/>
                                    </a:rPr>
                                    <m:t>𝑇</m:t>
                                  </m:r>
                                </m:sub>
                                <m:sup>
                                  <m:r>
                                    <a:rPr lang="en-US" altLang="zh-CN" sz="1600" b="0" i="1">
                                      <a:latin typeface="Cambria Math" panose="02040503050406030204" pitchFamily="18" charset="0"/>
                                      <a:ea typeface="黑体" panose="02010609060101010101" pitchFamily="49" charset="-122"/>
                                      <a:cs typeface="Times New Roman" panose="02020603050405020304" pitchFamily="18" charset="0"/>
                                    </a:rPr>
                                    <m:t>⊤</m:t>
                                  </m:r>
                                </m:sup>
                              </m:sSubSup>
                              <m:sSub>
                                <m:sSubPr>
                                  <m:ctrlPr>
                                    <a:rPr lang="en-US" altLang="zh-CN" sz="1600" b="0" i="1">
                                      <a:latin typeface="Cambria Math" panose="02040503050406030204" pitchFamily="18" charset="0"/>
                                      <a:ea typeface="黑体" panose="02010609060101010101" pitchFamily="49" charset="-122"/>
                                      <a:cs typeface="Times New Roman" panose="02020603050405020304" pitchFamily="18" charset="0"/>
                                    </a:rPr>
                                  </m:ctrlPr>
                                </m:sSubPr>
                                <m:e>
                                  <m:r>
                                    <a:rPr lang="en-US" altLang="zh-CN" sz="1600" b="0" i="1">
                                      <a:latin typeface="Cambria Math" panose="02040503050406030204" pitchFamily="18" charset="0"/>
                                      <a:ea typeface="黑体" panose="02010609060101010101" pitchFamily="49" charset="-122"/>
                                      <a:cs typeface="Times New Roman" panose="02020603050405020304" pitchFamily="18" charset="0"/>
                                    </a:rPr>
                                    <m:t>𝑆</m:t>
                                  </m:r>
                                </m:e>
                                <m:sub>
                                  <m:r>
                                    <a:rPr lang="en-US" altLang="zh-CN" sz="1600" b="0" i="1">
                                      <a:latin typeface="Cambria Math" panose="02040503050406030204" pitchFamily="18" charset="0"/>
                                      <a:ea typeface="黑体" panose="02010609060101010101" pitchFamily="49" charset="-122"/>
                                      <a:cs typeface="Times New Roman" panose="02020603050405020304" pitchFamily="18" charset="0"/>
                                    </a:rPr>
                                    <m:t>𝑇</m:t>
                                  </m:r>
                                </m:sub>
                              </m:sSub>
                            </m:e>
                          </m:d>
                        </m:e>
                        <m:sub>
                          <m:r>
                            <a:rPr lang="en-US" altLang="zh-CN" sz="1600" b="0" i="1" smtClean="0">
                              <a:latin typeface="Cambria Math" panose="02040503050406030204" pitchFamily="18" charset="0"/>
                              <a:ea typeface="黑体" panose="02010609060101010101" pitchFamily="49" charset="-122"/>
                              <a:cs typeface="Times New Roman" panose="02020603050405020304" pitchFamily="18" charset="0"/>
                            </a:rPr>
                            <m:t>2</m:t>
                          </m:r>
                        </m:sub>
                      </m:sSub>
                    </m:oMath>
                  </m:oMathPara>
                </a14:m>
                <a:endParaRPr lang="en-US" altLang="zh-CN" sz="1600" b="0" dirty="0">
                  <a:ea typeface="黑体" panose="02010609060101010101" pitchFamily="49" charset="-122"/>
                  <a:cs typeface="Times New Roman" panose="02020603050405020304" pitchFamily="18" charset="0"/>
                </a:endParaRPr>
              </a:p>
            </p:txBody>
          </p:sp>
        </mc:Choice>
        <mc:Fallback xmlns="">
          <p:sp>
            <p:nvSpPr>
              <p:cNvPr id="55" name="文本框 54">
                <a:extLst>
                  <a:ext uri="{FF2B5EF4-FFF2-40B4-BE49-F238E27FC236}">
                    <a16:creationId xmlns:a16="http://schemas.microsoft.com/office/drawing/2014/main" id="{478C431B-B103-8CB0-1285-46AFCBC13221}"/>
                  </a:ext>
                </a:extLst>
              </p:cNvPr>
              <p:cNvSpPr txBox="1">
                <a:spLocks noRot="1" noChangeAspect="1" noMove="1" noResize="1" noEditPoints="1" noAdjustHandles="1" noChangeArrowheads="1" noChangeShapeType="1" noTextEdit="1"/>
              </p:cNvSpPr>
              <p:nvPr/>
            </p:nvSpPr>
            <p:spPr bwMode="auto">
              <a:xfrm>
                <a:off x="8220813" y="5370543"/>
                <a:ext cx="4255659" cy="933269"/>
              </a:xfrm>
              <a:prstGeom prst="rect">
                <a:avLst/>
              </a:prstGeom>
              <a:blipFill>
                <a:blip r:embed="rId5"/>
                <a:stretch>
                  <a:fillRect t="-2667"/>
                </a:stretch>
              </a:blipFill>
              <a:ln w="9525" algn="ctr">
                <a:noFill/>
                <a:miter lim="800000"/>
                <a:headEnd/>
                <a:tailEnd/>
              </a:ln>
              <a:effectLst/>
            </p:spPr>
            <p:txBody>
              <a:bodyPr/>
              <a:lstStyle/>
              <a:p>
                <a:r>
                  <a:rPr lang="zh-CN" altLang="en-US">
                    <a:noFill/>
                  </a:rPr>
                  <a:t> </a:t>
                </a:r>
              </a:p>
            </p:txBody>
          </p:sp>
        </mc:Fallback>
      </mc:AlternateContent>
      <p:sp>
        <p:nvSpPr>
          <p:cNvPr id="5" name="右箭头 4">
            <a:extLst>
              <a:ext uri="{FF2B5EF4-FFF2-40B4-BE49-F238E27FC236}">
                <a16:creationId xmlns:a16="http://schemas.microsoft.com/office/drawing/2014/main" id="{E1E1E668-9F90-5316-8EC9-C238484871BC}"/>
              </a:ext>
            </a:extLst>
          </p:cNvPr>
          <p:cNvSpPr/>
          <p:nvPr/>
        </p:nvSpPr>
        <p:spPr>
          <a:xfrm rot="1121950">
            <a:off x="2820274" y="2890702"/>
            <a:ext cx="4245215" cy="595429"/>
          </a:xfrm>
          <a:prstGeom prst="rightArrow">
            <a:avLst/>
          </a:prstGeom>
          <a:solidFill>
            <a:srgbClr val="00B0F0"/>
          </a:solidFill>
          <a:ln/>
        </p:spPr>
        <p:style>
          <a:lnRef idx="3">
            <a:schemeClr val="lt1"/>
          </a:lnRef>
          <a:fillRef idx="1">
            <a:schemeClr val="dk1"/>
          </a:fillRef>
          <a:effectRef idx="1">
            <a:schemeClr val="dk1"/>
          </a:effectRef>
          <a:fontRef idx="minor">
            <a:schemeClr val="lt1"/>
          </a:fontRef>
        </p:style>
        <p:txBody>
          <a:bodyPr rtlCol="0" anchor="ctr"/>
          <a:lstStyle/>
          <a:p>
            <a:pPr algn="ctr"/>
            <a:endParaRPr kumimoji="1" lang="zh-CN" altLang="en-US" sz="2061"/>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9F0FE709-4A87-8008-771B-14E9772D07EC}"/>
                  </a:ext>
                </a:extLst>
              </p:cNvPr>
              <p:cNvSpPr txBox="1"/>
              <p:nvPr/>
            </p:nvSpPr>
            <p:spPr bwMode="auto">
              <a:xfrm>
                <a:off x="1653200" y="2720049"/>
                <a:ext cx="1416399" cy="558849"/>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r>
                      <a:rPr lang="en-US" altLang="zh-CN" sz="1800" b="0" i="1" smtClean="0">
                        <a:latin typeface="Cambria Math" panose="02040503050406030204" pitchFamily="18" charset="0"/>
                        <a:cs typeface="Times New Roman" panose="02020603050405020304" pitchFamily="18" charset="0"/>
                      </a:rPr>
                      <m:t>𝑂</m:t>
                    </m:r>
                    <m:d>
                      <m:dPr>
                        <m:ctrlPr>
                          <a:rPr lang="en-US" altLang="zh-CN" sz="1800" i="1">
                            <a:latin typeface="Cambria Math" panose="02040503050406030204" pitchFamily="18" charset="0"/>
                            <a:cs typeface="Times New Roman" panose="02020603050405020304" pitchFamily="18" charset="0"/>
                          </a:rPr>
                        </m:ctrlPr>
                      </m:dPr>
                      <m:e>
                        <m:sSubSup>
                          <m:sSubSupPr>
                            <m:ctrlPr>
                              <a:rPr lang="en-US" altLang="zh-CN" sz="1800" b="0" i="1" smtClean="0">
                                <a:latin typeface="Cambria Math" panose="02040503050406030204" pitchFamily="18" charset="0"/>
                                <a:cs typeface="Times New Roman" panose="02020603050405020304" pitchFamily="18" charset="0"/>
                              </a:rPr>
                            </m:ctrlPr>
                          </m:sSubSupPr>
                          <m:e>
                            <m:r>
                              <m:rPr>
                                <m:sty m:val="p"/>
                              </m:rPr>
                              <a:rPr lang="en-US" altLang="zh-CN" sz="1800" b="0" i="0" smtClean="0">
                                <a:latin typeface="Cambria Math" panose="02040503050406030204" pitchFamily="18" charset="0"/>
                                <a:ea typeface="Cambria Math" panose="02040503050406030204" pitchFamily="18" charset="0"/>
                                <a:cs typeface="Times New Roman" panose="02020603050405020304" pitchFamily="18" charset="0"/>
                              </a:rPr>
                              <m:t>Δ</m:t>
                            </m:r>
                          </m:e>
                          <m:sub>
                            <m:r>
                              <a:rPr lang="en-US" altLang="zh-CN" sz="1800" b="0" i="1" smtClean="0">
                                <a:latin typeface="Cambria Math" panose="02040503050406030204" pitchFamily="18" charset="0"/>
                                <a:cs typeface="Times New Roman" panose="02020603050405020304" pitchFamily="18" charset="0"/>
                              </a:rPr>
                              <m:t>𝑇</m:t>
                            </m:r>
                          </m:sub>
                          <m:sup>
                            <m:f>
                              <m:fPr>
                                <m:ctrlPr>
                                  <a:rPr lang="en-US" altLang="zh-CN" sz="1800" b="0" i="1" smtClean="0">
                                    <a:latin typeface="Cambria Math" panose="02040503050406030204" pitchFamily="18" charset="0"/>
                                    <a:cs typeface="Times New Roman" panose="02020603050405020304" pitchFamily="18" charset="0"/>
                                  </a:rPr>
                                </m:ctrlPr>
                              </m:fPr>
                              <m:num>
                                <m:r>
                                  <a:rPr lang="en-US" altLang="zh-CN" sz="1800" b="0" i="1" smtClean="0">
                                    <a:latin typeface="Cambria Math" panose="02040503050406030204" pitchFamily="18" charset="0"/>
                                    <a:cs typeface="Times New Roman" panose="02020603050405020304" pitchFamily="18" charset="0"/>
                                  </a:rPr>
                                  <m:t>3</m:t>
                                </m:r>
                              </m:num>
                              <m:den>
                                <m:r>
                                  <a:rPr lang="en-US" altLang="zh-CN" sz="1800" b="0" i="1" smtClean="0">
                                    <a:latin typeface="Cambria Math" panose="02040503050406030204" pitchFamily="18" charset="0"/>
                                    <a:cs typeface="Times New Roman" panose="02020603050405020304" pitchFamily="18" charset="0"/>
                                  </a:rPr>
                                  <m:t>2</m:t>
                                </m:r>
                              </m:den>
                            </m:f>
                          </m:sup>
                        </m:sSubSup>
                        <m:rad>
                          <m:radPr>
                            <m:degHide m:val="on"/>
                            <m:ctrlPr>
                              <a:rPr lang="en-US" altLang="zh-CN" sz="1800" b="0" i="1" smtClean="0">
                                <a:latin typeface="Cambria Math" panose="02040503050406030204" pitchFamily="18" charset="0"/>
                                <a:cs typeface="Times New Roman" panose="02020603050405020304" pitchFamily="18" charset="0"/>
                              </a:rPr>
                            </m:ctrlPr>
                          </m:radPr>
                          <m:deg/>
                          <m:e>
                            <m:r>
                              <a:rPr lang="en-US" altLang="zh-CN" sz="1800" b="0" i="1" smtClean="0">
                                <a:latin typeface="Cambria Math" panose="02040503050406030204" pitchFamily="18" charset="0"/>
                                <a:cs typeface="Times New Roman" panose="02020603050405020304" pitchFamily="18" charset="0"/>
                              </a:rPr>
                              <m:t>𝑇</m:t>
                            </m:r>
                          </m:e>
                        </m:rad>
                      </m:e>
                    </m:d>
                  </m:oMath>
                </a14:m>
                <a:r>
                  <a:rPr lang="en-US" sz="1800" dirty="0">
                    <a:solidFill>
                      <a:prstClr val="black"/>
                    </a:solidFill>
                    <a:ea typeface="黑体" panose="02010609060101010101" pitchFamily="49" charset="-122"/>
                    <a:cs typeface="Times New Roman" panose="02020603050405020304" pitchFamily="18" charset="0"/>
                  </a:rPr>
                  <a:t> </a:t>
                </a:r>
              </a:p>
            </p:txBody>
          </p:sp>
        </mc:Choice>
        <mc:Fallback xmlns="">
          <p:sp>
            <p:nvSpPr>
              <p:cNvPr id="17" name="文本框 16">
                <a:extLst>
                  <a:ext uri="{FF2B5EF4-FFF2-40B4-BE49-F238E27FC236}">
                    <a16:creationId xmlns:a16="http://schemas.microsoft.com/office/drawing/2014/main" id="{A844009F-CAA5-07C8-9FFB-8D2320810F19}"/>
                  </a:ext>
                </a:extLst>
              </p:cNvPr>
              <p:cNvSpPr txBox="1">
                <a:spLocks noRot="1" noChangeAspect="1" noMove="1" noResize="1" noEditPoints="1" noAdjustHandles="1" noChangeArrowheads="1" noChangeShapeType="1" noTextEdit="1"/>
              </p:cNvSpPr>
              <p:nvPr/>
            </p:nvSpPr>
            <p:spPr bwMode="auto">
              <a:xfrm>
                <a:off x="1653200" y="2720049"/>
                <a:ext cx="1416399" cy="558849"/>
              </a:xfrm>
              <a:prstGeom prst="rect">
                <a:avLst/>
              </a:prstGeom>
              <a:blipFill>
                <a:blip r:embed="rId6"/>
                <a:stretch>
                  <a:fillRect b="-2222"/>
                </a:stretch>
              </a:blipFill>
              <a:ln w="9525" algn="ctr">
                <a:noFill/>
                <a:miter lim="800000"/>
                <a:headEnd/>
                <a:tailEnd/>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9031D741-F44B-702D-EF92-42610FDD6C7B}"/>
                  </a:ext>
                </a:extLst>
              </p:cNvPr>
              <p:cNvSpPr txBox="1"/>
              <p:nvPr/>
            </p:nvSpPr>
            <p:spPr bwMode="auto">
              <a:xfrm>
                <a:off x="3892688" y="3546823"/>
                <a:ext cx="1416399" cy="427211"/>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r>
                      <a:rPr lang="en-US" altLang="zh-CN" sz="1800" b="0" i="1" smtClean="0">
                        <a:latin typeface="Cambria Math" panose="02040503050406030204" pitchFamily="18" charset="0"/>
                        <a:cs typeface="Times New Roman" panose="02020603050405020304" pitchFamily="18" charset="0"/>
                      </a:rPr>
                      <m:t>𝑂</m:t>
                    </m:r>
                    <m:d>
                      <m:dPr>
                        <m:ctrlPr>
                          <a:rPr lang="en-US" altLang="zh-CN" sz="1800" i="1">
                            <a:latin typeface="Cambria Math" panose="02040503050406030204" pitchFamily="18" charset="0"/>
                            <a:cs typeface="Times New Roman" panose="02020603050405020304" pitchFamily="18" charset="0"/>
                          </a:rPr>
                        </m:ctrlPr>
                      </m:dPr>
                      <m:e>
                        <m:rad>
                          <m:radPr>
                            <m:degHide m:val="on"/>
                            <m:ctrlPr>
                              <a:rPr lang="en-US" altLang="zh-CN" sz="1800" b="0" i="1" smtClean="0">
                                <a:latin typeface="Cambria Math" panose="02040503050406030204" pitchFamily="18" charset="0"/>
                                <a:cs typeface="Times New Roman" panose="02020603050405020304" pitchFamily="18" charset="0"/>
                              </a:rPr>
                            </m:ctrlPr>
                          </m:radPr>
                          <m:deg/>
                          <m:e>
                            <m:sSub>
                              <m:sSubPr>
                                <m:ctrlPr>
                                  <a:rPr lang="en-US" altLang="zh-CN" sz="18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0" i="1" smtClean="0">
                                    <a:latin typeface="Cambria Math" panose="02040503050406030204" pitchFamily="18" charset="0"/>
                                    <a:ea typeface="Cambria Math" panose="02040503050406030204" pitchFamily="18" charset="0"/>
                                    <a:cs typeface="Times New Roman" panose="02020603050405020304" pitchFamily="18" charset="0"/>
                                  </a:rPr>
                                  <m:t>∆</m:t>
                                </m:r>
                              </m:e>
                              <m:sub>
                                <m:r>
                                  <a:rPr lang="en-US" altLang="zh-CN" sz="1800" b="0" i="1" smtClean="0">
                                    <a:latin typeface="Cambria Math" panose="02040503050406030204" pitchFamily="18" charset="0"/>
                                    <a:ea typeface="Cambria Math" panose="02040503050406030204" pitchFamily="18" charset="0"/>
                                    <a:cs typeface="Times New Roman" panose="02020603050405020304" pitchFamily="18" charset="0"/>
                                  </a:rPr>
                                  <m:t>𝑇</m:t>
                                </m:r>
                              </m:sub>
                            </m:sSub>
                            <m:r>
                              <a:rPr lang="en-US" altLang="zh-CN" sz="1800" b="0" i="1" smtClean="0">
                                <a:latin typeface="Cambria Math" panose="02040503050406030204" pitchFamily="18" charset="0"/>
                                <a:cs typeface="Times New Roman" panose="02020603050405020304" pitchFamily="18" charset="0"/>
                              </a:rPr>
                              <m:t>𝑇</m:t>
                            </m:r>
                          </m:e>
                        </m:rad>
                      </m:e>
                    </m:d>
                  </m:oMath>
                </a14:m>
                <a:r>
                  <a:rPr lang="en-US" sz="1800" dirty="0">
                    <a:solidFill>
                      <a:prstClr val="black"/>
                    </a:solidFill>
                    <a:ea typeface="黑体" panose="02010609060101010101" pitchFamily="49" charset="-122"/>
                    <a:cs typeface="Times New Roman" panose="02020603050405020304" pitchFamily="18" charset="0"/>
                  </a:rPr>
                  <a:t> </a:t>
                </a:r>
              </a:p>
            </p:txBody>
          </p:sp>
        </mc:Choice>
        <mc:Fallback xmlns="">
          <p:sp>
            <p:nvSpPr>
              <p:cNvPr id="18" name="文本框 17">
                <a:extLst>
                  <a:ext uri="{FF2B5EF4-FFF2-40B4-BE49-F238E27FC236}">
                    <a16:creationId xmlns:a16="http://schemas.microsoft.com/office/drawing/2014/main" id="{DAE263A4-6F2F-602F-CB64-2B3DFEAB3C8D}"/>
                  </a:ext>
                </a:extLst>
              </p:cNvPr>
              <p:cNvSpPr txBox="1">
                <a:spLocks noRot="1" noChangeAspect="1" noMove="1" noResize="1" noEditPoints="1" noAdjustHandles="1" noChangeArrowheads="1" noChangeShapeType="1" noTextEdit="1"/>
              </p:cNvSpPr>
              <p:nvPr/>
            </p:nvSpPr>
            <p:spPr bwMode="auto">
              <a:xfrm>
                <a:off x="3892688" y="3546823"/>
                <a:ext cx="1416399" cy="427211"/>
              </a:xfrm>
              <a:prstGeom prst="rect">
                <a:avLst/>
              </a:prstGeom>
              <a:blipFill>
                <a:blip r:embed="rId7"/>
                <a:stretch>
                  <a:fillRect/>
                </a:stretch>
              </a:blipFill>
              <a:ln w="9525" algn="ctr">
                <a:noFill/>
                <a:miter lim="800000"/>
                <a:headEnd/>
                <a:tailEnd/>
              </a:ln>
              <a:effectLst/>
            </p:spPr>
            <p:txBody>
              <a:bodyPr/>
              <a:lstStyle/>
              <a:p>
                <a:r>
                  <a:rPr lang="zh-CN" altLang="en-US">
                    <a:noFill/>
                  </a:rPr>
                  <a:t> </a:t>
                </a:r>
              </a:p>
            </p:txBody>
          </p:sp>
        </mc:Fallback>
      </mc:AlternateContent>
      <p:sp>
        <p:nvSpPr>
          <p:cNvPr id="19" name="文本框 18">
            <a:extLst>
              <a:ext uri="{FF2B5EF4-FFF2-40B4-BE49-F238E27FC236}">
                <a16:creationId xmlns:a16="http://schemas.microsoft.com/office/drawing/2014/main" id="{F9C0429B-BC99-4EA1-2CCB-E5D285258435}"/>
              </a:ext>
            </a:extLst>
          </p:cNvPr>
          <p:cNvSpPr txBox="1"/>
          <p:nvPr/>
        </p:nvSpPr>
        <p:spPr bwMode="auto">
          <a:xfrm>
            <a:off x="3792828" y="4071586"/>
            <a:ext cx="1392233" cy="368797"/>
          </a:xfrm>
          <a:prstGeom prst="rect">
            <a:avLst/>
          </a:prstGeom>
          <a:noFill/>
          <a:ln w="9525" algn="ctr">
            <a:noFill/>
            <a:miter lim="800000"/>
            <a:headEnd/>
            <a:tailEnd/>
          </a:ln>
          <a:effectLst/>
        </p:spPr>
        <p:txBody>
          <a:bodyPr wrap="square" lIns="90909" tIns="45455" rIns="90909" bIns="45455" rtlCol="0" anchor="ctr">
            <a:spAutoFit/>
          </a:bodyPr>
          <a:lstStyle/>
          <a:p>
            <a:pPr algn="ctr">
              <a:spcBef>
                <a:spcPts val="0"/>
              </a:spcBef>
            </a:pPr>
            <a:r>
              <a:rPr lang="zh-CN" altLang="en-US" sz="1800" dirty="0">
                <a:solidFill>
                  <a:srgbClr val="0070C0"/>
                </a:solidFill>
                <a:ea typeface="黑体" panose="02010609060101010101" pitchFamily="49" charset="-122"/>
                <a:cs typeface="Times New Roman" panose="02020603050405020304" pitchFamily="18" charset="0"/>
              </a:rPr>
              <a:t>后悔界</a:t>
            </a:r>
            <a:endParaRPr lang="en-US" altLang="zh-CN" sz="1800" dirty="0">
              <a:solidFill>
                <a:srgbClr val="0070C0"/>
              </a:solidFill>
              <a:ea typeface="黑体"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51E7C339-B3F8-B340-60AA-C80353EC4E9E}"/>
                  </a:ext>
                </a:extLst>
              </p:cNvPr>
              <p:cNvSpPr txBox="1"/>
              <p:nvPr/>
            </p:nvSpPr>
            <p:spPr bwMode="auto">
              <a:xfrm>
                <a:off x="6230967" y="5054574"/>
                <a:ext cx="1416399" cy="427211"/>
              </a:xfrm>
              <a:prstGeom prst="rect">
                <a:avLst/>
              </a:prstGeom>
              <a:noFill/>
              <a:ln w="9525" algn="ctr">
                <a:noFill/>
                <a:miter lim="800000"/>
                <a:headEnd/>
                <a:tailEnd/>
              </a:ln>
              <a:effectLst/>
            </p:spPr>
            <p:txBody>
              <a:bodyPr wrap="square" lIns="90909" tIns="45455" rIns="90909" bIns="45455" rtlCol="0" anchor="ctr">
                <a:spAutoFit/>
              </a:bodyPr>
              <a:lstStyle/>
              <a:p>
                <a:pPr>
                  <a:spcBef>
                    <a:spcPts val="0"/>
                  </a:spcBef>
                </a:pPr>
                <a14:m>
                  <m:oMath xmlns:m="http://schemas.openxmlformats.org/officeDocument/2006/math">
                    <m:r>
                      <a:rPr lang="en-US" altLang="zh-CN" sz="1800" b="1" i="1" smtClean="0">
                        <a:solidFill>
                          <a:srgbClr val="C00000"/>
                        </a:solidFill>
                        <a:latin typeface="Cambria Math" panose="02040503050406030204" pitchFamily="18" charset="0"/>
                        <a:cs typeface="Times New Roman" panose="02020603050405020304" pitchFamily="18" charset="0"/>
                      </a:rPr>
                      <m:t>𝑶</m:t>
                    </m:r>
                    <m:d>
                      <m:dPr>
                        <m:ctrlPr>
                          <a:rPr lang="en-US" altLang="zh-CN" sz="1800" i="1">
                            <a:solidFill>
                              <a:srgbClr val="C00000"/>
                            </a:solidFill>
                            <a:latin typeface="Cambria Math" panose="02040503050406030204" pitchFamily="18" charset="0"/>
                            <a:cs typeface="Times New Roman" panose="02020603050405020304" pitchFamily="18" charset="0"/>
                          </a:rPr>
                        </m:ctrlPr>
                      </m:dPr>
                      <m:e>
                        <m:rad>
                          <m:radPr>
                            <m:degHide m:val="on"/>
                            <m:ctrlPr>
                              <a:rPr lang="en-US" altLang="zh-CN" sz="1800" i="1" smtClean="0">
                                <a:solidFill>
                                  <a:srgbClr val="C00000"/>
                                </a:solidFill>
                                <a:latin typeface="Cambria Math" panose="02040503050406030204" pitchFamily="18" charset="0"/>
                                <a:cs typeface="Times New Roman" panose="02020603050405020304" pitchFamily="18" charset="0"/>
                              </a:rPr>
                            </m:ctrlPr>
                          </m:radPr>
                          <m:deg/>
                          <m:e>
                            <m:r>
                              <a:rPr lang="en-US" altLang="zh-CN" sz="1800" b="1"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𝜺</m:t>
                            </m:r>
                            <m:r>
                              <a:rPr lang="en-US" altLang="zh-CN" sz="1800" b="1" i="1" smtClean="0">
                                <a:solidFill>
                                  <a:srgbClr val="C00000"/>
                                </a:solidFill>
                                <a:latin typeface="Cambria Math" panose="02040503050406030204" pitchFamily="18" charset="0"/>
                                <a:cs typeface="Times New Roman" panose="02020603050405020304" pitchFamily="18" charset="0"/>
                              </a:rPr>
                              <m:t>𝑻</m:t>
                            </m:r>
                          </m:e>
                        </m:rad>
                      </m:e>
                    </m:d>
                  </m:oMath>
                </a14:m>
                <a:r>
                  <a:rPr lang="en-US" sz="1800" dirty="0">
                    <a:solidFill>
                      <a:srgbClr val="C00000"/>
                    </a:solidFill>
                    <a:ea typeface="黑体" panose="02010609060101010101" pitchFamily="49" charset="-122"/>
                    <a:cs typeface="Times New Roman" panose="02020603050405020304" pitchFamily="18" charset="0"/>
                  </a:rPr>
                  <a:t> </a:t>
                </a:r>
              </a:p>
            </p:txBody>
          </p:sp>
        </mc:Choice>
        <mc:Fallback xmlns="">
          <p:sp>
            <p:nvSpPr>
              <p:cNvPr id="20" name="文本框 19">
                <a:extLst>
                  <a:ext uri="{FF2B5EF4-FFF2-40B4-BE49-F238E27FC236}">
                    <a16:creationId xmlns:a16="http://schemas.microsoft.com/office/drawing/2014/main" id="{51E7C339-B3F8-B340-60AA-C80353EC4E9E}"/>
                  </a:ext>
                </a:extLst>
              </p:cNvPr>
              <p:cNvSpPr txBox="1">
                <a:spLocks noRot="1" noChangeAspect="1" noMove="1" noResize="1" noEditPoints="1" noAdjustHandles="1" noChangeArrowheads="1" noChangeShapeType="1" noTextEdit="1"/>
              </p:cNvSpPr>
              <p:nvPr/>
            </p:nvSpPr>
            <p:spPr bwMode="auto">
              <a:xfrm>
                <a:off x="6230967" y="5054574"/>
                <a:ext cx="1416399" cy="427211"/>
              </a:xfrm>
              <a:prstGeom prst="rect">
                <a:avLst/>
              </a:prstGeom>
              <a:blipFill>
                <a:blip r:embed="rId8"/>
                <a:stretch>
                  <a:fillRect/>
                </a:stretch>
              </a:blipFill>
              <a:ln w="9525" algn="ctr">
                <a:noFill/>
                <a:miter lim="800000"/>
                <a:headEnd/>
                <a:tailEnd/>
              </a:ln>
              <a:effectLst/>
            </p:spPr>
            <p:txBody>
              <a:bodyPr/>
              <a:lstStyle/>
              <a:p>
                <a:r>
                  <a:rPr lang="zh-CN" altLang="en-US">
                    <a:noFill/>
                  </a:rPr>
                  <a:t> </a:t>
                </a:r>
              </a:p>
            </p:txBody>
          </p:sp>
        </mc:Fallback>
      </mc:AlternateContent>
      <p:cxnSp>
        <p:nvCxnSpPr>
          <p:cNvPr id="57" name="直线连接符 56">
            <a:extLst>
              <a:ext uri="{FF2B5EF4-FFF2-40B4-BE49-F238E27FC236}">
                <a16:creationId xmlns:a16="http://schemas.microsoft.com/office/drawing/2014/main" id="{39D79375-2C2E-1579-39D7-F64BCA6BA4AC}"/>
              </a:ext>
            </a:extLst>
          </p:cNvPr>
          <p:cNvCxnSpPr>
            <a:cxnSpLocks/>
          </p:cNvCxnSpPr>
          <p:nvPr/>
        </p:nvCxnSpPr>
        <p:spPr>
          <a:xfrm>
            <a:off x="1208190" y="4071586"/>
            <a:ext cx="6651109" cy="0"/>
          </a:xfrm>
          <a:prstGeom prst="line">
            <a:avLst/>
          </a:prstGeom>
          <a:ln w="41275">
            <a:solidFill>
              <a:schemeClr val="tx2"/>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B40FF067-0330-A78F-A004-13ED34FB106F}"/>
                  </a:ext>
                </a:extLst>
              </p:cNvPr>
              <p:cNvSpPr txBox="1"/>
              <p:nvPr/>
            </p:nvSpPr>
            <p:spPr bwMode="auto">
              <a:xfrm>
                <a:off x="-280202" y="3841021"/>
                <a:ext cx="1938061" cy="461130"/>
              </a:xfrm>
              <a:prstGeom prst="rect">
                <a:avLst/>
              </a:prstGeom>
              <a:noFill/>
              <a:ln w="9525" algn="ctr">
                <a:noFill/>
                <a:miter lim="800000"/>
                <a:headEnd/>
                <a:tailEnd/>
              </a:ln>
              <a:effectLst/>
            </p:spPr>
            <p:txBody>
              <a:bodyPr wrap="square" lIns="90909" tIns="45455" rIns="90909" bIns="45455" rtlCol="0" anchor="ctr">
                <a:spAutoFit/>
              </a:bodyPr>
              <a:lstStyle/>
              <a:p>
                <a:pPr algn="ctr">
                  <a:spcBef>
                    <a:spcPts val="0"/>
                  </a:spcBef>
                </a:pPr>
                <a14:m>
                  <m:oMathPara xmlns:m="http://schemas.openxmlformats.org/officeDocument/2006/math">
                    <m:oMathParaPr>
                      <m:jc m:val="centerGroup"/>
                    </m:oMathParaPr>
                    <m:oMath xmlns:m="http://schemas.openxmlformats.org/officeDocument/2006/math">
                      <m:r>
                        <a:rPr lang="en-US" altLang="zh-CN" sz="2400" b="1" i="1" smtClean="0">
                          <a:solidFill>
                            <a:schemeClr val="tx2"/>
                          </a:solidFill>
                          <a:latin typeface="Cambria Math" panose="02040503050406030204" pitchFamily="18" charset="0"/>
                          <a:ea typeface="黑体" panose="02010609060101010101" pitchFamily="49" charset="-122"/>
                          <a:cs typeface="Times New Roman" panose="02020603050405020304" pitchFamily="18" charset="0"/>
                        </a:rPr>
                        <m:t>𝑶</m:t>
                      </m:r>
                      <m:r>
                        <a:rPr lang="en-US" altLang="zh-CN" sz="2400" b="1" i="1" smtClean="0">
                          <a:solidFill>
                            <a:schemeClr val="tx2"/>
                          </a:solidFill>
                          <a:latin typeface="Cambria Math" panose="02040503050406030204" pitchFamily="18" charset="0"/>
                          <a:ea typeface="黑体" panose="02010609060101010101" pitchFamily="49" charset="-122"/>
                          <a:cs typeface="Times New Roman" panose="02020603050405020304" pitchFamily="18" charset="0"/>
                        </a:rPr>
                        <m:t>(</m:t>
                      </m:r>
                      <m:r>
                        <a:rPr lang="en-US" altLang="zh-CN" sz="2400" b="1" i="1" smtClean="0">
                          <a:solidFill>
                            <a:schemeClr val="tx2"/>
                          </a:solidFill>
                          <a:latin typeface="Cambria Math" panose="02040503050406030204" pitchFamily="18" charset="0"/>
                          <a:ea typeface="黑体" panose="02010609060101010101" pitchFamily="49" charset="-122"/>
                          <a:cs typeface="Times New Roman" panose="02020603050405020304" pitchFamily="18" charset="0"/>
                        </a:rPr>
                        <m:t>𝑻</m:t>
                      </m:r>
                      <m:r>
                        <a:rPr lang="en-US" altLang="zh-CN" sz="2400" b="1" i="1" smtClean="0">
                          <a:solidFill>
                            <a:schemeClr val="tx2"/>
                          </a:solidFill>
                          <a:latin typeface="Cambria Math" panose="02040503050406030204" pitchFamily="18" charset="0"/>
                          <a:ea typeface="黑体" panose="02010609060101010101" pitchFamily="49" charset="-122"/>
                          <a:cs typeface="Times New Roman" panose="02020603050405020304" pitchFamily="18" charset="0"/>
                        </a:rPr>
                        <m:t>)</m:t>
                      </m:r>
                    </m:oMath>
                  </m:oMathPara>
                </a14:m>
                <a:endParaRPr lang="en-US" altLang="zh-CN" sz="2400" dirty="0">
                  <a:solidFill>
                    <a:schemeClr val="tx2"/>
                  </a:solidFill>
                  <a:ea typeface="黑体" panose="02010609060101010101" pitchFamily="49" charset="-122"/>
                  <a:cs typeface="Times New Roman" panose="02020603050405020304" pitchFamily="18" charset="0"/>
                </a:endParaRPr>
              </a:p>
            </p:txBody>
          </p:sp>
        </mc:Choice>
        <mc:Fallback xmlns="">
          <p:sp>
            <p:nvSpPr>
              <p:cNvPr id="59" name="文本框 58">
                <a:extLst>
                  <a:ext uri="{FF2B5EF4-FFF2-40B4-BE49-F238E27FC236}">
                    <a16:creationId xmlns:a16="http://schemas.microsoft.com/office/drawing/2014/main" id="{B40FF067-0330-A78F-A004-13ED34FB106F}"/>
                  </a:ext>
                </a:extLst>
              </p:cNvPr>
              <p:cNvSpPr txBox="1">
                <a:spLocks noRot="1" noChangeAspect="1" noMove="1" noResize="1" noEditPoints="1" noAdjustHandles="1" noChangeArrowheads="1" noChangeShapeType="1" noTextEdit="1"/>
              </p:cNvSpPr>
              <p:nvPr/>
            </p:nvSpPr>
            <p:spPr bwMode="auto">
              <a:xfrm>
                <a:off x="-280202" y="3841021"/>
                <a:ext cx="1938061" cy="461130"/>
              </a:xfrm>
              <a:prstGeom prst="rect">
                <a:avLst/>
              </a:prstGeom>
              <a:blipFill>
                <a:blip r:embed="rId9"/>
                <a:stretch>
                  <a:fillRect b="-18421"/>
                </a:stretch>
              </a:blipFill>
              <a:ln w="9525" algn="ctr">
                <a:noFill/>
                <a:miter lim="800000"/>
                <a:headEnd/>
                <a:tailEnd/>
              </a:ln>
              <a:effectLst/>
            </p:spPr>
            <p:txBody>
              <a:bodyPr/>
              <a:lstStyle/>
              <a:p>
                <a:r>
                  <a:rPr lang="zh-CN" altLang="en-US">
                    <a:noFill/>
                  </a:rPr>
                  <a:t> </a:t>
                </a:r>
              </a:p>
            </p:txBody>
          </p:sp>
        </mc:Fallback>
      </mc:AlternateContent>
      <p:sp>
        <p:nvSpPr>
          <p:cNvPr id="64" name="标题 1">
            <a:extLst>
              <a:ext uri="{FF2B5EF4-FFF2-40B4-BE49-F238E27FC236}">
                <a16:creationId xmlns:a16="http://schemas.microsoft.com/office/drawing/2014/main" id="{5A35A195-E534-DDB9-6DA3-E7A7BDCEB893}"/>
              </a:ext>
            </a:extLst>
          </p:cNvPr>
          <p:cNvSpPr>
            <a:spLocks noGrp="1"/>
          </p:cNvSpPr>
          <p:nvPr>
            <p:ph type="title"/>
          </p:nvPr>
        </p:nvSpPr>
        <p:spPr>
          <a:xfrm>
            <a:off x="1618488" y="115888"/>
            <a:ext cx="9620251" cy="1128712"/>
          </a:xfrm>
        </p:spPr>
        <p:txBody>
          <a:bodyPr/>
          <a:lstStyle/>
          <a:p>
            <a:r>
              <a:rPr lang="zh-CN" altLang="en-US" dirty="0"/>
              <a:t>反思：线性后悔界</a:t>
            </a:r>
            <a:endParaRPr kumimoji="1" lang="zh-CN" altLang="en-US" dirty="0"/>
          </a:p>
        </p:txBody>
      </p:sp>
      <p:sp>
        <p:nvSpPr>
          <p:cNvPr id="69" name="Content Placeholder 5">
            <a:extLst>
              <a:ext uri="{FF2B5EF4-FFF2-40B4-BE49-F238E27FC236}">
                <a16:creationId xmlns:a16="http://schemas.microsoft.com/office/drawing/2014/main" id="{9A878EAB-EAAB-5D85-569C-80EC899BEFD6}"/>
              </a:ext>
            </a:extLst>
          </p:cNvPr>
          <p:cNvSpPr>
            <a:spLocks noGrp="1"/>
          </p:cNvSpPr>
          <p:nvPr>
            <p:ph idx="1"/>
          </p:nvPr>
        </p:nvSpPr>
        <p:spPr>
          <a:xfrm>
            <a:off x="609600" y="1249630"/>
            <a:ext cx="10972800" cy="5328592"/>
          </a:xfrm>
        </p:spPr>
        <p:txBody>
          <a:bodyPr/>
          <a:lstStyle/>
          <a:p>
            <a:r>
              <a:rPr kumimoji="1" lang="zh-CN" altLang="en-US" dirty="0"/>
              <a:t>当前基于矩阵略图的在线学习算法面临的陷阱？</a:t>
            </a:r>
            <a:endParaRPr kumimoji="1" lang="en-US" altLang="zh-CN" dirty="0"/>
          </a:p>
          <a:p>
            <a:pPr lvl="1"/>
            <a:r>
              <a:rPr kumimoji="1" lang="zh-CN" altLang="en-US" dirty="0"/>
              <a:t> 无法控制矩阵近似的误差，可能导致</a:t>
            </a:r>
            <a:r>
              <a:rPr kumimoji="1" lang="zh-CN" altLang="en-US" dirty="0">
                <a:solidFill>
                  <a:srgbClr val="FF0000"/>
                </a:solidFill>
              </a:rPr>
              <a:t>线性后悔 </a:t>
            </a:r>
            <a:r>
              <a:rPr kumimoji="1" lang="zh-CN" altLang="en-US" dirty="0"/>
              <a:t>！</a:t>
            </a:r>
            <a:endParaRPr kumimoji="1" lang="en-US" altLang="zh-CN" dirty="0"/>
          </a:p>
        </p:txBody>
      </p:sp>
    </p:spTree>
    <p:extLst>
      <p:ext uri="{BB962C8B-B14F-4D97-AF65-F5344CB8AC3E}">
        <p14:creationId xmlns:p14="http://schemas.microsoft.com/office/powerpoint/2010/main" val="388149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446897E-5E63-7CFC-24D3-A78638912145}"/>
                  </a:ext>
                </a:extLst>
              </p:cNvPr>
              <p:cNvSpPr>
                <a:spLocks noGrp="1"/>
              </p:cNvSpPr>
              <p:nvPr>
                <p:ph sz="half" idx="1"/>
              </p:nvPr>
            </p:nvSpPr>
            <p:spPr>
              <a:xfrm>
                <a:off x="394636" y="1190170"/>
                <a:ext cx="11434812" cy="5497233"/>
              </a:xfrm>
            </p:spPr>
            <p:txBody>
              <a:bodyPr/>
              <a:lstStyle/>
              <a:p>
                <a:r>
                  <a:rPr kumimoji="1" lang="zh-CN" altLang="en-US" dirty="0"/>
                  <a:t>算法的遗憾与数据矩阵 </a:t>
                </a:r>
                <a14:m>
                  <m:oMath xmlns:m="http://schemas.openxmlformats.org/officeDocument/2006/math">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𝑋</m:t>
                        </m:r>
                      </m:e>
                      <m:sup>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𝑇</m:t>
                        </m:r>
                        <m:r>
                          <a:rPr kumimoji="1" lang="en-US" altLang="zh-CN" b="0" i="1" smtClean="0">
                            <a:latin typeface="Cambria Math" panose="02040503050406030204" pitchFamily="18" charset="0"/>
                          </a:rPr>
                          <m:t>)</m:t>
                        </m:r>
                      </m:sup>
                    </m:sSup>
                  </m:oMath>
                </a14:m>
                <a:r>
                  <a:rPr kumimoji="1" lang="zh-CN" altLang="en-US" dirty="0"/>
                  <a:t> 的</a:t>
                </a:r>
                <a:r>
                  <a:rPr kumimoji="1" lang="zh-CN" altLang="en-US" dirty="0">
                    <a:solidFill>
                      <a:srgbClr val="FF0000"/>
                    </a:solidFill>
                  </a:rPr>
                  <a:t>尾部特征值</a:t>
                </a:r>
                <a:r>
                  <a:rPr kumimoji="1" lang="zh-CN" altLang="en-US" dirty="0"/>
                  <a:t>大小相关</a:t>
                </a:r>
                <a:endParaRPr kumimoji="1" lang="en-US" altLang="zh-CN" dirty="0"/>
              </a:p>
              <a:p>
                <a:pPr lvl="1"/>
                <a:endParaRPr kumimoji="1" lang="en-US" altLang="zh-CN" dirty="0"/>
              </a:p>
              <a:p>
                <a:pPr lvl="1"/>
                <a:endParaRPr kumimoji="1" lang="en-US" altLang="zh-CN" dirty="0"/>
              </a:p>
              <a:p>
                <a:pPr marL="355600" lvl="1" indent="0">
                  <a:buNone/>
                </a:pPr>
                <a:endParaRPr kumimoji="1" lang="en-US" altLang="zh-CN" dirty="0"/>
              </a:p>
              <a:p>
                <a:pPr marL="355600" lvl="1" indent="0">
                  <a:buNone/>
                </a:pPr>
                <a:endParaRPr kumimoji="1" lang="en-US" altLang="zh-CN" dirty="0"/>
              </a:p>
              <a:p>
                <a:endParaRPr kumimoji="1" lang="en-US" altLang="zh-CN" dirty="0"/>
              </a:p>
              <a:p>
                <a:r>
                  <a:rPr kumimoji="1" lang="zh-CN" altLang="en-US" dirty="0"/>
                  <a:t>即使在温和的假设下，引入矩阵略图仍然可能导致</a:t>
                </a:r>
                <a:r>
                  <a:rPr kumimoji="1" lang="zh-CN" altLang="en-US" dirty="0">
                    <a:solidFill>
                      <a:srgbClr val="FF0000"/>
                    </a:solidFill>
                  </a:rPr>
                  <a:t>线性后悔</a:t>
                </a:r>
              </a:p>
            </p:txBody>
          </p:sp>
        </mc:Choice>
        <mc:Fallback xmlns="">
          <p:sp>
            <p:nvSpPr>
              <p:cNvPr id="3" name="内容占位符 2">
                <a:extLst>
                  <a:ext uri="{FF2B5EF4-FFF2-40B4-BE49-F238E27FC236}">
                    <a16:creationId xmlns:a16="http://schemas.microsoft.com/office/drawing/2014/main" id="{7446897E-5E63-7CFC-24D3-A78638912145}"/>
                  </a:ext>
                </a:extLst>
              </p:cNvPr>
              <p:cNvSpPr>
                <a:spLocks noGrp="1" noRot="1" noChangeAspect="1" noMove="1" noResize="1" noEditPoints="1" noAdjustHandles="1" noChangeArrowheads="1" noChangeShapeType="1" noTextEdit="1"/>
              </p:cNvSpPr>
              <p:nvPr>
                <p:ph sz="half" idx="1"/>
              </p:nvPr>
            </p:nvSpPr>
            <p:spPr>
              <a:xfrm>
                <a:off x="394636" y="1190170"/>
                <a:ext cx="11434812" cy="5497233"/>
              </a:xfrm>
              <a:blipFill>
                <a:blip r:embed="rId3"/>
                <a:stretch>
                  <a:fillRect l="-555" t="-1152"/>
                </a:stretch>
              </a:blipFill>
            </p:spPr>
            <p:txBody>
              <a:bodyPr/>
              <a:lstStyle/>
              <a:p>
                <a:r>
                  <a:rPr lang="en-CN">
                    <a:noFill/>
                  </a:rPr>
                  <a:t> </a:t>
                </a:r>
              </a:p>
            </p:txBody>
          </p:sp>
        </mc:Fallback>
      </mc:AlternateContent>
      <p:pic>
        <p:nvPicPr>
          <p:cNvPr id="5" name="图片 4">
            <a:extLst>
              <a:ext uri="{FF2B5EF4-FFF2-40B4-BE49-F238E27FC236}">
                <a16:creationId xmlns:a16="http://schemas.microsoft.com/office/drawing/2014/main" id="{4F02235E-01E8-E099-C351-2DA0AFBBF2A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10797" y="2431619"/>
            <a:ext cx="5676900" cy="698500"/>
          </a:xfrm>
          <a:prstGeom prst="rect">
            <a:avLst/>
          </a:prstGeom>
        </p:spPr>
      </p:pic>
      <p:sp>
        <p:nvSpPr>
          <p:cNvPr id="6" name="矩形 5">
            <a:extLst>
              <a:ext uri="{FF2B5EF4-FFF2-40B4-BE49-F238E27FC236}">
                <a16:creationId xmlns:a16="http://schemas.microsoft.com/office/drawing/2014/main" id="{CDB9B02B-17D0-1E63-8887-FC6DAAF68BD3}"/>
              </a:ext>
            </a:extLst>
          </p:cNvPr>
          <p:cNvSpPr/>
          <p:nvPr/>
        </p:nvSpPr>
        <p:spPr>
          <a:xfrm>
            <a:off x="3288490" y="2603167"/>
            <a:ext cx="432048" cy="360040"/>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pic>
        <p:nvPicPr>
          <p:cNvPr id="7" name="图片 6">
            <a:extLst>
              <a:ext uri="{FF2B5EF4-FFF2-40B4-BE49-F238E27FC236}">
                <a16:creationId xmlns:a16="http://schemas.microsoft.com/office/drawing/2014/main" id="{5AC5A355-87EC-72A9-B2A6-C277B959DFE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769154" y="3017449"/>
            <a:ext cx="2653691" cy="774356"/>
          </a:xfrm>
          <a:prstGeom prst="rect">
            <a:avLst/>
          </a:prstGeom>
        </p:spPr>
      </p:pic>
      <p:cxnSp>
        <p:nvCxnSpPr>
          <p:cNvPr id="8" name="直接箭头连接符 35">
            <a:extLst>
              <a:ext uri="{FF2B5EF4-FFF2-40B4-BE49-F238E27FC236}">
                <a16:creationId xmlns:a16="http://schemas.microsoft.com/office/drawing/2014/main" id="{52E3B4B4-B1C8-D857-77D3-B8789476517C}"/>
              </a:ext>
            </a:extLst>
          </p:cNvPr>
          <p:cNvCxnSpPr>
            <a:cxnSpLocks/>
          </p:cNvCxnSpPr>
          <p:nvPr/>
        </p:nvCxnSpPr>
        <p:spPr>
          <a:xfrm>
            <a:off x="3456516" y="3130120"/>
            <a:ext cx="965359" cy="4249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6BAEE94A-F53F-8D30-D870-747DB48B2337}"/>
              </a:ext>
            </a:extLst>
          </p:cNvPr>
          <p:cNvSpPr/>
          <p:nvPr/>
        </p:nvSpPr>
        <p:spPr>
          <a:xfrm>
            <a:off x="1114607" y="4670109"/>
            <a:ext cx="10383973" cy="1314298"/>
          </a:xfrm>
          <a:prstGeom prst="rect">
            <a:avLst/>
          </a:prstGeom>
          <a:noFill/>
          <a:ln w="41275">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solidFill>
                <a:srgbClr val="A96AB0"/>
              </a:solidFill>
            </a:endParaRPr>
          </a:p>
        </p:txBody>
      </p:sp>
      <p:sp>
        <p:nvSpPr>
          <p:cNvPr id="11" name="标题 1">
            <a:extLst>
              <a:ext uri="{FF2B5EF4-FFF2-40B4-BE49-F238E27FC236}">
                <a16:creationId xmlns:a16="http://schemas.microsoft.com/office/drawing/2014/main" id="{42318F67-3154-E756-73A8-FAE5FBC7348D}"/>
              </a:ext>
            </a:extLst>
          </p:cNvPr>
          <p:cNvSpPr>
            <a:spLocks noGrp="1"/>
          </p:cNvSpPr>
          <p:nvPr>
            <p:ph type="title"/>
          </p:nvPr>
        </p:nvSpPr>
        <p:spPr>
          <a:xfrm>
            <a:off x="1618488" y="115888"/>
            <a:ext cx="10477500" cy="1144306"/>
          </a:xfrm>
        </p:spPr>
        <p:txBody>
          <a:bodyPr/>
          <a:lstStyle/>
          <a:p>
            <a:r>
              <a:rPr lang="zh-CN" altLang="en-US" dirty="0"/>
              <a:t>线性后悔界理论</a:t>
            </a:r>
            <a:endParaRPr kumimoji="1" lang="zh-CN" altLang="en-US" dirty="0"/>
          </a:p>
        </p:txBody>
      </p:sp>
      <p:pic>
        <p:nvPicPr>
          <p:cNvPr id="13" name="图片 12">
            <a:extLst>
              <a:ext uri="{FF2B5EF4-FFF2-40B4-BE49-F238E27FC236}">
                <a16:creationId xmlns:a16="http://schemas.microsoft.com/office/drawing/2014/main" id="{42849252-4B1C-2358-2380-151F50CC374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251018" y="4845651"/>
            <a:ext cx="10111153" cy="995883"/>
          </a:xfrm>
          <a:prstGeom prst="rect">
            <a:avLst/>
          </a:prstGeom>
        </p:spPr>
      </p:pic>
      <p:sp>
        <p:nvSpPr>
          <p:cNvPr id="14" name="矩形 13">
            <a:extLst>
              <a:ext uri="{FF2B5EF4-FFF2-40B4-BE49-F238E27FC236}">
                <a16:creationId xmlns:a16="http://schemas.microsoft.com/office/drawing/2014/main" id="{DCD705A3-B0F4-3967-54AC-52CCE5A45218}"/>
              </a:ext>
            </a:extLst>
          </p:cNvPr>
          <p:cNvSpPr/>
          <p:nvPr/>
        </p:nvSpPr>
        <p:spPr>
          <a:xfrm>
            <a:off x="6067496" y="5147238"/>
            <a:ext cx="2619303" cy="401822"/>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cxnSp>
        <p:nvCxnSpPr>
          <p:cNvPr id="15" name="直接箭头连接符 35">
            <a:extLst>
              <a:ext uri="{FF2B5EF4-FFF2-40B4-BE49-F238E27FC236}">
                <a16:creationId xmlns:a16="http://schemas.microsoft.com/office/drawing/2014/main" id="{0C05CA22-8316-9A5A-594F-B6FD30FBC717}"/>
              </a:ext>
            </a:extLst>
          </p:cNvPr>
          <p:cNvCxnSpPr>
            <a:cxnSpLocks/>
          </p:cNvCxnSpPr>
          <p:nvPr/>
        </p:nvCxnSpPr>
        <p:spPr>
          <a:xfrm>
            <a:off x="6224405" y="5723356"/>
            <a:ext cx="558970" cy="5874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EAB9886A-4034-918F-E403-2D2080DDA379}"/>
                  </a:ext>
                </a:extLst>
              </p:cNvPr>
              <p:cNvSpPr txBox="1"/>
              <p:nvPr/>
            </p:nvSpPr>
            <p:spPr>
              <a:xfrm>
                <a:off x="6921834" y="6162582"/>
                <a:ext cx="4769155" cy="369332"/>
              </a:xfrm>
              <a:prstGeom prst="rect">
                <a:avLst/>
              </a:prstGeom>
              <a:noFill/>
            </p:spPr>
            <p:txBody>
              <a:bodyPr wrap="square" rtlCol="0">
                <a:spAutoFit/>
              </a:bodyPr>
              <a:lstStyle/>
              <a:p>
                <a:r>
                  <a:rPr kumimoji="1" lang="zh-CN" altLang="en-US" sz="1800" b="0" dirty="0">
                    <a:solidFill>
                      <a:srgbClr val="FF0000"/>
                    </a:solidFill>
                    <a:latin typeface="SimHei" panose="02010609060101010101" pitchFamily="49" charset="-122"/>
                    <a:ea typeface="SimHei" panose="02010609060101010101" pitchFamily="49" charset="-122"/>
                  </a:rPr>
                  <a:t>略图空间太小，导致谱误差为关于 </a:t>
                </a:r>
                <a14:m>
                  <m:oMath xmlns:m="http://schemas.openxmlformats.org/officeDocument/2006/math">
                    <m:r>
                      <m:rPr>
                        <m:sty m:val="p"/>
                      </m:rPr>
                      <a:rPr kumimoji="1" lang="en-US" altLang="zh-CN" sz="1800" b="0" i="1" dirty="0">
                        <a:solidFill>
                          <a:srgbClr val="FF0000"/>
                        </a:solidFill>
                        <a:latin typeface="Cambria Math" panose="02040503050406030204" pitchFamily="18" charset="0"/>
                      </a:rPr>
                      <m:t>T</m:t>
                    </m:r>
                  </m:oMath>
                </a14:m>
                <a:r>
                  <a:rPr kumimoji="1" lang="en-US" altLang="zh-CN" sz="1800" b="0" dirty="0">
                    <a:solidFill>
                      <a:srgbClr val="FF0000"/>
                    </a:solidFill>
                    <a:latin typeface="SimHei" panose="02010609060101010101" pitchFamily="49" charset="-122"/>
                    <a:ea typeface="SimHei" panose="02010609060101010101" pitchFamily="49" charset="-122"/>
                  </a:rPr>
                  <a:t> </a:t>
                </a:r>
                <a:r>
                  <a:rPr kumimoji="1" lang="zh-CN" altLang="en-US" sz="1800" b="0" dirty="0">
                    <a:solidFill>
                      <a:srgbClr val="FF0000"/>
                    </a:solidFill>
                    <a:latin typeface="SimHei" panose="02010609060101010101" pitchFamily="49" charset="-122"/>
                    <a:ea typeface="SimHei" panose="02010609060101010101" pitchFamily="49" charset="-122"/>
                  </a:rPr>
                  <a:t>的函数</a:t>
                </a:r>
              </a:p>
            </p:txBody>
          </p:sp>
        </mc:Choice>
        <mc:Fallback xmlns="">
          <p:sp>
            <p:nvSpPr>
              <p:cNvPr id="17" name="文本框 16">
                <a:extLst>
                  <a:ext uri="{FF2B5EF4-FFF2-40B4-BE49-F238E27FC236}">
                    <a16:creationId xmlns:a16="http://schemas.microsoft.com/office/drawing/2014/main" id="{EAB9886A-4034-918F-E403-2D2080DDA379}"/>
                  </a:ext>
                </a:extLst>
              </p:cNvPr>
              <p:cNvSpPr txBox="1">
                <a:spLocks noRot="1" noChangeAspect="1" noMove="1" noResize="1" noEditPoints="1" noAdjustHandles="1" noChangeArrowheads="1" noChangeShapeType="1" noTextEdit="1"/>
              </p:cNvSpPr>
              <p:nvPr/>
            </p:nvSpPr>
            <p:spPr>
              <a:xfrm>
                <a:off x="6921834" y="6162582"/>
                <a:ext cx="4769155" cy="369332"/>
              </a:xfrm>
              <a:prstGeom prst="rect">
                <a:avLst/>
              </a:prstGeom>
              <a:blipFill>
                <a:blip r:embed="rId7"/>
                <a:stretch>
                  <a:fillRect l="-1061" t="-13333" b="-23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074648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E5C58E52-7EFF-FC74-DEAC-CFC14E8937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182" y="2283854"/>
            <a:ext cx="5153058" cy="4024434"/>
          </a:xfrm>
          <a:prstGeom prst="rect">
            <a:avLst/>
          </a:prstGeom>
        </p:spPr>
      </p:pic>
      <p:sp>
        <p:nvSpPr>
          <p:cNvPr id="4" name="内容占位符 3">
            <a:extLst>
              <a:ext uri="{FF2B5EF4-FFF2-40B4-BE49-F238E27FC236}">
                <a16:creationId xmlns:a16="http://schemas.microsoft.com/office/drawing/2014/main" id="{740D600B-E6DC-5F65-12EB-3796FEE64B4D}"/>
              </a:ext>
            </a:extLst>
          </p:cNvPr>
          <p:cNvSpPr>
            <a:spLocks noGrp="1"/>
          </p:cNvSpPr>
          <p:nvPr>
            <p:ph sz="half" idx="2"/>
          </p:nvPr>
        </p:nvSpPr>
        <p:spPr>
          <a:xfrm>
            <a:off x="515753" y="1371600"/>
            <a:ext cx="11661007" cy="5303141"/>
          </a:xfrm>
        </p:spPr>
        <p:txBody>
          <a:bodyPr/>
          <a:lstStyle/>
          <a:p>
            <a:r>
              <a:rPr kumimoji="1" lang="zh-CN" altLang="en-US" dirty="0"/>
              <a:t>在线学习中</a:t>
            </a:r>
            <a:r>
              <a:rPr kumimoji="1" lang="zh-CN" altLang="en-US" dirty="0">
                <a:solidFill>
                  <a:srgbClr val="FF0000"/>
                </a:solidFill>
              </a:rPr>
              <a:t>无法随时调整略图大小</a:t>
            </a:r>
            <a:r>
              <a:rPr kumimoji="1" lang="zh-CN" altLang="en-US" dirty="0"/>
              <a:t>，导致线性后悔的陷阱难以避免！</a:t>
            </a:r>
          </a:p>
        </p:txBody>
      </p:sp>
      <p:sp>
        <p:nvSpPr>
          <p:cNvPr id="10" name="椭圆 9">
            <a:extLst>
              <a:ext uri="{FF2B5EF4-FFF2-40B4-BE49-F238E27FC236}">
                <a16:creationId xmlns:a16="http://schemas.microsoft.com/office/drawing/2014/main" id="{162CFBAE-E923-7B48-FDEF-CF8765DF90C4}"/>
              </a:ext>
            </a:extLst>
          </p:cNvPr>
          <p:cNvSpPr/>
          <p:nvPr/>
        </p:nvSpPr>
        <p:spPr>
          <a:xfrm rot="5400000">
            <a:off x="2614340" y="1689783"/>
            <a:ext cx="517982" cy="2462617"/>
          </a:xfrm>
          <a:prstGeom prst="ellipse">
            <a:avLst/>
          </a:prstGeom>
          <a:noFill/>
          <a:ln w="1905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cxnSp>
        <p:nvCxnSpPr>
          <p:cNvPr id="15" name="直接箭头连接符 35">
            <a:extLst>
              <a:ext uri="{FF2B5EF4-FFF2-40B4-BE49-F238E27FC236}">
                <a16:creationId xmlns:a16="http://schemas.microsoft.com/office/drawing/2014/main" id="{8CAADC9B-9582-CF99-A647-DA366BE0BB00}"/>
              </a:ext>
            </a:extLst>
          </p:cNvPr>
          <p:cNvCxnSpPr>
            <a:cxnSpLocks/>
          </p:cNvCxnSpPr>
          <p:nvPr/>
        </p:nvCxnSpPr>
        <p:spPr>
          <a:xfrm>
            <a:off x="4104640" y="2885440"/>
            <a:ext cx="3545840" cy="7010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999C9106-253B-249F-19A6-F3EE681079D2}"/>
              </a:ext>
            </a:extLst>
          </p:cNvPr>
          <p:cNvSpPr txBox="1"/>
          <p:nvPr/>
        </p:nvSpPr>
        <p:spPr>
          <a:xfrm>
            <a:off x="7870858" y="3251200"/>
            <a:ext cx="3805389" cy="1200329"/>
          </a:xfrm>
          <a:prstGeom prst="rect">
            <a:avLst/>
          </a:prstGeom>
          <a:noFill/>
        </p:spPr>
        <p:txBody>
          <a:bodyPr wrap="square" rtlCol="0">
            <a:spAutoFit/>
          </a:bodyPr>
          <a:lstStyle/>
          <a:p>
            <a:r>
              <a:rPr kumimoji="1" lang="zh-CN" altLang="en-US" sz="2400" b="0" dirty="0">
                <a:latin typeface="SimHei" panose="02010609060101010101" pitchFamily="49" charset="-122"/>
                <a:ea typeface="SimHei" panose="02010609060101010101" pitchFamily="49" charset="-122"/>
              </a:rPr>
              <a:t>当略图空间无法包含原矩阵的绝大部分特征值时，算法的遗憾会</a:t>
            </a:r>
            <a:r>
              <a:rPr kumimoji="1" lang="zh-CN" altLang="en-US" sz="2400" b="0" dirty="0">
                <a:solidFill>
                  <a:srgbClr val="FF0000"/>
                </a:solidFill>
                <a:latin typeface="SimHei" panose="02010609060101010101" pitchFamily="49" charset="-122"/>
                <a:ea typeface="SimHei" panose="02010609060101010101" pitchFamily="49" charset="-122"/>
              </a:rPr>
              <a:t>显著增加</a:t>
            </a:r>
          </a:p>
        </p:txBody>
      </p:sp>
      <p:sp>
        <p:nvSpPr>
          <p:cNvPr id="7" name="标题 1">
            <a:extLst>
              <a:ext uri="{FF2B5EF4-FFF2-40B4-BE49-F238E27FC236}">
                <a16:creationId xmlns:a16="http://schemas.microsoft.com/office/drawing/2014/main" id="{53482701-864C-0C0C-95D8-11511F0F5B6D}"/>
              </a:ext>
            </a:extLst>
          </p:cNvPr>
          <p:cNvSpPr>
            <a:spLocks noGrp="1"/>
          </p:cNvSpPr>
          <p:nvPr>
            <p:ph type="title"/>
          </p:nvPr>
        </p:nvSpPr>
        <p:spPr>
          <a:xfrm>
            <a:off x="1618488" y="115888"/>
            <a:ext cx="10477500" cy="1144306"/>
          </a:xfrm>
        </p:spPr>
        <p:txBody>
          <a:bodyPr/>
          <a:lstStyle/>
          <a:p>
            <a:r>
              <a:rPr kumimoji="1" lang="zh-CN" altLang="en-US" dirty="0"/>
              <a:t>线性</a:t>
            </a:r>
            <a:r>
              <a:rPr kumimoji="1" lang="zh-CN" altLang="en-CN" dirty="0"/>
              <a:t>后悔界</a:t>
            </a:r>
            <a:r>
              <a:rPr kumimoji="1" lang="zh-CN" altLang="en-US" dirty="0"/>
              <a:t>实验验证</a:t>
            </a:r>
          </a:p>
        </p:txBody>
      </p:sp>
    </p:spTree>
    <p:extLst>
      <p:ext uri="{BB962C8B-B14F-4D97-AF65-F5344CB8AC3E}">
        <p14:creationId xmlns:p14="http://schemas.microsoft.com/office/powerpoint/2010/main" val="33240796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33767306-2394-D408-A8AD-CC1BDD6516FB}"/>
              </a:ext>
            </a:extLst>
          </p:cNvPr>
          <p:cNvSpPr/>
          <p:nvPr/>
        </p:nvSpPr>
        <p:spPr>
          <a:xfrm>
            <a:off x="2590800" y="1181967"/>
            <a:ext cx="3875974" cy="959463"/>
          </a:xfrm>
          <a:prstGeom prst="ellipse">
            <a:avLst/>
          </a:prstGeom>
          <a:solidFill>
            <a:srgbClr val="80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13" name="图片 12">
            <a:extLst>
              <a:ext uri="{FF2B5EF4-FFF2-40B4-BE49-F238E27FC236}">
                <a16:creationId xmlns:a16="http://schemas.microsoft.com/office/drawing/2014/main" id="{E5C58E52-7EFF-FC74-DEAC-CFC14E8937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182" y="2283854"/>
            <a:ext cx="5153058" cy="4024434"/>
          </a:xfrm>
          <a:prstGeom prst="rect">
            <a:avLst/>
          </a:prstGeom>
        </p:spPr>
      </p:pic>
      <p:sp>
        <p:nvSpPr>
          <p:cNvPr id="4" name="内容占位符 3">
            <a:extLst>
              <a:ext uri="{FF2B5EF4-FFF2-40B4-BE49-F238E27FC236}">
                <a16:creationId xmlns:a16="http://schemas.microsoft.com/office/drawing/2014/main" id="{740D600B-E6DC-5F65-12EB-3796FEE64B4D}"/>
              </a:ext>
            </a:extLst>
          </p:cNvPr>
          <p:cNvSpPr>
            <a:spLocks noGrp="1"/>
          </p:cNvSpPr>
          <p:nvPr>
            <p:ph sz="half" idx="2"/>
          </p:nvPr>
        </p:nvSpPr>
        <p:spPr>
          <a:xfrm>
            <a:off x="515753" y="1371600"/>
            <a:ext cx="11661007" cy="5303141"/>
          </a:xfrm>
        </p:spPr>
        <p:txBody>
          <a:bodyPr/>
          <a:lstStyle/>
          <a:p>
            <a:r>
              <a:rPr kumimoji="1" lang="zh-CN" altLang="en-US" dirty="0"/>
              <a:t>在线学习中</a:t>
            </a:r>
            <a:r>
              <a:rPr kumimoji="1" lang="zh-CN" altLang="en-US" dirty="0">
                <a:solidFill>
                  <a:srgbClr val="C00000"/>
                </a:solidFill>
              </a:rPr>
              <a:t>无法随时调整略图大小</a:t>
            </a:r>
            <a:r>
              <a:rPr kumimoji="1" lang="zh-CN" altLang="en-US" dirty="0"/>
              <a:t>，导致线性后悔的陷阱难以避免！</a:t>
            </a:r>
          </a:p>
        </p:txBody>
      </p:sp>
      <p:sp>
        <p:nvSpPr>
          <p:cNvPr id="10" name="椭圆 9">
            <a:extLst>
              <a:ext uri="{FF2B5EF4-FFF2-40B4-BE49-F238E27FC236}">
                <a16:creationId xmlns:a16="http://schemas.microsoft.com/office/drawing/2014/main" id="{162CFBAE-E923-7B48-FDEF-CF8765DF90C4}"/>
              </a:ext>
            </a:extLst>
          </p:cNvPr>
          <p:cNvSpPr/>
          <p:nvPr/>
        </p:nvSpPr>
        <p:spPr>
          <a:xfrm rot="5400000">
            <a:off x="2614340" y="1689783"/>
            <a:ext cx="517982" cy="2462617"/>
          </a:xfrm>
          <a:prstGeom prst="ellipse">
            <a:avLst/>
          </a:prstGeom>
          <a:noFill/>
          <a:ln w="1905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7" name="标题 1">
            <a:extLst>
              <a:ext uri="{FF2B5EF4-FFF2-40B4-BE49-F238E27FC236}">
                <a16:creationId xmlns:a16="http://schemas.microsoft.com/office/drawing/2014/main" id="{53482701-864C-0C0C-95D8-11511F0F5B6D}"/>
              </a:ext>
            </a:extLst>
          </p:cNvPr>
          <p:cNvSpPr>
            <a:spLocks noGrp="1"/>
          </p:cNvSpPr>
          <p:nvPr>
            <p:ph type="title"/>
          </p:nvPr>
        </p:nvSpPr>
        <p:spPr>
          <a:xfrm>
            <a:off x="1618488" y="115888"/>
            <a:ext cx="10477500" cy="1144306"/>
          </a:xfrm>
        </p:spPr>
        <p:txBody>
          <a:bodyPr/>
          <a:lstStyle/>
          <a:p>
            <a:r>
              <a:rPr kumimoji="1" lang="zh-CN" altLang="en-US" dirty="0"/>
              <a:t>线性后悔界原因探索</a:t>
            </a:r>
          </a:p>
        </p:txBody>
      </p:sp>
      <p:sp>
        <p:nvSpPr>
          <p:cNvPr id="3" name="右箭头 2">
            <a:extLst>
              <a:ext uri="{FF2B5EF4-FFF2-40B4-BE49-F238E27FC236}">
                <a16:creationId xmlns:a16="http://schemas.microsoft.com/office/drawing/2014/main" id="{45857A5E-784A-B2A7-DA94-1A8CC486D3C5}"/>
              </a:ext>
            </a:extLst>
          </p:cNvPr>
          <p:cNvSpPr/>
          <p:nvPr/>
        </p:nvSpPr>
        <p:spPr>
          <a:xfrm rot="3110392">
            <a:off x="6140355" y="2726202"/>
            <a:ext cx="2073669" cy="907765"/>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椭圆 5">
            <a:extLst>
              <a:ext uri="{FF2B5EF4-FFF2-40B4-BE49-F238E27FC236}">
                <a16:creationId xmlns:a16="http://schemas.microsoft.com/office/drawing/2014/main" id="{AA859C02-82C2-AE8C-C524-CF2598EC5A09}"/>
              </a:ext>
            </a:extLst>
          </p:cNvPr>
          <p:cNvSpPr/>
          <p:nvPr/>
        </p:nvSpPr>
        <p:spPr>
          <a:xfrm>
            <a:off x="6553200" y="4137056"/>
            <a:ext cx="4493929" cy="1121039"/>
          </a:xfrm>
          <a:prstGeom prst="ellipse">
            <a:avLst/>
          </a:prstGeom>
          <a:solidFill>
            <a:srgbClr val="80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CN" altLang="en-US" sz="2400" b="0" dirty="0">
                <a:solidFill>
                  <a:schemeClr val="tx1"/>
                </a:solidFill>
                <a:ea typeface="黑体" pitchFamily="2" charset="-122"/>
              </a:rPr>
              <a:t>考虑</a:t>
            </a:r>
            <a:r>
              <a:rPr kumimoji="1" lang="zh-CN" altLang="en-US" sz="2400" b="0" dirty="0">
                <a:solidFill>
                  <a:srgbClr val="C00000"/>
                </a:solidFill>
                <a:ea typeface="黑体" pitchFamily="2" charset="-122"/>
              </a:rPr>
              <a:t>多尺度矩阵</a:t>
            </a:r>
            <a:r>
              <a:rPr kumimoji="1" lang="zh-CN" altLang="en-US" sz="2400" b="0" dirty="0">
                <a:solidFill>
                  <a:schemeClr val="tx1"/>
                </a:solidFill>
                <a:ea typeface="黑体" pitchFamily="2" charset="-122"/>
              </a:rPr>
              <a:t>略图</a:t>
            </a:r>
          </a:p>
        </p:txBody>
      </p:sp>
      <p:sp>
        <p:nvSpPr>
          <p:cNvPr id="8" name="文本框 7">
            <a:extLst>
              <a:ext uri="{FF2B5EF4-FFF2-40B4-BE49-F238E27FC236}">
                <a16:creationId xmlns:a16="http://schemas.microsoft.com/office/drawing/2014/main" id="{E2254BC1-BCB0-5B51-DCF8-B470578C19D8}"/>
              </a:ext>
            </a:extLst>
          </p:cNvPr>
          <p:cNvSpPr txBox="1"/>
          <p:nvPr/>
        </p:nvSpPr>
        <p:spPr>
          <a:xfrm>
            <a:off x="8001000" y="2754621"/>
            <a:ext cx="1229824" cy="400110"/>
          </a:xfrm>
          <a:prstGeom prst="rect">
            <a:avLst/>
          </a:prstGeom>
          <a:solidFill>
            <a:srgbClr val="DCC9FF"/>
          </a:solidFill>
        </p:spPr>
        <p:txBody>
          <a:bodyPr wrap="none" rtlCol="0">
            <a:spAutoFit/>
          </a:bodyPr>
          <a:lstStyle/>
          <a:p>
            <a:r>
              <a:rPr kumimoji="1" lang="zh-CN" altLang="en-US" sz="2000" dirty="0"/>
              <a:t>解决思路</a:t>
            </a:r>
          </a:p>
        </p:txBody>
      </p:sp>
      <p:sp>
        <p:nvSpPr>
          <p:cNvPr id="2" name="文本框 1">
            <a:extLst>
              <a:ext uri="{FF2B5EF4-FFF2-40B4-BE49-F238E27FC236}">
                <a16:creationId xmlns:a16="http://schemas.microsoft.com/office/drawing/2014/main" id="{DDF6B075-5950-AA22-B934-AE418E347DD6}"/>
              </a:ext>
            </a:extLst>
          </p:cNvPr>
          <p:cNvSpPr txBox="1"/>
          <p:nvPr/>
        </p:nvSpPr>
        <p:spPr>
          <a:xfrm>
            <a:off x="6553200" y="5635643"/>
            <a:ext cx="4748284" cy="923330"/>
          </a:xfrm>
          <a:prstGeom prst="rect">
            <a:avLst/>
          </a:prstGeom>
          <a:noFill/>
        </p:spPr>
        <p:txBody>
          <a:bodyPr wrap="square" rtlCol="0">
            <a:spAutoFit/>
          </a:bodyPr>
          <a:lstStyle/>
          <a:p>
            <a:pPr algn="ctr"/>
            <a:r>
              <a:rPr kumimoji="1" lang="en" altLang="zh-CN" sz="1800" dirty="0"/>
              <a:t>Matrix Sketching in Bandits: Current Pitfalls and New Framework</a:t>
            </a:r>
          </a:p>
          <a:p>
            <a:pPr algn="ctr"/>
            <a:r>
              <a:rPr kumimoji="1" lang="en" altLang="zh-CN" sz="1800" b="0" dirty="0"/>
              <a:t>https://</a:t>
            </a:r>
            <a:r>
              <a:rPr kumimoji="1" lang="en" altLang="zh-CN" sz="1800" b="0" dirty="0" err="1"/>
              <a:t>arxiv.org</a:t>
            </a:r>
            <a:r>
              <a:rPr kumimoji="1" lang="en" altLang="zh-CN" sz="1800" b="0" dirty="0"/>
              <a:t>/abs/2410.10258</a:t>
            </a:r>
            <a:endParaRPr kumimoji="1" lang="zh-CN" altLang="en-US" sz="1800" b="0" dirty="0"/>
          </a:p>
        </p:txBody>
      </p:sp>
    </p:spTree>
    <p:extLst>
      <p:ext uri="{BB962C8B-B14F-4D97-AF65-F5344CB8AC3E}">
        <p14:creationId xmlns:p14="http://schemas.microsoft.com/office/powerpoint/2010/main" val="12120318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B25192B5-CC52-5F6F-272C-EDCDA9D3C0B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66800" y="4290362"/>
            <a:ext cx="9452223" cy="2285372"/>
          </a:xfrm>
          <a:prstGeom prst="rect">
            <a:avLst/>
          </a:prstGeom>
        </p:spPr>
      </p:pic>
      <p:sp>
        <p:nvSpPr>
          <p:cNvPr id="30" name="矩形 29">
            <a:extLst>
              <a:ext uri="{FF2B5EF4-FFF2-40B4-BE49-F238E27FC236}">
                <a16:creationId xmlns:a16="http://schemas.microsoft.com/office/drawing/2014/main" id="{3C80D468-2108-C26B-4604-017E70E9EF93}"/>
              </a:ext>
            </a:extLst>
          </p:cNvPr>
          <p:cNvSpPr/>
          <p:nvPr/>
        </p:nvSpPr>
        <p:spPr>
          <a:xfrm>
            <a:off x="1066800" y="4266430"/>
            <a:ext cx="9589819" cy="2204428"/>
          </a:xfrm>
          <a:prstGeom prst="rect">
            <a:avLst/>
          </a:prstGeom>
          <a:noFill/>
          <a:ln w="41275">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solidFill>
                <a:srgbClr val="A96AB0"/>
              </a:solidFill>
            </a:endParaRPr>
          </a:p>
        </p:txBody>
      </p:sp>
      <p:sp>
        <p:nvSpPr>
          <p:cNvPr id="7" name="内容占位符 6">
            <a:extLst>
              <a:ext uri="{FF2B5EF4-FFF2-40B4-BE49-F238E27FC236}">
                <a16:creationId xmlns:a16="http://schemas.microsoft.com/office/drawing/2014/main" id="{DE346DD4-7221-5859-E09D-5C5E3CDCF5B4}"/>
              </a:ext>
            </a:extLst>
          </p:cNvPr>
          <p:cNvSpPr>
            <a:spLocks noGrp="1"/>
          </p:cNvSpPr>
          <p:nvPr>
            <p:ph sz="half" idx="1"/>
          </p:nvPr>
        </p:nvSpPr>
        <p:spPr>
          <a:xfrm>
            <a:off x="944884" y="1465082"/>
            <a:ext cx="7806938" cy="5340486"/>
          </a:xfrm>
        </p:spPr>
        <p:txBody>
          <a:bodyPr/>
          <a:lstStyle/>
          <a:p>
            <a:pPr>
              <a:lnSpc>
                <a:spcPct val="150000"/>
              </a:lnSpc>
            </a:pPr>
            <a:r>
              <a:rPr lang="zh-CN" altLang="en-US" dirty="0">
                <a:solidFill>
                  <a:srgbClr val="FF0000"/>
                </a:solidFill>
              </a:rPr>
              <a:t>分块</a:t>
            </a:r>
            <a:r>
              <a:rPr lang="zh-CN" altLang="en-US" dirty="0"/>
              <a:t>控制矩阵略图近似误差</a:t>
            </a:r>
            <a:endParaRPr lang="en-US" altLang="zh-CN" dirty="0"/>
          </a:p>
          <a:p>
            <a:pPr>
              <a:lnSpc>
                <a:spcPct val="150000"/>
              </a:lnSpc>
            </a:pPr>
            <a:r>
              <a:rPr lang="zh-CN" altLang="en-US" dirty="0">
                <a:solidFill>
                  <a:srgbClr val="FF0000"/>
                </a:solidFill>
              </a:rPr>
              <a:t>合并</a:t>
            </a:r>
            <a:r>
              <a:rPr lang="zh-CN" altLang="en-US" dirty="0"/>
              <a:t>多尺度略图用以查询流矩阵</a:t>
            </a:r>
          </a:p>
        </p:txBody>
      </p:sp>
      <p:pic>
        <p:nvPicPr>
          <p:cNvPr id="10" name="图形 9" descr="数据库">
            <a:extLst>
              <a:ext uri="{FF2B5EF4-FFF2-40B4-BE49-F238E27FC236}">
                <a16:creationId xmlns:a16="http://schemas.microsoft.com/office/drawing/2014/main" id="{9400F260-7E36-C35F-5889-92C5D94DA1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18396" y="2263655"/>
            <a:ext cx="1273604" cy="919129"/>
          </a:xfrm>
          <a:prstGeom prst="rect">
            <a:avLst/>
          </a:prstGeom>
        </p:spPr>
      </p:pic>
      <p:pic>
        <p:nvPicPr>
          <p:cNvPr id="13" name="图形 12" descr="服务器">
            <a:extLst>
              <a:ext uri="{FF2B5EF4-FFF2-40B4-BE49-F238E27FC236}">
                <a16:creationId xmlns:a16="http://schemas.microsoft.com/office/drawing/2014/main" id="{C44EC0CB-761C-8E3A-30A9-555DE2EB23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87279" y="1426888"/>
            <a:ext cx="771514" cy="771514"/>
          </a:xfrm>
          <a:prstGeom prst="rect">
            <a:avLst/>
          </a:prstGeom>
        </p:spPr>
      </p:pic>
      <p:pic>
        <p:nvPicPr>
          <p:cNvPr id="14" name="图形 13" descr="服务器">
            <a:extLst>
              <a:ext uri="{FF2B5EF4-FFF2-40B4-BE49-F238E27FC236}">
                <a16:creationId xmlns:a16="http://schemas.microsoft.com/office/drawing/2014/main" id="{DD100EB4-1BB6-2C11-DCE9-0548D31626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87279" y="2333391"/>
            <a:ext cx="771514" cy="771514"/>
          </a:xfrm>
          <a:prstGeom prst="rect">
            <a:avLst/>
          </a:prstGeom>
        </p:spPr>
      </p:pic>
      <p:pic>
        <p:nvPicPr>
          <p:cNvPr id="15" name="图形 14" descr="服务器">
            <a:extLst>
              <a:ext uri="{FF2B5EF4-FFF2-40B4-BE49-F238E27FC236}">
                <a16:creationId xmlns:a16="http://schemas.microsoft.com/office/drawing/2014/main" id="{7C1E9670-C73B-786E-9CD7-A5BB6463BA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87279" y="3265083"/>
            <a:ext cx="771514" cy="771514"/>
          </a:xfrm>
          <a:prstGeom prst="rect">
            <a:avLst/>
          </a:prstGeom>
        </p:spPr>
      </p:pic>
      <p:sp>
        <p:nvSpPr>
          <p:cNvPr id="17" name="文本框 16">
            <a:extLst>
              <a:ext uri="{FF2B5EF4-FFF2-40B4-BE49-F238E27FC236}">
                <a16:creationId xmlns:a16="http://schemas.microsoft.com/office/drawing/2014/main" id="{7D0064FA-8035-98B1-1561-3544ACA1BFA0}"/>
              </a:ext>
            </a:extLst>
          </p:cNvPr>
          <p:cNvSpPr txBox="1"/>
          <p:nvPr/>
        </p:nvSpPr>
        <p:spPr>
          <a:xfrm>
            <a:off x="7928728" y="1655931"/>
            <a:ext cx="1144307" cy="338554"/>
          </a:xfrm>
          <a:prstGeom prst="rect">
            <a:avLst/>
          </a:prstGeom>
          <a:noFill/>
        </p:spPr>
        <p:txBody>
          <a:bodyPr wrap="square" rtlCol="0">
            <a:spAutoFit/>
          </a:bodyPr>
          <a:lstStyle/>
          <a:p>
            <a:r>
              <a:rPr kumimoji="1" lang="en-US" altLang="zh-CN" sz="1600" b="0" dirty="0"/>
              <a:t>Sketch</a:t>
            </a:r>
            <a:endParaRPr kumimoji="1" lang="zh-CN" altLang="en-US" sz="1100" b="0" dirty="0"/>
          </a:p>
        </p:txBody>
      </p:sp>
      <p:sp>
        <p:nvSpPr>
          <p:cNvPr id="18" name="文本框 17">
            <a:extLst>
              <a:ext uri="{FF2B5EF4-FFF2-40B4-BE49-F238E27FC236}">
                <a16:creationId xmlns:a16="http://schemas.microsoft.com/office/drawing/2014/main" id="{7FB72625-BCF1-1E9D-D145-458B6EF4B193}"/>
              </a:ext>
            </a:extLst>
          </p:cNvPr>
          <p:cNvSpPr txBox="1"/>
          <p:nvPr/>
        </p:nvSpPr>
        <p:spPr>
          <a:xfrm>
            <a:off x="7928729" y="2561336"/>
            <a:ext cx="1144307" cy="338554"/>
          </a:xfrm>
          <a:prstGeom prst="rect">
            <a:avLst/>
          </a:prstGeom>
          <a:noFill/>
        </p:spPr>
        <p:txBody>
          <a:bodyPr wrap="square" rtlCol="0">
            <a:spAutoFit/>
          </a:bodyPr>
          <a:lstStyle/>
          <a:p>
            <a:r>
              <a:rPr kumimoji="1" lang="en-US" altLang="zh-CN" sz="1600" b="0" dirty="0"/>
              <a:t>Sketch</a:t>
            </a:r>
            <a:endParaRPr kumimoji="1" lang="zh-CN" altLang="en-US" sz="1100" b="0" dirty="0"/>
          </a:p>
        </p:txBody>
      </p:sp>
      <p:sp>
        <p:nvSpPr>
          <p:cNvPr id="19" name="文本框 18">
            <a:extLst>
              <a:ext uri="{FF2B5EF4-FFF2-40B4-BE49-F238E27FC236}">
                <a16:creationId xmlns:a16="http://schemas.microsoft.com/office/drawing/2014/main" id="{A81A5F44-79FF-5C93-0F09-3C5AE4CB0C78}"/>
              </a:ext>
            </a:extLst>
          </p:cNvPr>
          <p:cNvSpPr txBox="1"/>
          <p:nvPr/>
        </p:nvSpPr>
        <p:spPr>
          <a:xfrm>
            <a:off x="7928729" y="3496737"/>
            <a:ext cx="1144307" cy="338554"/>
          </a:xfrm>
          <a:prstGeom prst="rect">
            <a:avLst/>
          </a:prstGeom>
          <a:noFill/>
        </p:spPr>
        <p:txBody>
          <a:bodyPr wrap="square" rtlCol="0">
            <a:spAutoFit/>
          </a:bodyPr>
          <a:lstStyle/>
          <a:p>
            <a:r>
              <a:rPr kumimoji="1" lang="en-US" altLang="zh-CN" sz="1600" b="0" dirty="0"/>
              <a:t>Sketch</a:t>
            </a:r>
            <a:endParaRPr kumimoji="1" lang="zh-CN" altLang="en-US" sz="1100" b="0" dirty="0"/>
          </a:p>
        </p:txBody>
      </p:sp>
      <p:sp>
        <p:nvSpPr>
          <p:cNvPr id="21" name="右箭头 20">
            <a:extLst>
              <a:ext uri="{FF2B5EF4-FFF2-40B4-BE49-F238E27FC236}">
                <a16:creationId xmlns:a16="http://schemas.microsoft.com/office/drawing/2014/main" id="{A6C5E590-12F8-87FA-FF22-93C2E078D692}"/>
              </a:ext>
            </a:extLst>
          </p:cNvPr>
          <p:cNvSpPr/>
          <p:nvPr/>
        </p:nvSpPr>
        <p:spPr>
          <a:xfrm>
            <a:off x="9733832" y="2399904"/>
            <a:ext cx="1184564" cy="6384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t>Merge</a:t>
            </a:r>
            <a:endParaRPr kumimoji="1" lang="zh-CN" altLang="en-US" sz="1400" dirty="0"/>
          </a:p>
        </p:txBody>
      </p:sp>
      <p:sp>
        <p:nvSpPr>
          <p:cNvPr id="22" name="文本框 21">
            <a:extLst>
              <a:ext uri="{FF2B5EF4-FFF2-40B4-BE49-F238E27FC236}">
                <a16:creationId xmlns:a16="http://schemas.microsoft.com/office/drawing/2014/main" id="{BC626979-5469-6EA9-35D8-A5B19A693CD5}"/>
              </a:ext>
            </a:extLst>
          </p:cNvPr>
          <p:cNvSpPr txBox="1"/>
          <p:nvPr/>
        </p:nvSpPr>
        <p:spPr>
          <a:xfrm>
            <a:off x="11312342" y="3177228"/>
            <a:ext cx="1144307" cy="338554"/>
          </a:xfrm>
          <a:prstGeom prst="rect">
            <a:avLst/>
          </a:prstGeom>
          <a:noFill/>
        </p:spPr>
        <p:txBody>
          <a:bodyPr wrap="square" rtlCol="0">
            <a:spAutoFit/>
          </a:bodyPr>
          <a:lstStyle/>
          <a:p>
            <a:r>
              <a:rPr kumimoji="1" lang="en-US" altLang="zh-CN" sz="1600" dirty="0"/>
              <a:t>Data</a:t>
            </a:r>
            <a:endParaRPr kumimoji="1" lang="zh-CN" altLang="en-US" sz="1100" b="0" dirty="0"/>
          </a:p>
        </p:txBody>
      </p:sp>
      <p:sp>
        <p:nvSpPr>
          <p:cNvPr id="8" name="标题 1">
            <a:extLst>
              <a:ext uri="{FF2B5EF4-FFF2-40B4-BE49-F238E27FC236}">
                <a16:creationId xmlns:a16="http://schemas.microsoft.com/office/drawing/2014/main" id="{7AD69BFF-C963-C560-AE34-7B769F13F2AA}"/>
              </a:ext>
            </a:extLst>
          </p:cNvPr>
          <p:cNvSpPr>
            <a:spLocks noGrp="1"/>
          </p:cNvSpPr>
          <p:nvPr>
            <p:ph type="title"/>
          </p:nvPr>
        </p:nvSpPr>
        <p:spPr>
          <a:xfrm>
            <a:off x="1618488" y="115888"/>
            <a:ext cx="10477500" cy="1144306"/>
          </a:xfrm>
        </p:spPr>
        <p:txBody>
          <a:bodyPr/>
          <a:lstStyle/>
          <a:p>
            <a:r>
              <a:rPr lang="zh-CN" altLang="en-US" dirty="0"/>
              <a:t>解决方案：基于</a:t>
            </a:r>
            <a:r>
              <a:rPr lang="zh-CN" altLang="en-US" dirty="0">
                <a:solidFill>
                  <a:srgbClr val="FF0000"/>
                </a:solidFill>
              </a:rPr>
              <a:t>可分解</a:t>
            </a:r>
            <a:r>
              <a:rPr lang="zh-CN" altLang="en-US" dirty="0"/>
              <a:t>的</a:t>
            </a:r>
            <a:r>
              <a:rPr lang="zh-CN" altLang="en-US" dirty="0">
                <a:solidFill>
                  <a:srgbClr val="FF0000"/>
                </a:solidFill>
              </a:rPr>
              <a:t>多尺度略图</a:t>
            </a:r>
            <a:endParaRPr kumimoji="1" lang="zh-CN" altLang="en-US" dirty="0">
              <a:solidFill>
                <a:srgbClr val="FF0000"/>
              </a:solidFill>
            </a:endParaRPr>
          </a:p>
        </p:txBody>
      </p:sp>
    </p:spTree>
    <p:extLst>
      <p:ext uri="{BB962C8B-B14F-4D97-AF65-F5344CB8AC3E}">
        <p14:creationId xmlns:p14="http://schemas.microsoft.com/office/powerpoint/2010/main" val="7803040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图片 118">
            <a:extLst>
              <a:ext uri="{FF2B5EF4-FFF2-40B4-BE49-F238E27FC236}">
                <a16:creationId xmlns:a16="http://schemas.microsoft.com/office/drawing/2014/main" id="{A273974E-3965-9DBA-4AE1-B76DDF0753F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18819" y="2563114"/>
            <a:ext cx="6455961" cy="4178998"/>
          </a:xfrm>
          <a:prstGeom prst="rect">
            <a:avLst/>
          </a:prstGeom>
        </p:spPr>
      </p:pic>
      <p:sp>
        <p:nvSpPr>
          <p:cNvPr id="6" name="标题 1">
            <a:extLst>
              <a:ext uri="{FF2B5EF4-FFF2-40B4-BE49-F238E27FC236}">
                <a16:creationId xmlns:a16="http://schemas.microsoft.com/office/drawing/2014/main" id="{B025D2B8-F76B-6E6C-BFC2-875E2B9F9493}"/>
              </a:ext>
            </a:extLst>
          </p:cNvPr>
          <p:cNvSpPr>
            <a:spLocks noGrp="1"/>
          </p:cNvSpPr>
          <p:nvPr>
            <p:ph type="title"/>
          </p:nvPr>
        </p:nvSpPr>
        <p:spPr>
          <a:xfrm>
            <a:off x="1618488" y="115888"/>
            <a:ext cx="10477500" cy="1144306"/>
          </a:xfrm>
        </p:spPr>
        <p:txBody>
          <a:bodyPr/>
          <a:lstStyle/>
          <a:p>
            <a:r>
              <a:rPr kumimoji="1" lang="zh-CN" altLang="en-US" dirty="0"/>
              <a:t>多尺度矩阵略图</a:t>
            </a:r>
          </a:p>
        </p:txBody>
      </p:sp>
      <p:sp>
        <p:nvSpPr>
          <p:cNvPr id="7" name="内容占位符 6">
            <a:extLst>
              <a:ext uri="{FF2B5EF4-FFF2-40B4-BE49-F238E27FC236}">
                <a16:creationId xmlns:a16="http://schemas.microsoft.com/office/drawing/2014/main" id="{404DFAA5-39EE-02CD-2C66-305801DD4550}"/>
              </a:ext>
            </a:extLst>
          </p:cNvPr>
          <p:cNvSpPr>
            <a:spLocks noGrp="1"/>
          </p:cNvSpPr>
          <p:nvPr>
            <p:ph sz="half" idx="1"/>
          </p:nvPr>
        </p:nvSpPr>
        <p:spPr>
          <a:xfrm>
            <a:off x="591514" y="1295999"/>
            <a:ext cx="5257800" cy="5302386"/>
          </a:xfrm>
        </p:spPr>
        <p:txBody>
          <a:bodyPr/>
          <a:lstStyle/>
          <a:p>
            <a:pPr>
              <a:lnSpc>
                <a:spcPct val="150000"/>
              </a:lnSpc>
            </a:pPr>
            <a:r>
              <a:rPr kumimoji="1" lang="zh-CN" altLang="en-US" dirty="0"/>
              <a:t>维护多个</a:t>
            </a:r>
            <a:r>
              <a:rPr kumimoji="1" lang="zh-CN" altLang="en-US" dirty="0">
                <a:solidFill>
                  <a:srgbClr val="FF0000"/>
                </a:solidFill>
              </a:rPr>
              <a:t>大小不同</a:t>
            </a:r>
            <a:r>
              <a:rPr kumimoji="1" lang="zh-CN" altLang="en-US" dirty="0"/>
              <a:t>的矩阵略图</a:t>
            </a:r>
            <a:endParaRPr kumimoji="1" lang="en-US" altLang="zh-CN" dirty="0"/>
          </a:p>
          <a:p>
            <a:pPr>
              <a:lnSpc>
                <a:spcPct val="150000"/>
              </a:lnSpc>
            </a:pPr>
            <a:r>
              <a:rPr kumimoji="1" lang="zh-CN" altLang="en-US" dirty="0"/>
              <a:t>对应不同的</a:t>
            </a:r>
            <a:r>
              <a:rPr kumimoji="1" lang="zh-CN" altLang="en-US" dirty="0">
                <a:solidFill>
                  <a:srgbClr val="FF0000"/>
                </a:solidFill>
              </a:rPr>
              <a:t>误差保证</a:t>
            </a:r>
            <a:endParaRPr kumimoji="1" lang="en-US" altLang="zh-CN" dirty="0">
              <a:solidFill>
                <a:srgbClr val="FF0000"/>
              </a:solidFill>
            </a:endParaRPr>
          </a:p>
          <a:p>
            <a:pPr>
              <a:lnSpc>
                <a:spcPct val="150000"/>
              </a:lnSpc>
            </a:pPr>
            <a:r>
              <a:rPr kumimoji="1" lang="zh-CN" altLang="en-US" dirty="0"/>
              <a:t>矩阵略图大小</a:t>
            </a:r>
            <a:r>
              <a:rPr kumimoji="1" lang="zh-CN" altLang="en-US" dirty="0">
                <a:solidFill>
                  <a:srgbClr val="FF0000"/>
                </a:solidFill>
              </a:rPr>
              <a:t>动态变化</a:t>
            </a:r>
            <a:endParaRPr kumimoji="1" lang="en-US" altLang="zh-CN" dirty="0"/>
          </a:p>
          <a:p>
            <a:pPr lvl="1">
              <a:lnSpc>
                <a:spcPct val="150000"/>
              </a:lnSpc>
            </a:pPr>
            <a:endParaRPr kumimoji="1" lang="en-US" altLang="zh-CN" dirty="0">
              <a:solidFill>
                <a:srgbClr val="FF0000"/>
              </a:solidFill>
            </a:endParaRPr>
          </a:p>
        </p:txBody>
      </p:sp>
      <p:sp>
        <p:nvSpPr>
          <p:cNvPr id="9" name="右箭头 8">
            <a:extLst>
              <a:ext uri="{FF2B5EF4-FFF2-40B4-BE49-F238E27FC236}">
                <a16:creationId xmlns:a16="http://schemas.microsoft.com/office/drawing/2014/main" id="{50A78ED3-4E90-6C00-405A-EDEC86F9A1E0}"/>
              </a:ext>
            </a:extLst>
          </p:cNvPr>
          <p:cNvSpPr/>
          <p:nvPr/>
        </p:nvSpPr>
        <p:spPr>
          <a:xfrm rot="12167616">
            <a:off x="3329721" y="3600139"/>
            <a:ext cx="1512712" cy="869219"/>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37679050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图片 118">
            <a:extLst>
              <a:ext uri="{FF2B5EF4-FFF2-40B4-BE49-F238E27FC236}">
                <a16:creationId xmlns:a16="http://schemas.microsoft.com/office/drawing/2014/main" id="{A273974E-3965-9DBA-4AE1-B76DDF0753F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38800" y="1439726"/>
            <a:ext cx="6455961" cy="4178998"/>
          </a:xfrm>
          <a:prstGeom prst="rect">
            <a:avLst/>
          </a:prstGeom>
        </p:spPr>
      </p:pic>
      <p:sp>
        <p:nvSpPr>
          <p:cNvPr id="6" name="标题 1">
            <a:extLst>
              <a:ext uri="{FF2B5EF4-FFF2-40B4-BE49-F238E27FC236}">
                <a16:creationId xmlns:a16="http://schemas.microsoft.com/office/drawing/2014/main" id="{B025D2B8-F76B-6E6C-BFC2-875E2B9F9493}"/>
              </a:ext>
            </a:extLst>
          </p:cNvPr>
          <p:cNvSpPr>
            <a:spLocks noGrp="1"/>
          </p:cNvSpPr>
          <p:nvPr>
            <p:ph type="title"/>
          </p:nvPr>
        </p:nvSpPr>
        <p:spPr>
          <a:xfrm>
            <a:off x="1618488" y="115888"/>
            <a:ext cx="10477500" cy="1144306"/>
          </a:xfrm>
        </p:spPr>
        <p:txBody>
          <a:bodyPr/>
          <a:lstStyle/>
          <a:p>
            <a:r>
              <a:rPr lang="zh-CN" altLang="en-US" dirty="0"/>
              <a:t>误差管理</a:t>
            </a:r>
            <a:endParaRPr kumimoji="1" lang="zh-CN" altLang="en-US" dirty="0"/>
          </a:p>
        </p:txBody>
      </p:sp>
      <p:sp>
        <p:nvSpPr>
          <p:cNvPr id="7" name="内容占位符 6">
            <a:extLst>
              <a:ext uri="{FF2B5EF4-FFF2-40B4-BE49-F238E27FC236}">
                <a16:creationId xmlns:a16="http://schemas.microsoft.com/office/drawing/2014/main" id="{404DFAA5-39EE-02CD-2C66-305801DD4550}"/>
              </a:ext>
            </a:extLst>
          </p:cNvPr>
          <p:cNvSpPr>
            <a:spLocks noGrp="1"/>
          </p:cNvSpPr>
          <p:nvPr>
            <p:ph sz="half" idx="1"/>
          </p:nvPr>
        </p:nvSpPr>
        <p:spPr>
          <a:xfrm>
            <a:off x="457200" y="1439726"/>
            <a:ext cx="3962400" cy="5418274"/>
          </a:xfrm>
        </p:spPr>
        <p:txBody>
          <a:bodyPr/>
          <a:lstStyle/>
          <a:p>
            <a:pPr>
              <a:lnSpc>
                <a:spcPct val="150000"/>
              </a:lnSpc>
            </a:pPr>
            <a:r>
              <a:rPr kumimoji="1" lang="zh-CN" altLang="en-US" dirty="0"/>
              <a:t>当误差超过给定大小时，新建一个矩阵略图，其大小</a:t>
            </a:r>
            <a:r>
              <a:rPr kumimoji="1" lang="zh-CN" altLang="en-US" dirty="0">
                <a:solidFill>
                  <a:srgbClr val="FF0000"/>
                </a:solidFill>
              </a:rPr>
              <a:t>翻倍</a:t>
            </a:r>
            <a:endParaRPr kumimoji="1" lang="en-US" altLang="zh-CN" dirty="0">
              <a:solidFill>
                <a:schemeClr val="tx1"/>
              </a:solidFill>
            </a:endParaRPr>
          </a:p>
          <a:p>
            <a:pPr>
              <a:lnSpc>
                <a:spcPct val="150000"/>
              </a:lnSpc>
            </a:pPr>
            <a:r>
              <a:rPr kumimoji="1" lang="zh-CN" altLang="en-US" dirty="0"/>
              <a:t>根据预先设置的最大略图近似</a:t>
            </a:r>
            <a:r>
              <a:rPr kumimoji="1" lang="zh-CN" altLang="en-US" dirty="0">
                <a:solidFill>
                  <a:srgbClr val="FF0000"/>
                </a:solidFill>
              </a:rPr>
              <a:t>误差</a:t>
            </a:r>
            <a:r>
              <a:rPr kumimoji="1" lang="zh-CN" altLang="en-US" dirty="0"/>
              <a:t>，</a:t>
            </a:r>
            <a:r>
              <a:rPr kumimoji="1" lang="zh-CN" altLang="en-US" dirty="0">
                <a:solidFill>
                  <a:srgbClr val="FF0000"/>
                </a:solidFill>
              </a:rPr>
              <a:t>动态调整</a:t>
            </a:r>
            <a:r>
              <a:rPr kumimoji="1" lang="zh-CN" altLang="en-US" dirty="0"/>
              <a:t>全局略图大小</a:t>
            </a:r>
            <a:endParaRPr kumimoji="1" lang="en-US" altLang="zh-CN" dirty="0"/>
          </a:p>
          <a:p>
            <a:pPr lvl="1">
              <a:lnSpc>
                <a:spcPct val="150000"/>
              </a:lnSpc>
            </a:pPr>
            <a:endParaRPr kumimoji="1" lang="en-US" altLang="zh-CN" dirty="0">
              <a:solidFill>
                <a:srgbClr val="FF0000"/>
              </a:solidFill>
            </a:endParaRPr>
          </a:p>
        </p:txBody>
      </p:sp>
      <p:sp>
        <p:nvSpPr>
          <p:cNvPr id="9" name="右箭头 8">
            <a:extLst>
              <a:ext uri="{FF2B5EF4-FFF2-40B4-BE49-F238E27FC236}">
                <a16:creationId xmlns:a16="http://schemas.microsoft.com/office/drawing/2014/main" id="{50A78ED3-4E90-6C00-405A-EDEC86F9A1E0}"/>
              </a:ext>
            </a:extLst>
          </p:cNvPr>
          <p:cNvSpPr/>
          <p:nvPr/>
        </p:nvSpPr>
        <p:spPr>
          <a:xfrm rot="10800000">
            <a:off x="4267200" y="1752600"/>
            <a:ext cx="1200298" cy="735346"/>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6125237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图片 118">
            <a:extLst>
              <a:ext uri="{FF2B5EF4-FFF2-40B4-BE49-F238E27FC236}">
                <a16:creationId xmlns:a16="http://schemas.microsoft.com/office/drawing/2014/main" id="{A273974E-3965-9DBA-4AE1-B76DDF0753F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5352" y="1600200"/>
            <a:ext cx="6455961" cy="4178998"/>
          </a:xfrm>
          <a:prstGeom prst="rect">
            <a:avLst/>
          </a:prstGeom>
        </p:spPr>
      </p:pic>
      <p:sp>
        <p:nvSpPr>
          <p:cNvPr id="6" name="标题 1">
            <a:extLst>
              <a:ext uri="{FF2B5EF4-FFF2-40B4-BE49-F238E27FC236}">
                <a16:creationId xmlns:a16="http://schemas.microsoft.com/office/drawing/2014/main" id="{B025D2B8-F76B-6E6C-BFC2-875E2B9F9493}"/>
              </a:ext>
            </a:extLst>
          </p:cNvPr>
          <p:cNvSpPr>
            <a:spLocks noGrp="1"/>
          </p:cNvSpPr>
          <p:nvPr>
            <p:ph type="title"/>
          </p:nvPr>
        </p:nvSpPr>
        <p:spPr>
          <a:xfrm>
            <a:off x="1618488" y="115888"/>
            <a:ext cx="10477500" cy="1144306"/>
          </a:xfrm>
        </p:spPr>
        <p:txBody>
          <a:bodyPr/>
          <a:lstStyle/>
          <a:p>
            <a:r>
              <a:rPr lang="zh-CN" altLang="en-US" dirty="0"/>
              <a:t>可拓展的略图更新</a:t>
            </a:r>
            <a:endParaRPr kumimoji="1" lang="zh-CN" altLang="en-US" dirty="0"/>
          </a:p>
        </p:txBody>
      </p:sp>
      <p:sp>
        <p:nvSpPr>
          <p:cNvPr id="7" name="内容占位符 6">
            <a:extLst>
              <a:ext uri="{FF2B5EF4-FFF2-40B4-BE49-F238E27FC236}">
                <a16:creationId xmlns:a16="http://schemas.microsoft.com/office/drawing/2014/main" id="{404DFAA5-39EE-02CD-2C66-305801DD4550}"/>
              </a:ext>
            </a:extLst>
          </p:cNvPr>
          <p:cNvSpPr>
            <a:spLocks noGrp="1"/>
          </p:cNvSpPr>
          <p:nvPr>
            <p:ph sz="half" idx="1"/>
          </p:nvPr>
        </p:nvSpPr>
        <p:spPr>
          <a:xfrm>
            <a:off x="8305799" y="1752600"/>
            <a:ext cx="3586883" cy="5578082"/>
          </a:xfrm>
        </p:spPr>
        <p:txBody>
          <a:bodyPr/>
          <a:lstStyle/>
          <a:p>
            <a:pPr>
              <a:lnSpc>
                <a:spcPct val="150000"/>
              </a:lnSpc>
            </a:pPr>
            <a:r>
              <a:rPr kumimoji="1" lang="zh-CN" altLang="en-US" dirty="0"/>
              <a:t>不假设特定的略图类型</a:t>
            </a:r>
            <a:endParaRPr kumimoji="1" lang="en-US" altLang="zh-CN" dirty="0"/>
          </a:p>
          <a:p>
            <a:pPr>
              <a:lnSpc>
                <a:spcPct val="150000"/>
              </a:lnSpc>
            </a:pPr>
            <a:r>
              <a:rPr kumimoji="1" lang="zh-CN" altLang="en-US" dirty="0"/>
              <a:t>适用于所有满足</a:t>
            </a:r>
            <a:r>
              <a:rPr kumimoji="1" lang="zh-CN" altLang="en-US" dirty="0">
                <a:solidFill>
                  <a:srgbClr val="FF0000"/>
                </a:solidFill>
              </a:rPr>
              <a:t>协方差误差保证</a:t>
            </a:r>
            <a:r>
              <a:rPr kumimoji="1" lang="zh-CN" altLang="en-US" dirty="0"/>
              <a:t>的略图 </a:t>
            </a:r>
            <a:r>
              <a:rPr kumimoji="1" lang="en-US" altLang="zh-CN" dirty="0"/>
              <a:t>(</a:t>
            </a:r>
            <a:r>
              <a:rPr kumimoji="1" lang="zh-CN" altLang="en-US" dirty="0"/>
              <a:t> 如</a:t>
            </a:r>
            <a:r>
              <a:rPr kumimoji="1" lang="en-US" altLang="zh-CN" dirty="0"/>
              <a:t> FD, RFD )</a:t>
            </a:r>
            <a:endParaRPr kumimoji="1" lang="zh-CN" altLang="en-US" dirty="0"/>
          </a:p>
          <a:p>
            <a:pPr lvl="1">
              <a:lnSpc>
                <a:spcPct val="150000"/>
              </a:lnSpc>
            </a:pPr>
            <a:endParaRPr kumimoji="1" lang="en-US" altLang="zh-CN" dirty="0">
              <a:solidFill>
                <a:srgbClr val="FF0000"/>
              </a:solidFill>
            </a:endParaRPr>
          </a:p>
        </p:txBody>
      </p:sp>
      <p:sp>
        <p:nvSpPr>
          <p:cNvPr id="2" name="右箭头 1">
            <a:extLst>
              <a:ext uri="{FF2B5EF4-FFF2-40B4-BE49-F238E27FC236}">
                <a16:creationId xmlns:a16="http://schemas.microsoft.com/office/drawing/2014/main" id="{CD62611B-FEE6-4DB4-2FA1-8EEADB6077AD}"/>
              </a:ext>
            </a:extLst>
          </p:cNvPr>
          <p:cNvSpPr/>
          <p:nvPr/>
        </p:nvSpPr>
        <p:spPr>
          <a:xfrm>
            <a:off x="7048407" y="2819400"/>
            <a:ext cx="1200298" cy="735346"/>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1419712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a:extLst>
              <a:ext uri="{FF2B5EF4-FFF2-40B4-BE49-F238E27FC236}">
                <a16:creationId xmlns:a16="http://schemas.microsoft.com/office/drawing/2014/main" id="{CD51F591-E6FB-B9EB-7B9C-068D1471C94F}"/>
              </a:ext>
            </a:extLst>
          </p:cNvPr>
          <p:cNvSpPr/>
          <p:nvPr/>
        </p:nvSpPr>
        <p:spPr>
          <a:xfrm>
            <a:off x="8614296" y="4918151"/>
            <a:ext cx="2520280" cy="1543980"/>
          </a:xfrm>
          <a:prstGeom prst="ellipse">
            <a:avLst/>
          </a:prstGeom>
          <a:solidFill>
            <a:schemeClr val="accent5">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3" name="椭圆 22">
            <a:extLst>
              <a:ext uri="{FF2B5EF4-FFF2-40B4-BE49-F238E27FC236}">
                <a16:creationId xmlns:a16="http://schemas.microsoft.com/office/drawing/2014/main" id="{0CB81B32-88EF-4A4B-75CC-AE4048AB2D17}"/>
              </a:ext>
            </a:extLst>
          </p:cNvPr>
          <p:cNvSpPr/>
          <p:nvPr/>
        </p:nvSpPr>
        <p:spPr>
          <a:xfrm>
            <a:off x="8641750" y="2916102"/>
            <a:ext cx="2520280" cy="1543980"/>
          </a:xfrm>
          <a:prstGeom prst="ellipse">
            <a:avLst/>
          </a:prstGeom>
          <a:solidFill>
            <a:schemeClr val="accent5">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24" name="图片 23">
            <a:extLst>
              <a:ext uri="{FF2B5EF4-FFF2-40B4-BE49-F238E27FC236}">
                <a16:creationId xmlns:a16="http://schemas.microsoft.com/office/drawing/2014/main" id="{2C7B26E6-16E5-5EEE-927E-2EDE39FB32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0870" y="2885534"/>
            <a:ext cx="6366038" cy="3858660"/>
          </a:xfrm>
          <a:prstGeom prst="rect">
            <a:avLst/>
          </a:prstGeom>
        </p:spPr>
      </p:pic>
      <p:sp>
        <p:nvSpPr>
          <p:cNvPr id="25" name="右箭头 24">
            <a:extLst>
              <a:ext uri="{FF2B5EF4-FFF2-40B4-BE49-F238E27FC236}">
                <a16:creationId xmlns:a16="http://schemas.microsoft.com/office/drawing/2014/main" id="{2E7BAF65-E5A8-E8EE-A88D-CECC1E81624E}"/>
              </a:ext>
            </a:extLst>
          </p:cNvPr>
          <p:cNvSpPr/>
          <p:nvPr/>
        </p:nvSpPr>
        <p:spPr>
          <a:xfrm>
            <a:off x="7231282" y="3496001"/>
            <a:ext cx="1082964" cy="480583"/>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26" name="矩形 25">
                <a:extLst>
                  <a:ext uri="{FF2B5EF4-FFF2-40B4-BE49-F238E27FC236}">
                    <a16:creationId xmlns:a16="http://schemas.microsoft.com/office/drawing/2014/main" id="{F23FACAB-09BF-24B4-4851-CB6B429DEFE7}"/>
                  </a:ext>
                </a:extLst>
              </p:cNvPr>
              <p:cNvSpPr/>
              <p:nvPr/>
            </p:nvSpPr>
            <p:spPr>
              <a:xfrm>
                <a:off x="9285254" y="3418745"/>
                <a:ext cx="1233271" cy="627470"/>
              </a:xfrm>
              <a:prstGeom prst="rect">
                <a:avLst/>
              </a:prstGeom>
              <a:solidFill>
                <a:schemeClr val="accent1">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zh-CN" sz="1800" b="0" i="1" smtClean="0">
                          <a:solidFill>
                            <a:schemeClr val="tx1"/>
                          </a:solidFill>
                          <a:latin typeface="Cambria Math" panose="02040503050406030204" pitchFamily="18" charset="0"/>
                        </a:rPr>
                        <m:t>𝑂</m:t>
                      </m:r>
                      <m:d>
                        <m:dPr>
                          <m:ctrlPr>
                            <a:rPr kumimoji="1" lang="en-US" altLang="zh-CN" sz="1800" b="0" i="1" smtClean="0">
                              <a:solidFill>
                                <a:schemeClr val="tx1"/>
                              </a:solidFill>
                              <a:latin typeface="Cambria Math" panose="02040503050406030204" pitchFamily="18" charset="0"/>
                            </a:rPr>
                          </m:ctrlPr>
                        </m:dPr>
                        <m:e>
                          <m:sSup>
                            <m:sSupPr>
                              <m:ctrlPr>
                                <a:rPr kumimoji="1" lang="en-US" altLang="zh-CN" sz="1800" b="0" i="1" smtClean="0">
                                  <a:solidFill>
                                    <a:schemeClr val="tx1"/>
                                  </a:solidFill>
                                  <a:latin typeface="Cambria Math" panose="02040503050406030204" pitchFamily="18" charset="0"/>
                                </a:rPr>
                              </m:ctrlPr>
                            </m:sSupPr>
                            <m:e>
                              <m:r>
                                <a:rPr kumimoji="1" lang="en-US" altLang="zh-CN" sz="1800" b="0" i="1" smtClean="0">
                                  <a:solidFill>
                                    <a:schemeClr val="tx1"/>
                                  </a:solidFill>
                                  <a:latin typeface="Cambria Math" panose="02040503050406030204" pitchFamily="18" charset="0"/>
                                </a:rPr>
                                <m:t>𝑑</m:t>
                              </m:r>
                            </m:e>
                            <m:sup>
                              <m:r>
                                <a:rPr kumimoji="1" lang="en-US" altLang="zh-CN" sz="1800" b="0" i="1" smtClean="0">
                                  <a:solidFill>
                                    <a:schemeClr val="tx1"/>
                                  </a:solidFill>
                                  <a:latin typeface="Cambria Math" panose="02040503050406030204" pitchFamily="18" charset="0"/>
                                </a:rPr>
                                <m:t>2</m:t>
                              </m:r>
                            </m:sup>
                          </m:sSup>
                        </m:e>
                      </m:d>
                    </m:oMath>
                  </m:oMathPara>
                </a14:m>
                <a:endParaRPr kumimoji="1" lang="zh-CN" altLang="en-US" sz="1800" dirty="0">
                  <a:solidFill>
                    <a:schemeClr val="tx1"/>
                  </a:solidFill>
                </a:endParaRPr>
              </a:p>
            </p:txBody>
          </p:sp>
        </mc:Choice>
        <mc:Fallback xmlns="">
          <p:sp>
            <p:nvSpPr>
              <p:cNvPr id="26" name="矩形 25">
                <a:extLst>
                  <a:ext uri="{FF2B5EF4-FFF2-40B4-BE49-F238E27FC236}">
                    <a16:creationId xmlns:a16="http://schemas.microsoft.com/office/drawing/2014/main" id="{F23FACAB-09BF-24B4-4851-CB6B429DEFE7}"/>
                  </a:ext>
                </a:extLst>
              </p:cNvPr>
              <p:cNvSpPr>
                <a:spLocks noRot="1" noChangeAspect="1" noMove="1" noResize="1" noEditPoints="1" noAdjustHandles="1" noChangeArrowheads="1" noChangeShapeType="1" noTextEdit="1"/>
              </p:cNvSpPr>
              <p:nvPr/>
            </p:nvSpPr>
            <p:spPr>
              <a:xfrm>
                <a:off x="9285254" y="3418745"/>
                <a:ext cx="1233271" cy="627470"/>
              </a:xfrm>
              <a:prstGeom prst="rect">
                <a:avLst/>
              </a:prstGeom>
              <a:blipFill>
                <a:blip r:embed="rId4"/>
                <a:stretch>
                  <a:fillRect/>
                </a:stretch>
              </a:blipFill>
              <a:ln>
                <a:solidFill>
                  <a:schemeClr val="bg1"/>
                </a:solidFill>
              </a:ln>
            </p:spPr>
            <p:txBody>
              <a:bodyPr/>
              <a:lstStyle/>
              <a:p>
                <a:r>
                  <a:rPr lang="zh-CN" altLang="en-US">
                    <a:noFill/>
                  </a:rPr>
                  <a:t> </a:t>
                </a:r>
              </a:p>
            </p:txBody>
          </p:sp>
        </mc:Fallback>
      </mc:AlternateContent>
      <p:sp>
        <p:nvSpPr>
          <p:cNvPr id="27" name="矩形 26">
            <a:extLst>
              <a:ext uri="{FF2B5EF4-FFF2-40B4-BE49-F238E27FC236}">
                <a16:creationId xmlns:a16="http://schemas.microsoft.com/office/drawing/2014/main" id="{0ABB0DE5-F08E-B96F-F45D-351F61674294}"/>
              </a:ext>
            </a:extLst>
          </p:cNvPr>
          <p:cNvSpPr/>
          <p:nvPr/>
        </p:nvSpPr>
        <p:spPr>
          <a:xfrm>
            <a:off x="4897334" y="3893646"/>
            <a:ext cx="576064" cy="648072"/>
          </a:xfrm>
          <a:prstGeom prst="rect">
            <a:avLst/>
          </a:prstGeom>
          <a:noFill/>
          <a:ln>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sp>
        <p:nvSpPr>
          <p:cNvPr id="28" name="矩形 27">
            <a:extLst>
              <a:ext uri="{FF2B5EF4-FFF2-40B4-BE49-F238E27FC236}">
                <a16:creationId xmlns:a16="http://schemas.microsoft.com/office/drawing/2014/main" id="{85FF23AA-3E2E-5C93-6B3E-A7351F343D7A}"/>
              </a:ext>
            </a:extLst>
          </p:cNvPr>
          <p:cNvSpPr/>
          <p:nvPr/>
        </p:nvSpPr>
        <p:spPr>
          <a:xfrm>
            <a:off x="4883939" y="5693846"/>
            <a:ext cx="576064" cy="648072"/>
          </a:xfrm>
          <a:prstGeom prst="rect">
            <a:avLst/>
          </a:prstGeom>
          <a:noFill/>
          <a:ln>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cxnSp>
        <p:nvCxnSpPr>
          <p:cNvPr id="29" name="直接箭头连接符 35">
            <a:extLst>
              <a:ext uri="{FF2B5EF4-FFF2-40B4-BE49-F238E27FC236}">
                <a16:creationId xmlns:a16="http://schemas.microsoft.com/office/drawing/2014/main" id="{D7F76D6F-FC33-EC4B-D93B-45A95B3FD878}"/>
              </a:ext>
            </a:extLst>
          </p:cNvPr>
          <p:cNvCxnSpPr>
            <a:cxnSpLocks/>
          </p:cNvCxnSpPr>
          <p:nvPr/>
        </p:nvCxnSpPr>
        <p:spPr>
          <a:xfrm>
            <a:off x="5552416" y="4516874"/>
            <a:ext cx="641062" cy="9685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234096C0-AD5B-5B63-6761-C16E68205474}"/>
              </a:ext>
            </a:extLst>
          </p:cNvPr>
          <p:cNvSpPr txBox="1"/>
          <p:nvPr/>
        </p:nvSpPr>
        <p:spPr>
          <a:xfrm>
            <a:off x="6272496" y="4420222"/>
            <a:ext cx="2091446" cy="369332"/>
          </a:xfrm>
          <a:prstGeom prst="rect">
            <a:avLst/>
          </a:prstGeom>
          <a:noFill/>
        </p:spPr>
        <p:txBody>
          <a:bodyPr wrap="square" rtlCol="0">
            <a:spAutoFit/>
          </a:bodyPr>
          <a:lstStyle/>
          <a:p>
            <a:pPr algn="l"/>
            <a:r>
              <a:rPr lang="en-US" altLang="zh-CN" sz="1800" dirty="0">
                <a:solidFill>
                  <a:srgbClr val="FF0000"/>
                </a:solidFill>
              </a:rPr>
              <a:t>Heavy spectral tail</a:t>
            </a:r>
            <a:endParaRPr lang="zh-CN" altLang="en-US" sz="1800" dirty="0">
              <a:solidFill>
                <a:srgbClr val="FF0000"/>
              </a:solidFill>
            </a:endParaRPr>
          </a:p>
        </p:txBody>
      </p:sp>
      <p:sp>
        <p:nvSpPr>
          <p:cNvPr id="31" name="文本框 30">
            <a:extLst>
              <a:ext uri="{FF2B5EF4-FFF2-40B4-BE49-F238E27FC236}">
                <a16:creationId xmlns:a16="http://schemas.microsoft.com/office/drawing/2014/main" id="{EBD6EBCC-3FF4-EC3A-466A-8315C4663387}"/>
              </a:ext>
            </a:extLst>
          </p:cNvPr>
          <p:cNvSpPr txBox="1"/>
          <p:nvPr/>
        </p:nvSpPr>
        <p:spPr>
          <a:xfrm>
            <a:off x="6272496" y="6484858"/>
            <a:ext cx="3665398" cy="369332"/>
          </a:xfrm>
          <a:prstGeom prst="rect">
            <a:avLst/>
          </a:prstGeom>
          <a:noFill/>
        </p:spPr>
        <p:txBody>
          <a:bodyPr wrap="square" rtlCol="0">
            <a:spAutoFit/>
          </a:bodyPr>
          <a:lstStyle/>
          <a:p>
            <a:pPr algn="l"/>
            <a:r>
              <a:rPr lang="en-US" altLang="zh-CN" sz="1800" dirty="0">
                <a:solidFill>
                  <a:srgbClr val="FF0000"/>
                </a:solidFill>
              </a:rPr>
              <a:t>Decreasing spectral tail</a:t>
            </a:r>
            <a:endParaRPr lang="zh-CN" altLang="en-US" sz="1800" dirty="0">
              <a:solidFill>
                <a:srgbClr val="FF0000"/>
              </a:solidFill>
            </a:endParaRPr>
          </a:p>
        </p:txBody>
      </p:sp>
      <p:cxnSp>
        <p:nvCxnSpPr>
          <p:cNvPr id="32" name="直接箭头连接符 35">
            <a:extLst>
              <a:ext uri="{FF2B5EF4-FFF2-40B4-BE49-F238E27FC236}">
                <a16:creationId xmlns:a16="http://schemas.microsoft.com/office/drawing/2014/main" id="{68503398-2C66-D5F9-6F0C-426EAE667D3D}"/>
              </a:ext>
            </a:extLst>
          </p:cNvPr>
          <p:cNvCxnSpPr>
            <a:cxnSpLocks/>
          </p:cNvCxnSpPr>
          <p:nvPr/>
        </p:nvCxnSpPr>
        <p:spPr>
          <a:xfrm>
            <a:off x="5552416" y="6407606"/>
            <a:ext cx="641062" cy="9685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椭圆 32">
            <a:extLst>
              <a:ext uri="{FF2B5EF4-FFF2-40B4-BE49-F238E27FC236}">
                <a16:creationId xmlns:a16="http://schemas.microsoft.com/office/drawing/2014/main" id="{5D4DCDE5-1223-70BD-A8EF-436D36AE5965}"/>
              </a:ext>
            </a:extLst>
          </p:cNvPr>
          <p:cNvSpPr/>
          <p:nvPr/>
        </p:nvSpPr>
        <p:spPr>
          <a:xfrm>
            <a:off x="6932975" y="3043213"/>
            <a:ext cx="1594873" cy="369332"/>
          </a:xfrm>
          <a:prstGeom prst="ellipse">
            <a:avLst/>
          </a:prstGeom>
          <a:solidFill>
            <a:schemeClr val="accent6">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solidFill>
                  <a:schemeClr val="tx1"/>
                </a:solidFill>
              </a:rPr>
              <a:t>Worst case</a:t>
            </a:r>
            <a:endParaRPr kumimoji="1" lang="zh-CN" altLang="en-US" sz="1400" b="1" dirty="0">
              <a:solidFill>
                <a:schemeClr val="tx1"/>
              </a:solidFill>
            </a:endParaRPr>
          </a:p>
        </p:txBody>
      </p:sp>
      <p:sp>
        <p:nvSpPr>
          <p:cNvPr id="34" name="右箭头 33">
            <a:extLst>
              <a:ext uri="{FF2B5EF4-FFF2-40B4-BE49-F238E27FC236}">
                <a16:creationId xmlns:a16="http://schemas.microsoft.com/office/drawing/2014/main" id="{1682D593-42F1-8CFB-6188-8A2F45D361AE}"/>
              </a:ext>
            </a:extLst>
          </p:cNvPr>
          <p:cNvSpPr/>
          <p:nvPr/>
        </p:nvSpPr>
        <p:spPr>
          <a:xfrm>
            <a:off x="7231282" y="5503308"/>
            <a:ext cx="1082964" cy="480583"/>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mc:AlternateContent xmlns:mc="http://schemas.openxmlformats.org/markup-compatibility/2006" xmlns:a14="http://schemas.microsoft.com/office/drawing/2010/main">
        <mc:Choice Requires="a14">
          <p:sp>
            <p:nvSpPr>
              <p:cNvPr id="35" name="矩形 34">
                <a:extLst>
                  <a:ext uri="{FF2B5EF4-FFF2-40B4-BE49-F238E27FC236}">
                    <a16:creationId xmlns:a16="http://schemas.microsoft.com/office/drawing/2014/main" id="{5E7D3880-F294-4C3D-1BD1-124F3EA819EA}"/>
                  </a:ext>
                </a:extLst>
              </p:cNvPr>
              <p:cNvSpPr/>
              <p:nvPr/>
            </p:nvSpPr>
            <p:spPr>
              <a:xfrm>
                <a:off x="8981774" y="5426758"/>
                <a:ext cx="1832178" cy="627470"/>
              </a:xfrm>
              <a:prstGeom prst="rect">
                <a:avLst/>
              </a:prstGeom>
              <a:solidFill>
                <a:schemeClr val="accent1">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zh-CN" sz="1800" b="0" i="1" smtClean="0">
                          <a:solidFill>
                            <a:schemeClr val="tx1"/>
                          </a:solidFill>
                          <a:latin typeface="Cambria Math" panose="02040503050406030204" pitchFamily="18" charset="0"/>
                        </a:rPr>
                        <m:t>𝑂</m:t>
                      </m:r>
                      <m:d>
                        <m:dPr>
                          <m:ctrlPr>
                            <a:rPr kumimoji="1" lang="en-US" altLang="zh-CN" sz="1800" b="0" i="1" smtClean="0">
                              <a:solidFill>
                                <a:schemeClr val="tx1"/>
                              </a:solidFill>
                              <a:latin typeface="Cambria Math" panose="02040503050406030204" pitchFamily="18" charset="0"/>
                            </a:rPr>
                          </m:ctrlPr>
                        </m:dPr>
                        <m:e>
                          <m:r>
                            <a:rPr kumimoji="1" lang="en-US" altLang="zh-CN" sz="1800" b="0" i="1" smtClean="0">
                              <a:solidFill>
                                <a:schemeClr val="tx1"/>
                              </a:solidFill>
                              <a:latin typeface="Cambria Math" panose="02040503050406030204" pitchFamily="18" charset="0"/>
                            </a:rPr>
                            <m:t>𝑑</m:t>
                          </m:r>
                          <m:r>
                            <a:rPr kumimoji="1" lang="en-US" altLang="zh-CN" sz="1800" b="0" i="1" smtClean="0">
                              <a:solidFill>
                                <a:srgbClr val="FF0000"/>
                              </a:solidFill>
                              <a:latin typeface="Cambria Math" panose="02040503050406030204" pitchFamily="18" charset="0"/>
                            </a:rPr>
                            <m:t>𝑘</m:t>
                          </m:r>
                          <m:r>
                            <a:rPr kumimoji="1" lang="en-US" altLang="zh-CN" sz="1800" b="0" i="1" smtClean="0">
                              <a:solidFill>
                                <a:schemeClr val="tx1"/>
                              </a:solidFill>
                              <a:latin typeface="Cambria Math" panose="02040503050406030204" pitchFamily="18" charset="0"/>
                            </a:rPr>
                            <m:t>+</m:t>
                          </m:r>
                          <m:sSup>
                            <m:sSupPr>
                              <m:ctrlPr>
                                <a:rPr kumimoji="1" lang="en-US" altLang="zh-CN" sz="1800" b="0" i="1" smtClean="0">
                                  <a:solidFill>
                                    <a:srgbClr val="FF0000"/>
                                  </a:solidFill>
                                  <a:latin typeface="Cambria Math" panose="02040503050406030204" pitchFamily="18" charset="0"/>
                                </a:rPr>
                              </m:ctrlPr>
                            </m:sSupPr>
                            <m:e>
                              <m:r>
                                <a:rPr kumimoji="1" lang="en-US" altLang="zh-CN" sz="1800" b="0" i="1" smtClean="0">
                                  <a:solidFill>
                                    <a:srgbClr val="FF0000"/>
                                  </a:solidFill>
                                  <a:latin typeface="Cambria Math" panose="02040503050406030204" pitchFamily="18" charset="0"/>
                                </a:rPr>
                                <m:t>𝑘</m:t>
                              </m:r>
                            </m:e>
                            <m:sup>
                              <m:r>
                                <a:rPr kumimoji="1" lang="en-US" altLang="zh-CN" sz="1800" b="0" i="1" smtClean="0">
                                  <a:solidFill>
                                    <a:srgbClr val="FF0000"/>
                                  </a:solidFill>
                                  <a:latin typeface="Cambria Math" panose="02040503050406030204" pitchFamily="18" charset="0"/>
                                </a:rPr>
                                <m:t>2</m:t>
                              </m:r>
                            </m:sup>
                          </m:sSup>
                        </m:e>
                      </m:d>
                    </m:oMath>
                  </m:oMathPara>
                </a14:m>
                <a:endParaRPr kumimoji="1" lang="zh-CN" altLang="en-US" sz="1800" dirty="0">
                  <a:solidFill>
                    <a:schemeClr val="tx1"/>
                  </a:solidFill>
                </a:endParaRPr>
              </a:p>
            </p:txBody>
          </p:sp>
        </mc:Choice>
        <mc:Fallback xmlns="">
          <p:sp>
            <p:nvSpPr>
              <p:cNvPr id="35" name="矩形 34">
                <a:extLst>
                  <a:ext uri="{FF2B5EF4-FFF2-40B4-BE49-F238E27FC236}">
                    <a16:creationId xmlns:a16="http://schemas.microsoft.com/office/drawing/2014/main" id="{5E7D3880-F294-4C3D-1BD1-124F3EA819EA}"/>
                  </a:ext>
                </a:extLst>
              </p:cNvPr>
              <p:cNvSpPr>
                <a:spLocks noRot="1" noChangeAspect="1" noMove="1" noResize="1" noEditPoints="1" noAdjustHandles="1" noChangeArrowheads="1" noChangeShapeType="1" noTextEdit="1"/>
              </p:cNvSpPr>
              <p:nvPr/>
            </p:nvSpPr>
            <p:spPr>
              <a:xfrm>
                <a:off x="8981774" y="5426758"/>
                <a:ext cx="1832178" cy="627470"/>
              </a:xfrm>
              <a:prstGeom prst="rect">
                <a:avLst/>
              </a:prstGeom>
              <a:blipFill>
                <a:blip r:embed="rId5"/>
                <a:stretch>
                  <a:fillRect/>
                </a:stretch>
              </a:blipFill>
              <a:ln>
                <a:solidFill>
                  <a:schemeClr val="bg1"/>
                </a:solidFill>
              </a:ln>
            </p:spPr>
            <p:txBody>
              <a:bodyPr/>
              <a:lstStyle/>
              <a:p>
                <a:r>
                  <a:rPr lang="zh-CN" altLang="en-US">
                    <a:noFill/>
                  </a:rPr>
                  <a:t> </a:t>
                </a:r>
              </a:p>
            </p:txBody>
          </p:sp>
        </mc:Fallback>
      </mc:AlternateContent>
      <p:sp>
        <p:nvSpPr>
          <p:cNvPr id="36" name="椭圆 35">
            <a:extLst>
              <a:ext uri="{FF2B5EF4-FFF2-40B4-BE49-F238E27FC236}">
                <a16:creationId xmlns:a16="http://schemas.microsoft.com/office/drawing/2014/main" id="{D8FA535C-9CB0-7FF1-B311-BBD3808C0845}"/>
              </a:ext>
            </a:extLst>
          </p:cNvPr>
          <p:cNvSpPr/>
          <p:nvPr/>
        </p:nvSpPr>
        <p:spPr>
          <a:xfrm>
            <a:off x="6965627" y="5047932"/>
            <a:ext cx="1614273" cy="399904"/>
          </a:xfrm>
          <a:prstGeom prst="ellipse">
            <a:avLst/>
          </a:prstGeom>
          <a:solidFill>
            <a:schemeClr val="accent6">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b="1" dirty="0">
                <a:solidFill>
                  <a:schemeClr val="tx1"/>
                </a:solidFill>
              </a:rPr>
              <a:t>Low-rank</a:t>
            </a:r>
            <a:endParaRPr kumimoji="1" lang="zh-CN" altLang="en-US" sz="1400" b="1" dirty="0">
              <a:solidFill>
                <a:schemeClr val="tx1"/>
              </a:solidFill>
            </a:endParaRPr>
          </a:p>
        </p:txBody>
      </p:sp>
      <p:sp>
        <p:nvSpPr>
          <p:cNvPr id="37" name="文本框 36">
            <a:extLst>
              <a:ext uri="{FF2B5EF4-FFF2-40B4-BE49-F238E27FC236}">
                <a16:creationId xmlns:a16="http://schemas.microsoft.com/office/drawing/2014/main" id="{DE6516B5-1FEB-160F-D211-4202A04AFEB4}"/>
              </a:ext>
            </a:extLst>
          </p:cNvPr>
          <p:cNvSpPr txBox="1"/>
          <p:nvPr/>
        </p:nvSpPr>
        <p:spPr>
          <a:xfrm>
            <a:off x="9274553" y="3081102"/>
            <a:ext cx="1683996" cy="307777"/>
          </a:xfrm>
          <a:prstGeom prst="rect">
            <a:avLst/>
          </a:prstGeom>
          <a:noFill/>
        </p:spPr>
        <p:txBody>
          <a:bodyPr wrap="square" rtlCol="0">
            <a:spAutoFit/>
          </a:bodyPr>
          <a:lstStyle/>
          <a:p>
            <a:r>
              <a:rPr kumimoji="1" lang="en-US" altLang="zh-CN" sz="1400" b="1" dirty="0"/>
              <a:t>Non-sketched</a:t>
            </a:r>
            <a:endParaRPr kumimoji="1" lang="zh-CN" altLang="en-US" sz="1400" b="1" dirty="0"/>
          </a:p>
        </p:txBody>
      </p:sp>
      <p:sp>
        <p:nvSpPr>
          <p:cNvPr id="38" name="文本框 37">
            <a:extLst>
              <a:ext uri="{FF2B5EF4-FFF2-40B4-BE49-F238E27FC236}">
                <a16:creationId xmlns:a16="http://schemas.microsoft.com/office/drawing/2014/main" id="{796349F6-619B-488F-FCA3-FFB06B022D5D}"/>
              </a:ext>
            </a:extLst>
          </p:cNvPr>
          <p:cNvSpPr txBox="1"/>
          <p:nvPr/>
        </p:nvSpPr>
        <p:spPr>
          <a:xfrm>
            <a:off x="9055865" y="5096271"/>
            <a:ext cx="1683996" cy="307777"/>
          </a:xfrm>
          <a:prstGeom prst="rect">
            <a:avLst/>
          </a:prstGeom>
          <a:noFill/>
        </p:spPr>
        <p:txBody>
          <a:bodyPr wrap="square" rtlCol="0">
            <a:spAutoFit/>
          </a:bodyPr>
          <a:lstStyle/>
          <a:p>
            <a:r>
              <a:rPr kumimoji="1" lang="en-US" altLang="zh-CN" sz="1400" b="1" dirty="0"/>
              <a:t>Optimal-sketched</a:t>
            </a:r>
            <a:endParaRPr kumimoji="1" lang="zh-CN" altLang="en-US" sz="1400" b="1" dirty="0"/>
          </a:p>
        </p:txBody>
      </p:sp>
      <p:sp>
        <p:nvSpPr>
          <p:cNvPr id="7" name="标题 1">
            <a:extLst>
              <a:ext uri="{FF2B5EF4-FFF2-40B4-BE49-F238E27FC236}">
                <a16:creationId xmlns:a16="http://schemas.microsoft.com/office/drawing/2014/main" id="{0B439D10-33F8-DA45-7C3E-C1018DE44312}"/>
              </a:ext>
            </a:extLst>
          </p:cNvPr>
          <p:cNvSpPr>
            <a:spLocks noGrp="1"/>
          </p:cNvSpPr>
          <p:nvPr>
            <p:ph type="title"/>
          </p:nvPr>
        </p:nvSpPr>
        <p:spPr>
          <a:xfrm>
            <a:off x="1618488" y="115888"/>
            <a:ext cx="10477500" cy="1144306"/>
          </a:xfrm>
        </p:spPr>
        <p:txBody>
          <a:bodyPr/>
          <a:lstStyle/>
          <a:p>
            <a:r>
              <a:rPr kumimoji="1" lang="zh-CN" altLang="en-US" dirty="0"/>
              <a:t>空间复杂度</a:t>
            </a:r>
            <a:endParaRPr kumimoji="1" lang="en-US" altLang="zh-CN" dirty="0"/>
          </a:p>
        </p:txBody>
      </p:sp>
      <p:sp>
        <p:nvSpPr>
          <p:cNvPr id="3" name="内容占位符 2">
            <a:extLst>
              <a:ext uri="{FF2B5EF4-FFF2-40B4-BE49-F238E27FC236}">
                <a16:creationId xmlns:a16="http://schemas.microsoft.com/office/drawing/2014/main" id="{BFFEA6F9-F852-980C-9CD2-55B8221295BF}"/>
              </a:ext>
            </a:extLst>
          </p:cNvPr>
          <p:cNvSpPr>
            <a:spLocks noGrp="1"/>
          </p:cNvSpPr>
          <p:nvPr>
            <p:ph sz="half" idx="1"/>
          </p:nvPr>
        </p:nvSpPr>
        <p:spPr>
          <a:xfrm>
            <a:off x="394636" y="1190170"/>
            <a:ext cx="10771204" cy="5281750"/>
          </a:xfrm>
        </p:spPr>
        <p:txBody>
          <a:bodyPr/>
          <a:lstStyle/>
          <a:p>
            <a:pPr>
              <a:lnSpc>
                <a:spcPct val="150000"/>
              </a:lnSpc>
            </a:pPr>
            <a:r>
              <a:rPr kumimoji="1" lang="zh-CN" altLang="en-US" dirty="0"/>
              <a:t>基于数据</a:t>
            </a:r>
            <a:r>
              <a:rPr kumimoji="1" lang="zh-CN" altLang="en-US" dirty="0">
                <a:solidFill>
                  <a:srgbClr val="FF0000"/>
                </a:solidFill>
              </a:rPr>
              <a:t>自适应</a:t>
            </a:r>
            <a:r>
              <a:rPr kumimoji="1" lang="zh-CN" altLang="en-US" dirty="0"/>
              <a:t>地调整略图大小</a:t>
            </a:r>
            <a:endParaRPr kumimoji="1" lang="en-US" altLang="zh-CN" dirty="0"/>
          </a:p>
          <a:p>
            <a:pPr>
              <a:lnSpc>
                <a:spcPct val="150000"/>
              </a:lnSpc>
            </a:pPr>
            <a:r>
              <a:rPr kumimoji="1" lang="zh-CN" altLang="en-US" dirty="0"/>
              <a:t>即使在最坏情况下，也保证了</a:t>
            </a:r>
            <a:r>
              <a:rPr kumimoji="1" lang="zh-CN" altLang="en-US" dirty="0">
                <a:solidFill>
                  <a:srgbClr val="FF0000"/>
                </a:solidFill>
              </a:rPr>
              <a:t>次线性遗憾</a:t>
            </a:r>
          </a:p>
        </p:txBody>
      </p:sp>
    </p:spTree>
    <p:extLst>
      <p:ext uri="{BB962C8B-B14F-4D97-AF65-F5344CB8AC3E}">
        <p14:creationId xmlns:p14="http://schemas.microsoft.com/office/powerpoint/2010/main" val="1999531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7D5B1B-B807-F61B-4473-8AB51750B866}"/>
              </a:ext>
            </a:extLst>
          </p:cNvPr>
          <p:cNvSpPr>
            <a:spLocks noGrp="1"/>
          </p:cNvSpPr>
          <p:nvPr>
            <p:ph type="title"/>
          </p:nvPr>
        </p:nvSpPr>
        <p:spPr/>
        <p:txBody>
          <a:bodyPr/>
          <a:lstStyle/>
          <a:p>
            <a:r>
              <a:rPr kumimoji="1" lang="zh-CN" altLang="en-US" dirty="0"/>
              <a:t>单尺度略图 </a:t>
            </a:r>
            <a:r>
              <a:rPr kumimoji="1" lang="en-US" altLang="zh-CN" dirty="0"/>
              <a:t>VS</a:t>
            </a:r>
            <a:r>
              <a:rPr kumimoji="1" lang="zh-CN" altLang="en-US" dirty="0"/>
              <a:t> 多尺度略图</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7CDDF30-52D2-A8FC-6D1D-355C27C9330A}"/>
                  </a:ext>
                </a:extLst>
              </p:cNvPr>
              <p:cNvSpPr>
                <a:spLocks noGrp="1"/>
              </p:cNvSpPr>
              <p:nvPr>
                <p:ph sz="half" idx="1"/>
              </p:nvPr>
            </p:nvSpPr>
            <p:spPr>
              <a:xfrm>
                <a:off x="762000" y="1412876"/>
                <a:ext cx="5613400" cy="5159375"/>
              </a:xfrm>
            </p:spPr>
            <p:txBody>
              <a:bodyPr/>
              <a:lstStyle/>
              <a:p>
                <a:pPr>
                  <a:lnSpc>
                    <a:spcPct val="150000"/>
                  </a:lnSpc>
                </a:pPr>
                <a:r>
                  <a:rPr kumimoji="1" lang="zh-CN" altLang="en-US" b="0" dirty="0">
                    <a:latin typeface="SimHei" panose="02010609060101010101" pitchFamily="49" charset="-122"/>
                    <a:ea typeface="SimHei" panose="02010609060101010101" pitchFamily="49" charset="-122"/>
                  </a:rPr>
                  <a:t>基于单个略图的</a:t>
                </a:r>
                <a:r>
                  <a:rPr kumimoji="1" lang="zh-CN" altLang="en-US" dirty="0">
                    <a:latin typeface="SimHei" panose="02010609060101010101" pitchFamily="49" charset="-122"/>
                    <a:ea typeface="SimHei" panose="02010609060101010101" pitchFamily="49" charset="-122"/>
                  </a:rPr>
                  <a:t>线性老虎机</a:t>
                </a:r>
                <a:endParaRPr kumimoji="1" lang="en-US" altLang="zh-CN" dirty="0">
                  <a:latin typeface="SimHei" panose="02010609060101010101" pitchFamily="49" charset="-122"/>
                  <a:ea typeface="SimHei" panose="02010609060101010101" pitchFamily="49" charset="-122"/>
                </a:endParaRPr>
              </a:p>
              <a:p>
                <a:pPr lvl="1">
                  <a:lnSpc>
                    <a:spcPct val="150000"/>
                  </a:lnSpc>
                </a:pPr>
                <a:r>
                  <a:rPr kumimoji="1" lang="zh-CN" altLang="en-US" b="0" dirty="0">
                    <a:latin typeface="SimHei" panose="02010609060101010101" pitchFamily="49" charset="-122"/>
                    <a:ea typeface="SimHei" panose="02010609060101010101" pitchFamily="49" charset="-122"/>
                  </a:rPr>
                  <a:t>固定略图大小</a:t>
                </a:r>
                <a:endParaRPr kumimoji="1" lang="en-US" altLang="zh-CN" b="0" dirty="0">
                  <a:latin typeface="SimHei" panose="02010609060101010101" pitchFamily="49" charset="-122"/>
                  <a:ea typeface="SimHei" panose="02010609060101010101" pitchFamily="49" charset="-122"/>
                </a:endParaRPr>
              </a:p>
              <a:p>
                <a:pPr lvl="1">
                  <a:lnSpc>
                    <a:spcPct val="150000"/>
                  </a:lnSpc>
                </a:pPr>
                <a:r>
                  <a:rPr kumimoji="1" lang="zh-CN" altLang="en-US" b="0" dirty="0">
                    <a:latin typeface="SimHei" panose="02010609060101010101" pitchFamily="49" charset="-122"/>
                    <a:ea typeface="SimHei" panose="02010609060101010101" pitchFamily="49" charset="-122"/>
                  </a:rPr>
                  <a:t>后悔界阶数基于协方差矩阵形状</a:t>
                </a:r>
                <a:endParaRPr kumimoji="1" lang="en-US" altLang="zh-CN" b="0" dirty="0">
                  <a:latin typeface="SimHei" panose="02010609060101010101" pitchFamily="49" charset="-122"/>
                  <a:ea typeface="SimHei" panose="02010609060101010101" pitchFamily="49" charset="-122"/>
                </a:endParaRPr>
              </a:p>
              <a:p>
                <a:pPr lvl="1">
                  <a:lnSpc>
                    <a:spcPct val="150000"/>
                  </a:lnSpc>
                </a:pPr>
                <a:r>
                  <a:rPr kumimoji="1" lang="zh-CN" altLang="en-US" b="0" dirty="0">
                    <a:latin typeface="SimHei" panose="02010609060101010101" pitchFamily="49" charset="-122"/>
                    <a:ea typeface="SimHei" panose="02010609060101010101" pitchFamily="49" charset="-122"/>
                  </a:rPr>
                  <a:t>无法保证次线性后悔界</a:t>
                </a:r>
                <a:endParaRPr kumimoji="1" lang="en-US" altLang="zh-CN" b="0" dirty="0">
                  <a:latin typeface="SimHei" panose="02010609060101010101" pitchFamily="49" charset="-122"/>
                  <a:ea typeface="SimHei" panose="02010609060101010101" pitchFamily="49" charset="-122"/>
                </a:endParaRPr>
              </a:p>
              <a:p>
                <a:pPr lvl="1">
                  <a:lnSpc>
                    <a:spcPct val="150000"/>
                  </a:lnSpc>
                  <a:buClr>
                    <a:srgbClr val="FF0000"/>
                  </a:buClr>
                  <a:buFont typeface="Wingdings" pitchFamily="2" charset="2"/>
                  <a:buChar char="ü"/>
                </a:pPr>
                <a:r>
                  <a:rPr kumimoji="1" lang="zh-CN" altLang="en-US" b="0" dirty="0">
                    <a:solidFill>
                      <a:srgbClr val="FF0000"/>
                    </a:solidFill>
                    <a:latin typeface="SimHei" panose="02010609060101010101" pitchFamily="49" charset="-122"/>
                    <a:ea typeface="SimHei" panose="02010609060101010101" pitchFamily="49" charset="-122"/>
                  </a:rPr>
                  <a:t>线性时间复杂度</a:t>
                </a:r>
                <a:r>
                  <a:rPr kumimoji="1" lang="en-US" altLang="zh-CN" b="0" dirty="0">
                    <a:solidFill>
                      <a:srgbClr val="FF0000"/>
                    </a:solidFill>
                    <a:latin typeface="SimHei" panose="02010609060101010101" pitchFamily="49" charset="-122"/>
                    <a:ea typeface="SimHei" panose="02010609060101010101" pitchFamily="49" charset="-122"/>
                  </a:rPr>
                  <a:t> </a:t>
                </a:r>
                <a14:m>
                  <m:oMath xmlns:m="http://schemas.openxmlformats.org/officeDocument/2006/math">
                    <m:r>
                      <a:rPr kumimoji="1" lang="en-US" altLang="zh-CN" b="0" i="1" smtClean="0">
                        <a:solidFill>
                          <a:srgbClr val="FF0000"/>
                        </a:solidFill>
                        <a:latin typeface="Cambria Math" panose="02040503050406030204" pitchFamily="18" charset="0"/>
                        <a:ea typeface="微软雅黑" panose="020B0503020204020204" pitchFamily="34" charset="-122"/>
                      </a:rPr>
                      <m:t>𝑂</m:t>
                    </m:r>
                    <m:r>
                      <a:rPr kumimoji="1" lang="en-US" altLang="zh-CN" b="0" i="1" smtClean="0">
                        <a:solidFill>
                          <a:srgbClr val="FF0000"/>
                        </a:solidFill>
                        <a:latin typeface="Cambria Math" panose="02040503050406030204" pitchFamily="18" charset="0"/>
                        <a:ea typeface="微软雅黑" panose="020B0503020204020204" pitchFamily="34" charset="-122"/>
                      </a:rPr>
                      <m:t>(</m:t>
                    </m:r>
                    <m:r>
                      <a:rPr kumimoji="1" lang="en-US" altLang="zh-CN" b="0" i="1" smtClean="0">
                        <a:solidFill>
                          <a:srgbClr val="FF0000"/>
                        </a:solidFill>
                        <a:latin typeface="Cambria Math" panose="02040503050406030204" pitchFamily="18" charset="0"/>
                        <a:ea typeface="微软雅黑" panose="020B0503020204020204" pitchFamily="34" charset="-122"/>
                      </a:rPr>
                      <m:t>𝑑</m:t>
                    </m:r>
                    <m:r>
                      <a:rPr kumimoji="1" lang="en-US" altLang="zh-CN" b="0" i="1" smtClean="0">
                        <a:solidFill>
                          <a:srgbClr val="FF0000"/>
                        </a:solidFill>
                        <a:latin typeface="Cambria Math" panose="02040503050406030204" pitchFamily="18" charset="0"/>
                        <a:ea typeface="微软雅黑" panose="020B0503020204020204" pitchFamily="34" charset="-122"/>
                      </a:rPr>
                      <m:t>)</m:t>
                    </m:r>
                  </m:oMath>
                </a14:m>
                <a:endParaRPr kumimoji="1" lang="en-US" altLang="zh-CN" b="0" dirty="0">
                  <a:solidFill>
                    <a:srgbClr val="FF0000"/>
                  </a:solidFill>
                  <a:latin typeface="SimHei" panose="02010609060101010101" pitchFamily="49" charset="-122"/>
                  <a:ea typeface="SimHei" panose="02010609060101010101" pitchFamily="49" charset="-122"/>
                </a:endParaRPr>
              </a:p>
              <a:p>
                <a:pPr lvl="1">
                  <a:lnSpc>
                    <a:spcPct val="150000"/>
                  </a:lnSpc>
                </a:pPr>
                <a:endParaRPr kumimoji="1" lang="en-US" altLang="zh-CN" b="0" dirty="0">
                  <a:latin typeface="SimHei" panose="02010609060101010101" pitchFamily="49" charset="-122"/>
                  <a:ea typeface="SimHei" panose="02010609060101010101" pitchFamily="49" charset="-122"/>
                </a:endParaRPr>
              </a:p>
            </p:txBody>
          </p:sp>
        </mc:Choice>
        <mc:Fallback xmlns="">
          <p:sp>
            <p:nvSpPr>
              <p:cNvPr id="3" name="内容占位符 2">
                <a:extLst>
                  <a:ext uri="{FF2B5EF4-FFF2-40B4-BE49-F238E27FC236}">
                    <a16:creationId xmlns:a16="http://schemas.microsoft.com/office/drawing/2014/main" id="{37CDDF30-52D2-A8FC-6D1D-355C27C9330A}"/>
                  </a:ext>
                </a:extLst>
              </p:cNvPr>
              <p:cNvSpPr>
                <a:spLocks noGrp="1" noRot="1" noChangeAspect="1" noMove="1" noResize="1" noEditPoints="1" noAdjustHandles="1" noChangeArrowheads="1" noChangeShapeType="1" noTextEdit="1"/>
              </p:cNvSpPr>
              <p:nvPr>
                <p:ph sz="half" idx="1"/>
              </p:nvPr>
            </p:nvSpPr>
            <p:spPr>
              <a:xfrm>
                <a:off x="762000" y="1412876"/>
                <a:ext cx="5613400" cy="5159375"/>
              </a:xfrm>
              <a:blipFill>
                <a:blip r:embed="rId2"/>
                <a:stretch>
                  <a:fillRect l="-11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内容占位符 3">
                <a:extLst>
                  <a:ext uri="{FF2B5EF4-FFF2-40B4-BE49-F238E27FC236}">
                    <a16:creationId xmlns:a16="http://schemas.microsoft.com/office/drawing/2014/main" id="{10F30806-D2E7-A55A-2589-2B1CE43180D0}"/>
                  </a:ext>
                </a:extLst>
              </p:cNvPr>
              <p:cNvSpPr>
                <a:spLocks noGrp="1"/>
              </p:cNvSpPr>
              <p:nvPr>
                <p:ph sz="half" idx="2"/>
              </p:nvPr>
            </p:nvSpPr>
            <p:spPr>
              <a:xfrm>
                <a:off x="6375400" y="1412875"/>
                <a:ext cx="5613400" cy="5159375"/>
              </a:xfrm>
            </p:spPr>
            <p:txBody>
              <a:bodyPr/>
              <a:lstStyle/>
              <a:p>
                <a:pPr>
                  <a:lnSpc>
                    <a:spcPct val="150000"/>
                  </a:lnSpc>
                </a:pPr>
                <a:r>
                  <a:rPr kumimoji="1" lang="zh-CN" altLang="en-US" b="0" dirty="0">
                    <a:latin typeface="SimHei" panose="02010609060101010101" pitchFamily="49" charset="-122"/>
                    <a:ea typeface="SimHei" panose="02010609060101010101" pitchFamily="49" charset="-122"/>
                  </a:rPr>
                  <a:t>基于多尺度略图的</a:t>
                </a:r>
                <a:r>
                  <a:rPr kumimoji="1" lang="zh-CN" altLang="en-US" dirty="0">
                    <a:latin typeface="SimHei" panose="02010609060101010101" pitchFamily="49" charset="-122"/>
                    <a:ea typeface="SimHei" panose="02010609060101010101" pitchFamily="49" charset="-122"/>
                  </a:rPr>
                  <a:t>线性老虎机</a:t>
                </a:r>
                <a:endParaRPr kumimoji="1" lang="en-US" altLang="zh-CN" b="0" dirty="0">
                  <a:latin typeface="SimHei" panose="02010609060101010101" pitchFamily="49" charset="-122"/>
                  <a:ea typeface="SimHei" panose="02010609060101010101" pitchFamily="49" charset="-122"/>
                </a:endParaRPr>
              </a:p>
              <a:p>
                <a:pPr lvl="1">
                  <a:lnSpc>
                    <a:spcPct val="150000"/>
                  </a:lnSpc>
                  <a:buClr>
                    <a:srgbClr val="FF0000"/>
                  </a:buClr>
                  <a:buFont typeface="Wingdings" pitchFamily="2" charset="2"/>
                  <a:buChar char="ü"/>
                </a:pPr>
                <a:r>
                  <a:rPr kumimoji="1" lang="zh-CN" altLang="en-US" b="0" dirty="0">
                    <a:solidFill>
                      <a:srgbClr val="FF0000"/>
                    </a:solidFill>
                    <a:latin typeface="SimHei" panose="02010609060101010101" pitchFamily="49" charset="-122"/>
                    <a:ea typeface="SimHei" panose="02010609060101010101" pitchFamily="49" charset="-122"/>
                  </a:rPr>
                  <a:t>动态略图大小</a:t>
                </a:r>
                <a:endParaRPr kumimoji="1" lang="en-US" altLang="zh-CN" b="0" dirty="0">
                  <a:solidFill>
                    <a:srgbClr val="FF0000"/>
                  </a:solidFill>
                  <a:latin typeface="SimHei" panose="02010609060101010101" pitchFamily="49" charset="-122"/>
                  <a:ea typeface="SimHei" panose="02010609060101010101" pitchFamily="49" charset="-122"/>
                </a:endParaRPr>
              </a:p>
              <a:p>
                <a:pPr lvl="1">
                  <a:lnSpc>
                    <a:spcPct val="150000"/>
                  </a:lnSpc>
                  <a:buClr>
                    <a:srgbClr val="FF0000"/>
                  </a:buClr>
                  <a:buFont typeface="Wingdings" pitchFamily="2" charset="2"/>
                  <a:buChar char="ü"/>
                </a:pPr>
                <a:r>
                  <a:rPr kumimoji="1" lang="zh-CN" altLang="en-US" dirty="0">
                    <a:solidFill>
                      <a:srgbClr val="FF0000"/>
                    </a:solidFill>
                    <a:latin typeface="SimHei" panose="02010609060101010101" pitchFamily="49" charset="-122"/>
                    <a:ea typeface="SimHei" panose="02010609060101010101" pitchFamily="49" charset="-122"/>
                  </a:rPr>
                  <a:t>后悔界阶数基于预先设置的误差参数</a:t>
                </a:r>
                <a:endParaRPr kumimoji="1" lang="en-US" altLang="zh-CN" b="0" dirty="0">
                  <a:solidFill>
                    <a:srgbClr val="FF0000"/>
                  </a:solidFill>
                  <a:latin typeface="SimHei" panose="02010609060101010101" pitchFamily="49" charset="-122"/>
                  <a:ea typeface="SimHei" panose="02010609060101010101" pitchFamily="49" charset="-122"/>
                </a:endParaRPr>
              </a:p>
              <a:p>
                <a:pPr lvl="1">
                  <a:lnSpc>
                    <a:spcPct val="150000"/>
                  </a:lnSpc>
                  <a:buClr>
                    <a:srgbClr val="FF0000"/>
                  </a:buClr>
                  <a:buFont typeface="Wingdings" pitchFamily="2" charset="2"/>
                  <a:buChar char="ü"/>
                </a:pPr>
                <a:r>
                  <a:rPr kumimoji="1" lang="zh-CN" altLang="en-US" dirty="0">
                    <a:solidFill>
                      <a:srgbClr val="FF0000"/>
                    </a:solidFill>
                    <a:latin typeface="SimHei" panose="02010609060101010101" pitchFamily="49" charset="-122"/>
                    <a:ea typeface="SimHei" panose="02010609060101010101" pitchFamily="49" charset="-122"/>
                  </a:rPr>
                  <a:t>保证次线性后悔界</a:t>
                </a:r>
                <a:endParaRPr kumimoji="1" lang="en-US" altLang="zh-CN" dirty="0">
                  <a:solidFill>
                    <a:srgbClr val="FF0000"/>
                  </a:solidFill>
                  <a:latin typeface="SimHei" panose="02010609060101010101" pitchFamily="49" charset="-122"/>
                  <a:ea typeface="SimHei" panose="02010609060101010101" pitchFamily="49" charset="-122"/>
                </a:endParaRPr>
              </a:p>
              <a:p>
                <a:pPr lvl="1">
                  <a:lnSpc>
                    <a:spcPct val="150000"/>
                  </a:lnSpc>
                  <a:buClr>
                    <a:srgbClr val="FF0000"/>
                  </a:buClr>
                  <a:buFont typeface="Wingdings" pitchFamily="2" charset="2"/>
                  <a:buChar char="ü"/>
                </a:pPr>
                <a:r>
                  <a:rPr kumimoji="1" lang="zh-CN" altLang="en-US" b="0" dirty="0">
                    <a:solidFill>
                      <a:srgbClr val="FF0000"/>
                    </a:solidFill>
                    <a:latin typeface="SimHei" panose="02010609060101010101" pitchFamily="49" charset="-122"/>
                    <a:ea typeface="SimHei" panose="02010609060101010101" pitchFamily="49" charset="-122"/>
                  </a:rPr>
                  <a:t>线性时间复杂度 </a:t>
                </a:r>
                <a14:m>
                  <m:oMath xmlns:m="http://schemas.openxmlformats.org/officeDocument/2006/math">
                    <m:r>
                      <a:rPr kumimoji="1" lang="en-US" altLang="zh-CN" b="0" i="1" smtClean="0">
                        <a:solidFill>
                          <a:srgbClr val="FF0000"/>
                        </a:solidFill>
                        <a:latin typeface="Cambria Math" panose="02040503050406030204" pitchFamily="18" charset="0"/>
                        <a:ea typeface="微软雅黑" panose="020B0503020204020204" pitchFamily="34" charset="-122"/>
                      </a:rPr>
                      <m:t>𝑂</m:t>
                    </m:r>
                    <m:r>
                      <a:rPr kumimoji="1" lang="en-US" altLang="zh-CN" b="0" i="1" smtClean="0">
                        <a:solidFill>
                          <a:srgbClr val="FF0000"/>
                        </a:solidFill>
                        <a:latin typeface="Cambria Math" panose="02040503050406030204" pitchFamily="18" charset="0"/>
                        <a:ea typeface="微软雅黑" panose="020B0503020204020204" pitchFamily="34" charset="-122"/>
                      </a:rPr>
                      <m:t>(</m:t>
                    </m:r>
                    <m:r>
                      <a:rPr kumimoji="1" lang="en-US" altLang="zh-CN" b="0" i="1" smtClean="0">
                        <a:solidFill>
                          <a:srgbClr val="FF0000"/>
                        </a:solidFill>
                        <a:latin typeface="Cambria Math" panose="02040503050406030204" pitchFamily="18" charset="0"/>
                        <a:ea typeface="微软雅黑" panose="020B0503020204020204" pitchFamily="34" charset="-122"/>
                      </a:rPr>
                      <m:t>𝑑</m:t>
                    </m:r>
                    <m:r>
                      <a:rPr kumimoji="1" lang="en-US" altLang="zh-CN" b="0" i="1" smtClean="0">
                        <a:solidFill>
                          <a:srgbClr val="FF0000"/>
                        </a:solidFill>
                        <a:latin typeface="Cambria Math" panose="02040503050406030204" pitchFamily="18" charset="0"/>
                        <a:ea typeface="微软雅黑" panose="020B0503020204020204" pitchFamily="34" charset="-122"/>
                      </a:rPr>
                      <m:t>)</m:t>
                    </m:r>
                  </m:oMath>
                </a14:m>
                <a:endParaRPr kumimoji="1" lang="en-US" altLang="zh-CN" b="0" dirty="0">
                  <a:solidFill>
                    <a:srgbClr val="FF0000"/>
                  </a:solidFill>
                  <a:latin typeface="SimHei" panose="02010609060101010101" pitchFamily="49" charset="-122"/>
                  <a:ea typeface="SimHei" panose="02010609060101010101" pitchFamily="49" charset="-122"/>
                </a:endParaRPr>
              </a:p>
            </p:txBody>
          </p:sp>
        </mc:Choice>
        <mc:Fallback xmlns="">
          <p:sp>
            <p:nvSpPr>
              <p:cNvPr id="4" name="内容占位符 3">
                <a:extLst>
                  <a:ext uri="{FF2B5EF4-FFF2-40B4-BE49-F238E27FC236}">
                    <a16:creationId xmlns:a16="http://schemas.microsoft.com/office/drawing/2014/main" id="{10F30806-D2E7-A55A-2589-2B1CE43180D0}"/>
                  </a:ext>
                </a:extLst>
              </p:cNvPr>
              <p:cNvSpPr>
                <a:spLocks noGrp="1" noRot="1" noChangeAspect="1" noMove="1" noResize="1" noEditPoints="1" noAdjustHandles="1" noChangeArrowheads="1" noChangeShapeType="1" noTextEdit="1"/>
              </p:cNvSpPr>
              <p:nvPr>
                <p:ph sz="half" idx="2"/>
              </p:nvPr>
            </p:nvSpPr>
            <p:spPr>
              <a:xfrm>
                <a:off x="6375400" y="1412875"/>
                <a:ext cx="5613400" cy="5159375"/>
              </a:xfrm>
              <a:blipFill>
                <a:blip r:embed="rId3"/>
                <a:stretch>
                  <a:fillRect l="-112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42521754"/>
      </p:ext>
    </p:extLst>
  </p:cSld>
  <p:clrMapOvr>
    <a:masterClrMapping/>
  </p:clrMapOvr>
</p:sld>
</file>

<file path=ppt/theme/theme1.xml><?xml version="1.0" encoding="utf-8"?>
<a:theme xmlns:a="http://schemas.openxmlformats.org/drawingml/2006/main" name="CAS">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S">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S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CAS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CAS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CAS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CAS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CAS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CAS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CAS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CAS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CAS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CAS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CAS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图机器学习-魏哲巍v6.pptx  -  Read-Only" id="{937300EA-FDC1-4234-AFA3-1124356023DB}" vid="{F387F910-9239-4953-B671-E10172891B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wei</Template>
  <TotalTime>4696</TotalTime>
  <Words>8269</Words>
  <Application>Microsoft Office PowerPoint</Application>
  <PresentationFormat>Widescreen</PresentationFormat>
  <Paragraphs>1867</Paragraphs>
  <Slides>105</Slides>
  <Notes>64</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105</vt:i4>
      </vt:variant>
    </vt:vector>
  </HeadingPairs>
  <TitlesOfParts>
    <vt:vector size="124" baseType="lpstr">
      <vt:lpstr>Arial Unicode MS</vt:lpstr>
      <vt:lpstr>Gill Sans</vt:lpstr>
      <vt:lpstr>微软雅黑</vt:lpstr>
      <vt:lpstr>微软雅黑</vt:lpstr>
      <vt:lpstr>等线</vt:lpstr>
      <vt:lpstr>黑体</vt:lpstr>
      <vt:lpstr>黑体</vt:lpstr>
      <vt:lpstr>Arial</vt:lpstr>
      <vt:lpstr>Arial Black</vt:lpstr>
      <vt:lpstr>Calibri</vt:lpstr>
      <vt:lpstr>Cambria Math</vt:lpstr>
      <vt:lpstr>Consolas</vt:lpstr>
      <vt:lpstr>Courier New</vt:lpstr>
      <vt:lpstr>Franklin Gothic Book</vt:lpstr>
      <vt:lpstr>Lucida Sans</vt:lpstr>
      <vt:lpstr>Times New Roman</vt:lpstr>
      <vt:lpstr>Wingdings</vt:lpstr>
      <vt:lpstr>CAS</vt:lpstr>
      <vt:lpstr>Equation</vt:lpstr>
      <vt:lpstr>PowerPoint Presentation</vt:lpstr>
      <vt:lpstr>报告提纲</vt:lpstr>
      <vt:lpstr>数据流模型</vt:lpstr>
      <vt:lpstr>流式机器学习</vt:lpstr>
      <vt:lpstr>流式机器学习</vt:lpstr>
      <vt:lpstr>ML4Sketch &amp; Sketch4ML</vt:lpstr>
      <vt:lpstr>矩阵近似问题</vt:lpstr>
      <vt:lpstr>矩阵近似问题</vt:lpstr>
      <vt:lpstr>矩阵近似问题</vt:lpstr>
      <vt:lpstr>矩阵近似问题</vt:lpstr>
      <vt:lpstr>矩阵近似问题</vt:lpstr>
      <vt:lpstr>矩阵近似问题</vt:lpstr>
      <vt:lpstr>矩阵近似问题</vt:lpstr>
      <vt:lpstr>矩阵略图 (Matrix Sketch) 相关工作</vt:lpstr>
      <vt:lpstr>矩阵略图在流式机器学习上的研究和应用</vt:lpstr>
      <vt:lpstr>报告提纲</vt:lpstr>
      <vt:lpstr>FD 算法</vt:lpstr>
      <vt:lpstr>FD 算法</vt:lpstr>
      <vt:lpstr>FD 算法</vt:lpstr>
      <vt:lpstr>FD 算法</vt:lpstr>
      <vt:lpstr>FD 算法</vt:lpstr>
      <vt:lpstr>FD 算法</vt:lpstr>
      <vt:lpstr>FD 算法</vt:lpstr>
      <vt:lpstr>FD 算法</vt:lpstr>
      <vt:lpstr>FD 算法</vt:lpstr>
      <vt:lpstr>FD 算法</vt:lpstr>
      <vt:lpstr>从频率估计问题出发理解FD算法</vt:lpstr>
      <vt:lpstr>频率估计问题</vt:lpstr>
      <vt:lpstr>频率估计问题</vt:lpstr>
      <vt:lpstr>Misra-Gries摘要（1982）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Misra-Gries算法分析</vt:lpstr>
      <vt:lpstr>频率估计 v.s. 矩阵略图</vt:lpstr>
      <vt:lpstr>频率估计 v.s. 矩阵略图</vt:lpstr>
      <vt:lpstr>频率估计 v.s. 矩阵略图</vt:lpstr>
      <vt:lpstr>频率估计 v.s. 矩阵略图</vt:lpstr>
      <vt:lpstr>频率估计 v.s. 矩阵略图</vt:lpstr>
      <vt:lpstr>频率估计 v.s. 矩阵略图</vt:lpstr>
      <vt:lpstr>频率估计 v.s. 矩阵略图</vt:lpstr>
      <vt:lpstr>频率估计 v.s. 矩阵略图</vt:lpstr>
      <vt:lpstr>频率估计 v.s. 矩阵略图</vt:lpstr>
      <vt:lpstr>Frequent Directions算法分析</vt:lpstr>
      <vt:lpstr>报告提纲</vt:lpstr>
      <vt:lpstr>滑动窗口上的矩阵近似问题</vt:lpstr>
      <vt:lpstr>流数据模型 vs. 滑动窗口模型</vt:lpstr>
      <vt:lpstr>流数据模型 vs. 滑动窗口模型</vt:lpstr>
      <vt:lpstr>流数据模型 vs. 滑动窗口模型</vt:lpstr>
      <vt:lpstr>流数据模型 vs. 滑动窗口模型</vt:lpstr>
      <vt:lpstr>滑动窗口上的最优矩阵略图算法</vt:lpstr>
      <vt:lpstr>思路：与频率估计问题建立联系！</vt:lpstr>
      <vt:lpstr>思路：与频率估计问题建立联系！</vt:lpstr>
      <vt:lpstr>滑动窗口：频率估计 v.s. 矩阵略图</vt:lpstr>
      <vt:lpstr>滑动窗口：频率估计 v.s. 矩阵略图</vt:lpstr>
      <vt:lpstr>滑动窗口：频率估计 v.s. 矩阵略图</vt:lpstr>
      <vt:lpstr>滑动窗口：频率估计 v.s. 矩阵略图</vt:lpstr>
      <vt:lpstr>滑动窗口：频率估计 v.s. 矩阵略图</vt:lpstr>
      <vt:lpstr>滑动窗口：频率估计 v.s. 矩阵略图</vt:lpstr>
      <vt:lpstr>滑动窗口：频率估计 v.s. 矩阵略图</vt:lpstr>
      <vt:lpstr>滑动窗口：MG v.s.  FD</vt:lpstr>
      <vt:lpstr>滑动窗口：MG v.s.  FD</vt:lpstr>
      <vt:lpstr>滑动窗口：MG v.s.  FD</vt:lpstr>
      <vt:lpstr>滑动窗口：MG v.s.  FD</vt:lpstr>
      <vt:lpstr>滑动窗口：MG v.s.  FD</vt:lpstr>
      <vt:lpstr>滑动窗口：MG v.s.  FD</vt:lpstr>
      <vt:lpstr>滑动窗口：MG v.s.  FD</vt:lpstr>
      <vt:lpstr>滑动窗口：MG v.s.  FD</vt:lpstr>
      <vt:lpstr>滑动窗口：MG v.s.  FD</vt:lpstr>
      <vt:lpstr>滑动窗口：MG v.s.  FD</vt:lpstr>
      <vt:lpstr>滑动窗口：MG v.s.  FD</vt:lpstr>
      <vt:lpstr>滑动窗口：MG v.s.  FD</vt:lpstr>
      <vt:lpstr>滑动窗口：MG v.s.  FD</vt:lpstr>
      <vt:lpstr>滑动窗口：MG v.s.  FD</vt:lpstr>
      <vt:lpstr>滑动窗口：MG v.s.  FD</vt:lpstr>
      <vt:lpstr>滑动窗口：MG v.s.  FD</vt:lpstr>
      <vt:lpstr>滑动窗口：MG v.s.  FD</vt:lpstr>
      <vt:lpstr>滑动窗口：MG v.s.  FD</vt:lpstr>
      <vt:lpstr>非归一化向量 &amp; Time-based Model</vt:lpstr>
      <vt:lpstr>最优性证明</vt:lpstr>
      <vt:lpstr>实验结果</vt:lpstr>
      <vt:lpstr>报告提纲</vt:lpstr>
      <vt:lpstr>线性老虎机</vt:lpstr>
      <vt:lpstr>基于矩阵略图加速老虎机</vt:lpstr>
      <vt:lpstr>相关工作</vt:lpstr>
      <vt:lpstr>反思：线性后悔界</vt:lpstr>
      <vt:lpstr>线性后悔界理论</vt:lpstr>
      <vt:lpstr>线性后悔界实验验证</vt:lpstr>
      <vt:lpstr>线性后悔界原因探索</vt:lpstr>
      <vt:lpstr>解决方案：基于可分解的多尺度略图</vt:lpstr>
      <vt:lpstr>多尺度矩阵略图</vt:lpstr>
      <vt:lpstr>误差管理</vt:lpstr>
      <vt:lpstr>可拓展的略图更新</vt:lpstr>
      <vt:lpstr>空间复杂度</vt:lpstr>
      <vt:lpstr>单尺度略图 VS 多尺度略图</vt:lpstr>
      <vt:lpstr>实验结果</vt:lpstr>
      <vt:lpstr>报告提纲</vt:lpstr>
      <vt:lpstr>总结与展望</vt:lpstr>
      <vt:lpstr>流式机器学习算子库</vt:lpstr>
      <vt:lpstr>团队成员和合作者</vt:lpstr>
      <vt:lpstr>谢谢!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Hanyan Yin</dc:creator>
  <cp:lastModifiedBy>Hanyan Yin</cp:lastModifiedBy>
  <cp:revision>50</cp:revision>
  <cp:lastPrinted>2014-06-10T00:11:33Z</cp:lastPrinted>
  <dcterms:created xsi:type="dcterms:W3CDTF">2024-10-07T16:37:55Z</dcterms:created>
  <dcterms:modified xsi:type="dcterms:W3CDTF">2024-10-22T16:43:42Z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